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57" r:id="rId3"/>
    <p:sldId id="258" r:id="rId4"/>
    <p:sldId id="259" r:id="rId5"/>
    <p:sldId id="261" r:id="rId6"/>
    <p:sldId id="262" r:id="rId7"/>
    <p:sldId id="263" r:id="rId8"/>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06" autoAdjust="0"/>
    <p:restoredTop sz="94660"/>
  </p:normalViewPr>
  <p:slideViewPr>
    <p:cSldViewPr snapToGrid="0">
      <p:cViewPr varScale="1">
        <p:scale>
          <a:sx n="86" d="100"/>
          <a:sy n="86" d="100"/>
        </p:scale>
        <p:origin x="270" y="4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0D3F8F-EFE0-42D3-9F5B-E632D74EBF7C}" type="datetimeFigureOut">
              <a:rPr lang="cs-CZ" smtClean="0"/>
              <a:t>11.02.2026</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BEE369-544A-43E0-A329-3502971F7865}" type="slidenum">
              <a:rPr lang="cs-CZ" smtClean="0"/>
              <a:t>‹#›</a:t>
            </a:fld>
            <a:endParaRPr lang="cs-CZ"/>
          </a:p>
        </p:txBody>
      </p:sp>
    </p:spTree>
    <p:extLst>
      <p:ext uri="{BB962C8B-B14F-4D97-AF65-F5344CB8AC3E}">
        <p14:creationId xmlns:p14="http://schemas.microsoft.com/office/powerpoint/2010/main" val="32943382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E4BEE369-544A-43E0-A329-3502971F7865}" type="slidenum">
              <a:rPr lang="cs-CZ" smtClean="0"/>
              <a:t>2</a:t>
            </a:fld>
            <a:endParaRPr lang="cs-CZ"/>
          </a:p>
        </p:txBody>
      </p:sp>
    </p:spTree>
    <p:extLst>
      <p:ext uri="{BB962C8B-B14F-4D97-AF65-F5344CB8AC3E}">
        <p14:creationId xmlns:p14="http://schemas.microsoft.com/office/powerpoint/2010/main" val="3874921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5EBF1A0-5370-1585-2A1C-B1D85B30BCA6}"/>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DA1BDE56-A4EF-FE74-D982-455E170386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EC35D329-97A4-9610-1ED2-EE7A195707E7}"/>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5" name="Zástupný symbol pro zápatí 4">
            <a:extLst>
              <a:ext uri="{FF2B5EF4-FFF2-40B4-BE49-F238E27FC236}">
                <a16:creationId xmlns:a16="http://schemas.microsoft.com/office/drawing/2014/main" id="{0D278F61-7569-9C6D-AC01-E21F58E7E1F6}"/>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C703799B-2C4C-7297-D73C-43A01CCB9113}"/>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27299611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441CB5-A53D-D4B3-2E7E-B6CB98613B93}"/>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FCC49B5C-4ADC-C7A5-919A-BCF2983BED45}"/>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952252F5-FE4C-338C-23FC-BB8D2CABE833}"/>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5" name="Zástupný symbol pro zápatí 4">
            <a:extLst>
              <a:ext uri="{FF2B5EF4-FFF2-40B4-BE49-F238E27FC236}">
                <a16:creationId xmlns:a16="http://schemas.microsoft.com/office/drawing/2014/main" id="{AF6C5DDD-C6FA-A099-D334-E6F2D37B3EA4}"/>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64FC92E-3786-0783-EB34-B6B672D9C569}"/>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120483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6500B31F-7EDE-C0D2-4301-051648AB9B65}"/>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D28C47C0-22AE-5964-5390-13F8EC78733A}"/>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42629286-A3D5-F5F1-D2DC-F3AF17AC110C}"/>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5" name="Zástupný symbol pro zápatí 4">
            <a:extLst>
              <a:ext uri="{FF2B5EF4-FFF2-40B4-BE49-F238E27FC236}">
                <a16:creationId xmlns:a16="http://schemas.microsoft.com/office/drawing/2014/main" id="{3AF9CCA6-42B2-C5DF-D6DF-3782541470E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34729057-CFD4-2CBF-BCD7-1F350D3B464E}"/>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1714513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3327489-E959-D1CF-5229-D9E1C1BB2925}"/>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54D7B77F-82D1-E6AF-9282-57449ACC8D34}"/>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CB5C7A1C-ADF4-2077-19BC-A675B0F0383E}"/>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5" name="Zástupný symbol pro zápatí 4">
            <a:extLst>
              <a:ext uri="{FF2B5EF4-FFF2-40B4-BE49-F238E27FC236}">
                <a16:creationId xmlns:a16="http://schemas.microsoft.com/office/drawing/2014/main" id="{873E5E78-97F4-9410-4871-3E8BD9E5912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CEA9619C-84D0-E194-F21D-3BE6A3C6D14D}"/>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1523425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B1194AD-1809-8DC6-7441-53E41C6EC7DB}"/>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6C621BEB-DCBB-8BAD-DF73-406E2E0B59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DDE58722-73B6-06C8-4EDE-CF7ADFFB9B67}"/>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5" name="Zástupný symbol pro zápatí 4">
            <a:extLst>
              <a:ext uri="{FF2B5EF4-FFF2-40B4-BE49-F238E27FC236}">
                <a16:creationId xmlns:a16="http://schemas.microsoft.com/office/drawing/2014/main" id="{7734DEDC-8DF9-1CF1-71DF-46263D256423}"/>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5AD7B14B-331C-596E-5558-653D96061F6D}"/>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3054558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0B399D9-1729-85B3-F300-FD9ABD7A5CA9}"/>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7F22B9A1-9764-5389-6CC2-F1322D6AF156}"/>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96A5B099-BBB7-1D94-8FCF-85B37A7544EA}"/>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96FF0055-EF89-003C-82C0-4F257F10DBB7}"/>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6" name="Zástupný symbol pro zápatí 5">
            <a:extLst>
              <a:ext uri="{FF2B5EF4-FFF2-40B4-BE49-F238E27FC236}">
                <a16:creationId xmlns:a16="http://schemas.microsoft.com/office/drawing/2014/main" id="{BA8350FF-964C-A1FD-8097-6358400F6D73}"/>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65731285-BDD2-77F3-BF32-B386BB226AE3}"/>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15205383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D943D4E-6823-9F15-1389-E68D6CBE72B3}"/>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3FFE0889-CFE3-C06D-3320-C9E6A3B79A9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967904C0-03DE-DC41-3453-F41B7EF21DBC}"/>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4A633F0E-974F-06F0-1BC5-DADC748D64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7AF52639-A4DE-9402-A65F-8F70F592ED6F}"/>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EC0BB2FC-1184-EC7A-B41B-D74A54DB0D3E}"/>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8" name="Zástupný symbol pro zápatí 7">
            <a:extLst>
              <a:ext uri="{FF2B5EF4-FFF2-40B4-BE49-F238E27FC236}">
                <a16:creationId xmlns:a16="http://schemas.microsoft.com/office/drawing/2014/main" id="{FD4CC24E-E81D-D570-CB61-196E43FAEE11}"/>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80CA3DF1-2A35-D5E1-685E-6599E81EF3F3}"/>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1181745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059C63F-E937-0AB3-0B98-DD34E27ED221}"/>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7815E6AC-99FE-C9A6-754C-038EE2CB899A}"/>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4" name="Zástupný symbol pro zápatí 3">
            <a:extLst>
              <a:ext uri="{FF2B5EF4-FFF2-40B4-BE49-F238E27FC236}">
                <a16:creationId xmlns:a16="http://schemas.microsoft.com/office/drawing/2014/main" id="{A5057E81-0725-8B6E-2E91-5A7BF0205630}"/>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82C5FACE-8CF5-DB7F-99AA-875B6880F4C4}"/>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98430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8DFE7096-E804-9538-ABE1-717A310D96AA}"/>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3" name="Zástupný symbol pro zápatí 2">
            <a:extLst>
              <a:ext uri="{FF2B5EF4-FFF2-40B4-BE49-F238E27FC236}">
                <a16:creationId xmlns:a16="http://schemas.microsoft.com/office/drawing/2014/main" id="{BE73BE1C-23B1-0AE5-0DED-7F2768FE2D89}"/>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B08B06CF-08C9-9C08-862B-BF980213FACC}"/>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9116851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CB08ADF-BFD8-6C15-A461-33B8CDDD01A6}"/>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33EF605A-9761-CB20-5739-B9D427DD39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EDE1E7BA-BB91-B564-86F8-6DD8D97303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C960E3C9-A3F7-E83A-D1C8-B5A8D567FE52}"/>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6" name="Zástupný symbol pro zápatí 5">
            <a:extLst>
              <a:ext uri="{FF2B5EF4-FFF2-40B4-BE49-F238E27FC236}">
                <a16:creationId xmlns:a16="http://schemas.microsoft.com/office/drawing/2014/main" id="{D64329C8-929C-163E-7E73-153B83907265}"/>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A8CEBA96-2DF7-5802-543E-CE54195C3974}"/>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20744352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474FC6-351E-611B-48E7-6EAF6E50A5C2}"/>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EAB2A488-7808-A1EB-D250-95731E02805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EDCA7A1E-5238-82BE-C8E6-E3491A6DCA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760F7AD9-0EFA-CF6D-4039-B5439A24A832}"/>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6" name="Zástupný symbol pro zápatí 5">
            <a:extLst>
              <a:ext uri="{FF2B5EF4-FFF2-40B4-BE49-F238E27FC236}">
                <a16:creationId xmlns:a16="http://schemas.microsoft.com/office/drawing/2014/main" id="{686F463D-7C56-5DB0-B0BA-085D778FF49D}"/>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F3FAB7B8-EA72-4B38-0851-96E46FA6384C}"/>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1992389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ADAF97CC-A07B-D095-948C-30600684853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F5670753-451D-B581-44E2-4F109BD4AA1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8BBD0841-19C9-D655-96D6-C62B498F5D2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BEE440-E6C3-44F1-A601-F94821299876}" type="datetimeFigureOut">
              <a:rPr lang="cs-CZ" smtClean="0"/>
              <a:t>11.02.2026</a:t>
            </a:fld>
            <a:endParaRPr lang="cs-CZ"/>
          </a:p>
        </p:txBody>
      </p:sp>
      <p:sp>
        <p:nvSpPr>
          <p:cNvPr id="5" name="Zástupný symbol pro zápatí 4">
            <a:extLst>
              <a:ext uri="{FF2B5EF4-FFF2-40B4-BE49-F238E27FC236}">
                <a16:creationId xmlns:a16="http://schemas.microsoft.com/office/drawing/2014/main" id="{FB7CFC9D-A958-BD1E-1440-0086A2FDFB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900F4E34-1017-F696-1859-964CACEFAEE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49AA9A-6A0F-4ABF-92B7-C8DE36222905}" type="slidenum">
              <a:rPr lang="cs-CZ" smtClean="0"/>
              <a:t>‹#›</a:t>
            </a:fld>
            <a:endParaRPr lang="cs-CZ"/>
          </a:p>
        </p:txBody>
      </p:sp>
    </p:spTree>
    <p:extLst>
      <p:ext uri="{BB962C8B-B14F-4D97-AF65-F5344CB8AC3E}">
        <p14:creationId xmlns:p14="http://schemas.microsoft.com/office/powerpoint/2010/main" val="41210174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hyperlink" Target="https://www.youtube.com/watch?v=fN5_lRoZSBk"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2594917-E666-1935-F261-61569ACD0C4A}"/>
              </a:ext>
            </a:extLst>
          </p:cNvPr>
          <p:cNvSpPr>
            <a:spLocks noGrp="1"/>
          </p:cNvSpPr>
          <p:nvPr>
            <p:ph type="ctrTitle"/>
          </p:nvPr>
        </p:nvSpPr>
        <p:spPr>
          <a:xfrm>
            <a:off x="1163782" y="684559"/>
            <a:ext cx="9144000" cy="2387600"/>
          </a:xfrm>
        </p:spPr>
        <p:txBody>
          <a:bodyPr/>
          <a:lstStyle/>
          <a:p>
            <a:r>
              <a:rPr lang="cs-CZ" dirty="0"/>
              <a:t>JC IV</a:t>
            </a:r>
          </a:p>
        </p:txBody>
      </p:sp>
      <p:sp>
        <p:nvSpPr>
          <p:cNvPr id="3" name="Podnadpis 2">
            <a:extLst>
              <a:ext uri="{FF2B5EF4-FFF2-40B4-BE49-F238E27FC236}">
                <a16:creationId xmlns:a16="http://schemas.microsoft.com/office/drawing/2014/main" id="{CA107634-696E-4D7A-6906-495A4FBB3BBD}"/>
              </a:ext>
            </a:extLst>
          </p:cNvPr>
          <p:cNvSpPr>
            <a:spLocks noGrp="1"/>
          </p:cNvSpPr>
          <p:nvPr>
            <p:ph type="subTitle" idx="1"/>
          </p:nvPr>
        </p:nvSpPr>
        <p:spPr>
          <a:xfrm>
            <a:off x="1163782" y="3119900"/>
            <a:ext cx="9144000" cy="1655762"/>
          </a:xfrm>
        </p:spPr>
        <p:txBody>
          <a:bodyPr>
            <a:normAutofit/>
          </a:bodyPr>
          <a:lstStyle/>
          <a:p>
            <a:r>
              <a:rPr lang="ru-RU" sz="3600" dirty="0"/>
              <a:t>Свобода</a:t>
            </a:r>
            <a:endParaRPr lang="cs-CZ" sz="3600" dirty="0"/>
          </a:p>
        </p:txBody>
      </p:sp>
    </p:spTree>
    <p:extLst>
      <p:ext uri="{BB962C8B-B14F-4D97-AF65-F5344CB8AC3E}">
        <p14:creationId xmlns:p14="http://schemas.microsoft.com/office/powerpoint/2010/main" val="32185653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8AD5A8C7-2958-4BE4-34B7-34F30858BB0C}"/>
              </a:ext>
            </a:extLst>
          </p:cNvPr>
          <p:cNvPicPr>
            <a:picLocks noChangeAspect="1"/>
          </p:cNvPicPr>
          <p:nvPr/>
        </p:nvPicPr>
        <p:blipFill>
          <a:blip r:embed="rId3"/>
          <a:stretch>
            <a:fillRect/>
          </a:stretch>
        </p:blipFill>
        <p:spPr>
          <a:xfrm>
            <a:off x="6921732" y="16995"/>
            <a:ext cx="5270269" cy="3100158"/>
          </a:xfrm>
          <a:prstGeom prst="rect">
            <a:avLst/>
          </a:prstGeom>
        </p:spPr>
      </p:pic>
      <p:pic>
        <p:nvPicPr>
          <p:cNvPr id="3" name="Obrázek 2">
            <a:extLst>
              <a:ext uri="{FF2B5EF4-FFF2-40B4-BE49-F238E27FC236}">
                <a16:creationId xmlns:a16="http://schemas.microsoft.com/office/drawing/2014/main" id="{2512AFAB-B9D3-E8FA-FE7F-01A68B0D3B6B}"/>
              </a:ext>
            </a:extLst>
          </p:cNvPr>
          <p:cNvPicPr>
            <a:picLocks noChangeAspect="1"/>
          </p:cNvPicPr>
          <p:nvPr/>
        </p:nvPicPr>
        <p:blipFill>
          <a:blip r:embed="rId4"/>
          <a:stretch>
            <a:fillRect/>
          </a:stretch>
        </p:blipFill>
        <p:spPr>
          <a:xfrm>
            <a:off x="8191500" y="3657600"/>
            <a:ext cx="4000500" cy="3200400"/>
          </a:xfrm>
          <a:prstGeom prst="rect">
            <a:avLst/>
          </a:prstGeom>
        </p:spPr>
      </p:pic>
      <p:pic>
        <p:nvPicPr>
          <p:cNvPr id="4" name="Obrázek 3">
            <a:extLst>
              <a:ext uri="{FF2B5EF4-FFF2-40B4-BE49-F238E27FC236}">
                <a16:creationId xmlns:a16="http://schemas.microsoft.com/office/drawing/2014/main" id="{2C97A993-1347-C26B-4B0C-8B744CC3440A}"/>
              </a:ext>
            </a:extLst>
          </p:cNvPr>
          <p:cNvPicPr>
            <a:picLocks noChangeAspect="1"/>
          </p:cNvPicPr>
          <p:nvPr/>
        </p:nvPicPr>
        <p:blipFill>
          <a:blip r:embed="rId5"/>
          <a:srcRect l="32873"/>
          <a:stretch>
            <a:fillRect/>
          </a:stretch>
        </p:blipFill>
        <p:spPr>
          <a:xfrm>
            <a:off x="0" y="16995"/>
            <a:ext cx="2557548" cy="2538412"/>
          </a:xfrm>
          <a:prstGeom prst="rect">
            <a:avLst/>
          </a:prstGeom>
        </p:spPr>
      </p:pic>
      <p:pic>
        <p:nvPicPr>
          <p:cNvPr id="5" name="Obrázek 4">
            <a:extLst>
              <a:ext uri="{FF2B5EF4-FFF2-40B4-BE49-F238E27FC236}">
                <a16:creationId xmlns:a16="http://schemas.microsoft.com/office/drawing/2014/main" id="{1BD3867F-54CF-AC4F-E687-AFDBB7BF9901}"/>
              </a:ext>
            </a:extLst>
          </p:cNvPr>
          <p:cNvPicPr>
            <a:picLocks noChangeAspect="1"/>
          </p:cNvPicPr>
          <p:nvPr/>
        </p:nvPicPr>
        <p:blipFill>
          <a:blip r:embed="rId6"/>
          <a:stretch>
            <a:fillRect/>
          </a:stretch>
        </p:blipFill>
        <p:spPr>
          <a:xfrm>
            <a:off x="0" y="4149090"/>
            <a:ext cx="4815840" cy="2708910"/>
          </a:xfrm>
          <a:prstGeom prst="rect">
            <a:avLst/>
          </a:prstGeom>
        </p:spPr>
      </p:pic>
      <p:pic>
        <p:nvPicPr>
          <p:cNvPr id="6" name="Obrázek 5">
            <a:extLst>
              <a:ext uri="{FF2B5EF4-FFF2-40B4-BE49-F238E27FC236}">
                <a16:creationId xmlns:a16="http://schemas.microsoft.com/office/drawing/2014/main" id="{99C99FD0-FE53-6042-255F-66467E5AD8F7}"/>
              </a:ext>
            </a:extLst>
          </p:cNvPr>
          <p:cNvPicPr>
            <a:picLocks noChangeAspect="1"/>
          </p:cNvPicPr>
          <p:nvPr/>
        </p:nvPicPr>
        <p:blipFill>
          <a:blip r:embed="rId7"/>
          <a:stretch>
            <a:fillRect/>
          </a:stretch>
        </p:blipFill>
        <p:spPr>
          <a:xfrm>
            <a:off x="2557548" y="0"/>
            <a:ext cx="4660323" cy="2475009"/>
          </a:xfrm>
          <a:prstGeom prst="rect">
            <a:avLst/>
          </a:prstGeom>
        </p:spPr>
      </p:pic>
      <p:pic>
        <p:nvPicPr>
          <p:cNvPr id="8" name="Obrázek 7">
            <a:extLst>
              <a:ext uri="{FF2B5EF4-FFF2-40B4-BE49-F238E27FC236}">
                <a16:creationId xmlns:a16="http://schemas.microsoft.com/office/drawing/2014/main" id="{52FC7699-DC64-B6AE-A682-4A26CBD04242}"/>
              </a:ext>
            </a:extLst>
          </p:cNvPr>
          <p:cNvPicPr>
            <a:picLocks noChangeAspect="1"/>
          </p:cNvPicPr>
          <p:nvPr/>
        </p:nvPicPr>
        <p:blipFill>
          <a:blip r:embed="rId8"/>
          <a:srcRect l="24284" r="18466"/>
          <a:stretch>
            <a:fillRect/>
          </a:stretch>
        </p:blipFill>
        <p:spPr>
          <a:xfrm>
            <a:off x="4815840" y="1438725"/>
            <a:ext cx="3103418" cy="5420730"/>
          </a:xfrm>
          <a:prstGeom prst="rect">
            <a:avLst/>
          </a:prstGeom>
        </p:spPr>
      </p:pic>
      <p:pic>
        <p:nvPicPr>
          <p:cNvPr id="9" name="Obrázek 8">
            <a:extLst>
              <a:ext uri="{FF2B5EF4-FFF2-40B4-BE49-F238E27FC236}">
                <a16:creationId xmlns:a16="http://schemas.microsoft.com/office/drawing/2014/main" id="{08B27514-DBB9-52C9-12D2-C3B895F13959}"/>
              </a:ext>
            </a:extLst>
          </p:cNvPr>
          <p:cNvPicPr>
            <a:picLocks noChangeAspect="1"/>
          </p:cNvPicPr>
          <p:nvPr/>
        </p:nvPicPr>
        <p:blipFill>
          <a:blip r:embed="rId9"/>
          <a:stretch>
            <a:fillRect/>
          </a:stretch>
        </p:blipFill>
        <p:spPr>
          <a:xfrm flipV="1">
            <a:off x="149630" y="2645074"/>
            <a:ext cx="4270854" cy="1423618"/>
          </a:xfrm>
          <a:prstGeom prst="rect">
            <a:avLst/>
          </a:prstGeom>
        </p:spPr>
      </p:pic>
    </p:spTree>
    <p:extLst>
      <p:ext uri="{BB962C8B-B14F-4D97-AF65-F5344CB8AC3E}">
        <p14:creationId xmlns:p14="http://schemas.microsoft.com/office/powerpoint/2010/main" val="16738207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C11D606-B399-03DF-E013-BBD019DCC942}"/>
              </a:ext>
            </a:extLst>
          </p:cNvPr>
          <p:cNvSpPr>
            <a:spLocks noChangeArrowheads="1"/>
          </p:cNvSpPr>
          <p:nvPr/>
        </p:nvSpPr>
        <p:spPr bwMode="auto">
          <a:xfrm>
            <a:off x="0" y="-44865"/>
            <a:ext cx="11975870" cy="6806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ru-RU" sz="2000" b="1" i="0" u="none" strike="noStrike" cap="none" normalizeH="0" baseline="0" noProof="0" dirty="0">
                <a:ln>
                  <a:noFill/>
                </a:ln>
                <a:solidFill>
                  <a:schemeClr val="tx1"/>
                </a:solidFill>
                <a:effectLst/>
                <a:latin typeface="Arial" panose="020B0604020202020204" pitchFamily="34" charset="0"/>
              </a:rPr>
              <a:t>Темы для дискуссии:</a:t>
            </a:r>
            <a:endParaRPr lang="ru-RU" sz="2000" noProof="0" dirty="0">
              <a:latin typeface="Arial" panose="020B0604020202020204" pitchFamily="34" charset="0"/>
            </a:endParaRPr>
          </a:p>
          <a:p>
            <a:pPr marL="342900" marR="0" lvl="0" indent="-342900" algn="l" defTabSz="914400" rtl="0" eaLnBrk="0" fontAlgn="base" latinLnBrk="0" hangingPunct="0">
              <a:lnSpc>
                <a:spcPct val="150000"/>
              </a:lnSpc>
              <a:spcBef>
                <a:spcPct val="0"/>
              </a:spcBef>
              <a:spcAft>
                <a:spcPct val="0"/>
              </a:spcAft>
              <a:buClrTx/>
              <a:buSzTx/>
              <a:buFont typeface="+mj-lt"/>
              <a:buAutoNum type="arabicPeriod"/>
              <a:tabLst/>
            </a:pPr>
            <a:r>
              <a:rPr kumimoji="0" lang="ru-RU" sz="2000" b="0" i="0" u="none" strike="noStrike" cap="none" normalizeH="0" baseline="0" noProof="0" dirty="0">
                <a:ln>
                  <a:noFill/>
                </a:ln>
                <a:solidFill>
                  <a:schemeClr val="tx1"/>
                </a:solidFill>
                <a:effectLst/>
                <a:latin typeface="Arial" panose="020B0604020202020204" pitchFamily="34" charset="0"/>
              </a:rPr>
              <a:t>Дайте определение свободе. Можно ли сказать, что свобода — это грань между правами и обязанностями?</a:t>
            </a:r>
          </a:p>
          <a:p>
            <a:pPr marL="342900" marR="0" lvl="0" indent="-342900" algn="l" defTabSz="914400" rtl="0" eaLnBrk="0" fontAlgn="base" latinLnBrk="0" hangingPunct="0">
              <a:lnSpc>
                <a:spcPct val="150000"/>
              </a:lnSpc>
              <a:spcBef>
                <a:spcPct val="0"/>
              </a:spcBef>
              <a:spcAft>
                <a:spcPct val="0"/>
              </a:spcAft>
              <a:buClrTx/>
              <a:buSzTx/>
              <a:buFont typeface="+mj-lt"/>
              <a:buAutoNum type="arabicPeriod"/>
              <a:tabLst/>
            </a:pPr>
            <a:r>
              <a:rPr kumimoji="0" lang="ru-RU" sz="2000" b="0" i="0" u="none" strike="noStrike" cap="none" normalizeH="0" baseline="0" noProof="0" dirty="0">
                <a:ln>
                  <a:noFill/>
                </a:ln>
                <a:solidFill>
                  <a:schemeClr val="tx1"/>
                </a:solidFill>
                <a:effectLst/>
                <a:latin typeface="Arial" panose="020B0604020202020204" pitchFamily="34" charset="0"/>
              </a:rPr>
              <a:t>Может ли полная свобода человека быть опасной для общества?</a:t>
            </a:r>
          </a:p>
          <a:p>
            <a:pPr marL="342900" marR="0" lvl="0" indent="-342900" algn="l" defTabSz="914400" rtl="0" eaLnBrk="0" fontAlgn="base" latinLnBrk="0" hangingPunct="0">
              <a:lnSpc>
                <a:spcPct val="150000"/>
              </a:lnSpc>
              <a:spcBef>
                <a:spcPct val="0"/>
              </a:spcBef>
              <a:spcAft>
                <a:spcPct val="0"/>
              </a:spcAft>
              <a:buClrTx/>
              <a:buSzTx/>
              <a:buFont typeface="+mj-lt"/>
              <a:buAutoNum type="arabicPeriod"/>
              <a:tabLst/>
            </a:pPr>
            <a:r>
              <a:rPr kumimoji="0" lang="ru-RU" sz="2000" b="0" i="0" u="none" strike="noStrike" cap="none" normalizeH="0" baseline="0" noProof="0" dirty="0">
                <a:ln>
                  <a:noFill/>
                </a:ln>
                <a:solidFill>
                  <a:schemeClr val="tx1"/>
                </a:solidFill>
                <a:effectLst/>
                <a:latin typeface="Arial" panose="020B0604020202020204" pitchFamily="34" charset="0"/>
              </a:rPr>
              <a:t>Где (приведите примеры) проходит граница между личной свободой и социальной ответственностью?</a:t>
            </a:r>
          </a:p>
          <a:p>
            <a:pPr marL="342900" indent="-342900" eaLnBrk="0" fontAlgn="base" hangingPunct="0">
              <a:lnSpc>
                <a:spcPct val="150000"/>
              </a:lnSpc>
              <a:spcBef>
                <a:spcPct val="0"/>
              </a:spcBef>
              <a:spcAft>
                <a:spcPct val="0"/>
              </a:spcAft>
              <a:buFont typeface="+mj-lt"/>
              <a:buAutoNum type="arabicPeriod"/>
            </a:pPr>
            <a:r>
              <a:rPr kumimoji="0" lang="ru-RU" sz="2000" b="0" i="0" u="none" strike="noStrike" cap="none" normalizeH="0" baseline="0" noProof="0" dirty="0">
                <a:ln>
                  <a:noFill/>
                </a:ln>
                <a:solidFill>
                  <a:schemeClr val="tx1"/>
                </a:solidFill>
                <a:effectLst/>
                <a:latin typeface="Arial" panose="020B0604020202020204" pitchFamily="34" charset="0"/>
              </a:rPr>
              <a:t>Стоит ли (и в какой мере) жертвовать свободой ради безопасности? </a:t>
            </a:r>
            <a:r>
              <a:rPr lang="ru-RU" sz="2000" dirty="0">
                <a:latin typeface="Arial" panose="020B0604020202020204" pitchFamily="34" charset="0"/>
              </a:rPr>
              <a:t>Должна ли государственная власть ограничивать личную свободу? В чем?</a:t>
            </a:r>
            <a:endParaRPr kumimoji="0" lang="ru-RU" sz="2000" b="0" i="0" u="none" strike="noStrike" cap="none" normalizeH="0" baseline="0" noProof="0" dirty="0">
              <a:ln>
                <a:noFill/>
              </a:ln>
              <a:solidFill>
                <a:schemeClr val="tx1"/>
              </a:solidFill>
              <a:effectLst/>
              <a:latin typeface="Arial" panose="020B0604020202020204" pitchFamily="34" charset="0"/>
            </a:endParaRPr>
          </a:p>
          <a:p>
            <a:pPr marL="342900" marR="0" lvl="0" indent="-342900" algn="l" defTabSz="914400" rtl="0" eaLnBrk="0" fontAlgn="base" latinLnBrk="0" hangingPunct="0">
              <a:lnSpc>
                <a:spcPct val="150000"/>
              </a:lnSpc>
              <a:spcBef>
                <a:spcPct val="0"/>
              </a:spcBef>
              <a:spcAft>
                <a:spcPct val="0"/>
              </a:spcAft>
              <a:buClrTx/>
              <a:buSzTx/>
              <a:buFont typeface="+mj-lt"/>
              <a:buAutoNum type="arabicPeriod"/>
              <a:tabLst/>
            </a:pPr>
            <a:r>
              <a:rPr kumimoji="0" lang="ru-RU" sz="2000" b="0" i="0" u="none" strike="noStrike" cap="none" normalizeH="0" baseline="0" noProof="0" dirty="0">
                <a:ln>
                  <a:noFill/>
                </a:ln>
                <a:solidFill>
                  <a:schemeClr val="tx1"/>
                </a:solidFill>
                <a:effectLst/>
                <a:latin typeface="Arial" panose="020B0604020202020204" pitchFamily="34" charset="0"/>
              </a:rPr>
              <a:t>Свобода выбора человека: идеалистическая иллюзия или реальность?</a:t>
            </a:r>
          </a:p>
          <a:p>
            <a:pPr marL="342900" indent="-342900" eaLnBrk="0" fontAlgn="base" hangingPunct="0">
              <a:lnSpc>
                <a:spcPct val="150000"/>
              </a:lnSpc>
              <a:spcBef>
                <a:spcPct val="0"/>
              </a:spcBef>
              <a:spcAft>
                <a:spcPct val="0"/>
              </a:spcAft>
              <a:buFont typeface="+mj-lt"/>
              <a:buAutoNum type="arabicPeriod"/>
            </a:pPr>
            <a:r>
              <a:rPr kumimoji="0" lang="ru-RU" sz="2000" b="0" i="0" u="none" strike="noStrike" cap="none" normalizeH="0" baseline="0" noProof="0" dirty="0">
                <a:ln>
                  <a:noFill/>
                </a:ln>
                <a:solidFill>
                  <a:schemeClr val="tx1"/>
                </a:solidFill>
                <a:effectLst/>
                <a:latin typeface="Arial" panose="020B0604020202020204" pitchFamily="34" charset="0"/>
              </a:rPr>
              <a:t>Свобода мысли важнее свободы действий?</a:t>
            </a:r>
            <a:r>
              <a:rPr lang="ru-RU" sz="2000" dirty="0">
                <a:latin typeface="Arial" panose="020B0604020202020204" pitchFamily="34" charset="0"/>
              </a:rPr>
              <a:t> Может ли человек быть свободным внутри себя, но не в обществе? Свобода в современном мире больше психологическое или юридическое понятие?</a:t>
            </a:r>
            <a:endParaRPr kumimoji="0" lang="ru-RU" sz="2000" b="0" i="0" u="none" strike="noStrike" cap="none" normalizeH="0" baseline="0" noProof="0" dirty="0">
              <a:ln>
                <a:noFill/>
              </a:ln>
              <a:solidFill>
                <a:schemeClr val="tx1"/>
              </a:solidFill>
              <a:effectLst/>
              <a:latin typeface="Arial" panose="020B0604020202020204" pitchFamily="34" charset="0"/>
            </a:endParaRPr>
          </a:p>
          <a:p>
            <a:pPr marL="342900" marR="0" lvl="0" indent="-342900" algn="l" defTabSz="914400" rtl="0" eaLnBrk="0" fontAlgn="base" latinLnBrk="0" hangingPunct="0">
              <a:lnSpc>
                <a:spcPct val="150000"/>
              </a:lnSpc>
              <a:spcBef>
                <a:spcPct val="0"/>
              </a:spcBef>
              <a:spcAft>
                <a:spcPct val="0"/>
              </a:spcAft>
              <a:buClrTx/>
              <a:buSzTx/>
              <a:buFont typeface="+mj-lt"/>
              <a:buAutoNum type="arabicPeriod"/>
              <a:tabLst/>
            </a:pPr>
            <a:r>
              <a:rPr kumimoji="0" lang="ru-RU" sz="2000" b="0" i="0" u="none" strike="noStrike" cap="none" normalizeH="0" baseline="0" noProof="0" dirty="0">
                <a:ln>
                  <a:noFill/>
                </a:ln>
                <a:solidFill>
                  <a:schemeClr val="tx1"/>
                </a:solidFill>
                <a:effectLst/>
                <a:latin typeface="Arial" panose="020B0604020202020204" pitchFamily="34" charset="0"/>
              </a:rPr>
              <a:t>Как степень имеющейся свободы влияет на мораль и этику человека?</a:t>
            </a:r>
          </a:p>
          <a:p>
            <a:pPr marL="342900" marR="0" lvl="0" indent="-342900" algn="l" defTabSz="914400" rtl="0" eaLnBrk="0" fontAlgn="base" latinLnBrk="0" hangingPunct="0">
              <a:lnSpc>
                <a:spcPct val="150000"/>
              </a:lnSpc>
              <a:spcBef>
                <a:spcPct val="0"/>
              </a:spcBef>
              <a:spcAft>
                <a:spcPct val="0"/>
              </a:spcAft>
              <a:buClrTx/>
              <a:buSzTx/>
              <a:buFont typeface="+mj-lt"/>
              <a:buAutoNum type="arabicPeriod"/>
              <a:tabLst/>
            </a:pPr>
            <a:r>
              <a:rPr kumimoji="0" lang="ru-RU" sz="2000" b="0" i="0" u="none" strike="noStrike" cap="none" normalizeH="0" baseline="0" noProof="0" dirty="0">
                <a:ln>
                  <a:noFill/>
                </a:ln>
                <a:solidFill>
                  <a:schemeClr val="tx1"/>
                </a:solidFill>
                <a:effectLst/>
                <a:latin typeface="Arial" panose="020B0604020202020204" pitchFamily="34" charset="0"/>
              </a:rPr>
              <a:t>Можно ли быть свободным без финансовой независимости?</a:t>
            </a:r>
          </a:p>
          <a:p>
            <a:pPr marL="342900" marR="0" lvl="0" indent="-342900" algn="l" defTabSz="914400" rtl="0" eaLnBrk="0" fontAlgn="base" latinLnBrk="0" hangingPunct="0">
              <a:lnSpc>
                <a:spcPct val="150000"/>
              </a:lnSpc>
              <a:spcBef>
                <a:spcPct val="0"/>
              </a:spcBef>
              <a:spcAft>
                <a:spcPct val="0"/>
              </a:spcAft>
              <a:buClrTx/>
              <a:buSzTx/>
              <a:buFont typeface="+mj-lt"/>
              <a:buAutoNum type="arabicPeriod"/>
              <a:tabLst/>
            </a:pPr>
            <a:r>
              <a:rPr kumimoji="0" lang="ru-RU" sz="2000" b="0" i="0" u="none" strike="noStrike" cap="none" normalizeH="0" baseline="0" noProof="0" dirty="0">
                <a:ln>
                  <a:noFill/>
                </a:ln>
                <a:solidFill>
                  <a:schemeClr val="tx1"/>
                </a:solidFill>
                <a:effectLst/>
                <a:latin typeface="Arial" panose="020B0604020202020204" pitchFamily="34" charset="0"/>
              </a:rPr>
              <a:t>Ограничивают ли технологии человеческую свободу?</a:t>
            </a:r>
          </a:p>
        </p:txBody>
      </p:sp>
    </p:spTree>
    <p:extLst>
      <p:ext uri="{BB962C8B-B14F-4D97-AF65-F5344CB8AC3E}">
        <p14:creationId xmlns:p14="http://schemas.microsoft.com/office/powerpoint/2010/main" val="6747064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C2FFC119-8646-ACF5-4D5E-559E39149F19}"/>
              </a:ext>
            </a:extLst>
          </p:cNvPr>
          <p:cNvPicPr>
            <a:picLocks noChangeAspect="1"/>
          </p:cNvPicPr>
          <p:nvPr/>
        </p:nvPicPr>
        <p:blipFill>
          <a:blip r:embed="rId2"/>
          <a:stretch>
            <a:fillRect/>
          </a:stretch>
        </p:blipFill>
        <p:spPr>
          <a:xfrm>
            <a:off x="137418" y="1397923"/>
            <a:ext cx="5492065" cy="4062154"/>
          </a:xfrm>
          <a:prstGeom prst="rect">
            <a:avLst/>
          </a:prstGeom>
        </p:spPr>
      </p:pic>
      <p:sp>
        <p:nvSpPr>
          <p:cNvPr id="4" name="TextovéPole 3">
            <a:extLst>
              <a:ext uri="{FF2B5EF4-FFF2-40B4-BE49-F238E27FC236}">
                <a16:creationId xmlns:a16="http://schemas.microsoft.com/office/drawing/2014/main" id="{80650B7C-3E5E-4D6A-4F75-A1B4E0825B53}"/>
              </a:ext>
            </a:extLst>
          </p:cNvPr>
          <p:cNvSpPr txBox="1"/>
          <p:nvPr/>
        </p:nvSpPr>
        <p:spPr>
          <a:xfrm>
            <a:off x="5824451" y="295587"/>
            <a:ext cx="6274465" cy="6615060"/>
          </a:xfrm>
          <a:prstGeom prst="rect">
            <a:avLst/>
          </a:prstGeom>
          <a:noFill/>
        </p:spPr>
        <p:txBody>
          <a:bodyPr wrap="square">
            <a:spAutoFit/>
          </a:bodyPr>
          <a:lstStyle/>
          <a:p>
            <a:pPr algn="l">
              <a:lnSpc>
                <a:spcPts val="1800"/>
              </a:lnSpc>
              <a:spcAft>
                <a:spcPts val="900"/>
              </a:spcAft>
              <a:buFont typeface="Arial" panose="020B0604020202020204" pitchFamily="34" charset="0"/>
              <a:buChar char="•"/>
            </a:pPr>
            <a:r>
              <a:rPr lang="ru-RU" b="1" i="0" dirty="0">
                <a:solidFill>
                  <a:srgbClr val="0A0A0A"/>
                </a:solidFill>
                <a:effectLst/>
                <a:latin typeface="Google Sans"/>
              </a:rPr>
              <a:t>Свобода мысли и слова</a:t>
            </a:r>
            <a:r>
              <a:rPr lang="ru-RU" b="0" i="0" dirty="0">
                <a:solidFill>
                  <a:srgbClr val="0A0A0A"/>
                </a:solidFill>
                <a:effectLst/>
                <a:latin typeface="Google Sans"/>
              </a:rPr>
              <a:t> (право иметь и выражать свое мнение).</a:t>
            </a:r>
          </a:p>
          <a:p>
            <a:pPr algn="l">
              <a:lnSpc>
                <a:spcPts val="1800"/>
              </a:lnSpc>
              <a:spcAft>
                <a:spcPts val="900"/>
              </a:spcAft>
              <a:buFont typeface="Arial" panose="020B0604020202020204" pitchFamily="34" charset="0"/>
              <a:buChar char="•"/>
            </a:pPr>
            <a:r>
              <a:rPr lang="ru-RU" b="1" i="0" dirty="0">
                <a:solidFill>
                  <a:srgbClr val="0A0A0A"/>
                </a:solidFill>
                <a:effectLst/>
                <a:latin typeface="Google Sans"/>
              </a:rPr>
              <a:t>Право на жизнь</a:t>
            </a:r>
            <a:r>
              <a:rPr lang="ru-RU" b="0" i="0" dirty="0">
                <a:solidFill>
                  <a:srgbClr val="0A0A0A"/>
                </a:solidFill>
                <a:effectLst/>
                <a:latin typeface="Google Sans"/>
              </a:rPr>
              <a:t> и личную неприкосновенность.</a:t>
            </a:r>
          </a:p>
          <a:p>
            <a:pPr algn="l">
              <a:lnSpc>
                <a:spcPts val="1800"/>
              </a:lnSpc>
              <a:spcAft>
                <a:spcPts val="900"/>
              </a:spcAft>
              <a:buFont typeface="Arial" panose="020B0604020202020204" pitchFamily="34" charset="0"/>
              <a:buChar char="•"/>
            </a:pPr>
            <a:r>
              <a:rPr lang="ru-RU" b="1" i="0" dirty="0">
                <a:solidFill>
                  <a:srgbClr val="0A0A0A"/>
                </a:solidFill>
                <a:effectLst/>
                <a:latin typeface="Google Sans"/>
              </a:rPr>
              <a:t>Свобода передвижения</a:t>
            </a:r>
            <a:r>
              <a:rPr lang="ru-RU" b="0" i="0" dirty="0">
                <a:solidFill>
                  <a:srgbClr val="0A0A0A"/>
                </a:solidFill>
                <a:effectLst/>
                <a:latin typeface="Google Sans"/>
              </a:rPr>
              <a:t> (право путешествовать и выбирать, где жить).</a:t>
            </a:r>
          </a:p>
          <a:p>
            <a:pPr algn="l">
              <a:lnSpc>
                <a:spcPts val="1800"/>
              </a:lnSpc>
              <a:spcAft>
                <a:spcPts val="900"/>
              </a:spcAft>
              <a:buFont typeface="Arial" panose="020B0604020202020204" pitchFamily="34" charset="0"/>
              <a:buChar char="•"/>
            </a:pPr>
            <a:r>
              <a:rPr lang="ru-RU" b="1" i="0" dirty="0">
                <a:solidFill>
                  <a:srgbClr val="0A0A0A"/>
                </a:solidFill>
                <a:effectLst/>
                <a:latin typeface="Google Sans"/>
              </a:rPr>
              <a:t>Свобода совести и вероисповедания</a:t>
            </a:r>
            <a:r>
              <a:rPr lang="ru-RU" b="0" i="0" dirty="0">
                <a:solidFill>
                  <a:srgbClr val="0A0A0A"/>
                </a:solidFill>
                <a:effectLst/>
                <a:latin typeface="Google Sans"/>
              </a:rPr>
              <a:t> (право верить или не верить).</a:t>
            </a:r>
          </a:p>
          <a:p>
            <a:pPr algn="l">
              <a:lnSpc>
                <a:spcPts val="1800"/>
              </a:lnSpc>
              <a:spcAft>
                <a:spcPts val="900"/>
              </a:spcAft>
              <a:buFont typeface="Arial" panose="020B0604020202020204" pitchFamily="34" charset="0"/>
              <a:buChar char="•"/>
            </a:pPr>
            <a:r>
              <a:rPr lang="ru-RU" b="1" i="0" dirty="0">
                <a:solidFill>
                  <a:srgbClr val="0A0A0A"/>
                </a:solidFill>
                <a:effectLst/>
                <a:latin typeface="Google Sans"/>
              </a:rPr>
              <a:t>Свобода собраний</a:t>
            </a:r>
            <a:r>
              <a:rPr lang="ru-RU" b="0" i="0" dirty="0">
                <a:solidFill>
                  <a:srgbClr val="0A0A0A"/>
                </a:solidFill>
                <a:effectLst/>
                <a:latin typeface="Google Sans"/>
              </a:rPr>
              <a:t> (право на мирные митинги и встречи).</a:t>
            </a:r>
          </a:p>
          <a:p>
            <a:pPr algn="l">
              <a:lnSpc>
                <a:spcPts val="1800"/>
              </a:lnSpc>
              <a:spcAft>
                <a:spcPts val="900"/>
              </a:spcAft>
              <a:buFont typeface="Arial" panose="020B0604020202020204" pitchFamily="34" charset="0"/>
              <a:buChar char="•"/>
            </a:pPr>
            <a:r>
              <a:rPr lang="ru-RU" b="1" i="0" dirty="0">
                <a:solidFill>
                  <a:srgbClr val="0A0A0A"/>
                </a:solidFill>
                <a:effectLst/>
                <a:latin typeface="Google Sans"/>
              </a:rPr>
              <a:t>Право собственности</a:t>
            </a:r>
            <a:r>
              <a:rPr lang="ru-RU" b="0" i="0" dirty="0">
                <a:solidFill>
                  <a:srgbClr val="0A0A0A"/>
                </a:solidFill>
                <a:effectLst/>
                <a:latin typeface="Google Sans"/>
              </a:rPr>
              <a:t> (право владеть и распоряжаться своим имуществом).</a:t>
            </a:r>
          </a:p>
          <a:p>
            <a:pPr algn="l">
              <a:lnSpc>
                <a:spcPts val="1800"/>
              </a:lnSpc>
              <a:spcAft>
                <a:spcPts val="900"/>
              </a:spcAft>
              <a:buFont typeface="Arial" panose="020B0604020202020204" pitchFamily="34" charset="0"/>
              <a:buChar char="•"/>
            </a:pPr>
            <a:r>
              <a:rPr lang="ru-RU" b="1" i="0" dirty="0">
                <a:solidFill>
                  <a:srgbClr val="0A0A0A"/>
                </a:solidFill>
                <a:effectLst/>
                <a:latin typeface="Google Sans"/>
              </a:rPr>
              <a:t>Свобода от пыток</a:t>
            </a:r>
            <a:r>
              <a:rPr lang="ru-RU" b="0" i="0" dirty="0">
                <a:solidFill>
                  <a:srgbClr val="0A0A0A"/>
                </a:solidFill>
                <a:effectLst/>
                <a:latin typeface="Google Sans"/>
              </a:rPr>
              <a:t> и жестокого обращения.</a:t>
            </a:r>
          </a:p>
          <a:p>
            <a:pPr algn="l">
              <a:lnSpc>
                <a:spcPts val="1800"/>
              </a:lnSpc>
              <a:spcAft>
                <a:spcPts val="900"/>
              </a:spcAft>
              <a:buFont typeface="Arial" panose="020B0604020202020204" pitchFamily="34" charset="0"/>
              <a:buChar char="•"/>
            </a:pPr>
            <a:r>
              <a:rPr lang="ru-RU" b="1" i="0" dirty="0">
                <a:solidFill>
                  <a:srgbClr val="0A0A0A"/>
                </a:solidFill>
                <a:effectLst/>
                <a:latin typeface="Google Sans"/>
              </a:rPr>
              <a:t>Право на судебную защиту</a:t>
            </a:r>
            <a:r>
              <a:rPr lang="ru-RU" b="0" i="0" dirty="0">
                <a:solidFill>
                  <a:srgbClr val="0A0A0A"/>
                </a:solidFill>
                <a:effectLst/>
                <a:latin typeface="Google Sans"/>
              </a:rPr>
              <a:t> и справедливый суд.</a:t>
            </a:r>
          </a:p>
          <a:p>
            <a:pPr algn="l">
              <a:lnSpc>
                <a:spcPts val="1800"/>
              </a:lnSpc>
              <a:spcAft>
                <a:spcPts val="900"/>
              </a:spcAft>
              <a:buFont typeface="Arial" panose="020B0604020202020204" pitchFamily="34" charset="0"/>
              <a:buChar char="•"/>
            </a:pPr>
            <a:r>
              <a:rPr lang="ru-RU" b="1" i="0" dirty="0">
                <a:solidFill>
                  <a:srgbClr val="0A0A0A"/>
                </a:solidFill>
                <a:effectLst/>
                <a:latin typeface="Google Sans"/>
              </a:rPr>
              <a:t>Свобода выбора профессии</a:t>
            </a:r>
            <a:r>
              <a:rPr lang="ru-RU" b="0" i="0" dirty="0">
                <a:solidFill>
                  <a:srgbClr val="0A0A0A"/>
                </a:solidFill>
                <a:effectLst/>
                <a:latin typeface="Google Sans"/>
              </a:rPr>
              <a:t> и право на труд.</a:t>
            </a:r>
          </a:p>
          <a:p>
            <a:pPr algn="l">
              <a:lnSpc>
                <a:spcPts val="1800"/>
              </a:lnSpc>
              <a:spcAft>
                <a:spcPts val="900"/>
              </a:spcAft>
              <a:buFont typeface="Arial" panose="020B0604020202020204" pitchFamily="34" charset="0"/>
              <a:buChar char="•"/>
            </a:pPr>
            <a:r>
              <a:rPr lang="ru-RU" b="1" i="0" dirty="0">
                <a:solidFill>
                  <a:srgbClr val="0A0A0A"/>
                </a:solidFill>
                <a:effectLst/>
                <a:latin typeface="Google Sans"/>
              </a:rPr>
              <a:t>Свобода творчества</a:t>
            </a:r>
            <a:r>
              <a:rPr lang="ru-RU" b="0" i="0" dirty="0">
                <a:solidFill>
                  <a:srgbClr val="0A0A0A"/>
                </a:solidFill>
                <a:effectLst/>
                <a:latin typeface="Google Sans"/>
              </a:rPr>
              <a:t>, научных исследований и преподавания.</a:t>
            </a:r>
          </a:p>
          <a:p>
            <a:pPr algn="l">
              <a:lnSpc>
                <a:spcPts val="1800"/>
              </a:lnSpc>
              <a:spcAft>
                <a:spcPts val="900"/>
              </a:spcAft>
              <a:buFont typeface="Arial" panose="020B0604020202020204" pitchFamily="34" charset="0"/>
              <a:buChar char="•"/>
            </a:pPr>
            <a:r>
              <a:rPr lang="ru-RU" b="1" i="0" dirty="0">
                <a:solidFill>
                  <a:srgbClr val="0A0A0A"/>
                </a:solidFill>
                <a:effectLst/>
                <a:latin typeface="Google Sans"/>
              </a:rPr>
              <a:t>Право на тайну переписки</a:t>
            </a:r>
            <a:r>
              <a:rPr lang="ru-RU" b="0" i="0" dirty="0">
                <a:solidFill>
                  <a:srgbClr val="0A0A0A"/>
                </a:solidFill>
                <a:effectLst/>
                <a:latin typeface="Google Sans"/>
              </a:rPr>
              <a:t> и личной жизни.</a:t>
            </a:r>
          </a:p>
          <a:p>
            <a:pPr algn="l">
              <a:lnSpc>
                <a:spcPts val="1800"/>
              </a:lnSpc>
              <a:spcAft>
                <a:spcPts val="900"/>
              </a:spcAft>
              <a:buFont typeface="Arial" panose="020B0604020202020204" pitchFamily="34" charset="0"/>
              <a:buChar char="•"/>
            </a:pPr>
            <a:r>
              <a:rPr lang="ru-RU" b="1" i="0" dirty="0">
                <a:solidFill>
                  <a:srgbClr val="0A0A0A"/>
                </a:solidFill>
                <a:effectLst/>
                <a:latin typeface="Google Sans"/>
              </a:rPr>
              <a:t>Свобода объединения</a:t>
            </a:r>
            <a:r>
              <a:rPr lang="ru-RU" b="0" i="0" dirty="0">
                <a:solidFill>
                  <a:srgbClr val="0A0A0A"/>
                </a:solidFill>
                <a:effectLst/>
                <a:latin typeface="Google Sans"/>
              </a:rPr>
              <a:t> (право создавать союзы и организации).</a:t>
            </a:r>
          </a:p>
          <a:p>
            <a:pPr algn="l">
              <a:lnSpc>
                <a:spcPts val="1800"/>
              </a:lnSpc>
              <a:spcAft>
                <a:spcPts val="900"/>
              </a:spcAft>
              <a:buFont typeface="Arial" panose="020B0604020202020204" pitchFamily="34" charset="0"/>
              <a:buChar char="•"/>
            </a:pPr>
            <a:r>
              <a:rPr lang="ru-RU" b="1" i="0" dirty="0">
                <a:solidFill>
                  <a:srgbClr val="0A0A0A"/>
                </a:solidFill>
                <a:effectLst/>
                <a:latin typeface="Google Sans"/>
              </a:rPr>
              <a:t>Избирательное право</a:t>
            </a:r>
            <a:r>
              <a:rPr lang="ru-RU" b="0" i="0" dirty="0">
                <a:solidFill>
                  <a:srgbClr val="0A0A0A"/>
                </a:solidFill>
                <a:effectLst/>
                <a:latin typeface="Google Sans"/>
              </a:rPr>
              <a:t> (право голосовать и участвовать в управлении государством).</a:t>
            </a:r>
          </a:p>
          <a:p>
            <a:pPr algn="l">
              <a:lnSpc>
                <a:spcPts val="1800"/>
              </a:lnSpc>
              <a:spcAft>
                <a:spcPts val="900"/>
              </a:spcAft>
              <a:buFont typeface="Arial" panose="020B0604020202020204" pitchFamily="34" charset="0"/>
              <a:buChar char="•"/>
            </a:pPr>
            <a:r>
              <a:rPr lang="ru-RU" b="1" i="0" dirty="0">
                <a:solidFill>
                  <a:srgbClr val="0A0A0A"/>
                </a:solidFill>
                <a:effectLst/>
                <a:latin typeface="Google Sans"/>
              </a:rPr>
              <a:t>Свобода предпринимательства</a:t>
            </a:r>
            <a:r>
              <a:rPr lang="ru-RU" b="0" i="0" dirty="0">
                <a:solidFill>
                  <a:srgbClr val="0A0A0A"/>
                </a:solidFill>
                <a:effectLst/>
                <a:latin typeface="Google Sans"/>
              </a:rPr>
              <a:t> (право на законный бизнес).</a:t>
            </a:r>
          </a:p>
          <a:p>
            <a:pPr algn="l">
              <a:lnSpc>
                <a:spcPts val="1800"/>
              </a:lnSpc>
              <a:spcAft>
                <a:spcPts val="900"/>
              </a:spcAft>
              <a:buFont typeface="Arial" panose="020B0604020202020204" pitchFamily="34" charset="0"/>
              <a:buChar char="•"/>
            </a:pPr>
            <a:r>
              <a:rPr lang="ru-RU" b="1" i="0" dirty="0">
                <a:solidFill>
                  <a:srgbClr val="0A0A0A"/>
                </a:solidFill>
                <a:effectLst/>
                <a:latin typeface="Google Sans"/>
              </a:rPr>
              <a:t>Запрет принудительного труда</a:t>
            </a:r>
            <a:r>
              <a:rPr lang="ru-RU" b="0" i="0" dirty="0">
                <a:solidFill>
                  <a:srgbClr val="0A0A0A"/>
                </a:solidFill>
                <a:effectLst/>
                <a:latin typeface="Google Sans"/>
              </a:rPr>
              <a:t> и рабства.</a:t>
            </a:r>
          </a:p>
        </p:txBody>
      </p:sp>
      <p:sp>
        <p:nvSpPr>
          <p:cNvPr id="5" name="TextovéPole 4">
            <a:extLst>
              <a:ext uri="{FF2B5EF4-FFF2-40B4-BE49-F238E27FC236}">
                <a16:creationId xmlns:a16="http://schemas.microsoft.com/office/drawing/2014/main" id="{7C7E0FBC-F31B-A0D2-A7FB-33EBC7EEF4CC}"/>
              </a:ext>
            </a:extLst>
          </p:cNvPr>
          <p:cNvSpPr txBox="1"/>
          <p:nvPr/>
        </p:nvSpPr>
        <p:spPr>
          <a:xfrm>
            <a:off x="1409327" y="706581"/>
            <a:ext cx="2859578" cy="461665"/>
          </a:xfrm>
          <a:prstGeom prst="rect">
            <a:avLst/>
          </a:prstGeom>
          <a:noFill/>
        </p:spPr>
        <p:txBody>
          <a:bodyPr wrap="square" rtlCol="0">
            <a:spAutoFit/>
          </a:bodyPr>
          <a:lstStyle/>
          <a:p>
            <a:r>
              <a:rPr lang="ru-RU" sz="2400" b="1" dirty="0"/>
              <a:t>Что куда относится?</a:t>
            </a:r>
            <a:endParaRPr lang="cs-CZ" sz="2400" b="1" dirty="0"/>
          </a:p>
        </p:txBody>
      </p:sp>
    </p:spTree>
    <p:extLst>
      <p:ext uri="{BB962C8B-B14F-4D97-AF65-F5344CB8AC3E}">
        <p14:creationId xmlns:p14="http://schemas.microsoft.com/office/powerpoint/2010/main" val="25247338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05709558-CF22-0722-40A6-F15C0BD74DD2}"/>
              </a:ext>
            </a:extLst>
          </p:cNvPr>
          <p:cNvSpPr txBox="1"/>
          <p:nvPr/>
        </p:nvSpPr>
        <p:spPr>
          <a:xfrm>
            <a:off x="947650" y="3267932"/>
            <a:ext cx="9637222" cy="400110"/>
          </a:xfrm>
          <a:prstGeom prst="rect">
            <a:avLst/>
          </a:prstGeom>
          <a:noFill/>
        </p:spPr>
        <p:txBody>
          <a:bodyPr wrap="square">
            <a:spAutoFit/>
          </a:bodyPr>
          <a:lstStyle/>
          <a:p>
            <a:r>
              <a:rPr lang="ru-RU" sz="2000" dirty="0">
                <a:hlinkClick r:id="rId2"/>
              </a:rPr>
              <a:t>Свобода пугает? Вот почему / Эрих Фромм — «Бегство от свободы» / книга за 5 минут</a:t>
            </a:r>
            <a:endParaRPr lang="cs-CZ" sz="2000" dirty="0"/>
          </a:p>
        </p:txBody>
      </p:sp>
      <p:sp>
        <p:nvSpPr>
          <p:cNvPr id="4" name="TextovéPole 3">
            <a:extLst>
              <a:ext uri="{FF2B5EF4-FFF2-40B4-BE49-F238E27FC236}">
                <a16:creationId xmlns:a16="http://schemas.microsoft.com/office/drawing/2014/main" id="{8F70E3ED-4CCE-0742-86F7-16C1851C17C6}"/>
              </a:ext>
            </a:extLst>
          </p:cNvPr>
          <p:cNvSpPr txBox="1"/>
          <p:nvPr/>
        </p:nvSpPr>
        <p:spPr>
          <a:xfrm>
            <a:off x="881148" y="1474123"/>
            <a:ext cx="9770225" cy="1323439"/>
          </a:xfrm>
          <a:prstGeom prst="rect">
            <a:avLst/>
          </a:prstGeom>
          <a:noFill/>
        </p:spPr>
        <p:txBody>
          <a:bodyPr wrap="square" rtlCol="0">
            <a:spAutoFit/>
          </a:bodyPr>
          <a:lstStyle/>
          <a:p>
            <a:pPr marL="342900" indent="-342900">
              <a:buFont typeface="Wingdings" panose="05000000000000000000" pitchFamily="2" charset="2"/>
              <a:buChar char="Ø"/>
            </a:pPr>
            <a:r>
              <a:rPr lang="ru-RU" sz="2000" b="1" dirty="0"/>
              <a:t>Почему, по мнению Фромма, нас пугает свобода?</a:t>
            </a:r>
          </a:p>
          <a:p>
            <a:pPr marL="342900" indent="-342900">
              <a:buFont typeface="Wingdings" panose="05000000000000000000" pitchFamily="2" charset="2"/>
              <a:buChar char="Ø"/>
            </a:pPr>
            <a:r>
              <a:rPr lang="ru-RU" sz="2000" b="1" dirty="0"/>
              <a:t>Каким образом человек избегает свободы?</a:t>
            </a:r>
          </a:p>
          <a:p>
            <a:pPr marL="342900" indent="-342900">
              <a:buFont typeface="Wingdings" panose="05000000000000000000" pitchFamily="2" charset="2"/>
              <a:buChar char="Ø"/>
            </a:pPr>
            <a:r>
              <a:rPr lang="ru-RU" sz="2000" b="1" dirty="0"/>
              <a:t>Что такое истинная / позитивная свобода по Фромму?</a:t>
            </a:r>
          </a:p>
          <a:p>
            <a:pPr marL="342900" indent="-342900">
              <a:buFont typeface="Wingdings" panose="05000000000000000000" pitchFamily="2" charset="2"/>
              <a:buChar char="Ø"/>
            </a:pPr>
            <a:r>
              <a:rPr lang="ru-RU" sz="2000" b="1" dirty="0"/>
              <a:t>Вы думаете, что можно во всем жить так, как Вы сами выбираете?</a:t>
            </a:r>
            <a:endParaRPr lang="cs-CZ" sz="2000" b="1" dirty="0"/>
          </a:p>
        </p:txBody>
      </p:sp>
      <p:sp>
        <p:nvSpPr>
          <p:cNvPr id="2" name="TextovéPole 1">
            <a:extLst>
              <a:ext uri="{FF2B5EF4-FFF2-40B4-BE49-F238E27FC236}">
                <a16:creationId xmlns:a16="http://schemas.microsoft.com/office/drawing/2014/main" id="{A09ED6A5-E98B-04DA-297E-68C66A6B7169}"/>
              </a:ext>
            </a:extLst>
          </p:cNvPr>
          <p:cNvSpPr txBox="1"/>
          <p:nvPr/>
        </p:nvSpPr>
        <p:spPr>
          <a:xfrm>
            <a:off x="358486" y="451303"/>
            <a:ext cx="2674620" cy="552450"/>
          </a:xfrm>
          <a:prstGeom prst="rect">
            <a:avLst/>
          </a:prstGeom>
          <a:noFill/>
        </p:spPr>
        <p:txBody>
          <a:bodyPr wrap="square" rtlCol="0">
            <a:spAutoFit/>
          </a:bodyPr>
          <a:lstStyle/>
          <a:p>
            <a:pPr>
              <a:lnSpc>
                <a:spcPct val="115000"/>
              </a:lnSpc>
              <a:spcAft>
                <a:spcPts val="800"/>
              </a:spcAft>
              <a:buNone/>
            </a:pPr>
            <a:r>
              <a:rPr lang="ru-RU" sz="2000" b="1" kern="1200">
                <a:solidFill>
                  <a:srgbClr val="000000"/>
                </a:solidFill>
                <a:effectLst/>
                <a:latin typeface="Aptos" panose="020B0004020202020204" pitchFamily="34" charset="0"/>
                <a:ea typeface="Aptos" panose="020B0004020202020204" pitchFamily="34" charset="0"/>
                <a:cs typeface="Times New Roman" panose="02020603050405020304" pitchFamily="18" charset="0"/>
              </a:rPr>
              <a:t>АУДИРОВАНИЕ</a:t>
            </a:r>
            <a:endParaRPr lang="cs-CZ" sz="1200" kern="10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6989014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52469107-7E5E-3EAA-AEF1-9CEB224259F3}"/>
              </a:ext>
            </a:extLst>
          </p:cNvPr>
          <p:cNvSpPr txBox="1"/>
          <p:nvPr/>
        </p:nvSpPr>
        <p:spPr>
          <a:xfrm>
            <a:off x="1424247" y="1657003"/>
            <a:ext cx="9177252" cy="2677656"/>
          </a:xfrm>
          <a:prstGeom prst="rect">
            <a:avLst/>
          </a:prstGeom>
          <a:noFill/>
        </p:spPr>
        <p:txBody>
          <a:bodyPr wrap="square" rtlCol="0">
            <a:spAutoFit/>
          </a:bodyPr>
          <a:lstStyle/>
          <a:p>
            <a:r>
              <a:rPr lang="ru-RU" sz="2400" b="1" dirty="0"/>
              <a:t>Темы для эссе (письменное домашнее задание)</a:t>
            </a:r>
          </a:p>
          <a:p>
            <a:endParaRPr lang="ru-RU" sz="2400" b="1" dirty="0"/>
          </a:p>
          <a:p>
            <a:pPr marL="457200" indent="-457200">
              <a:buFont typeface="+mj-lt"/>
              <a:buAutoNum type="arabicPeriod"/>
            </a:pPr>
            <a:r>
              <a:rPr lang="ru-RU" sz="2400" dirty="0"/>
              <a:t>Свобода как фундаментальная ценность человека</a:t>
            </a:r>
          </a:p>
          <a:p>
            <a:pPr marL="457200" indent="-457200">
              <a:buFont typeface="+mj-lt"/>
              <a:buAutoNum type="arabicPeriod"/>
            </a:pPr>
            <a:r>
              <a:rPr lang="ru-RU" sz="2400" dirty="0"/>
              <a:t>Влияние социальных и политических систем на личную свободу.</a:t>
            </a:r>
          </a:p>
          <a:p>
            <a:pPr marL="457200" indent="-457200">
              <a:buFont typeface="+mj-lt"/>
              <a:buAutoNum type="arabicPeriod"/>
            </a:pPr>
            <a:r>
              <a:rPr lang="ru-RU" sz="2400" dirty="0"/>
              <a:t>Эволюция понятия свобода в течение времени</a:t>
            </a:r>
          </a:p>
          <a:p>
            <a:pPr marL="457200" indent="-457200">
              <a:buFont typeface="+mj-lt"/>
              <a:buAutoNum type="arabicPeriod"/>
            </a:pPr>
            <a:r>
              <a:rPr lang="ru-RU" sz="2400" dirty="0"/>
              <a:t>Свобода и ответственность: моральные и этические аспекты</a:t>
            </a:r>
          </a:p>
          <a:p>
            <a:pPr marL="457200" indent="-457200">
              <a:buFont typeface="+mj-lt"/>
              <a:buAutoNum type="arabicPeriod"/>
            </a:pPr>
            <a:r>
              <a:rPr lang="ru-RU" sz="2400" dirty="0"/>
              <a:t>Ограничения свободы в современном обществе</a:t>
            </a:r>
            <a:endParaRPr lang="cs-CZ" sz="2400" dirty="0"/>
          </a:p>
        </p:txBody>
      </p:sp>
    </p:spTree>
    <p:extLst>
      <p:ext uri="{BB962C8B-B14F-4D97-AF65-F5344CB8AC3E}">
        <p14:creationId xmlns:p14="http://schemas.microsoft.com/office/powerpoint/2010/main" val="30790479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2484EC6C-C95A-2482-577D-BD801EF3AEB7}"/>
              </a:ext>
            </a:extLst>
          </p:cNvPr>
          <p:cNvSpPr txBox="1"/>
          <p:nvPr/>
        </p:nvSpPr>
        <p:spPr>
          <a:xfrm>
            <a:off x="285404" y="210589"/>
            <a:ext cx="11651672" cy="6270032"/>
          </a:xfrm>
          <a:prstGeom prst="rect">
            <a:avLst/>
          </a:prstGeom>
          <a:noFill/>
        </p:spPr>
        <p:txBody>
          <a:bodyPr wrap="square" rtlCol="0">
            <a:spAutoFit/>
          </a:bodyPr>
          <a:lstStyle/>
          <a:p>
            <a:r>
              <a:rPr lang="ru-RU" sz="2000" b="1" dirty="0"/>
              <a:t>Лексический минимум по теме: Свобода</a:t>
            </a:r>
          </a:p>
          <a:p>
            <a:endParaRPr lang="ru-RU" sz="2000" b="1" dirty="0"/>
          </a:p>
          <a:p>
            <a:r>
              <a:rPr lang="ru-RU" sz="2000" b="1" dirty="0"/>
              <a:t>Понятия: </a:t>
            </a:r>
            <a:r>
              <a:rPr lang="ru-RU" sz="2000" dirty="0"/>
              <a:t>свобода, независимость, право, выбор, ответственность, ограничение, право голоса, личная свобода, социальная свобода, политическая свобода, автономия, самостоятельность, воля, самоуправление, закон, правила, границы, контроль, ограничение, права человека, мораль, этика, ценности, возможность, привилегия, ответственность за действия, свобода мысли, свобода слова, свобода совести, свобода действий, демократические принципы, права граждан</a:t>
            </a:r>
          </a:p>
          <a:p>
            <a:endParaRPr lang="ru-RU" sz="2000" dirty="0"/>
          </a:p>
          <a:p>
            <a:r>
              <a:rPr lang="ru-RU" sz="2000" b="1" dirty="0"/>
              <a:t>Качества: </a:t>
            </a:r>
            <a:r>
              <a:rPr lang="ru-RU" sz="2000" dirty="0"/>
              <a:t>свободный, независимый, автономный, ограниченный, личный, социальный, политический, моральный, этический, демократический, гражданский, юридический, осознанный, добровольный, добровольно-принудительный, духовный, психологический, внутренний, внешне обусловленный, самоуправляемый, самостоятельный, нравственный, свободомыслящий, ответственный, открытый, расширяющий возможности</a:t>
            </a:r>
          </a:p>
          <a:p>
            <a:endParaRPr lang="ru-RU" sz="2000" dirty="0"/>
          </a:p>
          <a:p>
            <a:r>
              <a:rPr lang="ru-RU" sz="2000" b="1" dirty="0"/>
              <a:t>Действия: </a:t>
            </a:r>
            <a:r>
              <a:rPr lang="ru-RU" sz="2000" dirty="0"/>
              <a:t>быть свободным, обладать свободой, выбирать, принимать решения, ограничивать, регулировать, защищать права, нарушать права, действовать, выражать мнение, отстаивать права, распоряжаться, зависеть, контролировать себя, соблюдать закон, нарушать закон, противостоять, самореализовываться, освобождаться, обретать свободу, защищать себя, ограничивать других, уважать свободу, бороться за свободу, реализовывать права, проявлять инициативу, соблюдать границы, расширять возможности, контролировать действия</a:t>
            </a:r>
            <a:endParaRPr lang="cs-CZ" sz="2000" dirty="0"/>
          </a:p>
        </p:txBody>
      </p:sp>
    </p:spTree>
    <p:extLst>
      <p:ext uri="{BB962C8B-B14F-4D97-AF65-F5344CB8AC3E}">
        <p14:creationId xmlns:p14="http://schemas.microsoft.com/office/powerpoint/2010/main" val="1589400532"/>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175</TotalTime>
  <Words>595</Words>
  <Application>Microsoft Office PowerPoint</Application>
  <PresentationFormat>Širokoúhlá obrazovka</PresentationFormat>
  <Paragraphs>49</Paragraphs>
  <Slides>7</Slides>
  <Notes>1</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7</vt:i4>
      </vt:variant>
    </vt:vector>
  </HeadingPairs>
  <TitlesOfParts>
    <vt:vector size="14" baseType="lpstr">
      <vt:lpstr>Aptos</vt:lpstr>
      <vt:lpstr>Arial</vt:lpstr>
      <vt:lpstr>Calibri</vt:lpstr>
      <vt:lpstr>Calibri Light</vt:lpstr>
      <vt:lpstr>Google Sans</vt:lpstr>
      <vt:lpstr>Wingdings</vt:lpstr>
      <vt:lpstr>Motiv Office</vt:lpstr>
      <vt:lpstr>JC IV</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Veronika SN</dc:creator>
  <cp:lastModifiedBy>Veronika SN</cp:lastModifiedBy>
  <cp:revision>14</cp:revision>
  <dcterms:created xsi:type="dcterms:W3CDTF">2026-02-04T12:29:06Z</dcterms:created>
  <dcterms:modified xsi:type="dcterms:W3CDTF">2026-02-11T10:00:42Z</dcterms:modified>
</cp:coreProperties>
</file>