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A5665FD-A1D1-4DF1-8395-AA152EAFB917}" type="datetimeFigureOut">
              <a:rPr lang="cs-CZ" smtClean="0"/>
              <a:t>8.12.2019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0D8E250-24C9-454E-8684-36C6E93CAFF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hKAyluDur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Nadané děti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Charakteristiky nadaných v </a:t>
            </a:r>
            <a:r>
              <a:rPr lang="cs-CZ" smtClean="0"/>
              <a:t>dětském věku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721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Oblast sociálně emoční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Vůdcovství:</a:t>
            </a:r>
          </a:p>
          <a:p>
            <a:pPr lvl="1"/>
            <a:r>
              <a:rPr lang="cs-CZ" dirty="0" smtClean="0"/>
              <a:t>empatie</a:t>
            </a:r>
            <a:r>
              <a:rPr lang="cs-CZ" dirty="0"/>
              <a:t>, pochopení, </a:t>
            </a:r>
            <a:endParaRPr lang="cs-CZ" dirty="0" smtClean="0"/>
          </a:p>
          <a:p>
            <a:pPr lvl="1"/>
            <a:r>
              <a:rPr lang="cs-CZ" dirty="0" smtClean="0"/>
              <a:t>otevřenost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zralost</a:t>
            </a:r>
            <a:r>
              <a:rPr lang="cs-CZ" dirty="0"/>
              <a:t>, rovnováha, </a:t>
            </a:r>
            <a:endParaRPr lang="cs-CZ" dirty="0" smtClean="0"/>
          </a:p>
          <a:p>
            <a:pPr lvl="1"/>
            <a:r>
              <a:rPr lang="cs-CZ" dirty="0" smtClean="0"/>
              <a:t>odpovědnost</a:t>
            </a:r>
            <a:r>
              <a:rPr lang="cs-CZ" dirty="0"/>
              <a:t>, schopnost rozhodovat</a:t>
            </a:r>
            <a:r>
              <a:rPr lang="cs-CZ" dirty="0" smtClean="0"/>
              <a:t>.</a:t>
            </a:r>
          </a:p>
          <a:p>
            <a:r>
              <a:rPr lang="cs-CZ" dirty="0" smtClean="0"/>
              <a:t>3 teorie vůdcovství:</a:t>
            </a:r>
          </a:p>
          <a:p>
            <a:pPr lvl="1"/>
            <a:r>
              <a:rPr lang="cs-CZ" dirty="0"/>
              <a:t>Vůdcovské kvality patří k osobním vlastnostem vůdce</a:t>
            </a:r>
          </a:p>
          <a:p>
            <a:pPr lvl="1"/>
            <a:r>
              <a:rPr lang="cs-CZ" dirty="0"/>
              <a:t>Situace teprve činí z člověka vůdce</a:t>
            </a:r>
          </a:p>
          <a:p>
            <a:pPr lvl="1"/>
            <a:r>
              <a:rPr lang="cs-CZ" dirty="0" err="1"/>
              <a:t>Leadership</a:t>
            </a:r>
            <a:r>
              <a:rPr lang="cs-CZ" dirty="0"/>
              <a:t> je interakce mezi situací společnosti v určitém okamžiku a člověkem vhodným stát se vůdcem </a:t>
            </a:r>
          </a:p>
        </p:txBody>
      </p:sp>
    </p:spTree>
    <p:extLst>
      <p:ext uri="{BB962C8B-B14F-4D97-AF65-F5344CB8AC3E}">
        <p14:creationId xmlns:p14="http://schemas.microsoft.com/office/powerpoint/2010/main" val="384519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Hra nadaných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Preference individuální hry?</a:t>
            </a:r>
          </a:p>
          <a:p>
            <a:r>
              <a:rPr lang="cs-CZ" dirty="0" smtClean="0"/>
              <a:t>U dívek menší zájem o „typické dívčí“ hry</a:t>
            </a:r>
          </a:p>
          <a:p>
            <a:r>
              <a:rPr lang="cs-CZ" dirty="0" smtClean="0"/>
              <a:t>Iniciátoři a organizátoři her </a:t>
            </a:r>
            <a:r>
              <a:rPr lang="cs-CZ" dirty="0"/>
              <a:t>(</a:t>
            </a:r>
            <a:r>
              <a:rPr lang="cs-CZ" dirty="0" smtClean="0"/>
              <a:t>Hříbková)</a:t>
            </a:r>
          </a:p>
          <a:p>
            <a:r>
              <a:rPr lang="cs-CZ" dirty="0" smtClean="0"/>
              <a:t>Inklinace ke starším kamarádům – důležitost mentálního věku</a:t>
            </a:r>
          </a:p>
          <a:p>
            <a:r>
              <a:rPr lang="cs-CZ" dirty="0" smtClean="0"/>
              <a:t>Chtějí se věnovat svým zájmům – z čehož pramení problémy</a:t>
            </a:r>
          </a:p>
          <a:p>
            <a:r>
              <a:rPr lang="cs-CZ" dirty="0" smtClean="0"/>
              <a:t>Někteří autoři nevidí rozdíl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93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Emocionalita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Mohou reagovat na hlubší úrovni</a:t>
            </a:r>
          </a:p>
          <a:p>
            <a:r>
              <a:rPr lang="cs-CZ" dirty="0" smtClean="0"/>
              <a:t>Vysoká stupeň soucítění</a:t>
            </a:r>
          </a:p>
          <a:p>
            <a:r>
              <a:rPr lang="cs-CZ" dirty="0" smtClean="0"/>
              <a:t>Lovecky – reflexem empatie – hluboký prožitek – možnost problémů (odlišení zdroje)?</a:t>
            </a:r>
          </a:p>
          <a:p>
            <a:r>
              <a:rPr lang="cs-CZ" dirty="0" smtClean="0"/>
              <a:t>Vysoká emoční vzrušivost</a:t>
            </a:r>
          </a:p>
          <a:p>
            <a:r>
              <a:rPr lang="cs-CZ" dirty="0" err="1" smtClean="0"/>
              <a:t>Perfekcionimus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/>
              <a:t>?</a:t>
            </a:r>
            <a:r>
              <a:rPr lang="cs-CZ" dirty="0" smtClean="0"/>
              <a:t>Mýty, nebo pravda?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15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Obvyklé problémy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Očekávání druhých</a:t>
            </a:r>
          </a:p>
          <a:p>
            <a:pPr lvl="1"/>
            <a:r>
              <a:rPr lang="cs-CZ" dirty="0" smtClean="0"/>
              <a:t>Nekonformita </a:t>
            </a:r>
          </a:p>
          <a:p>
            <a:r>
              <a:rPr lang="cs-CZ" dirty="0" smtClean="0"/>
              <a:t>Vrstevnické vztahy</a:t>
            </a:r>
          </a:p>
          <a:p>
            <a:pPr lvl="1"/>
            <a:r>
              <a:rPr lang="cs-CZ" dirty="0" smtClean="0"/>
              <a:t>Potřebují více vrstevnických skupin</a:t>
            </a:r>
          </a:p>
          <a:p>
            <a:pPr lvl="1"/>
            <a:r>
              <a:rPr lang="cs-CZ" dirty="0" smtClean="0"/>
              <a:t>samotáři</a:t>
            </a:r>
          </a:p>
          <a:p>
            <a:r>
              <a:rPr lang="cs-CZ" dirty="0" smtClean="0"/>
              <a:t>Deprese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7433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 problémů v rodině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Kontakt s rodiči</a:t>
            </a:r>
          </a:p>
          <a:p>
            <a:pPr lvl="1"/>
            <a:r>
              <a:rPr lang="cs-CZ" dirty="0" smtClean="0"/>
              <a:t>Vyučování nemůže kompenzovat </a:t>
            </a:r>
            <a:r>
              <a:rPr lang="cs-CZ" smtClean="0"/>
              <a:t>rodičovskou výchovu</a:t>
            </a:r>
            <a:endParaRPr lang="cs-CZ" dirty="0" smtClean="0"/>
          </a:p>
          <a:p>
            <a:r>
              <a:rPr lang="cs-CZ" dirty="0" smtClean="0"/>
              <a:t>Zaměření na rodiče malých dětí</a:t>
            </a:r>
          </a:p>
          <a:p>
            <a:pPr lvl="1"/>
            <a:r>
              <a:rPr lang="cs-CZ" dirty="0" smtClean="0"/>
              <a:t>Poskytnutí informací</a:t>
            </a:r>
          </a:p>
          <a:p>
            <a:r>
              <a:rPr lang="cs-CZ" dirty="0" smtClean="0"/>
              <a:t>Vytvoření </a:t>
            </a:r>
            <a:r>
              <a:rPr lang="cs-CZ" dirty="0" err="1" smtClean="0"/>
              <a:t>diskuzivní</a:t>
            </a:r>
            <a:r>
              <a:rPr lang="cs-CZ" dirty="0" smtClean="0"/>
              <a:t> skupiny pro rodiče</a:t>
            </a:r>
          </a:p>
          <a:p>
            <a:pPr lvl="1"/>
            <a:r>
              <a:rPr lang="cs-CZ" dirty="0" smtClean="0"/>
              <a:t>Příležitost sdílení zážitků, výměna zkušeností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197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projevy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Akcelerovaný vývoj</a:t>
            </a:r>
          </a:p>
          <a:p>
            <a:r>
              <a:rPr lang="cs-CZ" dirty="0" smtClean="0"/>
              <a:t>Odlišné projevy interakce s okolím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7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Intelektová oblast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Zájem o písmena, číslice, brzké čtení a počítání</a:t>
            </a:r>
          </a:p>
          <a:p>
            <a:r>
              <a:rPr lang="cs-CZ" dirty="0" smtClean="0"/>
              <a:t>Téměř 50% nadaných umí číst před nástupem </a:t>
            </a:r>
            <a:r>
              <a:rPr lang="cs-CZ" dirty="0"/>
              <a:t>n</a:t>
            </a:r>
            <a:r>
              <a:rPr lang="cs-CZ" dirty="0" smtClean="0"/>
              <a:t>a ZŠ</a:t>
            </a:r>
          </a:p>
          <a:p>
            <a:r>
              <a:rPr lang="cs-CZ" dirty="0" smtClean="0"/>
              <a:t>Fascinace knihami</a:t>
            </a:r>
          </a:p>
          <a:p>
            <a:r>
              <a:rPr lang="cs-CZ" dirty="0" smtClean="0"/>
              <a:t>x stejné činnosti jako vrstevníci, ale…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838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Řečová oblast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Brzký rozvoj</a:t>
            </a:r>
          </a:p>
          <a:p>
            <a:pPr lvl="1"/>
            <a:r>
              <a:rPr lang="cs-CZ" dirty="0"/>
              <a:t>9-24 m (</a:t>
            </a:r>
            <a:r>
              <a:rPr lang="cs-CZ" dirty="0" err="1"/>
              <a:t>Hollingworth</a:t>
            </a:r>
            <a:r>
              <a:rPr lang="cs-CZ" dirty="0" smtClean="0"/>
              <a:t>)</a:t>
            </a:r>
          </a:p>
          <a:p>
            <a:r>
              <a:rPr lang="cs-CZ" dirty="0" smtClean="0"/>
              <a:t>Rychlé tempo</a:t>
            </a:r>
          </a:p>
          <a:p>
            <a:endParaRPr lang="cs-CZ" dirty="0"/>
          </a:p>
          <a:p>
            <a:r>
              <a:rPr lang="cs-CZ" dirty="0" err="1" smtClean="0"/>
              <a:t>Laznibatová</a:t>
            </a:r>
            <a:r>
              <a:rPr lang="cs-CZ" dirty="0" smtClean="0"/>
              <a:t>: 9-24 m, 50% před prvním rokem, 34% do jednoho roka</a:t>
            </a:r>
          </a:p>
        </p:txBody>
      </p:sp>
    </p:spTree>
    <p:extLst>
      <p:ext uri="{BB962C8B-B14F-4D97-AF65-F5344CB8AC3E}">
        <p14:creationId xmlns:p14="http://schemas.microsoft.com/office/powerpoint/2010/main" val="294081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Kreativita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Rozvinutá fantazie</a:t>
            </a:r>
          </a:p>
          <a:p>
            <a:r>
              <a:rPr lang="cs-CZ" dirty="0" smtClean="0"/>
              <a:t>Zvídavost o daná témata</a:t>
            </a:r>
          </a:p>
          <a:p>
            <a:r>
              <a:rPr lang="cs-CZ" dirty="0" smtClean="0"/>
              <a:t>Zajímavé otázky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387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Specifické oblasti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Hudební</a:t>
            </a:r>
          </a:p>
          <a:p>
            <a:pPr lvl="1"/>
            <a:r>
              <a:rPr lang="cs-CZ" dirty="0" smtClean="0"/>
              <a:t>Smysl pro rytmus, soustředěnost u poslechu, reprodukce rytmu</a:t>
            </a:r>
          </a:p>
          <a:p>
            <a:r>
              <a:rPr lang="cs-CZ" dirty="0" smtClean="0"/>
              <a:t>Výtvarná</a:t>
            </a:r>
          </a:p>
          <a:p>
            <a:pPr lvl="1"/>
            <a:r>
              <a:rPr lang="cs-CZ" dirty="0" smtClean="0"/>
              <a:t>Brzká manipulace, intenzivní zájem, používání jiných (neadekvátních) barev, vizuální zvláštnosti, rychlé osvojení dovedností</a:t>
            </a:r>
          </a:p>
          <a:p>
            <a:r>
              <a:rPr lang="cs-CZ" dirty="0" smtClean="0"/>
              <a:t>Pohybová</a:t>
            </a:r>
          </a:p>
          <a:p>
            <a:pPr lvl="1"/>
            <a:r>
              <a:rPr lang="cs-CZ" dirty="0" smtClean="0"/>
              <a:t>Vyhledává pohyb, akcelerace v hrubé motorice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478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Oblast sociálně emoční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Jakou máme představu o sociálně emoční oblasti nadaných dětí/dospělých?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www.youtube.com/watch?v=mhKAyluDurI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0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Oblast sociálně emoční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Disproporce ve vývoji</a:t>
            </a:r>
          </a:p>
          <a:p>
            <a:r>
              <a:rPr lang="cs-CZ" dirty="0" err="1"/>
              <a:t>Intelektuálě</a:t>
            </a:r>
            <a:r>
              <a:rPr lang="cs-CZ" dirty="0"/>
              <a:t>-emocionální/sociální nevyrovnanost</a:t>
            </a:r>
          </a:p>
          <a:p>
            <a:r>
              <a:rPr lang="cs-CZ" dirty="0"/>
              <a:t>Veliké rozdíly u dětí samotných i v literatuře</a:t>
            </a:r>
            <a:r>
              <a:rPr lang="cs-CZ" dirty="0" smtClean="0"/>
              <a:t>!</a:t>
            </a:r>
          </a:p>
          <a:p>
            <a:r>
              <a:rPr lang="cs-CZ" dirty="0" smtClean="0"/>
              <a:t>U dětí – popularita díky hře – jaké děti jsou populární? Jaké naopak populární nejsou?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392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Oblast sociálně emoční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Nepopulární děti </a:t>
            </a:r>
          </a:p>
          <a:p>
            <a:pPr lvl="1"/>
            <a:r>
              <a:rPr lang="cs-CZ" dirty="0" smtClean="0"/>
              <a:t>mluví o sobě, </a:t>
            </a:r>
          </a:p>
          <a:p>
            <a:pPr lvl="1"/>
            <a:r>
              <a:rPr lang="cs-CZ" dirty="0" smtClean="0"/>
              <a:t>nesouhlas se skupinou, </a:t>
            </a:r>
          </a:p>
          <a:p>
            <a:pPr lvl="1"/>
            <a:r>
              <a:rPr lang="cs-CZ" dirty="0" smtClean="0"/>
              <a:t>přehnaná kontrola, </a:t>
            </a:r>
          </a:p>
          <a:p>
            <a:pPr lvl="1"/>
            <a:r>
              <a:rPr lang="cs-CZ" dirty="0" smtClean="0"/>
              <a:t>touha po moci ve skupině, </a:t>
            </a:r>
          </a:p>
          <a:p>
            <a:pPr lvl="1"/>
            <a:r>
              <a:rPr lang="cs-CZ" dirty="0" smtClean="0"/>
              <a:t>postrádají reciprocitu,</a:t>
            </a:r>
          </a:p>
          <a:p>
            <a:pPr lvl="1"/>
            <a:r>
              <a:rPr lang="cs-CZ" dirty="0" smtClean="0"/>
              <a:t>zaobírají se svým tématem</a:t>
            </a:r>
          </a:p>
          <a:p>
            <a:r>
              <a:rPr lang="cs-CZ" dirty="0" smtClean="0"/>
              <a:t>Sociální izolace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20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160</TotalTime>
  <Words>356</Words>
  <Application>Microsoft Office PowerPoint</Application>
  <PresentationFormat>Předvádění na obrazovce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Urbanistický</vt:lpstr>
      <vt:lpstr>Nadané děti</vt:lpstr>
      <vt:lpstr>Obecné projevy</vt:lpstr>
      <vt:lpstr>Intelektová oblast</vt:lpstr>
      <vt:lpstr>Řečová oblast</vt:lpstr>
      <vt:lpstr>Kreativita</vt:lpstr>
      <vt:lpstr>Specifické oblasti</vt:lpstr>
      <vt:lpstr>Oblast sociálně emoční</vt:lpstr>
      <vt:lpstr>Oblast sociálně emoční</vt:lpstr>
      <vt:lpstr>Oblast sociálně emoční</vt:lpstr>
      <vt:lpstr>Oblast sociálně emoční</vt:lpstr>
      <vt:lpstr>Hra nadaných dětí</vt:lpstr>
      <vt:lpstr>Emocionalita</vt:lpstr>
      <vt:lpstr>Obvyklé problémy</vt:lpstr>
      <vt:lpstr>Prevence problémů v rodině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Nadané děti</dc:title>
  <dc:creator>uzivatel</dc:creator>
  <cp:lastModifiedBy>uzivatel</cp:lastModifiedBy>
  <cp:revision>11</cp:revision>
  <dcterms:created xsi:type="dcterms:W3CDTF">2016-12-04T15:56:45Z</dcterms:created>
  <dcterms:modified xsi:type="dcterms:W3CDTF">2019-12-08T17:24:05Z</dcterms:modified>
</cp:coreProperties>
</file>