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91" r:id="rId3"/>
    <p:sldId id="277" r:id="rId4"/>
    <p:sldId id="292" r:id="rId5"/>
    <p:sldId id="257" r:id="rId6"/>
    <p:sldId id="262" r:id="rId7"/>
    <p:sldId id="271" r:id="rId8"/>
    <p:sldId id="263" r:id="rId9"/>
    <p:sldId id="264" r:id="rId10"/>
    <p:sldId id="266" r:id="rId11"/>
    <p:sldId id="267" r:id="rId12"/>
    <p:sldId id="269" r:id="rId13"/>
    <p:sldId id="295" r:id="rId14"/>
    <p:sldId id="258" r:id="rId15"/>
    <p:sldId id="260" r:id="rId16"/>
    <p:sldId id="259" r:id="rId17"/>
    <p:sldId id="293" r:id="rId18"/>
    <p:sldId id="294" r:id="rId19"/>
    <p:sldId id="261" r:id="rId20"/>
    <p:sldId id="273" r:id="rId21"/>
    <p:sldId id="274" r:id="rId2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26"/>
  </p:normalViewPr>
  <p:slideViewPr>
    <p:cSldViewPr snapToGrid="0" snapToObjects="1">
      <p:cViewPr varScale="1">
        <p:scale>
          <a:sx n="105" d="100"/>
          <a:sy n="105" d="100"/>
        </p:scale>
        <p:origin x="84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E49B16-5D54-9C42-96ED-265AB9992362}"/>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9A0C01C1-B8B0-8C40-923A-9182F84E23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4F6EF013-DE46-EE4A-89DA-BA423F9DFD69}"/>
              </a:ext>
            </a:extLst>
          </p:cNvPr>
          <p:cNvSpPr>
            <a:spLocks noGrp="1"/>
          </p:cNvSpPr>
          <p:nvPr>
            <p:ph type="dt" sz="half" idx="10"/>
          </p:nvPr>
        </p:nvSpPr>
        <p:spPr/>
        <p:txBody>
          <a:bodyPr/>
          <a:lstStyle/>
          <a:p>
            <a:fld id="{4BF47960-8C54-5746-A2F9-92022467161E}" type="datetimeFigureOut">
              <a:rPr lang="cs-CZ" smtClean="0"/>
              <a:t>30.03.2021</a:t>
            </a:fld>
            <a:endParaRPr lang="cs-CZ"/>
          </a:p>
        </p:txBody>
      </p:sp>
      <p:sp>
        <p:nvSpPr>
          <p:cNvPr id="5" name="Zástupný symbol pro zápatí 4">
            <a:extLst>
              <a:ext uri="{FF2B5EF4-FFF2-40B4-BE49-F238E27FC236}">
                <a16:creationId xmlns:a16="http://schemas.microsoft.com/office/drawing/2014/main" id="{866B9155-6254-8E47-9DEA-FB01B7958F2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B415F5B-3421-DE4A-A17F-C58917654C85}"/>
              </a:ext>
            </a:extLst>
          </p:cNvPr>
          <p:cNvSpPr>
            <a:spLocks noGrp="1"/>
          </p:cNvSpPr>
          <p:nvPr>
            <p:ph type="sldNum" sz="quarter" idx="12"/>
          </p:nvPr>
        </p:nvSpPr>
        <p:spPr/>
        <p:txBody>
          <a:bodyPr/>
          <a:lstStyle/>
          <a:p>
            <a:fld id="{E266B456-20EF-174A-A29D-C3F0265C097D}" type="slidenum">
              <a:rPr lang="cs-CZ" smtClean="0"/>
              <a:t>‹#›</a:t>
            </a:fld>
            <a:endParaRPr lang="cs-CZ"/>
          </a:p>
        </p:txBody>
      </p:sp>
    </p:spTree>
    <p:extLst>
      <p:ext uri="{BB962C8B-B14F-4D97-AF65-F5344CB8AC3E}">
        <p14:creationId xmlns:p14="http://schemas.microsoft.com/office/powerpoint/2010/main" val="49474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7C0DCF-34F0-C44E-A42B-BDEBCE74B4CA}"/>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2C1E27D2-65EF-E94A-9922-197432C87E8F}"/>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6AFC07F-B61F-304E-AD59-0D8F57F9D561}"/>
              </a:ext>
            </a:extLst>
          </p:cNvPr>
          <p:cNvSpPr>
            <a:spLocks noGrp="1"/>
          </p:cNvSpPr>
          <p:nvPr>
            <p:ph type="dt" sz="half" idx="10"/>
          </p:nvPr>
        </p:nvSpPr>
        <p:spPr/>
        <p:txBody>
          <a:bodyPr/>
          <a:lstStyle/>
          <a:p>
            <a:fld id="{4BF47960-8C54-5746-A2F9-92022467161E}" type="datetimeFigureOut">
              <a:rPr lang="cs-CZ" smtClean="0"/>
              <a:t>30.03.2021</a:t>
            </a:fld>
            <a:endParaRPr lang="cs-CZ"/>
          </a:p>
        </p:txBody>
      </p:sp>
      <p:sp>
        <p:nvSpPr>
          <p:cNvPr id="5" name="Zástupný symbol pro zápatí 4">
            <a:extLst>
              <a:ext uri="{FF2B5EF4-FFF2-40B4-BE49-F238E27FC236}">
                <a16:creationId xmlns:a16="http://schemas.microsoft.com/office/drawing/2014/main" id="{2AD9ACAD-6E72-B54F-9E8A-F4B66BCDCC0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9AFD978-8C1E-8D46-A4D1-9697FFCD1B79}"/>
              </a:ext>
            </a:extLst>
          </p:cNvPr>
          <p:cNvSpPr>
            <a:spLocks noGrp="1"/>
          </p:cNvSpPr>
          <p:nvPr>
            <p:ph type="sldNum" sz="quarter" idx="12"/>
          </p:nvPr>
        </p:nvSpPr>
        <p:spPr/>
        <p:txBody>
          <a:bodyPr/>
          <a:lstStyle/>
          <a:p>
            <a:fld id="{E266B456-20EF-174A-A29D-C3F0265C097D}" type="slidenum">
              <a:rPr lang="cs-CZ" smtClean="0"/>
              <a:t>‹#›</a:t>
            </a:fld>
            <a:endParaRPr lang="cs-CZ"/>
          </a:p>
        </p:txBody>
      </p:sp>
    </p:spTree>
    <p:extLst>
      <p:ext uri="{BB962C8B-B14F-4D97-AF65-F5344CB8AC3E}">
        <p14:creationId xmlns:p14="http://schemas.microsoft.com/office/powerpoint/2010/main" val="3750790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518C9172-B0D3-2C4F-9E62-DBEE60A8A187}"/>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71ABD750-86F4-7542-9254-5F0DA3E338FA}"/>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24979C4-2521-3D42-927C-CC7517E79CD5}"/>
              </a:ext>
            </a:extLst>
          </p:cNvPr>
          <p:cNvSpPr>
            <a:spLocks noGrp="1"/>
          </p:cNvSpPr>
          <p:nvPr>
            <p:ph type="dt" sz="half" idx="10"/>
          </p:nvPr>
        </p:nvSpPr>
        <p:spPr/>
        <p:txBody>
          <a:bodyPr/>
          <a:lstStyle/>
          <a:p>
            <a:fld id="{4BF47960-8C54-5746-A2F9-92022467161E}" type="datetimeFigureOut">
              <a:rPr lang="cs-CZ" smtClean="0"/>
              <a:t>30.03.2021</a:t>
            </a:fld>
            <a:endParaRPr lang="cs-CZ"/>
          </a:p>
        </p:txBody>
      </p:sp>
      <p:sp>
        <p:nvSpPr>
          <p:cNvPr id="5" name="Zástupný symbol pro zápatí 4">
            <a:extLst>
              <a:ext uri="{FF2B5EF4-FFF2-40B4-BE49-F238E27FC236}">
                <a16:creationId xmlns:a16="http://schemas.microsoft.com/office/drawing/2014/main" id="{0A87CC82-2989-8B41-A0B0-CD408BFAF68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E2E3F97-0461-DD45-8DF4-04A342F05AC2}"/>
              </a:ext>
            </a:extLst>
          </p:cNvPr>
          <p:cNvSpPr>
            <a:spLocks noGrp="1"/>
          </p:cNvSpPr>
          <p:nvPr>
            <p:ph type="sldNum" sz="quarter" idx="12"/>
          </p:nvPr>
        </p:nvSpPr>
        <p:spPr/>
        <p:txBody>
          <a:bodyPr/>
          <a:lstStyle/>
          <a:p>
            <a:fld id="{E266B456-20EF-174A-A29D-C3F0265C097D}" type="slidenum">
              <a:rPr lang="cs-CZ" smtClean="0"/>
              <a:t>‹#›</a:t>
            </a:fld>
            <a:endParaRPr lang="cs-CZ"/>
          </a:p>
        </p:txBody>
      </p:sp>
    </p:spTree>
    <p:extLst>
      <p:ext uri="{BB962C8B-B14F-4D97-AF65-F5344CB8AC3E}">
        <p14:creationId xmlns:p14="http://schemas.microsoft.com/office/powerpoint/2010/main" val="2925349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A8E05D-05AE-0646-8F51-DBE3C5C4C08A}"/>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DDE2298D-E96C-954B-9B04-9E7F3CE09473}"/>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B4A409B-421D-1F45-8C77-C6AAC3E8FA85}"/>
              </a:ext>
            </a:extLst>
          </p:cNvPr>
          <p:cNvSpPr>
            <a:spLocks noGrp="1"/>
          </p:cNvSpPr>
          <p:nvPr>
            <p:ph type="dt" sz="half" idx="10"/>
          </p:nvPr>
        </p:nvSpPr>
        <p:spPr/>
        <p:txBody>
          <a:bodyPr/>
          <a:lstStyle/>
          <a:p>
            <a:fld id="{4BF47960-8C54-5746-A2F9-92022467161E}" type="datetimeFigureOut">
              <a:rPr lang="cs-CZ" smtClean="0"/>
              <a:t>30.03.2021</a:t>
            </a:fld>
            <a:endParaRPr lang="cs-CZ"/>
          </a:p>
        </p:txBody>
      </p:sp>
      <p:sp>
        <p:nvSpPr>
          <p:cNvPr id="5" name="Zástupný symbol pro zápatí 4">
            <a:extLst>
              <a:ext uri="{FF2B5EF4-FFF2-40B4-BE49-F238E27FC236}">
                <a16:creationId xmlns:a16="http://schemas.microsoft.com/office/drawing/2014/main" id="{515CECAB-408D-104F-9D6A-C2A2FB9C4DA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1A02B40-C97F-1A4F-BEA1-DE82184FFB6F}"/>
              </a:ext>
            </a:extLst>
          </p:cNvPr>
          <p:cNvSpPr>
            <a:spLocks noGrp="1"/>
          </p:cNvSpPr>
          <p:nvPr>
            <p:ph type="sldNum" sz="quarter" idx="12"/>
          </p:nvPr>
        </p:nvSpPr>
        <p:spPr/>
        <p:txBody>
          <a:bodyPr/>
          <a:lstStyle/>
          <a:p>
            <a:fld id="{E266B456-20EF-174A-A29D-C3F0265C097D}" type="slidenum">
              <a:rPr lang="cs-CZ" smtClean="0"/>
              <a:t>‹#›</a:t>
            </a:fld>
            <a:endParaRPr lang="cs-CZ"/>
          </a:p>
        </p:txBody>
      </p:sp>
    </p:spTree>
    <p:extLst>
      <p:ext uri="{BB962C8B-B14F-4D97-AF65-F5344CB8AC3E}">
        <p14:creationId xmlns:p14="http://schemas.microsoft.com/office/powerpoint/2010/main" val="815087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AE124C-162C-734D-BC51-4F642F357E2D}"/>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5D6A6C8F-0F7C-EA42-A6DF-F1070A1261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6443AF85-CA86-6C47-9977-EE65FB17D523}"/>
              </a:ext>
            </a:extLst>
          </p:cNvPr>
          <p:cNvSpPr>
            <a:spLocks noGrp="1"/>
          </p:cNvSpPr>
          <p:nvPr>
            <p:ph type="dt" sz="half" idx="10"/>
          </p:nvPr>
        </p:nvSpPr>
        <p:spPr/>
        <p:txBody>
          <a:bodyPr/>
          <a:lstStyle/>
          <a:p>
            <a:fld id="{4BF47960-8C54-5746-A2F9-92022467161E}" type="datetimeFigureOut">
              <a:rPr lang="cs-CZ" smtClean="0"/>
              <a:t>30.03.2021</a:t>
            </a:fld>
            <a:endParaRPr lang="cs-CZ"/>
          </a:p>
        </p:txBody>
      </p:sp>
      <p:sp>
        <p:nvSpPr>
          <p:cNvPr id="5" name="Zástupný symbol pro zápatí 4">
            <a:extLst>
              <a:ext uri="{FF2B5EF4-FFF2-40B4-BE49-F238E27FC236}">
                <a16:creationId xmlns:a16="http://schemas.microsoft.com/office/drawing/2014/main" id="{38B16664-8085-DB48-B3FD-C91B0234BA6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2CC3707-C861-6243-8C87-71321B6F328E}"/>
              </a:ext>
            </a:extLst>
          </p:cNvPr>
          <p:cNvSpPr>
            <a:spLocks noGrp="1"/>
          </p:cNvSpPr>
          <p:nvPr>
            <p:ph type="sldNum" sz="quarter" idx="12"/>
          </p:nvPr>
        </p:nvSpPr>
        <p:spPr/>
        <p:txBody>
          <a:bodyPr/>
          <a:lstStyle/>
          <a:p>
            <a:fld id="{E266B456-20EF-174A-A29D-C3F0265C097D}" type="slidenum">
              <a:rPr lang="cs-CZ" smtClean="0"/>
              <a:t>‹#›</a:t>
            </a:fld>
            <a:endParaRPr lang="cs-CZ"/>
          </a:p>
        </p:txBody>
      </p:sp>
    </p:spTree>
    <p:extLst>
      <p:ext uri="{BB962C8B-B14F-4D97-AF65-F5344CB8AC3E}">
        <p14:creationId xmlns:p14="http://schemas.microsoft.com/office/powerpoint/2010/main" val="3377339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D8905A-B389-E64B-9253-3D530B0E25C0}"/>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7FC774B1-ADBE-6949-9ED1-CC5884426B4A}"/>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DF67848A-B8DD-2344-9BE9-602BA9693898}"/>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C5B393A0-9D64-AA47-927C-0D2A5713FB70}"/>
              </a:ext>
            </a:extLst>
          </p:cNvPr>
          <p:cNvSpPr>
            <a:spLocks noGrp="1"/>
          </p:cNvSpPr>
          <p:nvPr>
            <p:ph type="dt" sz="half" idx="10"/>
          </p:nvPr>
        </p:nvSpPr>
        <p:spPr/>
        <p:txBody>
          <a:bodyPr/>
          <a:lstStyle/>
          <a:p>
            <a:fld id="{4BF47960-8C54-5746-A2F9-92022467161E}" type="datetimeFigureOut">
              <a:rPr lang="cs-CZ" smtClean="0"/>
              <a:t>30.03.2021</a:t>
            </a:fld>
            <a:endParaRPr lang="cs-CZ"/>
          </a:p>
        </p:txBody>
      </p:sp>
      <p:sp>
        <p:nvSpPr>
          <p:cNvPr id="6" name="Zástupný symbol pro zápatí 5">
            <a:extLst>
              <a:ext uri="{FF2B5EF4-FFF2-40B4-BE49-F238E27FC236}">
                <a16:creationId xmlns:a16="http://schemas.microsoft.com/office/drawing/2014/main" id="{01D35462-14D5-DB4B-AF4C-671A4B51426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5008C3A-457C-F64A-82B1-D292892B264F}"/>
              </a:ext>
            </a:extLst>
          </p:cNvPr>
          <p:cNvSpPr>
            <a:spLocks noGrp="1"/>
          </p:cNvSpPr>
          <p:nvPr>
            <p:ph type="sldNum" sz="quarter" idx="12"/>
          </p:nvPr>
        </p:nvSpPr>
        <p:spPr/>
        <p:txBody>
          <a:bodyPr/>
          <a:lstStyle/>
          <a:p>
            <a:fld id="{E266B456-20EF-174A-A29D-C3F0265C097D}" type="slidenum">
              <a:rPr lang="cs-CZ" smtClean="0"/>
              <a:t>‹#›</a:t>
            </a:fld>
            <a:endParaRPr lang="cs-CZ"/>
          </a:p>
        </p:txBody>
      </p:sp>
    </p:spTree>
    <p:extLst>
      <p:ext uri="{BB962C8B-B14F-4D97-AF65-F5344CB8AC3E}">
        <p14:creationId xmlns:p14="http://schemas.microsoft.com/office/powerpoint/2010/main" val="2588802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0922DA-8296-FA46-8EE5-3B38D7AD24CF}"/>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8798AC85-4744-2A4E-9C58-96D4B03EE0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DA15BF28-54AD-3A48-8F6C-DC89BFC50EA6}"/>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1A4B65CC-63B6-AB40-AD80-AA2ED6CC5A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9E71A684-9F12-F144-8C1B-8CAB726BC948}"/>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B703B0C3-228B-AF4A-A9FD-1DBE1047268E}"/>
              </a:ext>
            </a:extLst>
          </p:cNvPr>
          <p:cNvSpPr>
            <a:spLocks noGrp="1"/>
          </p:cNvSpPr>
          <p:nvPr>
            <p:ph type="dt" sz="half" idx="10"/>
          </p:nvPr>
        </p:nvSpPr>
        <p:spPr/>
        <p:txBody>
          <a:bodyPr/>
          <a:lstStyle/>
          <a:p>
            <a:fld id="{4BF47960-8C54-5746-A2F9-92022467161E}" type="datetimeFigureOut">
              <a:rPr lang="cs-CZ" smtClean="0"/>
              <a:t>30.03.2021</a:t>
            </a:fld>
            <a:endParaRPr lang="cs-CZ"/>
          </a:p>
        </p:txBody>
      </p:sp>
      <p:sp>
        <p:nvSpPr>
          <p:cNvPr id="8" name="Zástupný symbol pro zápatí 7">
            <a:extLst>
              <a:ext uri="{FF2B5EF4-FFF2-40B4-BE49-F238E27FC236}">
                <a16:creationId xmlns:a16="http://schemas.microsoft.com/office/drawing/2014/main" id="{AECBD509-AC14-6143-A003-8C71D81C088D}"/>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2503C2FD-E5CE-1046-A03C-4B601055C8D8}"/>
              </a:ext>
            </a:extLst>
          </p:cNvPr>
          <p:cNvSpPr>
            <a:spLocks noGrp="1"/>
          </p:cNvSpPr>
          <p:nvPr>
            <p:ph type="sldNum" sz="quarter" idx="12"/>
          </p:nvPr>
        </p:nvSpPr>
        <p:spPr/>
        <p:txBody>
          <a:bodyPr/>
          <a:lstStyle/>
          <a:p>
            <a:fld id="{E266B456-20EF-174A-A29D-C3F0265C097D}" type="slidenum">
              <a:rPr lang="cs-CZ" smtClean="0"/>
              <a:t>‹#›</a:t>
            </a:fld>
            <a:endParaRPr lang="cs-CZ"/>
          </a:p>
        </p:txBody>
      </p:sp>
    </p:spTree>
    <p:extLst>
      <p:ext uri="{BB962C8B-B14F-4D97-AF65-F5344CB8AC3E}">
        <p14:creationId xmlns:p14="http://schemas.microsoft.com/office/powerpoint/2010/main" val="4234203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3BCB63-9B2A-634E-A635-C07524C38866}"/>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826DD425-0841-844C-A9B0-C6BFC639DCC5}"/>
              </a:ext>
            </a:extLst>
          </p:cNvPr>
          <p:cNvSpPr>
            <a:spLocks noGrp="1"/>
          </p:cNvSpPr>
          <p:nvPr>
            <p:ph type="dt" sz="half" idx="10"/>
          </p:nvPr>
        </p:nvSpPr>
        <p:spPr/>
        <p:txBody>
          <a:bodyPr/>
          <a:lstStyle/>
          <a:p>
            <a:fld id="{4BF47960-8C54-5746-A2F9-92022467161E}" type="datetimeFigureOut">
              <a:rPr lang="cs-CZ" smtClean="0"/>
              <a:t>30.03.2021</a:t>
            </a:fld>
            <a:endParaRPr lang="cs-CZ"/>
          </a:p>
        </p:txBody>
      </p:sp>
      <p:sp>
        <p:nvSpPr>
          <p:cNvPr id="4" name="Zástupný symbol pro zápatí 3">
            <a:extLst>
              <a:ext uri="{FF2B5EF4-FFF2-40B4-BE49-F238E27FC236}">
                <a16:creationId xmlns:a16="http://schemas.microsoft.com/office/drawing/2014/main" id="{7AF3ABDD-06C6-7A41-8515-6C9E7D2D5F89}"/>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6CF43682-B8A2-AC47-83D5-820C1F4AD3AF}"/>
              </a:ext>
            </a:extLst>
          </p:cNvPr>
          <p:cNvSpPr>
            <a:spLocks noGrp="1"/>
          </p:cNvSpPr>
          <p:nvPr>
            <p:ph type="sldNum" sz="quarter" idx="12"/>
          </p:nvPr>
        </p:nvSpPr>
        <p:spPr/>
        <p:txBody>
          <a:bodyPr/>
          <a:lstStyle/>
          <a:p>
            <a:fld id="{E266B456-20EF-174A-A29D-C3F0265C097D}" type="slidenum">
              <a:rPr lang="cs-CZ" smtClean="0"/>
              <a:t>‹#›</a:t>
            </a:fld>
            <a:endParaRPr lang="cs-CZ"/>
          </a:p>
        </p:txBody>
      </p:sp>
    </p:spTree>
    <p:extLst>
      <p:ext uri="{BB962C8B-B14F-4D97-AF65-F5344CB8AC3E}">
        <p14:creationId xmlns:p14="http://schemas.microsoft.com/office/powerpoint/2010/main" val="1969829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51AABC3C-2DBC-6540-8C5C-8C191F858CBC}"/>
              </a:ext>
            </a:extLst>
          </p:cNvPr>
          <p:cNvSpPr>
            <a:spLocks noGrp="1"/>
          </p:cNvSpPr>
          <p:nvPr>
            <p:ph type="dt" sz="half" idx="10"/>
          </p:nvPr>
        </p:nvSpPr>
        <p:spPr/>
        <p:txBody>
          <a:bodyPr/>
          <a:lstStyle/>
          <a:p>
            <a:fld id="{4BF47960-8C54-5746-A2F9-92022467161E}" type="datetimeFigureOut">
              <a:rPr lang="cs-CZ" smtClean="0"/>
              <a:t>30.03.2021</a:t>
            </a:fld>
            <a:endParaRPr lang="cs-CZ"/>
          </a:p>
        </p:txBody>
      </p:sp>
      <p:sp>
        <p:nvSpPr>
          <p:cNvPr id="3" name="Zástupný symbol pro zápatí 2">
            <a:extLst>
              <a:ext uri="{FF2B5EF4-FFF2-40B4-BE49-F238E27FC236}">
                <a16:creationId xmlns:a16="http://schemas.microsoft.com/office/drawing/2014/main" id="{8E6DC90E-3AC8-4F4E-B8E5-D0E0E39F9B31}"/>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37F0D6CB-DE45-E64B-8212-39BC368CA4F4}"/>
              </a:ext>
            </a:extLst>
          </p:cNvPr>
          <p:cNvSpPr>
            <a:spLocks noGrp="1"/>
          </p:cNvSpPr>
          <p:nvPr>
            <p:ph type="sldNum" sz="quarter" idx="12"/>
          </p:nvPr>
        </p:nvSpPr>
        <p:spPr/>
        <p:txBody>
          <a:bodyPr/>
          <a:lstStyle/>
          <a:p>
            <a:fld id="{E266B456-20EF-174A-A29D-C3F0265C097D}" type="slidenum">
              <a:rPr lang="cs-CZ" smtClean="0"/>
              <a:t>‹#›</a:t>
            </a:fld>
            <a:endParaRPr lang="cs-CZ"/>
          </a:p>
        </p:txBody>
      </p:sp>
    </p:spTree>
    <p:extLst>
      <p:ext uri="{BB962C8B-B14F-4D97-AF65-F5344CB8AC3E}">
        <p14:creationId xmlns:p14="http://schemas.microsoft.com/office/powerpoint/2010/main" val="52724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7D7A49-5ACE-AD44-AF05-B69C5642AB66}"/>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E13019B0-D1D5-6845-8E2A-778C3B8315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E102EC44-DEEB-4C4A-A889-8B720B2C41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1EBC7882-A5CD-1C45-8528-77AE2C2181F9}"/>
              </a:ext>
            </a:extLst>
          </p:cNvPr>
          <p:cNvSpPr>
            <a:spLocks noGrp="1"/>
          </p:cNvSpPr>
          <p:nvPr>
            <p:ph type="dt" sz="half" idx="10"/>
          </p:nvPr>
        </p:nvSpPr>
        <p:spPr/>
        <p:txBody>
          <a:bodyPr/>
          <a:lstStyle/>
          <a:p>
            <a:fld id="{4BF47960-8C54-5746-A2F9-92022467161E}" type="datetimeFigureOut">
              <a:rPr lang="cs-CZ" smtClean="0"/>
              <a:t>30.03.2021</a:t>
            </a:fld>
            <a:endParaRPr lang="cs-CZ"/>
          </a:p>
        </p:txBody>
      </p:sp>
      <p:sp>
        <p:nvSpPr>
          <p:cNvPr id="6" name="Zástupný symbol pro zápatí 5">
            <a:extLst>
              <a:ext uri="{FF2B5EF4-FFF2-40B4-BE49-F238E27FC236}">
                <a16:creationId xmlns:a16="http://schemas.microsoft.com/office/drawing/2014/main" id="{06EF41F9-CE4F-824B-A06C-2B37F722D57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D3F6738-935C-004F-8C67-6A7C433F3A3F}"/>
              </a:ext>
            </a:extLst>
          </p:cNvPr>
          <p:cNvSpPr>
            <a:spLocks noGrp="1"/>
          </p:cNvSpPr>
          <p:nvPr>
            <p:ph type="sldNum" sz="quarter" idx="12"/>
          </p:nvPr>
        </p:nvSpPr>
        <p:spPr/>
        <p:txBody>
          <a:bodyPr/>
          <a:lstStyle/>
          <a:p>
            <a:fld id="{E266B456-20EF-174A-A29D-C3F0265C097D}" type="slidenum">
              <a:rPr lang="cs-CZ" smtClean="0"/>
              <a:t>‹#›</a:t>
            </a:fld>
            <a:endParaRPr lang="cs-CZ"/>
          </a:p>
        </p:txBody>
      </p:sp>
    </p:spTree>
    <p:extLst>
      <p:ext uri="{BB962C8B-B14F-4D97-AF65-F5344CB8AC3E}">
        <p14:creationId xmlns:p14="http://schemas.microsoft.com/office/powerpoint/2010/main" val="703122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EC98C7-5A5F-6943-BC4A-7F6EA61514F9}"/>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DF23DA8D-FF89-164D-93F3-2E75C84B2E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5D9D720D-2834-A049-929F-76A23423CA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47B102D6-C88F-9A43-8FD8-62F7A7D67A55}"/>
              </a:ext>
            </a:extLst>
          </p:cNvPr>
          <p:cNvSpPr>
            <a:spLocks noGrp="1"/>
          </p:cNvSpPr>
          <p:nvPr>
            <p:ph type="dt" sz="half" idx="10"/>
          </p:nvPr>
        </p:nvSpPr>
        <p:spPr/>
        <p:txBody>
          <a:bodyPr/>
          <a:lstStyle/>
          <a:p>
            <a:fld id="{4BF47960-8C54-5746-A2F9-92022467161E}" type="datetimeFigureOut">
              <a:rPr lang="cs-CZ" smtClean="0"/>
              <a:t>30.03.2021</a:t>
            </a:fld>
            <a:endParaRPr lang="cs-CZ"/>
          </a:p>
        </p:txBody>
      </p:sp>
      <p:sp>
        <p:nvSpPr>
          <p:cNvPr id="6" name="Zástupný symbol pro zápatí 5">
            <a:extLst>
              <a:ext uri="{FF2B5EF4-FFF2-40B4-BE49-F238E27FC236}">
                <a16:creationId xmlns:a16="http://schemas.microsoft.com/office/drawing/2014/main" id="{9D35E63D-1706-0B47-88E3-9579BE393EA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5582459F-B47A-1448-A804-3A74D296FC7C}"/>
              </a:ext>
            </a:extLst>
          </p:cNvPr>
          <p:cNvSpPr>
            <a:spLocks noGrp="1"/>
          </p:cNvSpPr>
          <p:nvPr>
            <p:ph type="sldNum" sz="quarter" idx="12"/>
          </p:nvPr>
        </p:nvSpPr>
        <p:spPr/>
        <p:txBody>
          <a:bodyPr/>
          <a:lstStyle/>
          <a:p>
            <a:fld id="{E266B456-20EF-174A-A29D-C3F0265C097D}" type="slidenum">
              <a:rPr lang="cs-CZ" smtClean="0"/>
              <a:t>‹#›</a:t>
            </a:fld>
            <a:endParaRPr lang="cs-CZ"/>
          </a:p>
        </p:txBody>
      </p:sp>
    </p:spTree>
    <p:extLst>
      <p:ext uri="{BB962C8B-B14F-4D97-AF65-F5344CB8AC3E}">
        <p14:creationId xmlns:p14="http://schemas.microsoft.com/office/powerpoint/2010/main" val="3317657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A5A41041-7222-7F4E-AF12-E8925074EA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77256B7C-4F66-EB4C-B835-B36198A48A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1A0259B-006A-3741-AE05-9F1D5D30AA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F47960-8C54-5746-A2F9-92022467161E}" type="datetimeFigureOut">
              <a:rPr lang="cs-CZ" smtClean="0"/>
              <a:t>30.03.2021</a:t>
            </a:fld>
            <a:endParaRPr lang="cs-CZ"/>
          </a:p>
        </p:txBody>
      </p:sp>
      <p:sp>
        <p:nvSpPr>
          <p:cNvPr id="5" name="Zástupný symbol pro zápatí 4">
            <a:extLst>
              <a:ext uri="{FF2B5EF4-FFF2-40B4-BE49-F238E27FC236}">
                <a16:creationId xmlns:a16="http://schemas.microsoft.com/office/drawing/2014/main" id="{294EB86D-4498-134F-94DD-AC1C519E84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4C0FDAE8-8DDA-9643-B80D-2F4A287869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66B456-20EF-174A-A29D-C3F0265C097D}" type="slidenum">
              <a:rPr lang="cs-CZ" smtClean="0"/>
              <a:t>‹#›</a:t>
            </a:fld>
            <a:endParaRPr lang="cs-CZ"/>
          </a:p>
        </p:txBody>
      </p:sp>
    </p:spTree>
    <p:extLst>
      <p:ext uri="{BB962C8B-B14F-4D97-AF65-F5344CB8AC3E}">
        <p14:creationId xmlns:p14="http://schemas.microsoft.com/office/powerpoint/2010/main" val="1348615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Obrázek 4" descr="Obsah obrázku text, noviny, dokument&#10;&#10;Popis byl vytvořen automaticky">
            <a:extLst>
              <a:ext uri="{FF2B5EF4-FFF2-40B4-BE49-F238E27FC236}">
                <a16:creationId xmlns:a16="http://schemas.microsoft.com/office/drawing/2014/main" id="{C1F3DD17-8DE8-C740-93EA-07C2F4EFF79E}"/>
              </a:ext>
            </a:extLst>
          </p:cNvPr>
          <p:cNvPicPr>
            <a:picLocks noChangeAspect="1"/>
          </p:cNvPicPr>
          <p:nvPr/>
        </p:nvPicPr>
        <p:blipFill rotWithShape="1">
          <a:blip r:embed="rId2">
            <a:alphaModFix amt="50000"/>
          </a:blip>
          <a:srcRect t="25150" b="6668"/>
          <a:stretch/>
        </p:blipFill>
        <p:spPr>
          <a:xfrm>
            <a:off x="20" y="1"/>
            <a:ext cx="12191980" cy="6857999"/>
          </a:xfrm>
          <a:prstGeom prst="rect">
            <a:avLst/>
          </a:prstGeom>
        </p:spPr>
      </p:pic>
      <p:sp>
        <p:nvSpPr>
          <p:cNvPr id="2" name="Nadpis 1">
            <a:extLst>
              <a:ext uri="{FF2B5EF4-FFF2-40B4-BE49-F238E27FC236}">
                <a16:creationId xmlns:a16="http://schemas.microsoft.com/office/drawing/2014/main" id="{342DC0CE-08B2-1843-A8E3-694CB33A808E}"/>
              </a:ext>
            </a:extLst>
          </p:cNvPr>
          <p:cNvSpPr>
            <a:spLocks noGrp="1"/>
          </p:cNvSpPr>
          <p:nvPr>
            <p:ph type="ctrTitle"/>
          </p:nvPr>
        </p:nvSpPr>
        <p:spPr>
          <a:xfrm>
            <a:off x="1524000" y="1122362"/>
            <a:ext cx="9144000" cy="2900518"/>
          </a:xfrm>
        </p:spPr>
        <p:txBody>
          <a:bodyPr>
            <a:normAutofit/>
          </a:bodyPr>
          <a:lstStyle/>
          <a:p>
            <a:r>
              <a:rPr lang="cs-CZ">
                <a:solidFill>
                  <a:srgbClr val="FFFFFF"/>
                </a:solidFill>
                <a:latin typeface="Times New Roman" panose="02020603050405020304" pitchFamily="18" charset="0"/>
                <a:cs typeface="Times New Roman" panose="02020603050405020304" pitchFamily="18" charset="0"/>
              </a:rPr>
              <a:t>Simone Weil:</a:t>
            </a:r>
            <a:br>
              <a:rPr lang="cs-CZ">
                <a:solidFill>
                  <a:srgbClr val="FFFFFF"/>
                </a:solidFill>
                <a:latin typeface="Times New Roman" panose="02020603050405020304" pitchFamily="18" charset="0"/>
                <a:cs typeface="Times New Roman" panose="02020603050405020304" pitchFamily="18" charset="0"/>
              </a:rPr>
            </a:br>
            <a:r>
              <a:rPr lang="cs-CZ">
                <a:solidFill>
                  <a:srgbClr val="FFFFFF"/>
                </a:solidFill>
                <a:latin typeface="Times New Roman" panose="02020603050405020304" pitchFamily="18" charset="0"/>
                <a:cs typeface="Times New Roman" panose="02020603050405020304" pitchFamily="18" charset="0"/>
              </a:rPr>
              <a:t>La revoltée</a:t>
            </a:r>
          </a:p>
        </p:txBody>
      </p:sp>
      <p:sp>
        <p:nvSpPr>
          <p:cNvPr id="3" name="Podnadpis 2">
            <a:extLst>
              <a:ext uri="{FF2B5EF4-FFF2-40B4-BE49-F238E27FC236}">
                <a16:creationId xmlns:a16="http://schemas.microsoft.com/office/drawing/2014/main" id="{0744075D-D637-2E43-8BD0-E340A45F2807}"/>
              </a:ext>
            </a:extLst>
          </p:cNvPr>
          <p:cNvSpPr>
            <a:spLocks noGrp="1"/>
          </p:cNvSpPr>
          <p:nvPr>
            <p:ph type="subTitle" idx="1"/>
          </p:nvPr>
        </p:nvSpPr>
        <p:spPr>
          <a:xfrm>
            <a:off x="1524000" y="4159404"/>
            <a:ext cx="9144000" cy="1098395"/>
          </a:xfrm>
        </p:spPr>
        <p:txBody>
          <a:bodyPr>
            <a:normAutofit/>
          </a:bodyPr>
          <a:lstStyle/>
          <a:p>
            <a:r>
              <a:rPr lang="cs-CZ" i="1">
                <a:solidFill>
                  <a:srgbClr val="FFFFFF"/>
                </a:solidFill>
                <a:latin typeface="Times New Roman" panose="02020603050405020304" pitchFamily="18" charset="0"/>
                <a:cs typeface="Times New Roman" panose="02020603050405020304" pitchFamily="18" charset="0"/>
              </a:rPr>
              <a:t>Filosofie rezignace</a:t>
            </a:r>
            <a:r>
              <a:rPr lang="cs-CZ">
                <a:solidFill>
                  <a:srgbClr val="FFFFFF"/>
                </a:solidFill>
                <a:latin typeface="Times New Roman" panose="02020603050405020304" pitchFamily="18" charset="0"/>
                <a:cs typeface="Times New Roman" panose="02020603050405020304" pitchFamily="18" charset="0"/>
              </a:rPr>
              <a:t>, 2021</a:t>
            </a:r>
          </a:p>
        </p:txBody>
      </p:sp>
    </p:spTree>
    <p:extLst>
      <p:ext uri="{BB962C8B-B14F-4D97-AF65-F5344CB8AC3E}">
        <p14:creationId xmlns:p14="http://schemas.microsoft.com/office/powerpoint/2010/main" val="272459117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AFEFE8-BFA7-EA43-8882-DC594665A67F}"/>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Jazyk, jednání, pokrok</a:t>
            </a:r>
          </a:p>
        </p:txBody>
      </p:sp>
      <p:sp>
        <p:nvSpPr>
          <p:cNvPr id="3" name="Zástupný obsah 2">
            <a:extLst>
              <a:ext uri="{FF2B5EF4-FFF2-40B4-BE49-F238E27FC236}">
                <a16:creationId xmlns:a16="http://schemas.microsoft.com/office/drawing/2014/main" id="{C69B4AC8-58E4-3A4D-899B-E1373E6D4DA8}"/>
              </a:ext>
            </a:extLst>
          </p:cNvPr>
          <p:cNvSpPr>
            <a:spLocks noGrp="1"/>
          </p:cNvSpPr>
          <p:nvPr>
            <p:ph idx="1"/>
          </p:nvPr>
        </p:nvSpPr>
        <p:spPr/>
        <p:txBody>
          <a:bodyPr>
            <a:normAutofit/>
          </a:bodyPr>
          <a:lstStyle/>
          <a:p>
            <a:pPr marL="0" indent="0" algn="just">
              <a:buNone/>
            </a:pPr>
            <a:r>
              <a:rPr lang="cs-CZ" dirty="0">
                <a:latin typeface="Times New Roman" panose="02020603050405020304" pitchFamily="18" charset="0"/>
                <a:cs typeface="Times New Roman" panose="02020603050405020304" pitchFamily="18" charset="0"/>
              </a:rPr>
              <a:t>Jazyk není jen médium obecnosti, díky kterému se proto můžeme dorozumívat. Zároveň nás uschopňuje k jednání. Díky jazyku si vytváříme záměry – snažíme se geometrii myšlení přenést do jednání. Proto nás jazyk proměňuje ve tvory schopné jednat. </a:t>
            </a:r>
          </a:p>
          <a:p>
            <a:pPr marL="0" indent="0" algn="just">
              <a:buNone/>
            </a:pPr>
            <a:r>
              <a:rPr lang="cs-CZ" dirty="0">
                <a:latin typeface="Times New Roman" panose="02020603050405020304" pitchFamily="18" charset="0"/>
                <a:cs typeface="Times New Roman" panose="02020603050405020304" pitchFamily="18" charset="0"/>
              </a:rPr>
              <a:t>Jak se vztahuje myšlení a jazyk ke světu?</a:t>
            </a:r>
          </a:p>
          <a:p>
            <a:pPr marL="0" indent="0" algn="just">
              <a:buNone/>
            </a:pPr>
            <a:r>
              <a:rPr lang="cs-CZ" dirty="0">
                <a:latin typeface="Times New Roman" panose="02020603050405020304" pitchFamily="18" charset="0"/>
                <a:cs typeface="Times New Roman" panose="02020603050405020304" pitchFamily="18" charset="0"/>
              </a:rPr>
              <a:t>Jako překážka k mezi/omezení. Když označíme omezení za překážku, hledáme způsob (metodu), jak ji překonat.</a:t>
            </a:r>
          </a:p>
          <a:p>
            <a:pPr marL="0" indent="0" algn="just">
              <a:buNone/>
            </a:pPr>
            <a:r>
              <a:rPr lang="cs-CZ" dirty="0">
                <a:latin typeface="Times New Roman" panose="02020603050405020304" pitchFamily="18" charset="0"/>
                <a:cs typeface="Times New Roman" panose="02020603050405020304" pitchFamily="18" charset="0"/>
              </a:rPr>
              <a:t>Veškerý lidský pokrok tkví v této schopnosti proměnit mez na překážku.</a:t>
            </a: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1069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0C05F4-52CD-1C48-8387-62F5E9F6042A}"/>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Skutečnost, rovnováha, spravedlnost</a:t>
            </a:r>
          </a:p>
        </p:txBody>
      </p:sp>
      <p:sp>
        <p:nvSpPr>
          <p:cNvPr id="3" name="Zástupný obsah 2">
            <a:extLst>
              <a:ext uri="{FF2B5EF4-FFF2-40B4-BE49-F238E27FC236}">
                <a16:creationId xmlns:a16="http://schemas.microsoft.com/office/drawing/2014/main" id="{9117C835-D299-8647-B63E-AE7DBCF408AE}"/>
              </a:ext>
            </a:extLst>
          </p:cNvPr>
          <p:cNvSpPr>
            <a:spLocks noGrp="1"/>
          </p:cNvSpPr>
          <p:nvPr>
            <p:ph idx="1"/>
          </p:nvPr>
        </p:nvSpPr>
        <p:spPr/>
        <p:txBody>
          <a:bodyPr>
            <a:normAutofit lnSpcReduction="10000"/>
          </a:bodyPr>
          <a:lstStyle/>
          <a:p>
            <a:pPr marL="0" indent="0" algn="just">
              <a:buNone/>
            </a:pPr>
            <a:r>
              <a:rPr lang="cs-CZ" dirty="0">
                <a:latin typeface="Times New Roman" panose="02020603050405020304" pitchFamily="18" charset="0"/>
                <a:cs typeface="Times New Roman" panose="02020603050405020304" pitchFamily="18" charset="0"/>
              </a:rPr>
              <a:t>Skutečnost nazíráme tehdy, když seznáme, že příroda není jen překážkou, která nám umožňuje jednat, ale zároveň je překážkou, která nás nekonečně překračuje. </a:t>
            </a:r>
          </a:p>
          <a:p>
            <a:pPr marL="0" indent="0" algn="just">
              <a:buNone/>
            </a:pPr>
            <a:r>
              <a:rPr lang="cs-CZ" dirty="0">
                <a:latin typeface="Times New Roman" panose="02020603050405020304" pitchFamily="18" charset="0"/>
                <a:cs typeface="Times New Roman" panose="02020603050405020304" pitchFamily="18" charset="0"/>
              </a:rPr>
              <a:t>Cílem je ustavit rovnováhu mezi tím, co je v naší moci, a co nás překračuje. </a:t>
            </a:r>
          </a:p>
          <a:p>
            <a:pPr marL="0" indent="0" algn="just">
              <a:buNone/>
            </a:pPr>
            <a:r>
              <a:rPr lang="cs-CZ" dirty="0">
                <a:latin typeface="Times New Roman" panose="02020603050405020304" pitchFamily="18" charset="0"/>
                <a:cs typeface="Times New Roman" panose="02020603050405020304" pitchFamily="18" charset="0"/>
              </a:rPr>
              <a:t>Této rovnováhy je možné docílit jedině činností, kterou je práce – rovnováha není přirozeně dána.</a:t>
            </a:r>
          </a:p>
          <a:p>
            <a:pPr marL="0" indent="0" algn="just">
              <a:buNone/>
            </a:pPr>
            <a:r>
              <a:rPr lang="cs-CZ" dirty="0">
                <a:latin typeface="Times New Roman" panose="02020603050405020304" pitchFamily="18" charset="0"/>
                <a:cs typeface="Times New Roman" panose="02020603050405020304" pitchFamily="18" charset="0"/>
              </a:rPr>
              <a:t>Rovnováha znamená, že příroda si ponechává svou bytnost, a stejně tak si ji ponechává i člověk.</a:t>
            </a:r>
          </a:p>
          <a:p>
            <a:pPr marL="0" indent="0" algn="just">
              <a:buNone/>
            </a:pPr>
            <a:r>
              <a:rPr lang="cs-CZ" dirty="0">
                <a:latin typeface="Times New Roman" panose="02020603050405020304" pitchFamily="18" charset="0"/>
                <a:cs typeface="Times New Roman" panose="02020603050405020304" pitchFamily="18" charset="0"/>
              </a:rPr>
              <a:t>Rovnováha mezi lidmi = spravedlnost</a:t>
            </a:r>
          </a:p>
        </p:txBody>
      </p:sp>
    </p:spTree>
    <p:extLst>
      <p:ext uri="{BB962C8B-B14F-4D97-AF65-F5344CB8AC3E}">
        <p14:creationId xmlns:p14="http://schemas.microsoft.com/office/powerpoint/2010/main" val="3746190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93224F-F523-6B42-838D-21738AC339CC}"/>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Zaváhání, myšlení, pozornost</a:t>
            </a:r>
          </a:p>
        </p:txBody>
      </p:sp>
      <p:sp>
        <p:nvSpPr>
          <p:cNvPr id="3" name="Zástupný obsah 2">
            <a:extLst>
              <a:ext uri="{FF2B5EF4-FFF2-40B4-BE49-F238E27FC236}">
                <a16:creationId xmlns:a16="http://schemas.microsoft.com/office/drawing/2014/main" id="{8F92C9E9-3652-354D-979F-85EAC06DDA5F}"/>
              </a:ext>
            </a:extLst>
          </p:cNvPr>
          <p:cNvSpPr>
            <a:spLocks noGrp="1"/>
          </p:cNvSpPr>
          <p:nvPr>
            <p:ph idx="1"/>
          </p:nvPr>
        </p:nvSpPr>
        <p:spPr>
          <a:xfrm>
            <a:off x="838200" y="1825625"/>
            <a:ext cx="10515600" cy="4351338"/>
          </a:xfrm>
        </p:spPr>
        <p:txBody>
          <a:bodyPr>
            <a:normAutofit fontScale="92500" lnSpcReduction="10000"/>
          </a:bodyPr>
          <a:lstStyle/>
          <a:p>
            <a:pPr marL="0" indent="0" algn="just">
              <a:buNone/>
            </a:pPr>
            <a:r>
              <a:rPr lang="cs-CZ" dirty="0">
                <a:latin typeface="Times New Roman" panose="02020603050405020304" pitchFamily="18" charset="0"/>
                <a:cs typeface="Times New Roman" panose="02020603050405020304" pitchFamily="18" charset="0"/>
              </a:rPr>
              <a:t>Problém mezilidských vztahů, které jsou zotročující, tkví v tom, že z našeho života vypuzujeme zaváhání. Sami neváháme a máme za to, že druzí nemají právo na zaváhání, že nemohou říct ne. Chovat se k druhému s respektem znamená, že chápeme, že může říct ne, že vlastně chápeme jeho negativitu.</a:t>
            </a:r>
          </a:p>
          <a:p>
            <a:pPr marL="0" indent="0" algn="just">
              <a:buNone/>
            </a:pPr>
            <a:r>
              <a:rPr lang="fr-FR" dirty="0">
                <a:latin typeface="Times New Roman" panose="02020603050405020304" pitchFamily="18" charset="0"/>
                <a:cs typeface="Times New Roman" panose="02020603050405020304" pitchFamily="18" charset="0"/>
              </a:rPr>
              <a:t>« ce temps d'</a:t>
            </a:r>
            <a:r>
              <a:rPr lang="fr-FR" dirty="0" err="1">
                <a:latin typeface="Times New Roman" panose="02020603050405020304" pitchFamily="18" charset="0"/>
                <a:cs typeface="Times New Roman" panose="02020603050405020304" pitchFamily="18" charset="0"/>
              </a:rPr>
              <a:t>arret</a:t>
            </a:r>
            <a:r>
              <a:rPr lang="fr-FR" dirty="0">
                <a:latin typeface="Times New Roman" panose="02020603050405020304" pitchFamily="18" charset="0"/>
                <a:cs typeface="Times New Roman" panose="02020603050405020304" pitchFamily="18" charset="0"/>
              </a:rPr>
              <a:t> d'ou seul </a:t>
            </a:r>
            <a:r>
              <a:rPr lang="fr-FR" dirty="0" err="1">
                <a:latin typeface="Times New Roman" panose="02020603050405020304" pitchFamily="18" charset="0"/>
                <a:cs typeface="Times New Roman" panose="02020603050405020304" pitchFamily="18" charset="0"/>
              </a:rPr>
              <a:t>procedent</a:t>
            </a:r>
            <a:r>
              <a:rPr lang="fr-FR" dirty="0">
                <a:latin typeface="Times New Roman" panose="02020603050405020304" pitchFamily="18" charset="0"/>
                <a:cs typeface="Times New Roman" panose="02020603050405020304" pitchFamily="18" charset="0"/>
              </a:rPr>
              <a:t> nos </a:t>
            </a:r>
            <a:r>
              <a:rPr lang="fr-FR" dirty="0" err="1">
                <a:latin typeface="Times New Roman" panose="02020603050405020304" pitchFamily="18" charset="0"/>
                <a:cs typeface="Times New Roman" panose="02020603050405020304" pitchFamily="18" charset="0"/>
              </a:rPr>
              <a:t>egards</a:t>
            </a:r>
            <a:r>
              <a:rPr lang="fr-FR" dirty="0">
                <a:latin typeface="Times New Roman" panose="02020603050405020304" pitchFamily="18" charset="0"/>
                <a:cs typeface="Times New Roman" panose="02020603050405020304" pitchFamily="18" charset="0"/>
              </a:rPr>
              <a:t> envers nos semblables. »</a:t>
            </a:r>
          </a:p>
          <a:p>
            <a:pPr marL="0" indent="0" algn="just">
              <a:buNone/>
            </a:pPr>
            <a:r>
              <a:rPr lang="cs-CZ" dirty="0">
                <a:latin typeface="Times New Roman" panose="02020603050405020304" pitchFamily="18" charset="0"/>
                <a:cs typeface="Times New Roman" panose="02020603050405020304" pitchFamily="18" charset="0"/>
              </a:rPr>
              <a:t>"</a:t>
            </a:r>
            <a:r>
              <a:rPr lang="cs-CZ" dirty="0" err="1">
                <a:latin typeface="Times New Roman" panose="02020603050405020304" pitchFamily="18" charset="0"/>
                <a:cs typeface="Times New Roman" panose="02020603050405020304" pitchFamily="18" charset="0"/>
              </a:rPr>
              <a:t>that</a:t>
            </a:r>
            <a:r>
              <a:rPr lang="cs-CZ" dirty="0">
                <a:latin typeface="Times New Roman" panose="02020603050405020304" pitchFamily="18" charset="0"/>
                <a:cs typeface="Times New Roman" panose="02020603050405020304" pitchFamily="18" charset="0"/>
              </a:rPr>
              <a:t> interval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hesitation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wherein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lies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all</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our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consideration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for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our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brothers</a:t>
            </a:r>
            <a:r>
              <a:rPr lang="cs-CZ" dirty="0">
                <a:latin typeface="Times New Roman" panose="02020603050405020304" pitchFamily="18" charset="0"/>
                <a:cs typeface="Times New Roman" panose="02020603050405020304" pitchFamily="18" charset="0"/>
              </a:rPr>
              <a:t> in humanity.“</a:t>
            </a:r>
          </a:p>
          <a:p>
            <a:pPr marL="0" indent="0" algn="just">
              <a:buNone/>
            </a:pPr>
            <a:r>
              <a:rPr lang="cs-CZ" dirty="0">
                <a:latin typeface="Times New Roman" panose="02020603050405020304" pitchFamily="18" charset="0"/>
                <a:cs typeface="Times New Roman" panose="02020603050405020304" pitchFamily="18" charset="0"/>
              </a:rPr>
              <a:t>Zaváhaní je interval, do něhož vstupuje lidský ohled a také pozornost.</a:t>
            </a:r>
          </a:p>
          <a:p>
            <a:pPr marL="0" indent="0" algn="just">
              <a:buNone/>
            </a:pPr>
            <a:r>
              <a:rPr lang="cs-CZ" dirty="0">
                <a:latin typeface="Times New Roman" panose="02020603050405020304" pitchFamily="18" charset="0"/>
                <a:cs typeface="Times New Roman" panose="02020603050405020304" pitchFamily="18" charset="0"/>
              </a:rPr>
              <a:t>Ze zaváhání vyrůstá schopnost pozornosti, což je nejvyšší forma ohledu, ba duchovnosti.</a:t>
            </a: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2621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86DFA1-8A16-4D46-A772-13095E23826D}"/>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76F2A0A3-2F3B-0240-9189-874F140A49D3}"/>
              </a:ext>
            </a:extLst>
          </p:cNvPr>
          <p:cNvSpPr>
            <a:spLocks noGrp="1"/>
          </p:cNvSpPr>
          <p:nvPr>
            <p:ph idx="1"/>
          </p:nvPr>
        </p:nvSpPr>
        <p:spPr>
          <a:xfrm>
            <a:off x="838200" y="536448"/>
            <a:ext cx="10515600" cy="5299139"/>
          </a:xfrm>
        </p:spPr>
        <p:txBody>
          <a:bodyPr/>
          <a:lstStyle/>
          <a:p>
            <a:pPr marL="0" indent="0" algn="just">
              <a:buNone/>
            </a:pPr>
            <a:r>
              <a:rPr lang="cs-CZ" dirty="0">
                <a:latin typeface="Times New Roman" panose="02020603050405020304" pitchFamily="18" charset="0"/>
                <a:cs typeface="Times New Roman" panose="02020603050405020304" pitchFamily="18" charset="0"/>
              </a:rPr>
              <a:t>Avšak právě v DÁNSKU Němci zjistili, že obavy zahraničního úřadu byly plně oprávněné. Osud dánských Židů představuje případ </a:t>
            </a:r>
            <a:r>
              <a:rPr lang="cs-CZ" i="1" dirty="0" err="1">
                <a:latin typeface="Times New Roman" panose="02020603050405020304" pitchFamily="18" charset="0"/>
                <a:cs typeface="Times New Roman" panose="02020603050405020304" pitchFamily="18" charset="0"/>
              </a:rPr>
              <a:t>sui</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generis</a:t>
            </a:r>
            <a:r>
              <a:rPr lang="cs-CZ" dirty="0">
                <a:latin typeface="Times New Roman" panose="02020603050405020304" pitchFamily="18" charset="0"/>
                <a:cs typeface="Times New Roman" panose="02020603050405020304" pitchFamily="18" charset="0"/>
              </a:rPr>
              <a:t>: chování Dánů a jejich vlády bylo ve srovnání se všemi ostatními evropskými zeměmi – ať už byly okupované, spojenci Osy, neutrální či skutečně nezávislé – zcela jedinečné. … Z oněch tří zemí, které se ocitly pod německým vlivem, se pouze Dánové odvážili ozvat se v této věci proti svým německým pánům. Itálie a Bulharsko sabotovaly německé rozkazy, podváděly a pustily se do komplikované dvojí hry. Své Židy sice různými duchaplnými triky zachraňovaly, avšak nikdy se neodvážily napadnout vyhlazovací politiku jako takovou. Dánové udělali něco zcela odlišného. Když je Němci spíše opatrně vyzvali, aby pro Židy zavedli povinnost nosit žlutou hvězdu, Dánové prostě odpověděli, že první, kdo by ji nosil, by byl dánský král. </a:t>
            </a:r>
          </a:p>
          <a:p>
            <a:pPr marL="0" indent="0" algn="just">
              <a:buNone/>
            </a:pPr>
            <a:r>
              <a:rPr lang="cs-CZ" dirty="0">
                <a:latin typeface="Times New Roman" panose="02020603050405020304" pitchFamily="18" charset="0"/>
                <a:cs typeface="Times New Roman" panose="02020603050405020304" pitchFamily="18" charset="0"/>
              </a:rPr>
              <a:t>Arendtová, </a:t>
            </a:r>
            <a:r>
              <a:rPr lang="cs-CZ" i="1" dirty="0">
                <a:latin typeface="Times New Roman" panose="02020603050405020304" pitchFamily="18" charset="0"/>
                <a:cs typeface="Times New Roman" panose="02020603050405020304" pitchFamily="18" charset="0"/>
              </a:rPr>
              <a:t>Eichmann v Jeruzalémě, </a:t>
            </a:r>
            <a:r>
              <a:rPr lang="cs-CZ" dirty="0">
                <a:latin typeface="Times New Roman" panose="02020603050405020304" pitchFamily="18" charset="0"/>
                <a:cs typeface="Times New Roman" panose="02020603050405020304" pitchFamily="18" charset="0"/>
              </a:rPr>
              <a:t>2019, str. 188.</a:t>
            </a: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1662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EEC39A-9E12-824B-B30E-101904A4A9E6}"/>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Utrpení (</a:t>
            </a:r>
            <a:r>
              <a:rPr lang="cs-CZ" dirty="0" err="1">
                <a:latin typeface="Times New Roman" panose="02020603050405020304" pitchFamily="18" charset="0"/>
                <a:cs typeface="Times New Roman" panose="02020603050405020304" pitchFamily="18" charset="0"/>
              </a:rPr>
              <a:t>souffrance</a:t>
            </a:r>
            <a:r>
              <a:rPr lang="cs-CZ" dirty="0">
                <a:latin typeface="Times New Roman" panose="02020603050405020304" pitchFamily="18" charset="0"/>
                <a:cs typeface="Times New Roman" panose="02020603050405020304" pitchFamily="18" charset="0"/>
              </a:rPr>
              <a:t>) a neštěstí (</a:t>
            </a:r>
            <a:r>
              <a:rPr lang="cs-CZ" dirty="0" err="1">
                <a:latin typeface="Times New Roman" panose="02020603050405020304" pitchFamily="18" charset="0"/>
                <a:cs typeface="Times New Roman" panose="02020603050405020304" pitchFamily="18" charset="0"/>
              </a:rPr>
              <a:t>malheure</a:t>
            </a:r>
            <a:r>
              <a:rPr lang="cs-CZ" dirty="0">
                <a:latin typeface="Times New Roman" panose="02020603050405020304" pitchFamily="18" charset="0"/>
                <a:cs typeface="Times New Roman" panose="02020603050405020304" pitchFamily="18" charset="0"/>
              </a:rPr>
              <a:t>)</a:t>
            </a:r>
          </a:p>
        </p:txBody>
      </p:sp>
      <p:sp>
        <p:nvSpPr>
          <p:cNvPr id="3" name="Zástupný obsah 2">
            <a:extLst>
              <a:ext uri="{FF2B5EF4-FFF2-40B4-BE49-F238E27FC236}">
                <a16:creationId xmlns:a16="http://schemas.microsoft.com/office/drawing/2014/main" id="{55F9F611-CB12-AF43-92A9-B6C0AFB54257}"/>
              </a:ext>
            </a:extLst>
          </p:cNvPr>
          <p:cNvSpPr>
            <a:spLocks noGrp="1"/>
          </p:cNvSpPr>
          <p:nvPr>
            <p:ph idx="1"/>
          </p:nvPr>
        </p:nvSpPr>
        <p:spPr/>
        <p:txBody>
          <a:bodyPr>
            <a:normAutofit fontScale="77500" lnSpcReduction="20000"/>
          </a:bodyPr>
          <a:lstStyle/>
          <a:p>
            <a:pPr marL="0" indent="0" algn="just">
              <a:buNone/>
            </a:pPr>
            <a:r>
              <a:rPr lang="fr-FR" dirty="0">
                <a:latin typeface="Times New Roman" panose="02020603050405020304" pitchFamily="18" charset="0"/>
                <a:cs typeface="Times New Roman" panose="02020603050405020304" pitchFamily="18" charset="0"/>
              </a:rPr>
              <a:t>« La grande énigme de la vie humaine, ce n’est pas la souffrance, c’est le malheur. » </a:t>
            </a:r>
          </a:p>
          <a:p>
            <a:pPr marL="0" indent="0" algn="just">
              <a:buNone/>
            </a:pPr>
            <a:r>
              <a:rPr lang="fr-FR" dirty="0" err="1">
                <a:latin typeface="Times New Roman" panose="02020603050405020304" pitchFamily="18" charset="0"/>
                <a:cs typeface="Times New Roman" panose="02020603050405020304" pitchFamily="18" charset="0"/>
              </a:rPr>
              <a:t>Velkým</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tajemstvím</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lidského</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života</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není</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utrpení</a:t>
            </a:r>
            <a:r>
              <a:rPr lang="fr-FR" dirty="0">
                <a:latin typeface="Times New Roman" panose="02020603050405020304" pitchFamily="18" charset="0"/>
                <a:cs typeface="Times New Roman" panose="02020603050405020304" pitchFamily="18" charset="0"/>
              </a:rPr>
              <a:t>, ale </a:t>
            </a:r>
            <a:r>
              <a:rPr lang="fr-FR" dirty="0" err="1">
                <a:latin typeface="Times New Roman" panose="02020603050405020304" pitchFamily="18" charset="0"/>
                <a:cs typeface="Times New Roman" panose="02020603050405020304" pitchFamily="18" charset="0"/>
              </a:rPr>
              <a:t>neštěstí</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zbědovanost</a:t>
            </a:r>
            <a:r>
              <a:rPr lang="fr-FR" dirty="0">
                <a:latin typeface="Times New Roman" panose="02020603050405020304" pitchFamily="18" charset="0"/>
                <a:cs typeface="Times New Roman" panose="02020603050405020304" pitchFamily="18" charset="0"/>
              </a:rPr>
              <a:t>). </a:t>
            </a:r>
          </a:p>
          <a:p>
            <a:pPr marL="0" indent="0" algn="just">
              <a:buNone/>
            </a:pPr>
            <a:r>
              <a:rPr lang="fr-FR" dirty="0" err="1">
                <a:latin typeface="Times New Roman" panose="02020603050405020304" pitchFamily="18" charset="0"/>
                <a:cs typeface="Times New Roman" panose="02020603050405020304" pitchFamily="18" charset="0"/>
              </a:rPr>
              <a:t>Člověk</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přestane</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žít</a:t>
            </a:r>
            <a:r>
              <a:rPr lang="fr-FR" dirty="0">
                <a:latin typeface="Times New Roman" panose="02020603050405020304" pitchFamily="18" charset="0"/>
                <a:cs typeface="Times New Roman" panose="02020603050405020304" pitchFamily="18" charset="0"/>
              </a:rPr>
              <a:t>, i </a:t>
            </a:r>
            <a:r>
              <a:rPr lang="fr-FR" dirty="0" err="1">
                <a:latin typeface="Times New Roman" panose="02020603050405020304" pitchFamily="18" charset="0"/>
                <a:cs typeface="Times New Roman" panose="02020603050405020304" pitchFamily="18" charset="0"/>
              </a:rPr>
              <a:t>když</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ještě</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existuje</a:t>
            </a:r>
            <a:r>
              <a:rPr lang="fr-FR" dirty="0">
                <a:latin typeface="Times New Roman" panose="02020603050405020304" pitchFamily="18" charset="0"/>
                <a:cs typeface="Times New Roman" panose="02020603050405020304" pitchFamily="18" charset="0"/>
              </a:rPr>
              <a:t>. </a:t>
            </a:r>
          </a:p>
          <a:p>
            <a:pPr marL="0" indent="0" algn="just">
              <a:buNone/>
            </a:pPr>
            <a:r>
              <a:rPr lang="cs-CZ" dirty="0">
                <a:latin typeface="Times New Roman" panose="02020603050405020304" pitchFamily="18" charset="0"/>
                <a:cs typeface="Times New Roman" panose="02020603050405020304" pitchFamily="18" charset="0"/>
              </a:rPr>
              <a:t>Myšlení se určuje jako vztah k nemožnosti, k nepřekonatelné obtíží, a právě takovou obtíží je neštěstí. Schopnost náležitě prožít neštětí je branou k nezkažené energii. </a:t>
            </a:r>
          </a:p>
          <a:p>
            <a:pPr marL="0" indent="0" algn="just">
              <a:buNone/>
            </a:pPr>
            <a:r>
              <a:rPr lang="cs-CZ" dirty="0">
                <a:latin typeface="Times New Roman" panose="02020603050405020304" pitchFamily="18" charset="0"/>
                <a:cs typeface="Times New Roman" panose="02020603050405020304" pitchFamily="18" charset="0"/>
              </a:rPr>
              <a:t>„Nesnažit se, abychom trpěli méně, nýbrž se snažit, aby nás utrpení nenarušilo.“ </a:t>
            </a:r>
            <a:r>
              <a:rPr lang="cs-CZ" i="1" dirty="0">
                <a:latin typeface="Times New Roman" panose="02020603050405020304" pitchFamily="18" charset="0"/>
                <a:cs typeface="Times New Roman" panose="02020603050405020304" pitchFamily="18" charset="0"/>
              </a:rPr>
              <a:t>Tíha a milost</a:t>
            </a:r>
            <a:r>
              <a:rPr lang="cs-CZ" dirty="0">
                <a:latin typeface="Times New Roman" panose="02020603050405020304" pitchFamily="18" charset="0"/>
                <a:cs typeface="Times New Roman" panose="02020603050405020304" pitchFamily="18" charset="0"/>
              </a:rPr>
              <a:t>, str. 87.</a:t>
            </a:r>
          </a:p>
          <a:p>
            <a:pPr marL="0" indent="0" algn="just">
              <a:buNone/>
            </a:pPr>
            <a:r>
              <a:rPr lang="cs-CZ" dirty="0">
                <a:latin typeface="Times New Roman" panose="02020603050405020304" pitchFamily="18" charset="0"/>
                <a:cs typeface="Times New Roman" panose="02020603050405020304" pitchFamily="18" charset="0"/>
              </a:rPr>
              <a:t>Důraz na bolest, které člověka přivádí k mezím vlastního já a umožňujeme zahlédnout neosobnost, je nesentimentální a je sebe-popírající. Bolest je to, na čem se roztříští lidská nadvláda, kde člověka vstupuje svět v jeho čiré </a:t>
            </a:r>
            <a:r>
              <a:rPr lang="cs-CZ" dirty="0" err="1">
                <a:latin typeface="Times New Roman" panose="02020603050405020304" pitchFamily="18" charset="0"/>
                <a:cs typeface="Times New Roman" panose="02020603050405020304" pitchFamily="18" charset="0"/>
              </a:rPr>
              <a:t>materialitě</a:t>
            </a:r>
            <a:r>
              <a:rPr lang="cs-CZ" dirty="0">
                <a:latin typeface="Times New Roman" panose="02020603050405020304" pitchFamily="18" charset="0"/>
                <a:cs typeface="Times New Roman" panose="02020603050405020304" pitchFamily="18" charset="0"/>
              </a:rPr>
              <a:t>. Ani tělo není zcela mnou. </a:t>
            </a:r>
          </a:p>
          <a:p>
            <a:pPr marL="0" indent="0" algn="just">
              <a:buNone/>
            </a:pPr>
            <a:endParaRPr lang="cs-CZ" dirty="0">
              <a:latin typeface="Times New Roman" panose="02020603050405020304" pitchFamily="18" charset="0"/>
              <a:cs typeface="Times New Roman" panose="02020603050405020304" pitchFamily="18" charset="0"/>
            </a:endParaRP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7358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D63B2F-58FE-754F-BF44-DC7AB14665AD}"/>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Expresivita bolesti</a:t>
            </a:r>
          </a:p>
        </p:txBody>
      </p:sp>
      <p:sp>
        <p:nvSpPr>
          <p:cNvPr id="3" name="Zástupný obsah 2">
            <a:extLst>
              <a:ext uri="{FF2B5EF4-FFF2-40B4-BE49-F238E27FC236}">
                <a16:creationId xmlns:a16="http://schemas.microsoft.com/office/drawing/2014/main" id="{FEE8157C-7C0E-5645-B71B-F15BDF985651}"/>
              </a:ext>
            </a:extLst>
          </p:cNvPr>
          <p:cNvSpPr>
            <a:spLocks noGrp="1"/>
          </p:cNvSpPr>
          <p:nvPr>
            <p:ph idx="1"/>
          </p:nvPr>
        </p:nvSpPr>
        <p:spPr/>
        <p:txBody>
          <a:bodyPr>
            <a:normAutofit/>
          </a:bodyPr>
          <a:lstStyle/>
          <a:p>
            <a:pPr marL="0" indent="0" algn="just">
              <a:buNone/>
            </a:pPr>
            <a:r>
              <a:rPr lang="cs-CZ" dirty="0">
                <a:latin typeface="Times New Roman" panose="02020603050405020304" pitchFamily="18" charset="0"/>
                <a:cs typeface="Times New Roman" panose="02020603050405020304" pitchFamily="18" charset="0"/>
              </a:rPr>
              <a:t>Bolest je expresivní, ale sama o sobě soucit nevyvolává, ve své nejzazší podobě vyvolává odpor. Proto musíme s bolestí a našemu vztahu k bolesti… pracovat, ne však revolučně, ale „reformně“.</a:t>
            </a:r>
          </a:p>
          <a:p>
            <a:pPr marL="0" indent="0" algn="just">
              <a:buNone/>
            </a:pPr>
            <a:r>
              <a:rPr lang="cs-CZ" dirty="0">
                <a:latin typeface="Times New Roman" panose="02020603050405020304" pitchFamily="18" charset="0"/>
                <a:cs typeface="Times New Roman" panose="02020603050405020304" pitchFamily="18" charset="0"/>
              </a:rPr>
              <a:t>Podstupovat bolest znamená mít jistotu, slyšet o bolesti znamená mít pochybnosti. </a:t>
            </a:r>
          </a:p>
          <a:p>
            <a:pPr marL="0" indent="0" algn="just">
              <a:buNone/>
            </a:pPr>
            <a:r>
              <a:rPr lang="cs-CZ" dirty="0">
                <a:latin typeface="Times New Roman" panose="02020603050405020304" pitchFamily="18" charset="0"/>
                <a:cs typeface="Times New Roman" panose="02020603050405020304" pitchFamily="18" charset="0"/>
              </a:rPr>
              <a:t>Trpící závisí na tradici tragické literatury, ne proto, aby s nimi někdo sympatizoval, ale aby našli jazyk, jak se tematizovat. </a:t>
            </a: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2978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66F855-EAA7-5643-A70C-A3C7D46C2389}"/>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Revoluce je opiem lidstva</a:t>
            </a:r>
          </a:p>
        </p:txBody>
      </p:sp>
      <p:sp>
        <p:nvSpPr>
          <p:cNvPr id="3" name="Zástupný obsah 2">
            <a:extLst>
              <a:ext uri="{FF2B5EF4-FFF2-40B4-BE49-F238E27FC236}">
                <a16:creationId xmlns:a16="http://schemas.microsoft.com/office/drawing/2014/main" id="{C24F28AC-6695-6540-B09C-FBFD6844856A}"/>
              </a:ext>
            </a:extLst>
          </p:cNvPr>
          <p:cNvSpPr>
            <a:spLocks noGrp="1"/>
          </p:cNvSpPr>
          <p:nvPr>
            <p:ph idx="1"/>
          </p:nvPr>
        </p:nvSpPr>
        <p:spPr/>
        <p:txBody>
          <a:bodyPr>
            <a:normAutofit/>
          </a:bodyPr>
          <a:lstStyle/>
          <a:p>
            <a:pPr marL="0" indent="0">
              <a:buNone/>
            </a:pPr>
            <a:r>
              <a:rPr lang="cs-CZ" dirty="0" err="1">
                <a:latin typeface="Times New Roman" panose="02020603050405020304" pitchFamily="18" charset="0"/>
                <a:cs typeface="Times New Roman" panose="02020603050405020304" pitchFamily="18" charset="0"/>
              </a:rPr>
              <a:t>Weil</a:t>
            </a:r>
            <a:r>
              <a:rPr lang="cs-CZ" dirty="0">
                <a:latin typeface="Times New Roman" panose="02020603050405020304" pitchFamily="18" charset="0"/>
                <a:cs typeface="Times New Roman" panose="02020603050405020304" pitchFamily="18" charset="0"/>
              </a:rPr>
              <a:t> odmítá revoluci, která je – alespoň v těch podobách, které vidí kolem sebe, určena představou, že vytváří nový svět, nové bytí bez utrpení, bolesti a neštěstí, a tím vede k </a:t>
            </a:r>
            <a:r>
              <a:rPr lang="cs-CZ" dirty="0" err="1">
                <a:latin typeface="Times New Roman" panose="02020603050405020304" pitchFamily="18" charset="0"/>
                <a:cs typeface="Times New Roman" panose="02020603050405020304" pitchFamily="18" charset="0"/>
              </a:rPr>
              <a:t>hybris</a:t>
            </a:r>
            <a:r>
              <a:rPr lang="cs-CZ" dirty="0">
                <a:latin typeface="Times New Roman" panose="02020603050405020304" pitchFamily="18" charset="0"/>
                <a:cs typeface="Times New Roman" panose="02020603050405020304" pitchFamily="18" charset="0"/>
              </a:rPr>
              <a:t>. </a:t>
            </a:r>
          </a:p>
          <a:p>
            <a:pPr marL="0" indent="0">
              <a:buNone/>
            </a:pPr>
            <a:r>
              <a:rPr lang="cs-CZ" dirty="0">
                <a:latin typeface="Times New Roman" panose="02020603050405020304" pitchFamily="18" charset="0"/>
                <a:cs typeface="Times New Roman" panose="02020603050405020304" pitchFamily="18" charset="0"/>
              </a:rPr>
              <a:t>Je třeba ulevit utrpení, které je dáno sociálními podmínkami, abychom učinili prostor – prázdnotu – pro veskrze božské utrpení, které je prostorem pro očištění od lidského já, které je jinými slovy milostí.</a:t>
            </a:r>
          </a:p>
        </p:txBody>
      </p:sp>
    </p:spTree>
    <p:extLst>
      <p:ext uri="{BB962C8B-B14F-4D97-AF65-F5344CB8AC3E}">
        <p14:creationId xmlns:p14="http://schemas.microsoft.com/office/powerpoint/2010/main" val="3111475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EC1F10-5EE8-7842-B7E7-E287BE7109D5}"/>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Odmítnutí lidských práv</a:t>
            </a:r>
          </a:p>
        </p:txBody>
      </p:sp>
      <p:sp>
        <p:nvSpPr>
          <p:cNvPr id="3" name="Zástupný obsah 2">
            <a:extLst>
              <a:ext uri="{FF2B5EF4-FFF2-40B4-BE49-F238E27FC236}">
                <a16:creationId xmlns:a16="http://schemas.microsoft.com/office/drawing/2014/main" id="{3E75525B-D93C-9347-BA8F-87F6273B896E}"/>
              </a:ext>
            </a:extLst>
          </p:cNvPr>
          <p:cNvSpPr>
            <a:spLocks noGrp="1"/>
          </p:cNvSpPr>
          <p:nvPr>
            <p:ph idx="1"/>
          </p:nvPr>
        </p:nvSpPr>
        <p:spPr/>
        <p:txBody>
          <a:bodyPr>
            <a:normAutofit fontScale="70000" lnSpcReduction="20000"/>
          </a:bodyPr>
          <a:lstStyle/>
          <a:p>
            <a:pPr marL="0" indent="0">
              <a:buNone/>
            </a:pPr>
            <a:r>
              <a:rPr lang="cs-CZ" dirty="0">
                <a:latin typeface="Times New Roman" panose="02020603050405020304" pitchFamily="18" charset="0"/>
                <a:cs typeface="Times New Roman" panose="02020603050405020304" pitchFamily="18" charset="0"/>
              </a:rPr>
              <a:t>Weilová kritizuje liberální pojetí osoby a osobních práv. Liberalismus formuluje „vyrovnání“, nikoli však skutečnou spravedlnost a dobro. Místo toho prezentuje falešný obraz toho, že osud člověka je otázkou vlastní volby. Idea, že člověk může v zásadě vše překonat a jeho postavení je výsledkem jeho zásluh, je podle Weilové na nejzákladnější rovině mylné.</a:t>
            </a:r>
          </a:p>
          <a:p>
            <a:pPr marL="0" indent="0">
              <a:buNone/>
            </a:pPr>
            <a:r>
              <a:rPr lang="cs-CZ" dirty="0">
                <a:latin typeface="Times New Roman" panose="02020603050405020304" pitchFamily="18" charset="0"/>
                <a:cs typeface="Times New Roman" panose="02020603050405020304" pitchFamily="18" charset="0"/>
              </a:rPr>
              <a:t>Řeči o právech jsou </a:t>
            </a:r>
            <a:r>
              <a:rPr lang="cs-CZ" dirty="0" err="1">
                <a:latin typeface="Times New Roman" panose="02020603050405020304" pitchFamily="18" charset="0"/>
                <a:cs typeface="Times New Roman" panose="02020603050405020304" pitchFamily="18" charset="0"/>
              </a:rPr>
              <a:t>polemogenní</a:t>
            </a:r>
            <a:r>
              <a:rPr lang="cs-CZ" dirty="0">
                <a:latin typeface="Times New Roman" panose="02020603050405020304" pitchFamily="18" charset="0"/>
                <a:cs typeface="Times New Roman" panose="02020603050405020304" pitchFamily="18" charset="0"/>
              </a:rPr>
              <a:t>, staví lidi proti sobě, ale především nepostihují pravou podstatu problému. Problém znásilněné ženy nejsou pošlapaná práva. Právo je výraz moci a právní světonázor ustavuje hegemonii nad našim myšlením. </a:t>
            </a:r>
          </a:p>
          <a:p>
            <a:pPr marL="0" indent="0">
              <a:buNone/>
            </a:pPr>
            <a:r>
              <a:rPr lang="cs-CZ" dirty="0">
                <a:latin typeface="Times New Roman" panose="02020603050405020304" pitchFamily="18" charset="0"/>
                <a:cs typeface="Times New Roman" panose="02020603050405020304" pitchFamily="18" charset="0"/>
              </a:rPr>
              <a:t>Naprosto odmítá ideu lidských či přirozených práv jako projev prázdné sentimentality. Kdykoli by lidé taková práva potřebovali, nebyly by k dispozici, protože tehdy už lidé nemají slova, jak vyjádřit, že by je potřebovali a že se o ně hlásí.</a:t>
            </a:r>
          </a:p>
          <a:p>
            <a:pPr marL="0" indent="0">
              <a:buNone/>
            </a:pPr>
            <a:r>
              <a:rPr lang="cs-CZ" dirty="0">
                <a:latin typeface="Times New Roman" panose="02020603050405020304" pitchFamily="18" charset="0"/>
                <a:cs typeface="Times New Roman" panose="02020603050405020304" pitchFamily="18" charset="0"/>
              </a:rPr>
              <a:t>Proti tomu tvrdí: Nemáme práva, ale povinnosti. Člověk má žízeň po dobru, v dějinách i v literatuře se stáváme svědky záblesků čiré lásky, které jsou nadpřirozené povahy. Tyto záblesky formulují radikální rovnost mezi lidmi. Ve světle této lásky, a jedině ve světle této lásky – není přípustné komukoliv ublížit.</a:t>
            </a:r>
          </a:p>
          <a:p>
            <a:pPr marL="0" indent="0">
              <a:buNone/>
            </a:pPr>
            <a:r>
              <a:rPr lang="cs-CZ" dirty="0">
                <a:latin typeface="Times New Roman" panose="02020603050405020304" pitchFamily="18" charset="0"/>
                <a:cs typeface="Times New Roman" panose="02020603050405020304" pitchFamily="18" charset="0"/>
              </a:rPr>
              <a:t>Ve světle určité pozornosti se lze dívat na lidi z pozice posvátnosti. Mít závazek znamená uznat suverenitu vlastní a druhého. Na člověku je posvátná možnost jeho prázdnoty… pro Boha. Naopak nic určitého na něho posvátné není.</a:t>
            </a:r>
          </a:p>
        </p:txBody>
      </p:sp>
    </p:spTree>
    <p:extLst>
      <p:ext uri="{BB962C8B-B14F-4D97-AF65-F5344CB8AC3E}">
        <p14:creationId xmlns:p14="http://schemas.microsoft.com/office/powerpoint/2010/main" val="1348041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021804-C312-B74C-8DCB-5583513094D4}"/>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Pozornost (</a:t>
            </a:r>
            <a:r>
              <a:rPr lang="en-US" i="1" dirty="0" err="1">
                <a:latin typeface="Times New Roman" panose="02020603050405020304" pitchFamily="18" charset="0"/>
                <a:cs typeface="Times New Roman" panose="02020603050405020304" pitchFamily="18" charset="0"/>
              </a:rPr>
              <a:t>l’attention</a:t>
            </a:r>
            <a:r>
              <a:rPr lang="en-US" i="1" dirty="0">
                <a:latin typeface="Times New Roman" panose="02020603050405020304" pitchFamily="18" charset="0"/>
                <a:cs typeface="Times New Roman" panose="02020603050405020304" pitchFamily="18" charset="0"/>
              </a:rPr>
              <a:t>)</a:t>
            </a:r>
            <a:r>
              <a:rPr lang="cs-CZ" dirty="0">
                <a:latin typeface="Times New Roman" panose="02020603050405020304" pitchFamily="18" charset="0"/>
                <a:cs typeface="Times New Roman" panose="02020603050405020304" pitchFamily="18" charset="0"/>
              </a:rPr>
              <a:t> jako akt soucitu</a:t>
            </a:r>
          </a:p>
        </p:txBody>
      </p:sp>
      <p:sp>
        <p:nvSpPr>
          <p:cNvPr id="3" name="Zástupný obsah 2">
            <a:extLst>
              <a:ext uri="{FF2B5EF4-FFF2-40B4-BE49-F238E27FC236}">
                <a16:creationId xmlns:a16="http://schemas.microsoft.com/office/drawing/2014/main" id="{FA9271F0-5545-FA42-9A29-2033B900A57A}"/>
              </a:ext>
            </a:extLst>
          </p:cNvPr>
          <p:cNvSpPr>
            <a:spLocks noGrp="1"/>
          </p:cNvSpPr>
          <p:nvPr>
            <p:ph idx="1"/>
          </p:nvPr>
        </p:nvSpPr>
        <p:spPr/>
        <p:txBody>
          <a:bodyPr>
            <a:normAutofit/>
          </a:bodyPr>
          <a:lstStyle/>
          <a:p>
            <a:pPr marL="0" indent="0">
              <a:buNone/>
            </a:pPr>
            <a:r>
              <a:rPr lang="cs-CZ" dirty="0">
                <a:latin typeface="Times New Roman" panose="02020603050405020304" pitchFamily="18" charset="0"/>
                <a:cs typeface="Times New Roman" panose="02020603050405020304" pitchFamily="18" charset="0"/>
              </a:rPr>
              <a:t>Nejzazším aktem soucitu je pozornost, která není žádostí o vzájemnost a je nesentimentální. </a:t>
            </a:r>
          </a:p>
          <a:p>
            <a:pPr marL="0" indent="0">
              <a:buNone/>
            </a:pPr>
            <a:r>
              <a:rPr lang="cs-CZ" dirty="0">
                <a:latin typeface="Times New Roman" panose="02020603050405020304" pitchFamily="18" charset="0"/>
                <a:cs typeface="Times New Roman" panose="02020603050405020304" pitchFamily="18" charset="0"/>
              </a:rPr>
              <a:t>Láska k bližnímu je nejpříměji vyjádřena v otázce: „Čím si procházíš?“, tím je dotyčný vyzván k tomu příběhu, aby formuloval příběh, v němž se spojuje myšlení i jednání. </a:t>
            </a:r>
          </a:p>
          <a:p>
            <a:pPr marL="0" indent="0">
              <a:buNone/>
            </a:pPr>
            <a:r>
              <a:rPr lang="cs-CZ" dirty="0">
                <a:latin typeface="Times New Roman" panose="02020603050405020304" pitchFamily="18" charset="0"/>
                <a:cs typeface="Times New Roman" panose="02020603050405020304" pitchFamily="18" charset="0"/>
              </a:rPr>
              <a:t>Svobodní jsme jen tehdy, je-li jednání a myšlení v jednotě. </a:t>
            </a:r>
          </a:p>
          <a:p>
            <a:pPr marL="0" indent="0">
              <a:buNone/>
            </a:pPr>
            <a:r>
              <a:rPr lang="cs-CZ" dirty="0">
                <a:latin typeface="Times New Roman" panose="02020603050405020304" pitchFamily="18" charset="0"/>
                <a:cs typeface="Times New Roman" panose="02020603050405020304" pitchFamily="18" charset="0"/>
              </a:rPr>
              <a:t>Pozornost je aktivní touha po zbavení se </a:t>
            </a:r>
            <a:r>
              <a:rPr lang="cs-CZ" dirty="0" err="1">
                <a:latin typeface="Times New Roman" panose="02020603050405020304" pitchFamily="18" charset="0"/>
                <a:cs typeface="Times New Roman" panose="02020603050405020304" pitchFamily="18" charset="0"/>
              </a:rPr>
              <a:t>sebezájmu</a:t>
            </a:r>
            <a:r>
              <a:rPr lang="cs-CZ" dirty="0">
                <a:latin typeface="Times New Roman" panose="02020603050405020304" pitchFamily="18" charset="0"/>
                <a:cs typeface="Times New Roman" panose="02020603050405020304" pitchFamily="18" charset="0"/>
              </a:rPr>
              <a:t> a sebeobrany, a v tomto smyslu je </a:t>
            </a:r>
            <a:r>
              <a:rPr lang="cs-CZ" dirty="0" err="1">
                <a:latin typeface="Times New Roman" panose="02020603050405020304" pitchFamily="18" charset="0"/>
                <a:cs typeface="Times New Roman" panose="02020603050405020304" pitchFamily="18" charset="0"/>
              </a:rPr>
              <a:t>odstvoření</a:t>
            </a:r>
            <a:r>
              <a:rPr lang="cs-CZ" dirty="0">
                <a:latin typeface="Times New Roman" panose="02020603050405020304" pitchFamily="18" charset="0"/>
                <a:cs typeface="Times New Roman" panose="02020603050405020304" pitchFamily="18" charset="0"/>
              </a:rPr>
              <a:t> – „</a:t>
            </a:r>
            <a:r>
              <a:rPr lang="cs-CZ" dirty="0" err="1">
                <a:latin typeface="Times New Roman" panose="02020603050405020304" pitchFamily="18" charset="0"/>
                <a:cs typeface="Times New Roman" panose="02020603050405020304" pitchFamily="18" charset="0"/>
              </a:rPr>
              <a:t>dekreací</a:t>
            </a:r>
            <a:r>
              <a:rPr lang="cs-CZ" dirty="0">
                <a:latin typeface="Times New Roman" panose="02020603050405020304" pitchFamily="18" charset="0"/>
                <a:cs typeface="Times New Roman" panose="02020603050405020304" pitchFamily="18" charset="0"/>
              </a:rPr>
              <a:t>“ – empirického já. Teprve po této </a:t>
            </a:r>
            <a:r>
              <a:rPr lang="cs-CZ" dirty="0" err="1">
                <a:latin typeface="Times New Roman" panose="02020603050405020304" pitchFamily="18" charset="0"/>
                <a:cs typeface="Times New Roman" panose="02020603050405020304" pitchFamily="18" charset="0"/>
              </a:rPr>
              <a:t>dekreaci</a:t>
            </a:r>
            <a:r>
              <a:rPr lang="cs-CZ" dirty="0">
                <a:latin typeface="Times New Roman" panose="02020603050405020304" pitchFamily="18" charset="0"/>
                <a:cs typeface="Times New Roman" panose="02020603050405020304" pitchFamily="18" charset="0"/>
              </a:rPr>
              <a:t> můžeme být znovu stvořeni k božímu obrazu. </a:t>
            </a:r>
          </a:p>
          <a:p>
            <a:pPr marL="0" indent="0">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6582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3BB247-24F0-C34C-B431-877EA7A15626}"/>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Iliada, báseň o síle a absence pozornosti</a:t>
            </a:r>
          </a:p>
        </p:txBody>
      </p:sp>
      <p:sp>
        <p:nvSpPr>
          <p:cNvPr id="3" name="Zástupný obsah 2">
            <a:extLst>
              <a:ext uri="{FF2B5EF4-FFF2-40B4-BE49-F238E27FC236}">
                <a16:creationId xmlns:a16="http://schemas.microsoft.com/office/drawing/2014/main" id="{B3F67E32-C370-574A-A4F8-653BD8D5106E}"/>
              </a:ext>
            </a:extLst>
          </p:cNvPr>
          <p:cNvSpPr>
            <a:spLocks noGrp="1"/>
          </p:cNvSpPr>
          <p:nvPr>
            <p:ph idx="1"/>
          </p:nvPr>
        </p:nvSpPr>
        <p:spPr/>
        <p:txBody>
          <a:bodyPr>
            <a:normAutofit/>
          </a:bodyPr>
          <a:lstStyle/>
          <a:p>
            <a:pPr marL="0" indent="0" algn="just">
              <a:buNone/>
            </a:pPr>
            <a:r>
              <a:rPr lang="cs-CZ" dirty="0">
                <a:latin typeface="Times New Roman" panose="02020603050405020304" pitchFamily="18" charset="0"/>
                <a:cs typeface="Times New Roman" panose="02020603050405020304" pitchFamily="18" charset="0"/>
              </a:rPr>
              <a:t>Vítěz je lhostejný vůči utrpení, což má zničující důsledky ve válce, není schopen vstoupit mezi impuls a akt, není schopen vytvořit nepatrný interval, do něhož by mohla vstoupit reflexe. Kde není prostor pro reflexi, není prostor pro spravedlnost ani rozumnost.</a:t>
            </a:r>
          </a:p>
        </p:txBody>
      </p:sp>
    </p:spTree>
    <p:extLst>
      <p:ext uri="{BB962C8B-B14F-4D97-AF65-F5344CB8AC3E}">
        <p14:creationId xmlns:p14="http://schemas.microsoft.com/office/powerpoint/2010/main" val="2839088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1DF8F4-D21A-CB4E-A293-475BE240BE61}"/>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a:t>
            </a:r>
            <a:r>
              <a:rPr lang="cs-CZ">
                <a:latin typeface="Times New Roman" panose="02020603050405020304" pitchFamily="18" charset="0"/>
                <a:cs typeface="Times New Roman" panose="02020603050405020304" pitchFamily="18" charset="0"/>
              </a:rPr>
              <a:t>Revolta nabízí </a:t>
            </a:r>
            <a:r>
              <a:rPr lang="cs-CZ" dirty="0">
                <a:latin typeface="Times New Roman" panose="02020603050405020304" pitchFamily="18" charset="0"/>
                <a:cs typeface="Times New Roman" panose="02020603050405020304" pitchFamily="18" charset="0"/>
              </a:rPr>
              <a:t>životu hodnoty.“</a:t>
            </a:r>
          </a:p>
        </p:txBody>
      </p:sp>
      <p:sp>
        <p:nvSpPr>
          <p:cNvPr id="3" name="Zástupný obsah 2">
            <a:extLst>
              <a:ext uri="{FF2B5EF4-FFF2-40B4-BE49-F238E27FC236}">
                <a16:creationId xmlns:a16="http://schemas.microsoft.com/office/drawing/2014/main" id="{308F681B-1438-EC46-B760-A851B8C9F3DC}"/>
              </a:ext>
            </a:extLst>
          </p:cNvPr>
          <p:cNvSpPr>
            <a:spLocks noGrp="1"/>
          </p:cNvSpPr>
          <p:nvPr>
            <p:ph idx="1"/>
          </p:nvPr>
        </p:nvSpPr>
        <p:spPr/>
        <p:txBody>
          <a:bodyPr>
            <a:normAutofit lnSpcReduction="10000"/>
          </a:bodyPr>
          <a:lstStyle/>
          <a:p>
            <a:pPr marL="0" indent="0" algn="just">
              <a:buNone/>
            </a:pPr>
            <a:r>
              <a:rPr lang="cs-CZ" dirty="0">
                <a:latin typeface="Times New Roman" panose="02020603050405020304" pitchFamily="18" charset="0"/>
                <a:cs typeface="Times New Roman" panose="02020603050405020304" pitchFamily="18" charset="0"/>
              </a:rPr>
              <a:t>Úspěch revolty se měří na schopnosti rozpoznat v revoltě svou mez a spíše v momentě, kdy je revolta uskutečněna, ustavit přechody: </a:t>
            </a:r>
          </a:p>
          <a:p>
            <a:pPr marL="0" indent="0" algn="just">
              <a:buNone/>
            </a:pPr>
            <a:r>
              <a:rPr lang="cs-CZ" dirty="0">
                <a:latin typeface="Times New Roman" panose="02020603050405020304" pitchFamily="18" charset="0"/>
                <a:cs typeface="Times New Roman" panose="02020603050405020304" pitchFamily="18" charset="0"/>
              </a:rPr>
              <a:t>mezi pány a raby, </a:t>
            </a:r>
          </a:p>
          <a:p>
            <a:pPr marL="0" indent="0" algn="just">
              <a:buNone/>
            </a:pPr>
            <a:r>
              <a:rPr lang="cs-CZ" dirty="0">
                <a:latin typeface="Times New Roman" panose="02020603050405020304" pitchFamily="18" charset="0"/>
                <a:cs typeface="Times New Roman" panose="02020603050405020304" pitchFamily="18" charset="0"/>
              </a:rPr>
              <a:t>mezi dobrem a zlem, </a:t>
            </a:r>
          </a:p>
          <a:p>
            <a:pPr marL="0" indent="0" algn="just">
              <a:buNone/>
            </a:pPr>
            <a:r>
              <a:rPr lang="cs-CZ" dirty="0">
                <a:latin typeface="Times New Roman" panose="02020603050405020304" pitchFamily="18" charset="0"/>
                <a:cs typeface="Times New Roman" panose="02020603050405020304" pitchFamily="18" charset="0"/>
              </a:rPr>
              <a:t>neboť právě zde – </a:t>
            </a:r>
            <a:r>
              <a:rPr lang="cs-CZ" dirty="0">
                <a:highlight>
                  <a:srgbClr val="FFFF00"/>
                </a:highlight>
                <a:latin typeface="Times New Roman" panose="02020603050405020304" pitchFamily="18" charset="0"/>
                <a:cs typeface="Times New Roman" panose="02020603050405020304" pitchFamily="18" charset="0"/>
              </a:rPr>
              <a:t>mezi dobrem a zlem, nikoli mimo dobro a zlo </a:t>
            </a:r>
            <a:r>
              <a:rPr lang="cs-CZ" dirty="0">
                <a:latin typeface="Times New Roman" panose="02020603050405020304" pitchFamily="18" charset="0"/>
                <a:cs typeface="Times New Roman" panose="02020603050405020304" pitchFamily="18" charset="0"/>
              </a:rPr>
              <a:t>– se pohybuje společnost i výkon jednotlivce.</a:t>
            </a:r>
          </a:p>
          <a:p>
            <a:pPr marL="0" indent="0" algn="just">
              <a:buNone/>
            </a:pPr>
            <a:r>
              <a:rPr lang="cs-CZ" dirty="0">
                <a:latin typeface="Times New Roman" panose="02020603050405020304" pitchFamily="18" charset="0"/>
                <a:cs typeface="Times New Roman" panose="02020603050405020304" pitchFamily="18" charset="0"/>
              </a:rPr>
              <a:t>Zároveň je revolta nesena lhostejností (ve vztahu k budoucnosti), ale i s vášní, tedy s touhou vyčerpat přítomné.</a:t>
            </a:r>
          </a:p>
          <a:p>
            <a:pPr marL="0" indent="0" algn="just">
              <a:buNone/>
            </a:pPr>
            <a:r>
              <a:rPr lang="cs-CZ" dirty="0">
                <a:latin typeface="Times New Roman" panose="02020603050405020304" pitchFamily="18" charset="0"/>
                <a:cs typeface="Times New Roman" panose="02020603050405020304" pitchFamily="18" charset="0"/>
              </a:rPr>
              <a:t>Velkorysost/lhostejnost ve vztahu k budoucnosti tkví ve schopnost dát vše přítomnosti.</a:t>
            </a:r>
          </a:p>
        </p:txBody>
      </p:sp>
    </p:spTree>
    <p:extLst>
      <p:ext uri="{BB962C8B-B14F-4D97-AF65-F5344CB8AC3E}">
        <p14:creationId xmlns:p14="http://schemas.microsoft.com/office/powerpoint/2010/main" val="1936895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CFE8E7-8311-7746-BD0D-B89D0C5F7599}"/>
              </a:ext>
            </a:extLst>
          </p:cNvPr>
          <p:cNvSpPr>
            <a:spLocks noGrp="1"/>
          </p:cNvSpPr>
          <p:nvPr>
            <p:ph type="title"/>
          </p:nvPr>
        </p:nvSpPr>
        <p:spPr/>
        <p:txBody>
          <a:bodyPr/>
          <a:lstStyle/>
          <a:p>
            <a:pPr algn="ctr"/>
            <a:r>
              <a:rPr lang="fr-FR" dirty="0">
                <a:latin typeface="Times New Roman" panose="02020603050405020304" pitchFamily="18" charset="0"/>
                <a:cs typeface="Times New Roman" panose="02020603050405020304" pitchFamily="18" charset="0"/>
              </a:rPr>
              <a:t>L’attention </a:t>
            </a:r>
            <a:r>
              <a:rPr lang="cs-CZ" dirty="0">
                <a:latin typeface="Times New Roman" panose="02020603050405020304" pitchFamily="18" charset="0"/>
                <a:cs typeface="Times New Roman" panose="02020603050405020304" pitchFamily="18" charset="0"/>
              </a:rPr>
              <a:t>coby „negativní úsilí“</a:t>
            </a:r>
          </a:p>
        </p:txBody>
      </p:sp>
      <p:sp>
        <p:nvSpPr>
          <p:cNvPr id="3" name="Zástupný obsah 2">
            <a:extLst>
              <a:ext uri="{FF2B5EF4-FFF2-40B4-BE49-F238E27FC236}">
                <a16:creationId xmlns:a16="http://schemas.microsoft.com/office/drawing/2014/main" id="{29464509-8221-3A45-ABDC-71F4C30697A8}"/>
              </a:ext>
            </a:extLst>
          </p:cNvPr>
          <p:cNvSpPr>
            <a:spLocks noGrp="1"/>
          </p:cNvSpPr>
          <p:nvPr>
            <p:ph idx="1"/>
          </p:nvPr>
        </p:nvSpPr>
        <p:spPr/>
        <p:txBody>
          <a:bodyPr>
            <a:normAutofit/>
          </a:bodyPr>
          <a:lstStyle/>
          <a:p>
            <a:pPr marL="0" indent="0" algn="just">
              <a:buNone/>
            </a:pPr>
            <a:r>
              <a:rPr lang="cs-CZ" dirty="0">
                <a:latin typeface="Times New Roman" panose="02020603050405020304" pitchFamily="18" charset="0"/>
                <a:cs typeface="Times New Roman" panose="02020603050405020304" pitchFamily="18" charset="0"/>
              </a:rPr>
              <a:t>Pozornost nevzniká vůlí, ale zvláštním typem touhy, touhy po dobru (Weilová se zde opírá o platónskou ideji dobra). </a:t>
            </a:r>
          </a:p>
          <a:p>
            <a:pPr marL="0" indent="0" algn="just">
              <a:buNone/>
            </a:pPr>
            <a:r>
              <a:rPr lang="cs-CZ" dirty="0">
                <a:latin typeface="Times New Roman" panose="02020603050405020304" pitchFamily="18" charset="0"/>
                <a:cs typeface="Times New Roman" panose="02020603050405020304" pitchFamily="18" charset="0"/>
              </a:rPr>
              <a:t>Pozornost není úsilí svalů, je to negativní úsilí, které tkví v vypuštění egoistických záměrů a úsilí a vede k větší receptivitě mysli. </a:t>
            </a:r>
          </a:p>
          <a:p>
            <a:pPr marL="0" indent="0" algn="just">
              <a:buNone/>
            </a:pPr>
            <a:r>
              <a:rPr lang="cs-CZ" dirty="0" err="1">
                <a:latin typeface="Times New Roman" panose="02020603050405020304" pitchFamily="18" charset="0"/>
                <a:cs typeface="Times New Roman" panose="02020603050405020304" pitchFamily="18" charset="0"/>
              </a:rPr>
              <a:t>L’Attention</a:t>
            </a:r>
            <a:r>
              <a:rPr lang="cs-CZ" dirty="0">
                <a:latin typeface="Times New Roman" panose="02020603050405020304" pitchFamily="18" charset="0"/>
                <a:cs typeface="Times New Roman" panose="02020603050405020304" pitchFamily="18" charset="0"/>
              </a:rPr>
              <a:t> – </a:t>
            </a:r>
            <a:r>
              <a:rPr lang="cs-CZ" dirty="0" err="1">
                <a:latin typeface="Times New Roman" panose="02020603050405020304" pitchFamily="18" charset="0"/>
                <a:cs typeface="Times New Roman" panose="02020603050405020304" pitchFamily="18" charset="0"/>
              </a:rPr>
              <a:t>l’attente</a:t>
            </a:r>
            <a:r>
              <a:rPr lang="cs-CZ"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954381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D420BD-51D9-6E48-BE60-CFBE0635CF8B}"/>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Já, </a:t>
            </a:r>
            <a:r>
              <a:rPr lang="cs-CZ" dirty="0" err="1">
                <a:latin typeface="Times New Roman" panose="02020603050405020304" pitchFamily="18" charset="0"/>
                <a:cs typeface="Times New Roman" panose="02020603050405020304" pitchFamily="18" charset="0"/>
              </a:rPr>
              <a:t>kenosis</a:t>
            </a:r>
            <a:r>
              <a:rPr lang="cs-CZ" dirty="0">
                <a:latin typeface="Times New Roman" panose="02020603050405020304" pitchFamily="18" charset="0"/>
                <a:cs typeface="Times New Roman" panose="02020603050405020304" pitchFamily="18" charset="0"/>
              </a:rPr>
              <a:t>, oběť</a:t>
            </a:r>
          </a:p>
        </p:txBody>
      </p:sp>
      <p:sp>
        <p:nvSpPr>
          <p:cNvPr id="3" name="Zástupný obsah 2">
            <a:extLst>
              <a:ext uri="{FF2B5EF4-FFF2-40B4-BE49-F238E27FC236}">
                <a16:creationId xmlns:a16="http://schemas.microsoft.com/office/drawing/2014/main" id="{F1167489-EB68-DB44-BC45-A9F41D2403FF}"/>
              </a:ext>
            </a:extLst>
          </p:cNvPr>
          <p:cNvSpPr>
            <a:spLocks noGrp="1"/>
          </p:cNvSpPr>
          <p:nvPr>
            <p:ph idx="1"/>
          </p:nvPr>
        </p:nvSpPr>
        <p:spPr/>
        <p:txBody>
          <a:bodyPr>
            <a:normAutofit fontScale="85000" lnSpcReduction="20000"/>
          </a:bodyPr>
          <a:lstStyle/>
          <a:p>
            <a:pPr marL="0" indent="0" algn="just">
              <a:buNone/>
            </a:pPr>
            <a:r>
              <a:rPr lang="cs-CZ" dirty="0">
                <a:latin typeface="Times New Roman" panose="02020603050405020304" pitchFamily="18" charset="0"/>
                <a:cs typeface="Times New Roman" panose="02020603050405020304" pitchFamily="18" charset="0"/>
              </a:rPr>
              <a:t>Je třeba se vyprázdnit – </a:t>
            </a:r>
            <a:r>
              <a:rPr lang="cs-CZ" dirty="0" err="1">
                <a:latin typeface="Times New Roman" panose="02020603050405020304" pitchFamily="18" charset="0"/>
                <a:cs typeface="Times New Roman" panose="02020603050405020304" pitchFamily="18" charset="0"/>
              </a:rPr>
              <a:t>kenoticky</a:t>
            </a:r>
            <a:r>
              <a:rPr lang="cs-CZ" dirty="0">
                <a:latin typeface="Times New Roman" panose="02020603050405020304" pitchFamily="18" charset="0"/>
                <a:cs typeface="Times New Roman" panose="02020603050405020304" pitchFamily="18" charset="0"/>
              </a:rPr>
              <a:t> – od vlastního Já a otevřít se tomu, co lze označit jako neosobní etiku. </a:t>
            </a:r>
          </a:p>
          <a:p>
            <a:pPr marL="0" indent="0" algn="just">
              <a:buNone/>
            </a:pPr>
            <a:r>
              <a:rPr lang="cs-CZ" dirty="0">
                <a:latin typeface="Times New Roman" panose="02020603050405020304" pitchFamily="18" charset="0"/>
                <a:cs typeface="Times New Roman" panose="02020603050405020304" pitchFamily="18" charset="0"/>
              </a:rPr>
              <a:t>Hlavní směřování pozornosti k nepoznanému Bohu, k ideji dobra, druhé směřování jde za těmi, kteří trpí.</a:t>
            </a:r>
          </a:p>
          <a:p>
            <a:pPr marL="0" indent="0" algn="just">
              <a:buNone/>
            </a:pPr>
            <a:r>
              <a:rPr lang="cs-CZ" dirty="0">
                <a:latin typeface="Times New Roman" panose="02020603050405020304" pitchFamily="18" charset="0"/>
                <a:cs typeface="Times New Roman" panose="02020603050405020304" pitchFamily="18" charset="0"/>
              </a:rPr>
              <a:t>Negativní aktivita je vposled naplněním aktivity, protože je nejzazší formou velkorysosti, je to suspenze vlastních projektů se zřetelem k druhému. </a:t>
            </a:r>
          </a:p>
          <a:p>
            <a:pPr marL="0" indent="0" algn="just">
              <a:buNone/>
            </a:pPr>
            <a:r>
              <a:rPr lang="cs-CZ" dirty="0">
                <a:latin typeface="Times New Roman" panose="02020603050405020304" pitchFamily="18" charset="0"/>
                <a:cs typeface="Times New Roman" panose="02020603050405020304" pitchFamily="18" charset="0"/>
              </a:rPr>
              <a:t>Má-li člověk následovat Boha, musí se zříci představy, že je centrem světa (což je přirozený postoj), musí se </a:t>
            </a:r>
            <a:r>
              <a:rPr lang="cs-CZ" dirty="0" err="1">
                <a:latin typeface="Times New Roman" panose="02020603050405020304" pitchFamily="18" charset="0"/>
                <a:cs typeface="Times New Roman" panose="02020603050405020304" pitchFamily="18" charset="0"/>
              </a:rPr>
              <a:t>odstvořit</a:t>
            </a:r>
            <a:r>
              <a:rPr lang="cs-CZ" dirty="0">
                <a:latin typeface="Times New Roman" panose="02020603050405020304" pitchFamily="18" charset="0"/>
                <a:cs typeface="Times New Roman" panose="02020603050405020304" pitchFamily="18" charset="0"/>
              </a:rPr>
              <a:t>. </a:t>
            </a:r>
          </a:p>
          <a:p>
            <a:pPr marL="0" indent="0" algn="just">
              <a:buNone/>
            </a:pPr>
            <a:r>
              <a:rPr lang="cs-CZ" dirty="0">
                <a:latin typeface="Times New Roman" panose="02020603050405020304" pitchFamily="18" charset="0"/>
                <a:cs typeface="Times New Roman" panose="02020603050405020304" pitchFamily="18" charset="0"/>
              </a:rPr>
              <a:t>„Vyprázdnil ze sebe božství. Musíme ze sebe vyprázdnit falešné božství, s nímž jsme se narodili. Jakmile pochopíme, že nejsme nic, je cílem všeho snažení stát se ničím. Za tímto účelem přijímáme utrpení, za tímto účelem jednáme, za tímto účelem se modlíme. Můj Bože, dopřej mi, abych se stala ničím. Postupně, jak se stávám ničím, Bůh se skrze mě miluje.“ </a:t>
            </a:r>
            <a:r>
              <a:rPr lang="cs-CZ" i="1" dirty="0">
                <a:latin typeface="Times New Roman" panose="02020603050405020304" pitchFamily="18" charset="0"/>
                <a:cs typeface="Times New Roman" panose="02020603050405020304" pitchFamily="18" charset="0"/>
              </a:rPr>
              <a:t>Tíha a milost</a:t>
            </a:r>
            <a:r>
              <a:rPr lang="cs-CZ" dirty="0">
                <a:latin typeface="Times New Roman" panose="02020603050405020304" pitchFamily="18" charset="0"/>
                <a:cs typeface="Times New Roman" panose="02020603050405020304" pitchFamily="18" charset="0"/>
              </a:rPr>
              <a:t>, str. 42. </a:t>
            </a: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8971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668FEE-FB9E-4345-96B7-20495E011009}"/>
              </a:ext>
            </a:extLst>
          </p:cNvPr>
          <p:cNvSpPr>
            <a:spLocks noGrp="1"/>
          </p:cNvSpPr>
          <p:nvPr>
            <p:ph type="title"/>
          </p:nvPr>
        </p:nvSpPr>
        <p:spPr/>
        <p:txBody>
          <a:bodyPr/>
          <a:lstStyle/>
          <a:p>
            <a:pPr algn="ctr"/>
            <a:r>
              <a:rPr lang="cs-CZ" dirty="0" err="1">
                <a:latin typeface="Times New Roman" panose="02020603050405020304" pitchFamily="18" charset="0"/>
                <a:cs typeface="Times New Roman" panose="02020603050405020304" pitchFamily="18" charset="0"/>
              </a:rPr>
              <a:t>Camus</a:t>
            </a:r>
            <a:r>
              <a:rPr lang="cs-CZ" dirty="0">
                <a:latin typeface="Times New Roman" panose="02020603050405020304" pitchFamily="18" charset="0"/>
                <a:cs typeface="Times New Roman" panose="02020603050405020304" pitchFamily="18" charset="0"/>
              </a:rPr>
              <a:t> o Weilové</a:t>
            </a:r>
          </a:p>
        </p:txBody>
      </p:sp>
      <p:sp>
        <p:nvSpPr>
          <p:cNvPr id="3" name="Zástupný obsah 2">
            <a:extLst>
              <a:ext uri="{FF2B5EF4-FFF2-40B4-BE49-F238E27FC236}">
                <a16:creationId xmlns:a16="http://schemas.microsoft.com/office/drawing/2014/main" id="{F9DB52A3-BF76-B445-B747-C861D693DF79}"/>
              </a:ext>
            </a:extLst>
          </p:cNvPr>
          <p:cNvSpPr>
            <a:spLocks noGrp="1"/>
          </p:cNvSpPr>
          <p:nvPr>
            <p:ph idx="1"/>
          </p:nvPr>
        </p:nvSpPr>
        <p:spPr>
          <a:xfrm>
            <a:off x="509587" y="1414463"/>
            <a:ext cx="10515600" cy="4705350"/>
          </a:xfrm>
        </p:spPr>
        <p:txBody>
          <a:bodyPr>
            <a:noAutofit/>
          </a:bodyPr>
          <a:lstStyle/>
          <a:p>
            <a:pPr marL="0" indent="0">
              <a:buNone/>
            </a:pPr>
            <a:r>
              <a:rPr lang="cs-CZ" sz="2500" dirty="0">
                <a:latin typeface="Times New Roman" panose="02020603050405020304" pitchFamily="18" charset="0"/>
                <a:cs typeface="Times New Roman" panose="02020603050405020304" pitchFamily="18" charset="0"/>
              </a:rPr>
              <a:t>Albert </a:t>
            </a:r>
            <a:r>
              <a:rPr lang="cs-CZ" sz="2500" dirty="0" err="1">
                <a:latin typeface="Times New Roman" panose="02020603050405020304" pitchFamily="18" charset="0"/>
                <a:cs typeface="Times New Roman" panose="02020603050405020304" pitchFamily="18" charset="0"/>
              </a:rPr>
              <a:t>Camus</a:t>
            </a:r>
            <a:r>
              <a:rPr lang="cs-CZ" sz="2500" dirty="0">
                <a:latin typeface="Times New Roman" panose="02020603050405020304" pitchFamily="18" charset="0"/>
                <a:cs typeface="Times New Roman" panose="02020603050405020304" pitchFamily="18" charset="0"/>
              </a:rPr>
              <a:t> označil Simone Weilovou za příklad člověka revoltující, člověka, který nejen myslel revoltu, ale skutečně ji žil a usiloval o zmírnění strázně, kterou zakoušeli ti nejubožejší.  Tvrdil, že bez jejích myšlenek nebude poválečná obnova Evropy možná, a nazval ji „</a:t>
            </a:r>
            <a:r>
              <a:rPr lang="cs-CZ" sz="2500" dirty="0">
                <a:highlight>
                  <a:srgbClr val="00FFFF"/>
                </a:highlight>
                <a:latin typeface="Times New Roman" panose="02020603050405020304" pitchFamily="18" charset="0"/>
                <a:cs typeface="Times New Roman" panose="02020603050405020304" pitchFamily="18" charset="0"/>
              </a:rPr>
              <a:t>jediným velkým duchem naší doby</a:t>
            </a:r>
            <a:r>
              <a:rPr lang="cs-CZ" sz="2500" dirty="0">
                <a:latin typeface="Times New Roman" panose="02020603050405020304" pitchFamily="18" charset="0"/>
                <a:cs typeface="Times New Roman" panose="02020603050405020304" pitchFamily="18" charset="0"/>
              </a:rPr>
              <a:t>“. </a:t>
            </a:r>
          </a:p>
          <a:p>
            <a:pPr marL="0" indent="0">
              <a:buNone/>
            </a:pPr>
            <a:r>
              <a:rPr lang="cs-CZ" sz="2500" dirty="0">
                <a:latin typeface="Times New Roman" panose="02020603050405020304" pitchFamily="18" charset="0"/>
                <a:cs typeface="Times New Roman" panose="02020603050405020304" pitchFamily="18" charset="0"/>
              </a:rPr>
              <a:t>Ve Weilové viděl osobu, která je schopna povýšit nejnižší, aniž by bojovala proti těm, kteří jsou aktuálně u moci, neboť tím by upadla do nové podoby otroctví.</a:t>
            </a:r>
          </a:p>
          <a:p>
            <a:pPr marL="0" indent="0">
              <a:buNone/>
            </a:pPr>
            <a:r>
              <a:rPr lang="cs-CZ" sz="2500" dirty="0">
                <a:latin typeface="Times New Roman" panose="02020603050405020304" pitchFamily="18" charset="0"/>
                <a:cs typeface="Times New Roman" panose="02020603050405020304" pitchFamily="18" charset="0"/>
              </a:rPr>
              <a:t>Je příznačné, že pro Weilovou je schopnost bojovat, aniž by člověk bojoval proti někomu znamení boží milosti. Je to schopnost najít v sobě prázdnotu, kterou člověk nechce zaplnit.</a:t>
            </a:r>
          </a:p>
          <a:p>
            <a:pPr marL="0" indent="0">
              <a:buNone/>
            </a:pPr>
            <a:r>
              <a:rPr lang="cs-CZ" sz="2500" dirty="0">
                <a:latin typeface="Times New Roman" panose="02020603050405020304" pitchFamily="18" charset="0"/>
                <a:cs typeface="Times New Roman" panose="02020603050405020304" pitchFamily="18" charset="0"/>
              </a:rPr>
              <a:t>„</a:t>
            </a:r>
            <a:r>
              <a:rPr lang="cs-CZ" sz="2500" dirty="0">
                <a:highlight>
                  <a:srgbClr val="FFFF00"/>
                </a:highlight>
                <a:latin typeface="Times New Roman" panose="02020603050405020304" pitchFamily="18" charset="0"/>
                <a:cs typeface="Times New Roman" panose="02020603050405020304" pitchFamily="18" charset="0"/>
              </a:rPr>
              <a:t>Touha po pomstě</a:t>
            </a:r>
            <a:r>
              <a:rPr lang="cs-CZ" sz="2500" dirty="0">
                <a:latin typeface="Times New Roman" panose="02020603050405020304" pitchFamily="18" charset="0"/>
                <a:cs typeface="Times New Roman" panose="02020603050405020304" pitchFamily="18" charset="0"/>
              </a:rPr>
              <a:t> je základní touhou po rovnováze. </a:t>
            </a:r>
            <a:r>
              <a:rPr lang="cs-CZ" sz="2500" dirty="0">
                <a:highlight>
                  <a:srgbClr val="00FFFF"/>
                </a:highlight>
                <a:latin typeface="Times New Roman" panose="02020603050405020304" pitchFamily="18" charset="0"/>
                <a:cs typeface="Times New Roman" panose="02020603050405020304" pitchFamily="18" charset="0"/>
              </a:rPr>
              <a:t>Hledat rovnováhu v jiné rovině</a:t>
            </a:r>
            <a:r>
              <a:rPr lang="cs-CZ" sz="2500" dirty="0">
                <a:latin typeface="Times New Roman" panose="02020603050405020304" pitchFamily="18" charset="0"/>
                <a:cs typeface="Times New Roman" panose="02020603050405020304" pitchFamily="18" charset="0"/>
              </a:rPr>
              <a:t>. Musíme sami dojít až k této hranici. Tam se dotkneme prázdna. (</a:t>
            </a:r>
            <a:r>
              <a:rPr lang="cs-CZ" sz="2500" dirty="0" err="1">
                <a:latin typeface="Times New Roman" panose="02020603050405020304" pitchFamily="18" charset="0"/>
                <a:cs typeface="Times New Roman" panose="02020603050405020304" pitchFamily="18" charset="0"/>
              </a:rPr>
              <a:t>Pomož</a:t>
            </a:r>
            <a:r>
              <a:rPr lang="cs-CZ" sz="2500" dirty="0">
                <a:latin typeface="Times New Roman" panose="02020603050405020304" pitchFamily="18" charset="0"/>
                <a:cs typeface="Times New Roman" panose="02020603050405020304" pitchFamily="18" charset="0"/>
              </a:rPr>
              <a:t> si a bude ti pomoženo…)  </a:t>
            </a:r>
            <a:r>
              <a:rPr lang="cs-CZ" sz="2500" i="1" dirty="0">
                <a:latin typeface="Times New Roman" panose="02020603050405020304" pitchFamily="18" charset="0"/>
                <a:cs typeface="Times New Roman" panose="02020603050405020304" pitchFamily="18" charset="0"/>
              </a:rPr>
              <a:t>Tíže a milost</a:t>
            </a:r>
            <a:r>
              <a:rPr lang="cs-CZ" sz="2500" dirty="0">
                <a:latin typeface="Times New Roman" panose="02020603050405020304" pitchFamily="18" charset="0"/>
                <a:cs typeface="Times New Roman" panose="02020603050405020304" pitchFamily="18" charset="0"/>
              </a:rPr>
              <a:t>, 2009, str. 16.</a:t>
            </a:r>
          </a:p>
        </p:txBody>
      </p:sp>
    </p:spTree>
    <p:extLst>
      <p:ext uri="{BB962C8B-B14F-4D97-AF65-F5344CB8AC3E}">
        <p14:creationId xmlns:p14="http://schemas.microsoft.com/office/powerpoint/2010/main" val="3029022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B7337C-DF4D-124A-AC46-F23F57666071}"/>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Hlavní spisy</a:t>
            </a:r>
          </a:p>
        </p:txBody>
      </p:sp>
      <p:sp>
        <p:nvSpPr>
          <p:cNvPr id="3" name="Zástupný obsah 2">
            <a:extLst>
              <a:ext uri="{FF2B5EF4-FFF2-40B4-BE49-F238E27FC236}">
                <a16:creationId xmlns:a16="http://schemas.microsoft.com/office/drawing/2014/main" id="{80DC9C5D-BEDA-9C4F-9D2F-CF9DEEEFDE69}"/>
              </a:ext>
            </a:extLst>
          </p:cNvPr>
          <p:cNvSpPr>
            <a:spLocks noGrp="1"/>
          </p:cNvSpPr>
          <p:nvPr>
            <p:ph idx="1"/>
          </p:nvPr>
        </p:nvSpPr>
        <p:spPr/>
        <p:txBody>
          <a:bodyPr>
            <a:normAutofit fontScale="92500" lnSpcReduction="20000"/>
          </a:bodyPr>
          <a:lstStyle/>
          <a:p>
            <a:pPr marL="0" indent="0">
              <a:buNone/>
            </a:pPr>
            <a:r>
              <a:rPr lang="cs-CZ" dirty="0">
                <a:latin typeface="Times" pitchFamily="2" charset="0"/>
              </a:rPr>
              <a:t> </a:t>
            </a:r>
            <a:r>
              <a:rPr lang="cs-CZ" i="1" dirty="0" err="1">
                <a:latin typeface="Times" pitchFamily="2" charset="0"/>
              </a:rPr>
              <a:t>L'Iliade</a:t>
            </a:r>
            <a:r>
              <a:rPr lang="cs-CZ" i="1" dirty="0">
                <a:latin typeface="Times" pitchFamily="2" charset="0"/>
              </a:rPr>
              <a:t> ou </a:t>
            </a:r>
            <a:r>
              <a:rPr lang="cs-CZ" i="1" dirty="0" err="1">
                <a:latin typeface="Times" pitchFamily="2" charset="0"/>
              </a:rPr>
              <a:t>le</a:t>
            </a:r>
            <a:r>
              <a:rPr lang="cs-CZ" i="1" dirty="0">
                <a:latin typeface="Times" pitchFamily="2" charset="0"/>
              </a:rPr>
              <a:t> </a:t>
            </a:r>
            <a:r>
              <a:rPr lang="cs-CZ" i="1" dirty="0" err="1">
                <a:latin typeface="Times" pitchFamily="2" charset="0"/>
              </a:rPr>
              <a:t>poème</a:t>
            </a:r>
            <a:r>
              <a:rPr lang="cs-CZ" i="1" dirty="0">
                <a:latin typeface="Times" pitchFamily="2" charset="0"/>
              </a:rPr>
              <a:t> de la </a:t>
            </a:r>
            <a:r>
              <a:rPr lang="cs-CZ" i="1" dirty="0" err="1">
                <a:latin typeface="Times" pitchFamily="2" charset="0"/>
              </a:rPr>
              <a:t>force</a:t>
            </a:r>
            <a:r>
              <a:rPr lang="cs-CZ" dirty="0">
                <a:latin typeface="Times" pitchFamily="2" charset="0"/>
              </a:rPr>
              <a:t>, 1939</a:t>
            </a:r>
          </a:p>
          <a:p>
            <a:pPr marL="0" indent="0">
              <a:buNone/>
            </a:pPr>
            <a:r>
              <a:rPr lang="cs-CZ" i="1" dirty="0" err="1">
                <a:latin typeface="Times" pitchFamily="2" charset="0"/>
              </a:rPr>
              <a:t>Pesanteur</a:t>
            </a:r>
            <a:r>
              <a:rPr lang="cs-CZ" i="1" dirty="0">
                <a:latin typeface="Times" pitchFamily="2" charset="0"/>
              </a:rPr>
              <a:t> et la </a:t>
            </a:r>
            <a:r>
              <a:rPr lang="cs-CZ" i="1" dirty="0" err="1">
                <a:latin typeface="Times" pitchFamily="2" charset="0"/>
              </a:rPr>
              <a:t>grâce</a:t>
            </a:r>
            <a:r>
              <a:rPr lang="cs-CZ" dirty="0">
                <a:latin typeface="Times" pitchFamily="2" charset="0"/>
              </a:rPr>
              <a:t>, 1948, vyšlo česky: </a:t>
            </a:r>
            <a:r>
              <a:rPr lang="cs-CZ" i="1" dirty="0">
                <a:latin typeface="Times" pitchFamily="2" charset="0"/>
              </a:rPr>
              <a:t>Tíže a milost</a:t>
            </a:r>
            <a:r>
              <a:rPr lang="cs-CZ" dirty="0">
                <a:latin typeface="Times" pitchFamily="2" charset="0"/>
              </a:rPr>
              <a:t>,</a:t>
            </a:r>
            <a:r>
              <a:rPr lang="cs-CZ" i="1" dirty="0">
                <a:latin typeface="Times" pitchFamily="2" charset="0"/>
              </a:rPr>
              <a:t> </a:t>
            </a:r>
            <a:r>
              <a:rPr lang="cs-CZ" dirty="0">
                <a:latin typeface="Times" pitchFamily="2" charset="0"/>
              </a:rPr>
              <a:t>2009</a:t>
            </a:r>
            <a:r>
              <a:rPr lang="cs-CZ" i="1" dirty="0">
                <a:latin typeface="Times" pitchFamily="2" charset="0"/>
              </a:rPr>
              <a:t>.</a:t>
            </a:r>
            <a:endParaRPr lang="cs-CZ" dirty="0">
              <a:latin typeface="Times" pitchFamily="2" charset="0"/>
            </a:endParaRPr>
          </a:p>
          <a:p>
            <a:pPr marL="0" indent="0">
              <a:buNone/>
            </a:pPr>
            <a:r>
              <a:rPr lang="fr-FR" i="1" dirty="0">
                <a:latin typeface="Times" pitchFamily="2" charset="0"/>
              </a:rPr>
              <a:t>L’enracinement</a:t>
            </a:r>
            <a:r>
              <a:rPr lang="fr-FR" dirty="0">
                <a:latin typeface="Times" pitchFamily="2" charset="0"/>
              </a:rPr>
              <a:t>, 1949</a:t>
            </a:r>
          </a:p>
          <a:p>
            <a:pPr marL="0" indent="0">
              <a:buNone/>
            </a:pPr>
            <a:r>
              <a:rPr lang="cs-CZ" i="1" dirty="0" err="1">
                <a:latin typeface="Times" pitchFamily="2" charset="0"/>
              </a:rPr>
              <a:t>Attente</a:t>
            </a:r>
            <a:r>
              <a:rPr lang="cs-CZ" i="1" dirty="0">
                <a:latin typeface="Times" pitchFamily="2" charset="0"/>
              </a:rPr>
              <a:t> de </a:t>
            </a:r>
            <a:r>
              <a:rPr lang="cs-CZ" i="1" dirty="0" err="1">
                <a:latin typeface="Times" pitchFamily="2" charset="0"/>
              </a:rPr>
              <a:t>Dieu</a:t>
            </a:r>
            <a:r>
              <a:rPr lang="cs-CZ" dirty="0">
                <a:latin typeface="Times" pitchFamily="2" charset="0"/>
              </a:rPr>
              <a:t>, 1950</a:t>
            </a:r>
          </a:p>
          <a:p>
            <a:pPr marL="0" indent="0">
              <a:buNone/>
            </a:pPr>
            <a:r>
              <a:rPr lang="cs-CZ" i="1" dirty="0">
                <a:latin typeface="Times" pitchFamily="2" charset="0"/>
              </a:rPr>
              <a:t>La </a:t>
            </a:r>
            <a:r>
              <a:rPr lang="cs-CZ" i="1" dirty="0" err="1">
                <a:latin typeface="Times" pitchFamily="2" charset="0"/>
              </a:rPr>
              <a:t>condition</a:t>
            </a:r>
            <a:r>
              <a:rPr lang="cs-CZ" i="1" dirty="0">
                <a:latin typeface="Times" pitchFamily="2" charset="0"/>
              </a:rPr>
              <a:t> </a:t>
            </a:r>
            <a:r>
              <a:rPr lang="cs-CZ" i="1" dirty="0" err="1">
                <a:latin typeface="Times" pitchFamily="2" charset="0"/>
              </a:rPr>
              <a:t>ouvrière</a:t>
            </a:r>
            <a:r>
              <a:rPr lang="cs-CZ" dirty="0">
                <a:latin typeface="Times" pitchFamily="2" charset="0"/>
              </a:rPr>
              <a:t>, 1951</a:t>
            </a:r>
          </a:p>
          <a:p>
            <a:pPr marL="0" indent="0">
              <a:buNone/>
            </a:pPr>
            <a:r>
              <a:rPr lang="cs-CZ" i="1" dirty="0" err="1">
                <a:latin typeface="Times" pitchFamily="2" charset="0"/>
              </a:rPr>
              <a:t>Lettre</a:t>
            </a:r>
            <a:r>
              <a:rPr lang="cs-CZ" i="1" dirty="0">
                <a:latin typeface="Times" pitchFamily="2" charset="0"/>
              </a:rPr>
              <a:t> </a:t>
            </a:r>
            <a:r>
              <a:rPr lang="cs-CZ" i="1" dirty="0" err="1">
                <a:latin typeface="Times" pitchFamily="2" charset="0"/>
              </a:rPr>
              <a:t>à</a:t>
            </a:r>
            <a:r>
              <a:rPr lang="cs-CZ" i="1" dirty="0">
                <a:latin typeface="Times" pitchFamily="2" charset="0"/>
              </a:rPr>
              <a:t> </a:t>
            </a:r>
            <a:r>
              <a:rPr lang="cs-CZ" i="1" dirty="0" err="1">
                <a:latin typeface="Times" pitchFamily="2" charset="0"/>
              </a:rPr>
              <a:t>un</a:t>
            </a:r>
            <a:r>
              <a:rPr lang="cs-CZ" i="1" dirty="0">
                <a:latin typeface="Times" pitchFamily="2" charset="0"/>
              </a:rPr>
              <a:t> </a:t>
            </a:r>
            <a:r>
              <a:rPr lang="cs-CZ" i="1" dirty="0" err="1">
                <a:latin typeface="Times" pitchFamily="2" charset="0"/>
              </a:rPr>
              <a:t>religieux</a:t>
            </a:r>
            <a:r>
              <a:rPr lang="cs-CZ" dirty="0">
                <a:latin typeface="Times" pitchFamily="2" charset="0"/>
              </a:rPr>
              <a:t>, 1951</a:t>
            </a:r>
          </a:p>
          <a:p>
            <a:pPr marL="0" indent="0">
              <a:buNone/>
            </a:pPr>
            <a:r>
              <a:rPr lang="cs-CZ" i="1" dirty="0">
                <a:latin typeface="Times" pitchFamily="2" charset="0"/>
              </a:rPr>
              <a:t>La source </a:t>
            </a:r>
            <a:r>
              <a:rPr lang="cs-CZ" i="1" dirty="0" err="1">
                <a:latin typeface="Times" pitchFamily="2" charset="0"/>
              </a:rPr>
              <a:t>grecque</a:t>
            </a:r>
            <a:r>
              <a:rPr lang="cs-CZ" dirty="0">
                <a:latin typeface="Times" pitchFamily="2" charset="0"/>
              </a:rPr>
              <a:t>, 1953</a:t>
            </a:r>
          </a:p>
          <a:p>
            <a:pPr marL="0" indent="0">
              <a:buNone/>
            </a:pPr>
            <a:r>
              <a:rPr lang="cs-CZ" i="1" dirty="0" err="1">
                <a:latin typeface="Times" pitchFamily="2" charset="0"/>
              </a:rPr>
              <a:t>Oppression</a:t>
            </a:r>
            <a:r>
              <a:rPr lang="cs-CZ" i="1" dirty="0">
                <a:latin typeface="Times" pitchFamily="2" charset="0"/>
              </a:rPr>
              <a:t> et </a:t>
            </a:r>
            <a:r>
              <a:rPr lang="cs-CZ" i="1" dirty="0" err="1">
                <a:latin typeface="Times" pitchFamily="2" charset="0"/>
              </a:rPr>
              <a:t>liberté</a:t>
            </a:r>
            <a:r>
              <a:rPr lang="cs-CZ" dirty="0">
                <a:latin typeface="Times" pitchFamily="2" charset="0"/>
              </a:rPr>
              <a:t>, 1955</a:t>
            </a:r>
          </a:p>
          <a:p>
            <a:pPr marL="0" indent="0">
              <a:buNone/>
            </a:pPr>
            <a:r>
              <a:rPr lang="cs-CZ" dirty="0">
                <a:latin typeface="Times" pitchFamily="2" charset="0"/>
              </a:rPr>
              <a:t>Dále česky: výbor ze zápisníků </a:t>
            </a:r>
            <a:r>
              <a:rPr lang="cs-CZ" i="1" dirty="0">
                <a:latin typeface="Times" pitchFamily="2" charset="0"/>
              </a:rPr>
              <a:t>Dobro, mez, rovnováha</a:t>
            </a:r>
            <a:r>
              <a:rPr lang="cs-CZ" dirty="0">
                <a:latin typeface="Times" pitchFamily="2" charset="0"/>
              </a:rPr>
              <a:t>, 1996.</a:t>
            </a:r>
          </a:p>
        </p:txBody>
      </p:sp>
    </p:spTree>
    <p:extLst>
      <p:ext uri="{BB962C8B-B14F-4D97-AF65-F5344CB8AC3E}">
        <p14:creationId xmlns:p14="http://schemas.microsoft.com/office/powerpoint/2010/main" val="1332029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7E3DE8D-ABF9-DB4A-81C6-34D71C3BE064}"/>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Susan </a:t>
            </a:r>
            <a:r>
              <a:rPr lang="cs-CZ" dirty="0" err="1">
                <a:latin typeface="Times New Roman" panose="02020603050405020304" pitchFamily="18" charset="0"/>
                <a:cs typeface="Times New Roman" panose="02020603050405020304" pitchFamily="18" charset="0"/>
              </a:rPr>
              <a:t>Sontag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Example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Seriousness</a:t>
            </a:r>
            <a:endParaRPr lang="cs-CZ" dirty="0">
              <a:latin typeface="Times New Roman" panose="02020603050405020304" pitchFamily="18" charset="0"/>
              <a:cs typeface="Times New Roman" panose="02020603050405020304" pitchFamily="18" charset="0"/>
            </a:endParaRPr>
          </a:p>
        </p:txBody>
      </p:sp>
      <p:sp>
        <p:nvSpPr>
          <p:cNvPr id="3" name="Zástupný obsah 2">
            <a:extLst>
              <a:ext uri="{FF2B5EF4-FFF2-40B4-BE49-F238E27FC236}">
                <a16:creationId xmlns:a16="http://schemas.microsoft.com/office/drawing/2014/main" id="{7D4E4A93-C979-8F4C-A228-E43FC1773261}"/>
              </a:ext>
            </a:extLst>
          </p:cNvPr>
          <p:cNvSpPr>
            <a:spLocks noGrp="1"/>
          </p:cNvSpPr>
          <p:nvPr>
            <p:ph idx="1"/>
          </p:nvPr>
        </p:nvSpPr>
        <p:spPr>
          <a:xfrm>
            <a:off x="838200" y="1548384"/>
            <a:ext cx="10515600" cy="4628579"/>
          </a:xfrm>
        </p:spPr>
        <p:txBody>
          <a:bodyPr>
            <a:noAutofit/>
          </a:bodyPr>
          <a:lstStyle/>
          <a:p>
            <a:pPr marL="0" indent="0" algn="just">
              <a:buNone/>
            </a:pPr>
            <a:r>
              <a:rPr lang="cs-CZ" sz="1700" dirty="0">
                <a:latin typeface="Times New Roman" panose="02020603050405020304" pitchFamily="18" charset="0"/>
                <a:cs typeface="Times New Roman" panose="02020603050405020304" pitchFamily="18" charset="0"/>
              </a:rPr>
              <a:t>Weilová umírá r. 1943 na podvýživu a tuberkulózu. V tomto roce, kdy je jí teprve </a:t>
            </a:r>
            <a:r>
              <a:rPr lang="cs-CZ" sz="1700" dirty="0">
                <a:highlight>
                  <a:srgbClr val="00FFFF"/>
                </a:highlight>
                <a:latin typeface="Times New Roman" panose="02020603050405020304" pitchFamily="18" charset="0"/>
                <a:cs typeface="Times New Roman" panose="02020603050405020304" pitchFamily="18" charset="0"/>
              </a:rPr>
              <a:t>34 let, </a:t>
            </a:r>
            <a:r>
              <a:rPr lang="cs-CZ" sz="1700" dirty="0">
                <a:latin typeface="Times New Roman" panose="02020603050405020304" pitchFamily="18" charset="0"/>
                <a:cs typeface="Times New Roman" panose="02020603050405020304" pitchFamily="18" charset="0"/>
              </a:rPr>
              <a:t>píše v Londýně pojednání </a:t>
            </a:r>
            <a:r>
              <a:rPr lang="cs-CZ" sz="1700" i="1" dirty="0">
                <a:highlight>
                  <a:srgbClr val="00FFFF"/>
                </a:highlight>
                <a:latin typeface="Times New Roman" panose="02020603050405020304" pitchFamily="18" charset="0"/>
                <a:cs typeface="Times New Roman" panose="02020603050405020304" pitchFamily="18" charset="0"/>
              </a:rPr>
              <a:t>La </a:t>
            </a:r>
            <a:r>
              <a:rPr lang="cs-CZ" sz="1700" i="1" dirty="0" err="1">
                <a:highlight>
                  <a:srgbClr val="00FFFF"/>
                </a:highlight>
                <a:latin typeface="Times New Roman" panose="02020603050405020304" pitchFamily="18" charset="0"/>
                <a:cs typeface="Times New Roman" panose="02020603050405020304" pitchFamily="18" charset="0"/>
              </a:rPr>
              <a:t>personne</a:t>
            </a:r>
            <a:r>
              <a:rPr lang="cs-CZ" sz="1700" i="1" dirty="0">
                <a:highlight>
                  <a:srgbClr val="00FFFF"/>
                </a:highlight>
                <a:latin typeface="Times New Roman" panose="02020603050405020304" pitchFamily="18" charset="0"/>
                <a:cs typeface="Times New Roman" panose="02020603050405020304" pitchFamily="18" charset="0"/>
              </a:rPr>
              <a:t> et </a:t>
            </a:r>
            <a:r>
              <a:rPr lang="cs-CZ" sz="1700" i="1" dirty="0" err="1">
                <a:highlight>
                  <a:srgbClr val="00FFFF"/>
                </a:highlight>
                <a:latin typeface="Times New Roman" panose="02020603050405020304" pitchFamily="18" charset="0"/>
                <a:cs typeface="Times New Roman" panose="02020603050405020304" pitchFamily="18" charset="0"/>
              </a:rPr>
              <a:t>le</a:t>
            </a:r>
            <a:r>
              <a:rPr lang="cs-CZ" sz="1700" i="1" dirty="0">
                <a:highlight>
                  <a:srgbClr val="00FFFF"/>
                </a:highlight>
                <a:latin typeface="Times New Roman" panose="02020603050405020304" pitchFamily="18" charset="0"/>
                <a:cs typeface="Times New Roman" panose="02020603050405020304" pitchFamily="18" charset="0"/>
              </a:rPr>
              <a:t> </a:t>
            </a:r>
            <a:r>
              <a:rPr lang="cs-CZ" sz="1700" i="1" dirty="0" err="1">
                <a:highlight>
                  <a:srgbClr val="00FFFF"/>
                </a:highlight>
                <a:latin typeface="Times New Roman" panose="02020603050405020304" pitchFamily="18" charset="0"/>
                <a:cs typeface="Times New Roman" panose="02020603050405020304" pitchFamily="18" charset="0"/>
              </a:rPr>
              <a:t>sacré</a:t>
            </a:r>
            <a:r>
              <a:rPr lang="cs-CZ" sz="1700" dirty="0">
                <a:highlight>
                  <a:srgbClr val="00FFFF"/>
                </a:highlight>
                <a:latin typeface="Times New Roman" panose="02020603050405020304" pitchFamily="18" charset="0"/>
                <a:cs typeface="Times New Roman" panose="02020603050405020304" pitchFamily="18" charset="0"/>
              </a:rPr>
              <a:t>, </a:t>
            </a:r>
            <a:r>
              <a:rPr lang="cs-CZ" sz="1700" dirty="0">
                <a:latin typeface="Times New Roman" panose="02020603050405020304" pitchFamily="18" charset="0"/>
                <a:cs typeface="Times New Roman" panose="02020603050405020304" pitchFamily="18" charset="0"/>
              </a:rPr>
              <a:t>přeloženo do angličtině jako </a:t>
            </a:r>
            <a:r>
              <a:rPr lang="cs-CZ" sz="1700" dirty="0" err="1">
                <a:latin typeface="Times New Roman" panose="02020603050405020304" pitchFamily="18" charset="0"/>
                <a:cs typeface="Times New Roman" panose="02020603050405020304" pitchFamily="18" charset="0"/>
              </a:rPr>
              <a:t>Human</a:t>
            </a:r>
            <a:r>
              <a:rPr lang="cs-CZ" sz="1700" dirty="0">
                <a:latin typeface="Times New Roman" panose="02020603050405020304" pitchFamily="18" charset="0"/>
                <a:cs typeface="Times New Roman" panose="02020603050405020304" pitchFamily="18" charset="0"/>
              </a:rPr>
              <a:t> Personality. Rovněž zde pracuje na knize </a:t>
            </a:r>
            <a:r>
              <a:rPr lang="fr-FR" sz="1700" i="1" dirty="0">
                <a:latin typeface="Times New Roman" panose="02020603050405020304" pitchFamily="18" charset="0"/>
                <a:cs typeface="Times New Roman" panose="02020603050405020304" pitchFamily="18" charset="0"/>
              </a:rPr>
              <a:t>L’enracinement</a:t>
            </a:r>
            <a:r>
              <a:rPr lang="fr-FR" sz="1700" dirty="0">
                <a:latin typeface="Times New Roman" panose="02020603050405020304" pitchFamily="18" charset="0"/>
                <a:cs typeface="Times New Roman" panose="02020603050405020304" pitchFamily="18" charset="0"/>
              </a:rPr>
              <a:t>, </a:t>
            </a:r>
            <a:r>
              <a:rPr lang="fr-FR" sz="1700" dirty="0" err="1">
                <a:latin typeface="Times New Roman" panose="02020603050405020304" pitchFamily="18" charset="0"/>
                <a:cs typeface="Times New Roman" panose="02020603050405020304" pitchFamily="18" charset="0"/>
              </a:rPr>
              <a:t>která</a:t>
            </a:r>
            <a:r>
              <a:rPr lang="fr-FR" sz="1700" dirty="0">
                <a:latin typeface="Times New Roman" panose="02020603050405020304" pitchFamily="18" charset="0"/>
                <a:cs typeface="Times New Roman" panose="02020603050405020304" pitchFamily="18" charset="0"/>
              </a:rPr>
              <a:t> </a:t>
            </a:r>
            <a:r>
              <a:rPr lang="cs-CZ" sz="1700" dirty="0">
                <a:latin typeface="Times New Roman" panose="02020603050405020304" pitchFamily="18" charset="0"/>
                <a:cs typeface="Times New Roman" panose="02020603050405020304" pitchFamily="18" charset="0"/>
              </a:rPr>
              <a:t>byla zadána francouzskou exilovou vládou: Weilová v ní měla načrtnout duchovní plán pro obnovu poválečné Francie. </a:t>
            </a:r>
          </a:p>
          <a:p>
            <a:pPr marL="0" indent="0" algn="just">
              <a:buNone/>
            </a:pPr>
            <a:r>
              <a:rPr lang="cs-CZ" sz="1700" dirty="0">
                <a:latin typeface="Times New Roman" panose="02020603050405020304" pitchFamily="18" charset="0"/>
                <a:cs typeface="Times New Roman" panose="02020603050405020304" pitchFamily="18" charset="0"/>
              </a:rPr>
              <a:t>Za svého života napsala na 50 pojednání. Její </a:t>
            </a:r>
            <a:r>
              <a:rPr lang="cs-CZ" sz="1700" dirty="0">
                <a:highlight>
                  <a:srgbClr val="00FFFF"/>
                </a:highlight>
                <a:latin typeface="Times New Roman" panose="02020603050405020304" pitchFamily="18" charset="0"/>
                <a:cs typeface="Times New Roman" panose="02020603050405020304" pitchFamily="18" charset="0"/>
              </a:rPr>
              <a:t>pojednání </a:t>
            </a:r>
            <a:r>
              <a:rPr lang="cs-CZ" sz="1700" i="1" dirty="0" err="1">
                <a:highlight>
                  <a:srgbClr val="00FFFF"/>
                </a:highlight>
                <a:latin typeface="Times New Roman" panose="02020603050405020304" pitchFamily="18" charset="0"/>
                <a:cs typeface="Times New Roman" panose="02020603050405020304" pitchFamily="18" charset="0"/>
              </a:rPr>
              <a:t>L'Iliade</a:t>
            </a:r>
            <a:r>
              <a:rPr lang="cs-CZ" sz="1700" i="1" dirty="0">
                <a:highlight>
                  <a:srgbClr val="00FFFF"/>
                </a:highlight>
                <a:latin typeface="Times New Roman" panose="02020603050405020304" pitchFamily="18" charset="0"/>
                <a:cs typeface="Times New Roman" panose="02020603050405020304" pitchFamily="18" charset="0"/>
              </a:rPr>
              <a:t> ou </a:t>
            </a:r>
            <a:r>
              <a:rPr lang="cs-CZ" sz="1700" i="1" dirty="0" err="1">
                <a:highlight>
                  <a:srgbClr val="00FFFF"/>
                </a:highlight>
                <a:latin typeface="Times New Roman" panose="02020603050405020304" pitchFamily="18" charset="0"/>
                <a:cs typeface="Times New Roman" panose="02020603050405020304" pitchFamily="18" charset="0"/>
              </a:rPr>
              <a:t>le</a:t>
            </a:r>
            <a:r>
              <a:rPr lang="cs-CZ" sz="1700" i="1" dirty="0">
                <a:highlight>
                  <a:srgbClr val="00FFFF"/>
                </a:highlight>
                <a:latin typeface="Times New Roman" panose="02020603050405020304" pitchFamily="18" charset="0"/>
                <a:cs typeface="Times New Roman" panose="02020603050405020304" pitchFamily="18" charset="0"/>
              </a:rPr>
              <a:t> </a:t>
            </a:r>
            <a:r>
              <a:rPr lang="cs-CZ" sz="1700" i="1" dirty="0" err="1">
                <a:highlight>
                  <a:srgbClr val="00FFFF"/>
                </a:highlight>
                <a:latin typeface="Times New Roman" panose="02020603050405020304" pitchFamily="18" charset="0"/>
                <a:cs typeface="Times New Roman" panose="02020603050405020304" pitchFamily="18" charset="0"/>
              </a:rPr>
              <a:t>poème</a:t>
            </a:r>
            <a:r>
              <a:rPr lang="cs-CZ" sz="1700" i="1" dirty="0">
                <a:highlight>
                  <a:srgbClr val="00FFFF"/>
                </a:highlight>
                <a:latin typeface="Times New Roman" panose="02020603050405020304" pitchFamily="18" charset="0"/>
                <a:cs typeface="Times New Roman" panose="02020603050405020304" pitchFamily="18" charset="0"/>
              </a:rPr>
              <a:t> de la </a:t>
            </a:r>
            <a:r>
              <a:rPr lang="cs-CZ" sz="1700" i="1" dirty="0" err="1">
                <a:highlight>
                  <a:srgbClr val="00FFFF"/>
                </a:highlight>
                <a:latin typeface="Times New Roman" panose="02020603050405020304" pitchFamily="18" charset="0"/>
                <a:cs typeface="Times New Roman" panose="02020603050405020304" pitchFamily="18" charset="0"/>
              </a:rPr>
              <a:t>force</a:t>
            </a:r>
            <a:r>
              <a:rPr lang="cs-CZ" sz="1700" dirty="0">
                <a:highlight>
                  <a:srgbClr val="00FFFF"/>
                </a:highlight>
                <a:latin typeface="Times New Roman" panose="02020603050405020304" pitchFamily="18" charset="0"/>
                <a:cs typeface="Times New Roman" panose="02020603050405020304" pitchFamily="18" charset="0"/>
              </a:rPr>
              <a:t> </a:t>
            </a:r>
            <a:r>
              <a:rPr lang="cs-CZ" sz="1700" dirty="0">
                <a:latin typeface="Times New Roman" panose="02020603050405020304" pitchFamily="18" charset="0"/>
                <a:cs typeface="Times New Roman" panose="02020603050405020304" pitchFamily="18" charset="0"/>
              </a:rPr>
              <a:t>bylo považována za nejlepší časopisecký esej vydaný toho roku ve Francii. Do angličtiny přeložila její dílo </a:t>
            </a:r>
            <a:r>
              <a:rPr lang="cs-CZ" sz="1700" dirty="0">
                <a:highlight>
                  <a:srgbClr val="00FFFF"/>
                </a:highlight>
                <a:latin typeface="Times New Roman" panose="02020603050405020304" pitchFamily="18" charset="0"/>
                <a:cs typeface="Times New Roman" panose="02020603050405020304" pitchFamily="18" charset="0"/>
              </a:rPr>
              <a:t>Mary </a:t>
            </a:r>
            <a:r>
              <a:rPr lang="cs-CZ" sz="1700" dirty="0" err="1">
                <a:highlight>
                  <a:srgbClr val="00FFFF"/>
                </a:highlight>
                <a:latin typeface="Times New Roman" panose="02020603050405020304" pitchFamily="18" charset="0"/>
                <a:cs typeface="Times New Roman" panose="02020603050405020304" pitchFamily="18" charset="0"/>
              </a:rPr>
              <a:t>McCarthy</a:t>
            </a:r>
            <a:r>
              <a:rPr lang="cs-CZ" sz="1700" dirty="0">
                <a:latin typeface="Times New Roman" panose="02020603050405020304" pitchFamily="18" charset="0"/>
                <a:cs typeface="Times New Roman" panose="02020603050405020304" pitchFamily="18" charset="0"/>
              </a:rPr>
              <a:t>, spisovatelka a vydavatelka děl Hanny Arendtové.</a:t>
            </a:r>
          </a:p>
          <a:p>
            <a:pPr marL="0" indent="0" algn="just">
              <a:buNone/>
            </a:pPr>
            <a:r>
              <a:rPr lang="cs-CZ" sz="1700" dirty="0">
                <a:latin typeface="Times New Roman" panose="02020603050405020304" pitchFamily="18" charset="0"/>
                <a:cs typeface="Times New Roman" panose="02020603050405020304" pitchFamily="18" charset="0"/>
              </a:rPr>
              <a:t>Sama Weilová se třikrát během svého života nechala zaměstnat ve fabrikách, vždy po dobu několika měsíců až jednoho roku, např. pracovala u </a:t>
            </a:r>
            <a:r>
              <a:rPr lang="cs-CZ" sz="1700" dirty="0" err="1">
                <a:highlight>
                  <a:srgbClr val="00FFFF"/>
                </a:highlight>
                <a:latin typeface="Times New Roman" panose="02020603050405020304" pitchFamily="18" charset="0"/>
                <a:cs typeface="Times New Roman" panose="02020603050405020304" pitchFamily="18" charset="0"/>
              </a:rPr>
              <a:t>Renaulta</a:t>
            </a:r>
            <a:r>
              <a:rPr lang="cs-CZ" sz="1700" dirty="0">
                <a:latin typeface="Times New Roman" panose="02020603050405020304" pitchFamily="18" charset="0"/>
                <a:cs typeface="Times New Roman" panose="02020603050405020304" pitchFamily="18" charset="0"/>
              </a:rPr>
              <a:t>. Paralelně zaznamenává své zkušenosti. Mezi dělníky si všímá vleklé únavy, umrtvení, neschopnosti o čemkoli přemýšlet. Sama vyšla z fabrik „</a:t>
            </a:r>
            <a:r>
              <a:rPr lang="cs-CZ" sz="1700" dirty="0">
                <a:highlight>
                  <a:srgbClr val="00FFFF"/>
                </a:highlight>
                <a:latin typeface="Times New Roman" panose="02020603050405020304" pitchFamily="18" charset="0"/>
                <a:cs typeface="Times New Roman" panose="02020603050405020304" pitchFamily="18" charset="0"/>
              </a:rPr>
              <a:t>rozbitá na kusy fyzicky i duševně</a:t>
            </a:r>
            <a:r>
              <a:rPr lang="cs-CZ" sz="1700" dirty="0">
                <a:latin typeface="Times New Roman" panose="02020603050405020304" pitchFamily="18" charset="0"/>
                <a:cs typeface="Times New Roman" panose="02020603050405020304" pitchFamily="18" charset="0"/>
              </a:rPr>
              <a:t>“. Aktivní je v syndikalistickém hnutí práce – snaha přeložit práci z velkých podniků do menších skupin pracujících. Neusiluje o revoluci, ale o ustavení nového typu vztahů, nové organizace práce. Trápily ji i pracovní podmínky ve francouzských </a:t>
            </a:r>
            <a:r>
              <a:rPr lang="cs-CZ" sz="1700" dirty="0">
                <a:highlight>
                  <a:srgbClr val="00FFFF"/>
                </a:highlight>
                <a:latin typeface="Times New Roman" panose="02020603050405020304" pitchFamily="18" charset="0"/>
                <a:cs typeface="Times New Roman" panose="02020603050405020304" pitchFamily="18" charset="0"/>
              </a:rPr>
              <a:t>nevěstincích</a:t>
            </a:r>
            <a:r>
              <a:rPr lang="cs-CZ" sz="1700" dirty="0">
                <a:latin typeface="Times New Roman" panose="02020603050405020304" pitchFamily="18" charset="0"/>
                <a:cs typeface="Times New Roman" panose="02020603050405020304" pitchFamily="18" charset="0"/>
              </a:rPr>
              <a:t>, do jednoho z nich se tedy v přestrojení za muže vydala, ale byla odhalena, načež ji dotyčná — a dotčená — prostitutka ve veřejném domě zfackovala a pak vyhnala na ulici.</a:t>
            </a:r>
          </a:p>
          <a:p>
            <a:pPr marL="0" indent="0" algn="just">
              <a:buNone/>
            </a:pPr>
            <a:r>
              <a:rPr lang="cs-CZ" sz="1700" dirty="0">
                <a:latin typeface="Times New Roman" panose="02020603050405020304" pitchFamily="18" charset="0"/>
                <a:cs typeface="Times New Roman" panose="02020603050405020304" pitchFamily="18" charset="0"/>
              </a:rPr>
              <a:t>Podpořila anarchisty ve španělské občanské válce.</a:t>
            </a:r>
          </a:p>
          <a:p>
            <a:pPr marL="0" indent="0" algn="just">
              <a:buNone/>
            </a:pPr>
            <a:r>
              <a:rPr lang="cs-CZ" sz="1700" dirty="0">
                <a:latin typeface="Times New Roman" panose="02020603050405020304" pitchFamily="18" charset="0"/>
                <a:cs typeface="Times New Roman" panose="02020603050405020304" pitchFamily="18" charset="0"/>
              </a:rPr>
              <a:t>Když zemřela, </a:t>
            </a:r>
            <a:r>
              <a:rPr lang="cs-CZ" sz="1700" dirty="0" err="1">
                <a:latin typeface="Times New Roman" panose="02020603050405020304" pitchFamily="18" charset="0"/>
                <a:cs typeface="Times New Roman" panose="02020603050405020304" pitchFamily="18" charset="0"/>
              </a:rPr>
              <a:t>Timesy</a:t>
            </a:r>
            <a:r>
              <a:rPr lang="cs-CZ" sz="1700" dirty="0">
                <a:latin typeface="Times New Roman" panose="02020603050405020304" pitchFamily="18" charset="0"/>
                <a:cs typeface="Times New Roman" panose="02020603050405020304" pitchFamily="18" charset="0"/>
              </a:rPr>
              <a:t> o ní napsali, že její život je příkladem „</a:t>
            </a:r>
            <a:r>
              <a:rPr lang="cs-CZ" sz="1700" dirty="0" err="1">
                <a:latin typeface="Times New Roman" panose="02020603050405020304" pitchFamily="18" charset="0"/>
                <a:cs typeface="Times New Roman" panose="02020603050405020304" pitchFamily="18" charset="0"/>
              </a:rPr>
              <a:t>fruitless</a:t>
            </a:r>
            <a:r>
              <a:rPr lang="cs-CZ" sz="1700" dirty="0">
                <a:latin typeface="Times New Roman" panose="02020603050405020304" pitchFamily="18" charset="0"/>
                <a:cs typeface="Times New Roman" panose="02020603050405020304" pitchFamily="18" charset="0"/>
              </a:rPr>
              <a:t> </a:t>
            </a:r>
            <a:r>
              <a:rPr lang="cs-CZ" sz="1700" dirty="0" err="1">
                <a:latin typeface="Times New Roman" panose="02020603050405020304" pitchFamily="18" charset="0"/>
                <a:cs typeface="Times New Roman" panose="02020603050405020304" pitchFamily="18" charset="0"/>
              </a:rPr>
              <a:t>heroism</a:t>
            </a:r>
            <a:r>
              <a:rPr lang="cs-CZ" sz="1700" dirty="0">
                <a:latin typeface="Times New Roman" panose="02020603050405020304" pitchFamily="18" charset="0"/>
                <a:cs typeface="Times New Roman" panose="02020603050405020304" pitchFamily="18" charset="0"/>
              </a:rPr>
              <a:t>“. Jiní ji nazývali moderní „</a:t>
            </a:r>
            <a:r>
              <a:rPr lang="cs-CZ" sz="1700" dirty="0">
                <a:highlight>
                  <a:srgbClr val="00FFFF"/>
                </a:highlight>
                <a:latin typeface="Times New Roman" panose="02020603050405020304" pitchFamily="18" charset="0"/>
                <a:cs typeface="Times New Roman" panose="02020603050405020304" pitchFamily="18" charset="0"/>
              </a:rPr>
              <a:t>světici</a:t>
            </a:r>
            <a:r>
              <a:rPr lang="cs-CZ" sz="1700" dirty="0">
                <a:latin typeface="Times New Roman" panose="02020603050405020304" pitchFamily="18" charset="0"/>
                <a:cs typeface="Times New Roman" panose="02020603050405020304" pitchFamily="18" charset="0"/>
              </a:rPr>
              <a:t>“, ale byla rovněž kritizována za nesmírnou tvrdost (Deborah Nelson jí věnuje kapitolu v knize </a:t>
            </a:r>
            <a:r>
              <a:rPr lang="cs-CZ" sz="1700" i="1" dirty="0" err="1">
                <a:latin typeface="Times New Roman" panose="02020603050405020304" pitchFamily="18" charset="0"/>
                <a:cs typeface="Times New Roman" panose="02020603050405020304" pitchFamily="18" charset="0"/>
              </a:rPr>
              <a:t>Tough</a:t>
            </a:r>
            <a:r>
              <a:rPr lang="cs-CZ" sz="1700" i="1" dirty="0">
                <a:latin typeface="Times New Roman" panose="02020603050405020304" pitchFamily="18" charset="0"/>
                <a:cs typeface="Times New Roman" panose="02020603050405020304" pitchFamily="18" charset="0"/>
              </a:rPr>
              <a:t> </a:t>
            </a:r>
            <a:r>
              <a:rPr lang="cs-CZ" sz="1700" i="1" dirty="0" err="1">
                <a:latin typeface="Times New Roman" panose="02020603050405020304" pitchFamily="18" charset="0"/>
                <a:cs typeface="Times New Roman" panose="02020603050405020304" pitchFamily="18" charset="0"/>
              </a:rPr>
              <a:t>Enough</a:t>
            </a:r>
            <a:r>
              <a:rPr lang="cs-CZ" sz="17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135261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C04072-5360-A74A-8A15-4BEA3E63807C}"/>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„Je </a:t>
            </a:r>
            <a:r>
              <a:rPr lang="cs-CZ" dirty="0" err="1">
                <a:latin typeface="Times New Roman" panose="02020603050405020304" pitchFamily="18" charset="0"/>
                <a:cs typeface="Times New Roman" panose="02020603050405020304" pitchFamily="18" charset="0"/>
              </a:rPr>
              <a:t>puis</a:t>
            </a:r>
            <a:r>
              <a:rPr lang="cs-CZ" dirty="0">
                <a:latin typeface="Times New Roman" panose="02020603050405020304" pitchFamily="18" charset="0"/>
                <a:cs typeface="Times New Roman" panose="02020603050405020304" pitchFamily="18" charset="0"/>
              </a:rPr>
              <a:t>.“</a:t>
            </a:r>
          </a:p>
        </p:txBody>
      </p:sp>
      <p:sp>
        <p:nvSpPr>
          <p:cNvPr id="3" name="Zástupný obsah 2">
            <a:extLst>
              <a:ext uri="{FF2B5EF4-FFF2-40B4-BE49-F238E27FC236}">
                <a16:creationId xmlns:a16="http://schemas.microsoft.com/office/drawing/2014/main" id="{8840175F-47EB-A349-9A71-35C3509DCB60}"/>
              </a:ext>
            </a:extLst>
          </p:cNvPr>
          <p:cNvSpPr>
            <a:spLocks noGrp="1"/>
          </p:cNvSpPr>
          <p:nvPr>
            <p:ph idx="1"/>
          </p:nvPr>
        </p:nvSpPr>
        <p:spPr/>
        <p:txBody>
          <a:bodyPr>
            <a:normAutofit fontScale="85000" lnSpcReduction="20000"/>
          </a:bodyPr>
          <a:lstStyle/>
          <a:p>
            <a:pPr marL="0" indent="0" algn="just">
              <a:buNone/>
            </a:pPr>
            <a:r>
              <a:rPr lang="cs-CZ" dirty="0">
                <a:latin typeface="Times New Roman" panose="02020603050405020304" pitchFamily="18" charset="0"/>
                <a:cs typeface="Times New Roman" panose="02020603050405020304" pitchFamily="18" charset="0"/>
              </a:rPr>
              <a:t>Byla vystudovanou filosofkou, disertaci psala o Descartovu dílo, konkrétně o vztahu vědy, metody a vnímání.</a:t>
            </a:r>
          </a:p>
          <a:p>
            <a:pPr marL="0" indent="0" algn="just">
              <a:buNone/>
            </a:pPr>
            <a:r>
              <a:rPr lang="cs-CZ" dirty="0">
                <a:latin typeface="Times New Roman" panose="02020603050405020304" pitchFamily="18" charset="0"/>
                <a:cs typeface="Times New Roman" panose="02020603050405020304" pitchFamily="18" charset="0"/>
              </a:rPr>
              <a:t>Již zde se obrací proti karteziánskému Je pense, které nahrazuje důrazem na jednání, na možnost, na schopnost –  „je </a:t>
            </a:r>
            <a:r>
              <a:rPr lang="cs-CZ" dirty="0" err="1">
                <a:latin typeface="Times New Roman" panose="02020603050405020304" pitchFamily="18" charset="0"/>
                <a:cs typeface="Times New Roman" panose="02020603050405020304" pitchFamily="18" charset="0"/>
              </a:rPr>
              <a:t>puis</a:t>
            </a:r>
            <a:r>
              <a:rPr lang="cs-CZ" dirty="0">
                <a:latin typeface="Times New Roman" panose="02020603050405020304" pitchFamily="18" charset="0"/>
                <a:cs typeface="Times New Roman" panose="02020603050405020304" pitchFamily="18" charset="0"/>
              </a:rPr>
              <a:t>“, tedy mohu, jsem s to. Jednat je základem lidské bytosti a schopnost být svobodná znamená uvést v soulad mysl a jednání, ale samo myšlení je jednou stranou jednání.</a:t>
            </a:r>
          </a:p>
          <a:p>
            <a:pPr marL="0" indent="0" algn="just">
              <a:buNone/>
            </a:pPr>
            <a:r>
              <a:rPr lang="cs-CZ" dirty="0">
                <a:latin typeface="Times New Roman" panose="02020603050405020304" pitchFamily="18" charset="0"/>
                <a:cs typeface="Times New Roman" panose="02020603050405020304" pitchFamily="18" charset="0"/>
              </a:rPr>
              <a:t>Existence, myšlení, poznávání – to jsou všechno modifikace jednání. Za jednáním není žádné já, já je pouhá gramatická kategorie (viz časté srovnání Weilové a </a:t>
            </a:r>
            <a:r>
              <a:rPr lang="cs-CZ" dirty="0" err="1">
                <a:latin typeface="Times New Roman" panose="02020603050405020304" pitchFamily="18" charset="0"/>
                <a:cs typeface="Times New Roman" panose="02020603050405020304" pitchFamily="18" charset="0"/>
              </a:rPr>
              <a:t>Wittgensteina</a:t>
            </a:r>
            <a:r>
              <a:rPr lang="cs-CZ" dirty="0">
                <a:latin typeface="Times New Roman" panose="02020603050405020304" pitchFamily="18" charset="0"/>
                <a:cs typeface="Times New Roman" panose="02020603050405020304" pitchFamily="18" charset="0"/>
              </a:rPr>
              <a:t>).</a:t>
            </a:r>
          </a:p>
          <a:p>
            <a:pPr marL="0" indent="0" algn="just">
              <a:buNone/>
            </a:pPr>
            <a:r>
              <a:rPr lang="cs-CZ" dirty="0">
                <a:latin typeface="Times New Roman" panose="02020603050405020304" pitchFamily="18" charset="0"/>
                <a:cs typeface="Times New Roman" panose="02020603050405020304" pitchFamily="18" charset="0"/>
              </a:rPr>
              <a:t>Nejvyšší forma jednání je práce, v níž stvrzujeme boží dílo, ale: práce má i epistemologickou funkci – především </a:t>
            </a:r>
            <a:r>
              <a:rPr lang="cs-CZ" dirty="0">
                <a:highlight>
                  <a:srgbClr val="FFFF00"/>
                </a:highlight>
                <a:latin typeface="Times New Roman" panose="02020603050405020304" pitchFamily="18" charset="0"/>
                <a:cs typeface="Times New Roman" panose="02020603050405020304" pitchFamily="18" charset="0"/>
              </a:rPr>
              <a:t>ve fyzické práci </a:t>
            </a:r>
            <a:r>
              <a:rPr lang="cs-CZ" dirty="0">
                <a:latin typeface="Times New Roman" panose="02020603050405020304" pitchFamily="18" charset="0"/>
                <a:cs typeface="Times New Roman" panose="02020603050405020304" pitchFamily="18" charset="0"/>
              </a:rPr>
              <a:t>si </a:t>
            </a:r>
            <a:r>
              <a:rPr lang="cs-CZ" dirty="0" err="1">
                <a:latin typeface="Times New Roman" panose="02020603050405020304" pitchFamily="18" charset="0"/>
                <a:cs typeface="Times New Roman" panose="02020603050405020304" pitchFamily="18" charset="0"/>
              </a:rPr>
              <a:t>zvědomňujeme</a:t>
            </a:r>
            <a:r>
              <a:rPr lang="cs-CZ" dirty="0">
                <a:latin typeface="Times New Roman" panose="02020603050405020304" pitchFamily="18" charset="0"/>
                <a:cs typeface="Times New Roman" panose="02020603050405020304" pitchFamily="18" charset="0"/>
              </a:rPr>
              <a:t> naši omezenost, podléháme nutnosti, která je nitrem světa, a tím bystříme mysl, tj. poznáváme skutečnost.</a:t>
            </a:r>
          </a:p>
        </p:txBody>
      </p:sp>
    </p:spTree>
    <p:extLst>
      <p:ext uri="{BB962C8B-B14F-4D97-AF65-F5344CB8AC3E}">
        <p14:creationId xmlns:p14="http://schemas.microsoft.com/office/powerpoint/2010/main" val="1947091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1E7642-C82F-014D-93D3-A3687AFF9300}"/>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Dialektika</a:t>
            </a:r>
          </a:p>
        </p:txBody>
      </p:sp>
      <p:sp>
        <p:nvSpPr>
          <p:cNvPr id="3" name="Zástupný obsah 2">
            <a:extLst>
              <a:ext uri="{FF2B5EF4-FFF2-40B4-BE49-F238E27FC236}">
                <a16:creationId xmlns:a16="http://schemas.microsoft.com/office/drawing/2014/main" id="{E790D6E2-DBFC-5043-9540-EABECA4F1370}"/>
              </a:ext>
            </a:extLst>
          </p:cNvPr>
          <p:cNvSpPr>
            <a:spLocks noGrp="1"/>
          </p:cNvSpPr>
          <p:nvPr>
            <p:ph idx="1"/>
          </p:nvPr>
        </p:nvSpPr>
        <p:spPr/>
        <p:txBody>
          <a:bodyPr>
            <a:normAutofit fontScale="77500" lnSpcReduction="20000"/>
          </a:bodyPr>
          <a:lstStyle/>
          <a:p>
            <a:pPr marL="0" indent="0" algn="just">
              <a:buNone/>
            </a:pPr>
            <a:r>
              <a:rPr lang="cs-CZ" dirty="0">
                <a:latin typeface="Times New Roman" panose="02020603050405020304" pitchFamily="18" charset="0"/>
                <a:cs typeface="Times New Roman" panose="02020603050405020304" pitchFamily="18" charset="0"/>
              </a:rPr>
              <a:t>Pro Weilovou je klíčový pojem rozporu: uvědomění si toho, že věci jsou vnitřně sporné, že situace jsou dvojaké, že hodnocení není nikdy jednoznačné, že vítězové jsou často poražení a naopak, nám umožňuje vzdát se naší perspektivy a učit se zaujímat perspektivu jinou. Viz rovněž </a:t>
            </a:r>
            <a:r>
              <a:rPr lang="cs-CZ" dirty="0" err="1">
                <a:latin typeface="Times New Roman" panose="02020603050405020304" pitchFamily="18" charset="0"/>
                <a:cs typeface="Times New Roman" panose="02020603050405020304" pitchFamily="18" charset="0"/>
              </a:rPr>
              <a:t>Nietzschova</a:t>
            </a:r>
            <a:r>
              <a:rPr lang="cs-CZ" dirty="0">
                <a:latin typeface="Times New Roman" panose="02020603050405020304" pitchFamily="18" charset="0"/>
                <a:cs typeface="Times New Roman" panose="02020603050405020304" pitchFamily="18" charset="0"/>
              </a:rPr>
              <a:t> koncepce ctností – strom roste oběma směry: nahoru i dolu. Čím lepší člověk je, tím je nebezpečnější.</a:t>
            </a:r>
          </a:p>
          <a:p>
            <a:pPr marL="0" indent="0" algn="just">
              <a:buNone/>
            </a:pPr>
            <a:r>
              <a:rPr lang="cs-CZ" dirty="0">
                <a:latin typeface="Times New Roman" panose="02020603050405020304" pitchFamily="18" charset="0"/>
                <a:cs typeface="Times New Roman" panose="02020603050405020304" pitchFamily="18" charset="0"/>
              </a:rPr>
              <a:t>„Rozpory, na které mysl naráží, jsou jedinými opravdovými skutečnostmi, jsou kritériem skutečnosti. Ve smyšleném není rozpor. Rozpor je zkouškou nutnosti. Rozpor zakoušený až do nitra bytosti je rozervání, je kříž. </a:t>
            </a:r>
            <a:r>
              <a:rPr lang="cs-CZ" i="1" dirty="0">
                <a:latin typeface="Times New Roman" panose="02020603050405020304" pitchFamily="18" charset="0"/>
                <a:cs typeface="Times New Roman" panose="02020603050405020304" pitchFamily="18" charset="0"/>
              </a:rPr>
              <a:t>Tíha a milost</a:t>
            </a:r>
            <a:r>
              <a:rPr lang="cs-CZ" dirty="0">
                <a:latin typeface="Times New Roman" panose="02020603050405020304" pitchFamily="18" charset="0"/>
                <a:cs typeface="Times New Roman" panose="02020603050405020304" pitchFamily="18" charset="0"/>
              </a:rPr>
              <a:t>, str. 105.</a:t>
            </a:r>
          </a:p>
          <a:p>
            <a:pPr marL="0" indent="0" algn="just">
              <a:buNone/>
            </a:pPr>
            <a:r>
              <a:rPr lang="cs-CZ" dirty="0">
                <a:latin typeface="Times New Roman" panose="02020603050405020304" pitchFamily="18" charset="0"/>
                <a:cs typeface="Times New Roman" panose="02020603050405020304" pitchFamily="18" charset="0"/>
              </a:rPr>
              <a:t>„Pythagorejská myšlenka: dobro je vždy definováno jednotou protikladů. Když ho zakusíme, vracíme se k prvotnímu. … Marxistická dialektika je toho velmi okleštěnou a zcela mylnou vizí.“ </a:t>
            </a:r>
            <a:r>
              <a:rPr lang="cs-CZ" i="1" dirty="0">
                <a:latin typeface="Times New Roman" panose="02020603050405020304" pitchFamily="18" charset="0"/>
                <a:cs typeface="Times New Roman" panose="02020603050405020304" pitchFamily="18" charset="0"/>
              </a:rPr>
              <a:t>Tíha a milost</a:t>
            </a:r>
            <a:r>
              <a:rPr lang="cs-CZ" dirty="0">
                <a:latin typeface="Times New Roman" panose="02020603050405020304" pitchFamily="18" charset="0"/>
                <a:cs typeface="Times New Roman" panose="02020603050405020304" pitchFamily="18" charset="0"/>
              </a:rPr>
              <a:t>, str. 10.</a:t>
            </a:r>
          </a:p>
          <a:p>
            <a:pPr marL="0" indent="0" algn="just">
              <a:buNone/>
            </a:pPr>
            <a:r>
              <a:rPr lang="cs-CZ" dirty="0">
                <a:latin typeface="Times New Roman" panose="02020603050405020304" pitchFamily="18" charset="0"/>
                <a:cs typeface="Times New Roman" panose="02020603050405020304" pitchFamily="18" charset="0"/>
              </a:rPr>
              <a:t>„Souvztažnost rozporů je odpoutání. Pouto k určité věci může zničit jen pouto, které je s tím prvním neslučitelné. Proto: ‚Milujte své nepřátele… Kdo nedovede se zříci svého otce a matky…‘ Buď jsme si protiklady podmanili, nebo si podmanily ony nás. </a:t>
            </a:r>
            <a:r>
              <a:rPr lang="cs-CZ" i="1" dirty="0">
                <a:latin typeface="Times New Roman" panose="02020603050405020304" pitchFamily="18" charset="0"/>
                <a:cs typeface="Times New Roman" panose="02020603050405020304" pitchFamily="18" charset="0"/>
              </a:rPr>
              <a:t>Tíha a milost</a:t>
            </a:r>
            <a:r>
              <a:rPr lang="cs-CZ" dirty="0">
                <a:latin typeface="Times New Roman" panose="02020603050405020304" pitchFamily="18" charset="0"/>
                <a:cs typeface="Times New Roman" panose="02020603050405020304" pitchFamily="18" charset="0"/>
              </a:rPr>
              <a:t>, str. 108.</a:t>
            </a:r>
          </a:p>
          <a:p>
            <a:pPr marL="0" indent="0" algn="just">
              <a:buNone/>
            </a:pPr>
            <a:r>
              <a:rPr lang="cs-CZ" dirty="0">
                <a:latin typeface="Times New Roman" panose="02020603050405020304" pitchFamily="18" charset="0"/>
                <a:cs typeface="Times New Roman" panose="02020603050405020304" pitchFamily="18" charset="0"/>
              </a:rPr>
              <a:t>Milost dává „odvahu bez porušení něhy“. </a:t>
            </a:r>
            <a:r>
              <a:rPr lang="cs-CZ" i="1" dirty="0">
                <a:latin typeface="Times New Roman" panose="02020603050405020304" pitchFamily="18" charset="0"/>
                <a:cs typeface="Times New Roman" panose="02020603050405020304" pitchFamily="18" charset="0"/>
              </a:rPr>
              <a:t>Tíha a milost</a:t>
            </a:r>
            <a:r>
              <a:rPr lang="cs-CZ" dirty="0">
                <a:latin typeface="Times New Roman" panose="02020603050405020304" pitchFamily="18" charset="0"/>
                <a:cs typeface="Times New Roman" panose="02020603050405020304" pitchFamily="18" charset="0"/>
              </a:rPr>
              <a:t>, str. 106.</a:t>
            </a:r>
          </a:p>
        </p:txBody>
      </p:sp>
    </p:spTree>
    <p:extLst>
      <p:ext uri="{BB962C8B-B14F-4D97-AF65-F5344CB8AC3E}">
        <p14:creationId xmlns:p14="http://schemas.microsoft.com/office/powerpoint/2010/main" val="216978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3DC291-B28F-9B41-8D0E-A3E2A54A58B9}"/>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Myšlení tkví v řádu. </a:t>
            </a:r>
          </a:p>
        </p:txBody>
      </p:sp>
      <p:sp>
        <p:nvSpPr>
          <p:cNvPr id="3" name="Zástupný obsah 2">
            <a:extLst>
              <a:ext uri="{FF2B5EF4-FFF2-40B4-BE49-F238E27FC236}">
                <a16:creationId xmlns:a16="http://schemas.microsoft.com/office/drawing/2014/main" id="{CEF79AB7-8F02-984D-8A45-8D9F5ED685E4}"/>
              </a:ext>
            </a:extLst>
          </p:cNvPr>
          <p:cNvSpPr>
            <a:spLocks noGrp="1"/>
          </p:cNvSpPr>
          <p:nvPr>
            <p:ph idx="1"/>
          </p:nvPr>
        </p:nvSpPr>
        <p:spPr>
          <a:xfrm>
            <a:off x="838200" y="1690688"/>
            <a:ext cx="10515600" cy="4604195"/>
          </a:xfrm>
        </p:spPr>
        <p:txBody>
          <a:bodyPr>
            <a:normAutofit fontScale="85000" lnSpcReduction="20000"/>
          </a:bodyPr>
          <a:lstStyle/>
          <a:p>
            <a:pPr marL="0" indent="0" algn="just">
              <a:buNone/>
            </a:pPr>
            <a:r>
              <a:rPr lang="cs-CZ" dirty="0">
                <a:latin typeface="Times New Roman" panose="02020603050405020304" pitchFamily="18" charset="0"/>
                <a:cs typeface="Times New Roman" panose="02020603050405020304" pitchFamily="18" charset="0"/>
              </a:rPr>
              <a:t>Znamená to, že řád vytváří, a zároveň na řádu spočívá. Že vytváří řád, znamená, že tíhneme k logickému systému. Ale co znamená, že na řádu spočívá? Můžeme myslet jen to, co už je nějak uspořádané. Ale kde se ten řád bere? </a:t>
            </a:r>
          </a:p>
          <a:p>
            <a:pPr marL="0" indent="0" algn="just">
              <a:buNone/>
            </a:pPr>
            <a:r>
              <a:rPr lang="cs-CZ" dirty="0">
                <a:latin typeface="Times New Roman" panose="02020603050405020304" pitchFamily="18" charset="0"/>
                <a:cs typeface="Times New Roman" panose="02020603050405020304" pitchFamily="18" charset="0"/>
              </a:rPr>
              <a:t>Sem vstupuje specifický materialismus Simony Weilové. </a:t>
            </a:r>
          </a:p>
          <a:p>
            <a:pPr marL="0" indent="0" algn="just">
              <a:buNone/>
            </a:pPr>
            <a:r>
              <a:rPr lang="cs-CZ" dirty="0">
                <a:latin typeface="Times New Roman" panose="02020603050405020304" pitchFamily="18" charset="0"/>
                <a:cs typeface="Times New Roman" panose="02020603050405020304" pitchFamily="18" charset="0"/>
              </a:rPr>
              <a:t>Podle Weilové může být takřka vše, co činíme, a tudíž to, čím jsme, vysvětleno jako chování, jako reakce na působení vnějšku. Na základě smyslového vztahu ke světu si vytváříme pojmy, které se mohou odlepit od původního materiálu a můžeme začít myslet nezávisle na </a:t>
            </a:r>
            <a:r>
              <a:rPr lang="cs-CZ" dirty="0" err="1">
                <a:latin typeface="Times New Roman" panose="02020603050405020304" pitchFamily="18" charset="0"/>
                <a:cs typeface="Times New Roman" panose="02020603050405020304" pitchFamily="18" charset="0"/>
              </a:rPr>
              <a:t>materialitě</a:t>
            </a:r>
            <a:r>
              <a:rPr lang="cs-CZ" dirty="0">
                <a:latin typeface="Times New Roman" panose="02020603050405020304" pitchFamily="18" charset="0"/>
                <a:cs typeface="Times New Roman" panose="02020603050405020304" pitchFamily="18" charset="0"/>
              </a:rPr>
              <a:t>, příkladem je geometrie. Ale naším těžištěm je vždy materiální svět, v němž máme nacházet geometrii.</a:t>
            </a:r>
          </a:p>
          <a:p>
            <a:pPr marL="0" indent="0" algn="just">
              <a:buNone/>
            </a:pPr>
            <a:r>
              <a:rPr lang="cs-CZ" dirty="0">
                <a:latin typeface="Times New Roman" panose="02020603050405020304" pitchFamily="18" charset="0"/>
                <a:cs typeface="Times New Roman" panose="02020603050405020304" pitchFamily="18" charset="0"/>
              </a:rPr>
              <a:t>Stejně jako je geometrie svého druhu očištění, je takovým očištěním i jazyk: vytváříme něco obecného, na co ostatní mohou navázat a co nás už tolik netíží. Jakmile Goethe jednou vyjádřil </a:t>
            </a:r>
            <a:r>
              <a:rPr lang="cs-CZ" dirty="0" err="1">
                <a:latin typeface="Times New Roman" panose="02020603050405020304" pitchFamily="18" charset="0"/>
                <a:cs typeface="Times New Roman" panose="02020603050405020304" pitchFamily="18" charset="0"/>
              </a:rPr>
              <a:t>Wertherův</a:t>
            </a:r>
            <a:r>
              <a:rPr lang="cs-CZ" dirty="0">
                <a:latin typeface="Times New Roman" panose="02020603050405020304" pitchFamily="18" charset="0"/>
                <a:cs typeface="Times New Roman" panose="02020603050405020304" pitchFamily="18" charset="0"/>
              </a:rPr>
              <a:t> pocit ve slovech, učinil z jeho prožitku fázi, jíž člověk prochází. </a:t>
            </a:r>
          </a:p>
        </p:txBody>
      </p:sp>
    </p:spTree>
    <p:extLst>
      <p:ext uri="{BB962C8B-B14F-4D97-AF65-F5344CB8AC3E}">
        <p14:creationId xmlns:p14="http://schemas.microsoft.com/office/powerpoint/2010/main" val="212969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01FDDC-E6E5-7944-B091-579BDAD9419A}"/>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Vnímání jako tanec</a:t>
            </a:r>
          </a:p>
        </p:txBody>
      </p:sp>
      <p:sp>
        <p:nvSpPr>
          <p:cNvPr id="3" name="Zástupný obsah 2">
            <a:extLst>
              <a:ext uri="{FF2B5EF4-FFF2-40B4-BE49-F238E27FC236}">
                <a16:creationId xmlns:a16="http://schemas.microsoft.com/office/drawing/2014/main" id="{56CEC25D-DFF0-B541-8FE8-DD965CE4FBB5}"/>
              </a:ext>
            </a:extLst>
          </p:cNvPr>
          <p:cNvSpPr>
            <a:spLocks noGrp="1"/>
          </p:cNvSpPr>
          <p:nvPr>
            <p:ph idx="1"/>
          </p:nvPr>
        </p:nvSpPr>
        <p:spPr/>
        <p:txBody>
          <a:bodyPr>
            <a:normAutofit fontScale="92500" lnSpcReduction="10000"/>
          </a:bodyPr>
          <a:lstStyle/>
          <a:p>
            <a:pPr marL="0" indent="0" algn="just">
              <a:buNone/>
            </a:pPr>
            <a:r>
              <a:rPr lang="fr-FR" dirty="0">
                <a:latin typeface="Times New Roman" panose="02020603050405020304" pitchFamily="18" charset="0"/>
                <a:cs typeface="Times New Roman" panose="02020603050405020304" pitchFamily="18" charset="0"/>
              </a:rPr>
              <a:t>« Tout se passe comme si notre corps connaissait des </a:t>
            </a:r>
            <a:r>
              <a:rPr lang="fr-FR" dirty="0" err="1">
                <a:latin typeface="Times New Roman" panose="02020603050405020304" pitchFamily="18" charset="0"/>
                <a:cs typeface="Times New Roman" panose="02020603050405020304" pitchFamily="18" charset="0"/>
              </a:rPr>
              <a:t>theoremes</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geometriques</a:t>
            </a:r>
            <a:r>
              <a:rPr lang="fr-FR" dirty="0">
                <a:latin typeface="Times New Roman" panose="02020603050405020304" pitchFamily="18" charset="0"/>
                <a:cs typeface="Times New Roman" panose="02020603050405020304" pitchFamily="18" charset="0"/>
              </a:rPr>
              <a:t> que notre esprit ne connait pas encore. … Dans la perception normale il y a </a:t>
            </a:r>
            <a:r>
              <a:rPr lang="fr-FR" dirty="0" err="1">
                <a:latin typeface="Times New Roman" panose="02020603050405020304" pitchFamily="18" charset="0"/>
                <a:cs typeface="Times New Roman" panose="02020603050405020304" pitchFamily="18" charset="0"/>
              </a:rPr>
              <a:t>deja</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geometrie</a:t>
            </a:r>
            <a:r>
              <a:rPr lang="fr-FR" dirty="0">
                <a:latin typeface="Times New Roman" panose="02020603050405020304" pitchFamily="18" charset="0"/>
                <a:cs typeface="Times New Roman" panose="02020603050405020304" pitchFamily="18" charset="0"/>
              </a:rPr>
              <a:t>. C'est le rapport essentiel entre nous et l'</a:t>
            </a:r>
            <a:r>
              <a:rPr lang="fr-FR" dirty="0" err="1">
                <a:latin typeface="Times New Roman" panose="02020603050405020304" pitchFamily="18" charset="0"/>
                <a:cs typeface="Times New Roman" panose="02020603050405020304" pitchFamily="18" charset="0"/>
              </a:rPr>
              <a:t>exterieure</a:t>
            </a:r>
            <a:r>
              <a:rPr lang="fr-FR" dirty="0">
                <a:latin typeface="Times New Roman" panose="02020603050405020304" pitchFamily="18" charset="0"/>
                <a:cs typeface="Times New Roman" panose="02020603050405020304" pitchFamily="18" charset="0"/>
              </a:rPr>
              <a:t>, rapport qui consiste en une </a:t>
            </a:r>
            <a:r>
              <a:rPr lang="fr-FR" dirty="0" err="1">
                <a:latin typeface="Times New Roman" panose="02020603050405020304" pitchFamily="18" charset="0"/>
                <a:cs typeface="Times New Roman" panose="02020603050405020304" pitchFamily="18" charset="0"/>
              </a:rPr>
              <a:t>reaction</a:t>
            </a:r>
            <a:r>
              <a:rPr lang="fr-FR" dirty="0">
                <a:latin typeface="Times New Roman" panose="02020603050405020304" pitchFamily="18" charset="0"/>
                <a:cs typeface="Times New Roman" panose="02020603050405020304" pitchFamily="18" charset="0"/>
              </a:rPr>
              <a:t>, un reflexe, qui constitue pour nous la perception du monde </a:t>
            </a:r>
            <a:r>
              <a:rPr lang="fr-FR" dirty="0" err="1">
                <a:latin typeface="Times New Roman" panose="02020603050405020304" pitchFamily="18" charset="0"/>
                <a:cs typeface="Times New Roman" panose="02020603050405020304" pitchFamily="18" charset="0"/>
              </a:rPr>
              <a:t>exterieure</a:t>
            </a:r>
            <a:r>
              <a:rPr lang="fr-FR" dirty="0">
                <a:latin typeface="Times New Roman" panose="02020603050405020304" pitchFamily="18" charset="0"/>
                <a:cs typeface="Times New Roman" panose="02020603050405020304" pitchFamily="18" charset="0"/>
              </a:rPr>
              <a:t>. La simple perception de la nature est une sorte de danse; c'est cette danse qui nous fait percevoir. »</a:t>
            </a:r>
          </a:p>
          <a:p>
            <a:pPr marL="0" indent="0" algn="just">
              <a:buNone/>
            </a:pPr>
            <a:r>
              <a:rPr lang="cs-CZ" dirty="0">
                <a:latin typeface="Times New Roman" panose="02020603050405020304" pitchFamily="18" charset="0"/>
                <a:cs typeface="Times New Roman" panose="02020603050405020304" pitchFamily="18" charset="0"/>
              </a:rPr>
              <a:t>„Vše se odehrává, jakoby naše tělo znalo geometrické teorémy, které dosud nezná náš duch. Již v běžném vnímání je přítomna geometrie. Je to základní vztah nás a vnějšku, vztah, který spočívá v reakci, reflexu, který pro nás zakládá vnímání vnějšího světa. Prosté vnímání přírody je tancem svého druhu, a tento tanec je původem vnímání.“</a:t>
            </a:r>
          </a:p>
          <a:p>
            <a:pPr marL="0" indent="0" algn="just">
              <a:buNone/>
            </a:pPr>
            <a:r>
              <a:rPr lang="cs-CZ" dirty="0" err="1">
                <a:latin typeface="Times New Roman" panose="02020603050405020304" pitchFamily="18" charset="0"/>
                <a:cs typeface="Times New Roman" panose="02020603050405020304" pitchFamily="18" charset="0"/>
              </a:rPr>
              <a:t>Weil</a:t>
            </a:r>
            <a:r>
              <a:rPr lang="cs-CZ"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Sur</a:t>
            </a:r>
            <a:r>
              <a:rPr lang="cs-CZ" i="1" dirty="0">
                <a:latin typeface="Times New Roman" panose="02020603050405020304" pitchFamily="18" charset="0"/>
                <a:cs typeface="Times New Roman" panose="02020603050405020304" pitchFamily="18" charset="0"/>
              </a:rPr>
              <a:t> la science</a:t>
            </a:r>
            <a:r>
              <a:rPr lang="cs-CZ" dirty="0">
                <a:latin typeface="Times New Roman" panose="02020603050405020304" pitchFamily="18" charset="0"/>
                <a:cs typeface="Times New Roman" panose="02020603050405020304" pitchFamily="18" charset="0"/>
              </a:rPr>
              <a:t>, 2014, str. 115.</a:t>
            </a: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9745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2424</TotalTime>
  <Words>2806</Words>
  <Application>Microsoft Macintosh PowerPoint</Application>
  <PresentationFormat>Širokoúhlá obrazovka</PresentationFormat>
  <Paragraphs>106</Paragraphs>
  <Slides>21</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21</vt:i4>
      </vt:variant>
    </vt:vector>
  </HeadingPairs>
  <TitlesOfParts>
    <vt:vector size="27" baseType="lpstr">
      <vt:lpstr>Arial</vt:lpstr>
      <vt:lpstr>Calibri</vt:lpstr>
      <vt:lpstr>Calibri Light</vt:lpstr>
      <vt:lpstr>Times</vt:lpstr>
      <vt:lpstr>Times New Roman</vt:lpstr>
      <vt:lpstr>Motiv Office</vt:lpstr>
      <vt:lpstr>Simone Weil: La revoltée</vt:lpstr>
      <vt:lpstr>„Revolta nabízí životu hodnoty.“</vt:lpstr>
      <vt:lpstr>Camus o Weilové</vt:lpstr>
      <vt:lpstr>Hlavní spisy</vt:lpstr>
      <vt:lpstr>Susan Sontag: An Example of Seriousness</vt:lpstr>
      <vt:lpstr>„Je puis.“</vt:lpstr>
      <vt:lpstr>Dialektika</vt:lpstr>
      <vt:lpstr>Myšlení tkví v řádu. </vt:lpstr>
      <vt:lpstr>Vnímání jako tanec</vt:lpstr>
      <vt:lpstr>Jazyk, jednání, pokrok</vt:lpstr>
      <vt:lpstr>Skutečnost, rovnováha, spravedlnost</vt:lpstr>
      <vt:lpstr>Zaváhání, myšlení, pozornost</vt:lpstr>
      <vt:lpstr>Prezentace aplikace PowerPoint</vt:lpstr>
      <vt:lpstr>Utrpení (souffrance) a neštěstí (malheure)</vt:lpstr>
      <vt:lpstr>Expresivita bolesti</vt:lpstr>
      <vt:lpstr>Revoluce je opiem lidstva</vt:lpstr>
      <vt:lpstr>Odmítnutí lidských práv</vt:lpstr>
      <vt:lpstr>Pozornost (l’attention) jako akt soucitu</vt:lpstr>
      <vt:lpstr>Iliada, báseň o síle a absence pozornosti</vt:lpstr>
      <vt:lpstr>L’attention coby „negativní úsilí“</vt:lpstr>
      <vt:lpstr>Já, kenosis, oběť</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Matějčková, Tereza</dc:creator>
  <cp:lastModifiedBy>Matějčková, Tereza</cp:lastModifiedBy>
  <cp:revision>52</cp:revision>
  <dcterms:created xsi:type="dcterms:W3CDTF">2021-03-27T13:54:19Z</dcterms:created>
  <dcterms:modified xsi:type="dcterms:W3CDTF">2021-03-30T10:11:30Z</dcterms:modified>
</cp:coreProperties>
</file>