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638" autoAdjust="0"/>
  </p:normalViewPr>
  <p:slideViewPr>
    <p:cSldViewPr>
      <p:cViewPr varScale="1">
        <p:scale>
          <a:sx n="49" d="100"/>
          <a:sy n="49" d="100"/>
        </p:scale>
        <p:origin x="-19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F99E69-58B4-4FAF-9721-25725860CFDC}" type="datetimeFigureOut">
              <a:rPr lang="cs-CZ" smtClean="0"/>
              <a:t>26. 4. 2021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95E4F-0DB5-4726-92E9-D1CE0C71D5D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heterogenní skupina</a:t>
            </a:r>
            <a:r>
              <a:rPr lang="cs-CZ" baseline="0" dirty="0" smtClean="0"/>
              <a:t> poruch</a:t>
            </a:r>
          </a:p>
          <a:p>
            <a:r>
              <a:rPr lang="cs-CZ" baseline="0" dirty="0" smtClean="0"/>
              <a:t>v populaci 1%</a:t>
            </a:r>
          </a:p>
          <a:p>
            <a:endParaRPr lang="cs-CZ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 smtClean="0"/>
              <a:t>etiol</a:t>
            </a:r>
            <a:r>
              <a:rPr lang="cs-CZ" b="0" baseline="0" dirty="0" smtClean="0"/>
              <a:t>ogie: </a:t>
            </a:r>
            <a:r>
              <a:rPr lang="cs-CZ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má se za to, že komplikované těhotenství a porod spouštějí geneticky predisponovanou zranitelnost nervové soustavy (perinatální poškození a zvýšená dráždivost) – když pak přijde zátěž či stres v životě dítěte, propuká SCH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 genetického hlediska je vyšší </a:t>
            </a:r>
            <a:r>
              <a:rPr lang="cs-CZ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hereditární zátěž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 příbuzných prvního a druhého stupně – spolupůsobení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genetické vlohy a zátěže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baseline="0" dirty="0" smtClean="0"/>
          </a:p>
          <a:p>
            <a:r>
              <a:rPr lang="cs-CZ" baseline="0" dirty="0" smtClean="0"/>
              <a:t>časný začátek mezi 13 a 18 let</a:t>
            </a:r>
          </a:p>
          <a:p>
            <a:r>
              <a:rPr lang="cs-CZ" baseline="0" dirty="0" smtClean="0"/>
              <a:t>velmi časný &lt;13 let</a:t>
            </a:r>
          </a:p>
          <a:p>
            <a:endParaRPr lang="cs-CZ" baseline="0" dirty="0" smtClean="0"/>
          </a:p>
          <a:p>
            <a:r>
              <a:rPr lang="cs-CZ" baseline="0" dirty="0" smtClean="0"/>
              <a:t>typy jako u dospělých: 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paranoidní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hebefrenní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katatonní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nediferencovaná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postschizofrenní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deprese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reziduální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(v dětském věku zachytíme vzácně,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příznaky přetrvávají, neodezní zcela),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simplexní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5E4F-0DB5-4726-92E9-D1CE0C71D5D5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r>
              <a:rPr lang="cs-CZ" dirty="0" smtClean="0"/>
              <a:t>OCD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jinak spolehlivé vodítko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egodystonních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egosyntonních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myšlenek u dětí moc nefunguje (děti to neumí ještě moc odlišit, popsat)</a:t>
            </a:r>
          </a:p>
          <a:p>
            <a:pPr rt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obsedantní příznaky mohou být až psychotického rázu – hranice je někdy tenká, i u OCD se může ztrácet kontakt s realitou</a:t>
            </a:r>
          </a:p>
          <a:p>
            <a:pPr rtl="0"/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marihuana může startovat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SCH, ale není to příčina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5E4F-0DB5-4726-92E9-D1CE0C71D5D5}" type="slidenum">
              <a:rPr lang="cs-CZ" smtClean="0"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&lt; 1 měsíc → </a:t>
            </a:r>
            <a:r>
              <a:rPr lang="cs-CZ" dirty="0" err="1" smtClean="0"/>
              <a:t>aktuní</a:t>
            </a:r>
            <a:r>
              <a:rPr lang="cs-CZ" dirty="0" smtClean="0"/>
              <a:t> přechodná psychotická porucha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5E4F-0DB5-4726-92E9-D1CE0C71D5D5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poruchy myšlení</a:t>
            </a:r>
          </a:p>
          <a:p>
            <a:r>
              <a:rPr lang="cs-CZ" dirty="0" smtClean="0"/>
              <a:t>	do 13. roku se soustředí hlavně na rodiče, + bájné postavy a zvířata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	magické a inkoherentní myšlení se ztrátou asociací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	bludy</a:t>
            </a:r>
            <a:r>
              <a:rPr lang="cs-CZ" baseline="0" dirty="0" smtClean="0"/>
              <a:t> jsou hůře identifikovatelné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5E4F-0DB5-4726-92E9-D1CE0C71D5D5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anxieta </a:t>
            </a:r>
            <a:r>
              <a:rPr lang="cs-CZ" dirty="0" smtClean="0"/>
              <a:t>– nesrozumitelná pro okolí, děti to často neumí vysvětlit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5E4F-0DB5-4726-92E9-D1CE0C71D5D5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předškolní</a:t>
            </a:r>
            <a:r>
              <a:rPr lang="cs-CZ" baseline="0" dirty="0" smtClean="0"/>
              <a:t> věk – magické myšlení a </a:t>
            </a:r>
            <a:r>
              <a:rPr lang="cs-CZ" baseline="0" dirty="0" err="1" smtClean="0"/>
              <a:t>konfabulace</a:t>
            </a:r>
            <a:r>
              <a:rPr lang="cs-CZ" baseline="0" dirty="0" smtClean="0"/>
              <a:t> jsou normální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5E4F-0DB5-4726-92E9-D1CE0C71D5D5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pseudofilozofování</a:t>
            </a:r>
            <a:r>
              <a:rPr lang="cs-CZ" dirty="0" smtClean="0"/>
              <a:t>“ </a:t>
            </a:r>
            <a:r>
              <a:rPr lang="cs-CZ" sz="1200" dirty="0" smtClean="0"/>
              <a:t>povrchní zabývání se náboženskými, filosofickými a abstraktními tématy (je to takové jalové, nemá to logickou stavbu)</a:t>
            </a:r>
          </a:p>
          <a:p>
            <a:r>
              <a:rPr lang="cs-CZ" sz="1200" dirty="0" err="1" smtClean="0"/>
              <a:t>cencestopatie</a:t>
            </a:r>
            <a:r>
              <a:rPr lang="cs-CZ" sz="1200" dirty="0" smtClean="0"/>
              <a:t> – orgánové změny (kamenná játra)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5E4F-0DB5-4726-92E9-D1CE0C71D5D5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zlom životní linie - </a:t>
            </a:r>
            <a:r>
              <a:rPr lang="cs-CZ" sz="1200" dirty="0" smtClean="0"/>
              <a:t>- je zřetelné, že vše fungovalo a najednou ne, → není to osobností</a:t>
            </a:r>
          </a:p>
          <a:p>
            <a:r>
              <a:rPr lang="cs-CZ" sz="1200" dirty="0" smtClean="0"/>
              <a:t>astenický syndrom – rozvíjí se v prodromálním období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5E4F-0DB5-4726-92E9-D1CE0C71D5D5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→ při vyšetření vždy udělat i </a:t>
            </a:r>
            <a:r>
              <a:rPr lang="cs-CZ" dirty="0" err="1" smtClean="0"/>
              <a:t>kogn</a:t>
            </a:r>
            <a:r>
              <a:rPr lang="cs-CZ" dirty="0" smtClean="0"/>
              <a:t>. </a:t>
            </a:r>
            <a:r>
              <a:rPr lang="cs-CZ" dirty="0" err="1" smtClean="0"/>
              <a:t>fce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čím časněji SCH začne, tím je dopad těžší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5E4F-0DB5-4726-92E9-D1CE0C71D5D5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 poruch chování a emocí</a:t>
            </a:r>
          </a:p>
          <a:p>
            <a:pPr lvl="2"/>
            <a:r>
              <a:rPr lang="cs-CZ" dirty="0" smtClean="0"/>
              <a:t>pomůže zde kognitivní deficit – je u SCH</a:t>
            </a:r>
          </a:p>
          <a:p>
            <a:pPr lvl="2"/>
            <a:r>
              <a:rPr lang="cs-CZ" dirty="0" smtClean="0"/>
              <a:t>nepsychotické děti nemají formální poruchy myšlení</a:t>
            </a:r>
          </a:p>
          <a:p>
            <a:pPr lvl="2"/>
            <a:r>
              <a:rPr lang="cs-CZ" dirty="0" smtClean="0"/>
              <a:t>nepsychotické děti nemají charakteristické změny emotivity a poruchy kontaktu s realitou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5E4F-0DB5-4726-92E9-D1CE0C71D5D5}" type="slidenum">
              <a:rPr lang="cs-CZ" smtClean="0"/>
              <a:t>12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A854047-2225-4E03-AEB7-1C779F664692}" type="datetimeFigureOut">
              <a:rPr lang="cs-CZ" smtClean="0"/>
              <a:t>26. 4. 2021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1BAA9EB-A332-4A76-A4E0-A51C53C7B02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54047-2225-4E03-AEB7-1C779F664692}" type="datetimeFigureOut">
              <a:rPr lang="cs-CZ" smtClean="0"/>
              <a:t>26. 4. 2021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A9EB-A332-4A76-A4E0-A51C53C7B0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54047-2225-4E03-AEB7-1C779F664692}" type="datetimeFigureOut">
              <a:rPr lang="cs-CZ" smtClean="0"/>
              <a:t>26. 4. 2021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A9EB-A332-4A76-A4E0-A51C53C7B0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A854047-2225-4E03-AEB7-1C779F664692}" type="datetimeFigureOut">
              <a:rPr lang="cs-CZ" smtClean="0"/>
              <a:t>26. 4. 2021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1BAA9EB-A332-4A76-A4E0-A51C53C7B02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A854047-2225-4E03-AEB7-1C779F664692}" type="datetimeFigureOut">
              <a:rPr lang="cs-CZ" smtClean="0"/>
              <a:t>26. 4. 2021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1BAA9EB-A332-4A76-A4E0-A51C53C7B02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54047-2225-4E03-AEB7-1C779F664692}" type="datetimeFigureOut">
              <a:rPr lang="cs-CZ" smtClean="0"/>
              <a:t>26. 4. 2021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A9EB-A332-4A76-A4E0-A51C53C7B02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54047-2225-4E03-AEB7-1C779F664692}" type="datetimeFigureOut">
              <a:rPr lang="cs-CZ" smtClean="0"/>
              <a:t>26. 4. 2021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A9EB-A332-4A76-A4E0-A51C53C7B02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854047-2225-4E03-AEB7-1C779F664692}" type="datetimeFigureOut">
              <a:rPr lang="cs-CZ" smtClean="0"/>
              <a:t>26. 4. 2021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1BAA9EB-A332-4A76-A4E0-A51C53C7B02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54047-2225-4E03-AEB7-1C779F664692}" type="datetimeFigureOut">
              <a:rPr lang="cs-CZ" smtClean="0"/>
              <a:t>26. 4. 2021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A9EB-A332-4A76-A4E0-A51C53C7B0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A854047-2225-4E03-AEB7-1C779F664692}" type="datetimeFigureOut">
              <a:rPr lang="cs-CZ" smtClean="0"/>
              <a:t>26. 4. 2021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1BAA9EB-A332-4A76-A4E0-A51C53C7B02C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854047-2225-4E03-AEB7-1C779F664692}" type="datetimeFigureOut">
              <a:rPr lang="cs-CZ" smtClean="0"/>
              <a:t>26. 4. 2021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1BAA9EB-A332-4A76-A4E0-A51C53C7B02C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A854047-2225-4E03-AEB7-1C779F664692}" type="datetimeFigureOut">
              <a:rPr lang="cs-CZ" smtClean="0"/>
              <a:t>26. 4. 2021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1BAA9EB-A332-4A76-A4E0-A51C53C7B02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Psychotické poruchy v dětství a dospívání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Mgr. Jana Adámková</a:t>
            </a:r>
          </a:p>
          <a:p>
            <a:r>
              <a:rPr lang="cs-CZ" dirty="0" smtClean="0"/>
              <a:t>LS 2021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kognitivní deficit</a:t>
            </a:r>
            <a:endParaRPr lang="cs-CZ" dirty="0" smtClean="0"/>
          </a:p>
          <a:p>
            <a:pPr lvl="1"/>
            <a:r>
              <a:rPr lang="cs-CZ" dirty="0" smtClean="0"/>
              <a:t>začíná se projevovat už u dětí (ač SCH propukne až v časné dospělosti)</a:t>
            </a:r>
          </a:p>
          <a:p>
            <a:pPr lvl="1"/>
            <a:r>
              <a:rPr lang="cs-CZ" dirty="0" smtClean="0"/>
              <a:t>narušení explicitní paměti</a:t>
            </a:r>
          </a:p>
          <a:p>
            <a:pPr lvl="1"/>
            <a:r>
              <a:rPr lang="cs-CZ" dirty="0" smtClean="0"/>
              <a:t>snížená kapacita pracovní paměti</a:t>
            </a:r>
          </a:p>
          <a:p>
            <a:pPr lvl="1"/>
            <a:r>
              <a:rPr lang="cs-CZ" dirty="0" smtClean="0"/>
              <a:t>porucha exekutivních funkcí</a:t>
            </a:r>
          </a:p>
          <a:p>
            <a:pPr lvl="1"/>
            <a:r>
              <a:rPr lang="cs-CZ" dirty="0" smtClean="0"/>
              <a:t>snížená schopnost přenášet pozornost na nové podněty</a:t>
            </a:r>
          </a:p>
          <a:p>
            <a:pPr lvl="1"/>
            <a:r>
              <a:rPr lang="cs-CZ" dirty="0" smtClean="0"/>
              <a:t>prodloužená reakční doba</a:t>
            </a:r>
          </a:p>
          <a:p>
            <a:pPr lvl="1"/>
            <a:r>
              <a:rPr lang="cs-CZ" dirty="0" smtClean="0"/>
              <a:t>snížená verbální </a:t>
            </a:r>
            <a:r>
              <a:rPr lang="cs-CZ" dirty="0" err="1" smtClean="0"/>
              <a:t>fluence</a:t>
            </a:r>
            <a:endParaRPr lang="cs-CZ" dirty="0" smtClean="0"/>
          </a:p>
          <a:p>
            <a:r>
              <a:rPr lang="cs-CZ" dirty="0" smtClean="0"/>
              <a:t>narušení vývoje osobnosti, emotivity, sociálních funkcí</a:t>
            </a:r>
          </a:p>
          <a:p>
            <a:r>
              <a:rPr lang="cs-CZ" dirty="0" smtClean="0"/>
              <a:t>zasažení </a:t>
            </a:r>
            <a:r>
              <a:rPr lang="cs-CZ" dirty="0" smtClean="0"/>
              <a:t>morfologie CNS</a:t>
            </a:r>
          </a:p>
          <a:p>
            <a:pPr lvl="1"/>
            <a:r>
              <a:rPr lang="cs-CZ" dirty="0" smtClean="0"/>
              <a:t>zmenšení temporálního a frontálního laloku</a:t>
            </a:r>
          </a:p>
          <a:p>
            <a:pPr lvl="1"/>
            <a:r>
              <a:rPr lang="cs-CZ" dirty="0" smtClean="0"/>
              <a:t>abnormity bílé hmoty v amygdalo-</a:t>
            </a:r>
            <a:r>
              <a:rPr lang="cs-CZ" dirty="0" err="1" smtClean="0"/>
              <a:t>orbitofrontálním</a:t>
            </a:r>
            <a:r>
              <a:rPr lang="cs-CZ" dirty="0" smtClean="0"/>
              <a:t> systému</a:t>
            </a:r>
          </a:p>
          <a:p>
            <a:pPr lvl="1"/>
            <a:r>
              <a:rPr lang="cs-CZ" dirty="0" smtClean="0"/>
              <a:t>odlišný vývoj šedé hmoty mozkové</a:t>
            </a:r>
          </a:p>
          <a:p>
            <a:pPr lvl="1"/>
            <a:r>
              <a:rPr lang="cs-CZ" dirty="0" smtClean="0"/>
              <a:t>odlišná architektura synapsí v mozečku</a:t>
            </a:r>
          </a:p>
          <a:p>
            <a:pPr lvl="1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je to procesuální onemocnění, </a:t>
            </a:r>
            <a:r>
              <a:rPr lang="cs-CZ" dirty="0" smtClean="0"/>
              <a:t>má vlastní dynamiku</a:t>
            </a:r>
            <a:endParaRPr lang="cs-CZ" dirty="0" smtClean="0"/>
          </a:p>
          <a:p>
            <a:r>
              <a:rPr lang="cs-CZ" dirty="0" smtClean="0"/>
              <a:t>průběhové formy: jediná ataka / remise a </a:t>
            </a:r>
            <a:r>
              <a:rPr lang="cs-CZ" dirty="0" err="1" smtClean="0"/>
              <a:t>relapsy</a:t>
            </a:r>
            <a:r>
              <a:rPr lang="cs-CZ" dirty="0" smtClean="0"/>
              <a:t> / reziduální stav</a:t>
            </a:r>
          </a:p>
          <a:p>
            <a:r>
              <a:rPr lang="cs-CZ" dirty="0" smtClean="0"/>
              <a:t>prognóza:</a:t>
            </a:r>
          </a:p>
          <a:p>
            <a:pPr lvl="1"/>
            <a:r>
              <a:rPr lang="cs-CZ" sz="2100" dirty="0" smtClean="0"/>
              <a:t>dobrá:</a:t>
            </a:r>
          </a:p>
          <a:p>
            <a:pPr lvl="2"/>
            <a:r>
              <a:rPr lang="cs-CZ" dirty="0" smtClean="0"/>
              <a:t>dobré rodinné zázemí před </a:t>
            </a:r>
            <a:r>
              <a:rPr lang="cs-CZ" dirty="0" smtClean="0"/>
              <a:t>vypuknutím SCH</a:t>
            </a:r>
          </a:p>
          <a:p>
            <a:pPr lvl="2"/>
            <a:r>
              <a:rPr lang="cs-CZ" dirty="0" smtClean="0"/>
              <a:t>dobrá sociální adaptace</a:t>
            </a:r>
          </a:p>
          <a:p>
            <a:pPr lvl="2"/>
            <a:r>
              <a:rPr lang="cs-CZ" dirty="0" smtClean="0"/>
              <a:t>akutní začátek, rychlé řešení</a:t>
            </a:r>
          </a:p>
          <a:p>
            <a:pPr lvl="2"/>
            <a:r>
              <a:rPr lang="cs-CZ" dirty="0" smtClean="0"/>
              <a:t>začátek až kolem 16. - 18. roku</a:t>
            </a:r>
          </a:p>
          <a:p>
            <a:pPr lvl="2"/>
            <a:r>
              <a:rPr lang="cs-CZ" dirty="0" smtClean="0"/>
              <a:t>výrazná afektivní </a:t>
            </a:r>
            <a:r>
              <a:rPr lang="cs-CZ" dirty="0" err="1" smtClean="0"/>
              <a:t>symptomatika</a:t>
            </a:r>
            <a:r>
              <a:rPr lang="cs-CZ" dirty="0" smtClean="0"/>
              <a:t> na začátku</a:t>
            </a:r>
          </a:p>
          <a:p>
            <a:pPr lvl="2"/>
            <a:r>
              <a:rPr lang="cs-CZ" dirty="0" smtClean="0"/>
              <a:t>psychotické pozitivní příznaky</a:t>
            </a:r>
          </a:p>
          <a:p>
            <a:pPr lvl="2"/>
            <a:r>
              <a:rPr lang="cs-CZ" dirty="0" smtClean="0"/>
              <a:t>rovnoměrně se vyvíjející osobnost</a:t>
            </a:r>
          </a:p>
          <a:p>
            <a:pPr lvl="2"/>
            <a:r>
              <a:rPr lang="cs-CZ" dirty="0" smtClean="0"/>
              <a:t>nepřítomnost hereditární zátěže</a:t>
            </a:r>
          </a:p>
          <a:p>
            <a:pPr lvl="1"/>
            <a:r>
              <a:rPr lang="cs-CZ" sz="2400" dirty="0" smtClean="0"/>
              <a:t>špatná:</a:t>
            </a:r>
          </a:p>
          <a:p>
            <a:pPr lvl="2"/>
            <a:r>
              <a:rPr lang="cs-CZ" dirty="0" smtClean="0"/>
              <a:t>hereditární psychotická zátěž</a:t>
            </a:r>
          </a:p>
          <a:p>
            <a:pPr lvl="2"/>
            <a:r>
              <a:rPr lang="cs-CZ" dirty="0" smtClean="0"/>
              <a:t>časný a plíživý začátek</a:t>
            </a:r>
          </a:p>
          <a:p>
            <a:pPr lvl="2"/>
            <a:r>
              <a:rPr lang="cs-CZ" dirty="0" smtClean="0"/>
              <a:t>organické postižení – masivní kognitivní deficit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rmAutofit/>
          </a:bodyPr>
          <a:lstStyle/>
          <a:p>
            <a:r>
              <a:rPr lang="cs-CZ" dirty="0" smtClean="0"/>
              <a:t>diferenciální diagnostika</a:t>
            </a:r>
          </a:p>
          <a:p>
            <a:pPr lvl="1"/>
            <a:r>
              <a:rPr lang="cs-CZ" dirty="0" smtClean="0"/>
              <a:t>somatická</a:t>
            </a:r>
            <a:endParaRPr lang="cs-CZ" dirty="0" smtClean="0"/>
          </a:p>
          <a:p>
            <a:pPr lvl="2"/>
            <a:r>
              <a:rPr lang="cs-CZ" dirty="0" smtClean="0"/>
              <a:t>delirium – délka trvání, kdy to vzniklo (v návaznosti na infekci?)</a:t>
            </a:r>
          </a:p>
          <a:p>
            <a:pPr lvl="2"/>
            <a:r>
              <a:rPr lang="cs-CZ" dirty="0" smtClean="0"/>
              <a:t>záchvatovitá onemocnění</a:t>
            </a:r>
          </a:p>
          <a:p>
            <a:pPr lvl="2"/>
            <a:r>
              <a:rPr lang="cs-CZ" dirty="0" smtClean="0"/>
              <a:t>postižení CNS (nádory, traumata)</a:t>
            </a:r>
          </a:p>
          <a:p>
            <a:pPr lvl="2"/>
            <a:r>
              <a:rPr lang="cs-CZ" dirty="0" err="1" smtClean="0"/>
              <a:t>neurodegenerativní</a:t>
            </a:r>
            <a:r>
              <a:rPr lang="cs-CZ" dirty="0" smtClean="0"/>
              <a:t> poruchy</a:t>
            </a:r>
          </a:p>
          <a:p>
            <a:pPr lvl="2"/>
            <a:r>
              <a:rPr lang="cs-CZ" dirty="0" smtClean="0"/>
              <a:t>metabolické poruchy (endokrinní)</a:t>
            </a:r>
          </a:p>
          <a:p>
            <a:pPr lvl="2"/>
            <a:r>
              <a:rPr lang="cs-CZ" dirty="0" smtClean="0"/>
              <a:t>infekce (HIV, meningitida</a:t>
            </a:r>
            <a:r>
              <a:rPr lang="cs-CZ" dirty="0" smtClean="0"/>
              <a:t>)</a:t>
            </a:r>
            <a:endParaRPr lang="cs-CZ" dirty="0" smtClean="0"/>
          </a:p>
          <a:p>
            <a:pPr lvl="1"/>
            <a:r>
              <a:rPr lang="cs-CZ" dirty="0" smtClean="0"/>
              <a:t>nepsychotické poruchy chování a </a:t>
            </a:r>
            <a:r>
              <a:rPr lang="cs-CZ" dirty="0" smtClean="0"/>
              <a:t>emocí</a:t>
            </a:r>
          </a:p>
          <a:p>
            <a:pPr lvl="2"/>
            <a:r>
              <a:rPr lang="cs-CZ" dirty="0" err="1" smtClean="0"/>
              <a:t>disociativní</a:t>
            </a:r>
            <a:r>
              <a:rPr lang="cs-CZ" dirty="0" smtClean="0"/>
              <a:t> </a:t>
            </a:r>
            <a:r>
              <a:rPr lang="cs-CZ" dirty="0" smtClean="0"/>
              <a:t>poruchy, </a:t>
            </a:r>
            <a:r>
              <a:rPr lang="cs-CZ" dirty="0" err="1" smtClean="0"/>
              <a:t>poruchy</a:t>
            </a:r>
            <a:r>
              <a:rPr lang="cs-CZ" dirty="0" smtClean="0"/>
              <a:t> osobnosti, děti s anamnézou týrání a zneužívání – mohou mít </a:t>
            </a:r>
            <a:r>
              <a:rPr lang="cs-CZ" dirty="0" err="1" smtClean="0"/>
              <a:t>disociativní</a:t>
            </a:r>
            <a:r>
              <a:rPr lang="cs-CZ" dirty="0" smtClean="0"/>
              <a:t> příznaky, které vypadají jako </a:t>
            </a:r>
            <a:r>
              <a:rPr lang="cs-CZ" dirty="0" smtClean="0"/>
              <a:t>psychotické)</a:t>
            </a:r>
          </a:p>
          <a:p>
            <a:pPr lvl="1"/>
            <a:r>
              <a:rPr lang="cs-CZ" dirty="0" smtClean="0"/>
              <a:t>pervazivní vývojové poruchy</a:t>
            </a:r>
          </a:p>
          <a:p>
            <a:pPr lvl="2"/>
            <a:r>
              <a:rPr lang="cs-CZ" dirty="0" smtClean="0"/>
              <a:t>začínají dříve </a:t>
            </a:r>
          </a:p>
          <a:p>
            <a:pPr lvl="2"/>
            <a:r>
              <a:rPr lang="cs-CZ" dirty="0" smtClean="0"/>
              <a:t>u </a:t>
            </a:r>
            <a:r>
              <a:rPr lang="cs-CZ" dirty="0" smtClean="0"/>
              <a:t>PVP chybí období normálního psychomotorického </a:t>
            </a:r>
            <a:r>
              <a:rPr lang="cs-CZ" dirty="0" smtClean="0"/>
              <a:t>vývoje</a:t>
            </a:r>
          </a:p>
          <a:p>
            <a:pPr lvl="2"/>
            <a:r>
              <a:rPr lang="cs-CZ" dirty="0" smtClean="0"/>
              <a:t>u </a:t>
            </a:r>
            <a:r>
              <a:rPr lang="cs-CZ" dirty="0" smtClean="0"/>
              <a:t>PVP absence specifických psychotických příznaků</a:t>
            </a:r>
          </a:p>
          <a:p>
            <a:pPr lvl="2"/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/>
          <a:lstStyle/>
          <a:p>
            <a:pPr lvl="1"/>
            <a:r>
              <a:rPr lang="cs-CZ" dirty="0" smtClean="0"/>
              <a:t>BAP</a:t>
            </a:r>
          </a:p>
          <a:p>
            <a:pPr lvl="1"/>
            <a:r>
              <a:rPr lang="cs-CZ" dirty="0" smtClean="0"/>
              <a:t>OCD</a:t>
            </a:r>
          </a:p>
          <a:p>
            <a:pPr lvl="2"/>
            <a:r>
              <a:rPr lang="cs-CZ" dirty="0" smtClean="0"/>
              <a:t>v dětství se odlišuje těžko</a:t>
            </a:r>
          </a:p>
          <a:p>
            <a:pPr lvl="2"/>
            <a:r>
              <a:rPr lang="cs-CZ" dirty="0" smtClean="0"/>
              <a:t>SCH více devastuje celou osobnost</a:t>
            </a:r>
          </a:p>
          <a:p>
            <a:pPr lvl="1"/>
            <a:r>
              <a:rPr lang="cs-CZ" dirty="0" smtClean="0"/>
              <a:t>toxická psychóza</a:t>
            </a:r>
          </a:p>
          <a:p>
            <a:pPr lvl="2"/>
            <a:r>
              <a:rPr lang="cs-CZ" dirty="0" smtClean="0"/>
              <a:t>častější než SCH</a:t>
            </a:r>
          </a:p>
          <a:p>
            <a:pPr lvl="2"/>
            <a:r>
              <a:rPr lang="cs-CZ" dirty="0" smtClean="0"/>
              <a:t>souvisí s užíváním látek</a:t>
            </a:r>
          </a:p>
          <a:p>
            <a:pPr lvl="2"/>
            <a:r>
              <a:rPr lang="cs-CZ" dirty="0" smtClean="0"/>
              <a:t>TP – rychlý ústup příznaků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/>
          <a:lstStyle/>
          <a:p>
            <a:r>
              <a:rPr lang="cs-CZ" dirty="0" smtClean="0"/>
              <a:t>léčba</a:t>
            </a:r>
          </a:p>
          <a:p>
            <a:pPr lvl="1"/>
            <a:r>
              <a:rPr lang="cs-CZ" dirty="0" smtClean="0"/>
              <a:t>farmakoterapie</a:t>
            </a:r>
          </a:p>
          <a:p>
            <a:pPr lvl="2"/>
            <a:r>
              <a:rPr lang="cs-CZ" dirty="0" smtClean="0"/>
              <a:t>problémem jsou nežádoucí vedlejší účinky</a:t>
            </a:r>
          </a:p>
          <a:p>
            <a:pPr lvl="2"/>
            <a:r>
              <a:rPr lang="cs-CZ" dirty="0" smtClean="0"/>
              <a:t>nedostatečný náhled na onemocnění – odmítání léků</a:t>
            </a:r>
            <a:endParaRPr lang="cs-CZ" dirty="0" smtClean="0"/>
          </a:p>
          <a:p>
            <a:pPr lvl="2"/>
            <a:r>
              <a:rPr lang="cs-CZ" dirty="0" smtClean="0"/>
              <a:t>kombinace antidepresiv a antipsychotik</a:t>
            </a:r>
          </a:p>
          <a:p>
            <a:pPr lvl="1"/>
            <a:r>
              <a:rPr lang="cs-CZ" dirty="0" smtClean="0"/>
              <a:t>edukace – pacienta, rodiny</a:t>
            </a:r>
          </a:p>
          <a:p>
            <a:pPr lvl="1"/>
            <a:r>
              <a:rPr lang="cs-CZ" dirty="0" smtClean="0"/>
              <a:t>+ řešit školu, pomoci s adaptací</a:t>
            </a:r>
          </a:p>
          <a:p>
            <a:pPr lvl="1"/>
            <a:r>
              <a:rPr lang="cs-CZ" dirty="0" err="1" smtClean="0"/>
              <a:t>socioterapie</a:t>
            </a:r>
            <a:r>
              <a:rPr lang="cs-CZ" dirty="0" smtClean="0"/>
              <a:t> – zájmové aktivity</a:t>
            </a:r>
          </a:p>
          <a:p>
            <a:pPr lvl="1"/>
            <a:r>
              <a:rPr lang="cs-CZ" dirty="0" smtClean="0"/>
              <a:t>psychoterapie – individuální, skupinová, rodinná</a:t>
            </a:r>
          </a:p>
          <a:p>
            <a:pPr lvl="1"/>
            <a:r>
              <a:rPr lang="cs-CZ" dirty="0" smtClean="0"/>
              <a:t>rehabilitace – kognitivní </a:t>
            </a:r>
            <a:r>
              <a:rPr lang="cs-CZ" dirty="0" err="1" smtClean="0"/>
              <a:t>fce</a:t>
            </a:r>
            <a:r>
              <a:rPr lang="cs-CZ" dirty="0" smtClean="0"/>
              <a:t>, sociální dovednosti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Jiné psychotické poruchy v dětství a adolescenci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akutní </a:t>
            </a:r>
            <a:r>
              <a:rPr lang="cs-CZ" b="1" dirty="0" smtClean="0"/>
              <a:t>a přechodné psychotické</a:t>
            </a:r>
            <a:r>
              <a:rPr lang="cs-CZ" dirty="0" smtClean="0"/>
              <a:t> </a:t>
            </a:r>
            <a:r>
              <a:rPr lang="cs-CZ" b="1" dirty="0" smtClean="0"/>
              <a:t>poruchy</a:t>
            </a:r>
            <a:endParaRPr lang="cs-CZ" dirty="0" smtClean="0"/>
          </a:p>
          <a:p>
            <a:pPr lvl="1"/>
            <a:r>
              <a:rPr lang="cs-CZ" sz="2400" dirty="0" smtClean="0"/>
              <a:t>v </a:t>
            </a:r>
            <a:r>
              <a:rPr lang="cs-CZ" sz="2400" dirty="0" smtClean="0"/>
              <a:t>adolescenci a časné dospělosti</a:t>
            </a:r>
          </a:p>
          <a:p>
            <a:pPr lvl="1"/>
            <a:r>
              <a:rPr lang="cs-CZ" sz="2400" dirty="0" smtClean="0"/>
              <a:t>neliší se od projevů v dospělosti</a:t>
            </a:r>
          </a:p>
          <a:p>
            <a:r>
              <a:rPr lang="cs-CZ" b="1" dirty="0" smtClean="0"/>
              <a:t>indukovaná</a:t>
            </a:r>
            <a:r>
              <a:rPr lang="cs-CZ" dirty="0" smtClean="0"/>
              <a:t> </a:t>
            </a:r>
            <a:r>
              <a:rPr lang="cs-CZ" b="1" dirty="0" smtClean="0"/>
              <a:t>porucha s bludy</a:t>
            </a:r>
            <a:endParaRPr lang="cs-CZ" dirty="0" smtClean="0"/>
          </a:p>
          <a:p>
            <a:pPr lvl="1"/>
            <a:r>
              <a:rPr lang="cs-CZ" sz="2400" dirty="0" smtClean="0"/>
              <a:t>od </a:t>
            </a:r>
            <a:r>
              <a:rPr lang="cs-CZ" sz="2400" dirty="0" smtClean="0"/>
              <a:t>adolescence (ale častěji od střední a pozdní dospělosti)</a:t>
            </a:r>
          </a:p>
          <a:p>
            <a:r>
              <a:rPr lang="cs-CZ" b="1" dirty="0" smtClean="0"/>
              <a:t>schizoafektivní</a:t>
            </a:r>
            <a:r>
              <a:rPr lang="cs-CZ" dirty="0" smtClean="0"/>
              <a:t> </a:t>
            </a:r>
            <a:r>
              <a:rPr lang="cs-CZ" b="1" dirty="0" smtClean="0"/>
              <a:t>porucha</a:t>
            </a:r>
            <a:endParaRPr lang="cs-CZ" dirty="0" smtClean="0"/>
          </a:p>
          <a:p>
            <a:pPr lvl="1"/>
            <a:r>
              <a:rPr lang="cs-CZ" sz="2400" smtClean="0"/>
              <a:t>od </a:t>
            </a:r>
            <a:r>
              <a:rPr lang="cs-CZ" sz="2400" dirty="0" smtClean="0"/>
              <a:t>pozdní adolescence a časné dospělosti</a:t>
            </a:r>
          </a:p>
          <a:p>
            <a:pPr lvl="1"/>
            <a:r>
              <a:rPr lang="cs-CZ" sz="2400" dirty="0" smtClean="0"/>
              <a:t>projevy jako v dospělosti</a:t>
            </a:r>
          </a:p>
          <a:p>
            <a:pPr lvl="1"/>
            <a:r>
              <a:rPr lang="cs-CZ" sz="2400" dirty="0" smtClean="0"/>
              <a:t>není kognitivní deficit</a:t>
            </a:r>
          </a:p>
          <a:p>
            <a:pPr lvl="1"/>
            <a:r>
              <a:rPr lang="cs-CZ" sz="2400" dirty="0" smtClean="0"/>
              <a:t>není typické sociální stažení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Schizofrenie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neurovývojová</a:t>
            </a:r>
            <a:r>
              <a:rPr lang="cs-CZ" dirty="0" smtClean="0"/>
              <a:t> porucha</a:t>
            </a:r>
          </a:p>
          <a:p>
            <a:r>
              <a:rPr lang="cs-CZ" dirty="0" smtClean="0"/>
              <a:t>etiologii přímo neznáme</a:t>
            </a:r>
          </a:p>
          <a:p>
            <a:r>
              <a:rPr lang="cs-CZ" dirty="0" smtClean="0"/>
              <a:t>podstata stejná jako v dospělosti, obraz mírně odlišný</a:t>
            </a:r>
          </a:p>
          <a:p>
            <a:r>
              <a:rPr lang="cs-CZ" dirty="0" smtClean="0"/>
              <a:t>zahrnuje poruchy myšlení, emocí, vůle, jednání</a:t>
            </a:r>
          </a:p>
          <a:p>
            <a:r>
              <a:rPr lang="cs-CZ" dirty="0" smtClean="0"/>
              <a:t>začátek</a:t>
            </a:r>
          </a:p>
          <a:p>
            <a:pPr lvl="1"/>
            <a:r>
              <a:rPr lang="cs-CZ" dirty="0" smtClean="0"/>
              <a:t>nejčastěji v adolescenci, 2. vrchol kolem 35 let</a:t>
            </a:r>
          </a:p>
          <a:p>
            <a:pPr lvl="1"/>
            <a:r>
              <a:rPr lang="cs-CZ" dirty="0" smtClean="0"/>
              <a:t>4% mezi 10 a 15 lety</a:t>
            </a:r>
          </a:p>
          <a:p>
            <a:pPr lvl="1"/>
            <a:r>
              <a:rPr lang="cs-CZ" dirty="0" smtClean="0"/>
              <a:t>vzácně pod 10 let</a:t>
            </a:r>
          </a:p>
          <a:p>
            <a:r>
              <a:rPr lang="cs-CZ" dirty="0" smtClean="0"/>
              <a:t> kontinuita z dětství do dospělosti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pro diagnózu musí </a:t>
            </a:r>
            <a:r>
              <a:rPr lang="cs-CZ" dirty="0" err="1" smtClean="0"/>
              <a:t>symptomatika</a:t>
            </a:r>
            <a:r>
              <a:rPr lang="cs-CZ" dirty="0" smtClean="0"/>
              <a:t> trvat alespoň 1 měsíc</a:t>
            </a:r>
          </a:p>
          <a:p>
            <a:r>
              <a:rPr lang="cs-CZ" dirty="0" smtClean="0"/>
              <a:t>při diagnostice brát v úvahu </a:t>
            </a:r>
            <a:r>
              <a:rPr lang="cs-CZ" dirty="0" err="1" smtClean="0"/>
              <a:t>dozažený</a:t>
            </a:r>
            <a:r>
              <a:rPr lang="cs-CZ" dirty="0" smtClean="0"/>
              <a:t> stupeň kognitivního vývoje a schopnost exprese symptomů</a:t>
            </a:r>
          </a:p>
          <a:p>
            <a:r>
              <a:rPr lang="cs-CZ" dirty="0" smtClean="0"/>
              <a:t>předoperační myšlení (2 – 7 let)</a:t>
            </a:r>
          </a:p>
          <a:p>
            <a:pPr lvl="1"/>
            <a:r>
              <a:rPr lang="cs-CZ" dirty="0" smtClean="0"/>
              <a:t>myšlení vázáno na činnost; magické myšlení je normální</a:t>
            </a:r>
          </a:p>
          <a:p>
            <a:pPr lvl="1"/>
            <a:r>
              <a:rPr lang="cs-CZ" dirty="0" smtClean="0"/>
              <a:t>SCH vzácná</a:t>
            </a:r>
          </a:p>
          <a:p>
            <a:r>
              <a:rPr lang="cs-CZ" dirty="0" smtClean="0"/>
              <a:t>konkrétních operací (7 – 11 let)</a:t>
            </a:r>
          </a:p>
          <a:p>
            <a:pPr lvl="1"/>
            <a:r>
              <a:rPr lang="cs-CZ" dirty="0" smtClean="0"/>
              <a:t>orientace na konkrétní, reálný svět</a:t>
            </a:r>
          </a:p>
          <a:p>
            <a:pPr lvl="1"/>
            <a:r>
              <a:rPr lang="cs-CZ" dirty="0" smtClean="0"/>
              <a:t>halucinace zvířat, oblud, bludy jsou difúzní (častým obsahem problémy s vlastní identitou)</a:t>
            </a:r>
          </a:p>
          <a:p>
            <a:r>
              <a:rPr lang="cs-CZ" dirty="0" smtClean="0"/>
              <a:t>formálních operací (po 11. roce)</a:t>
            </a:r>
          </a:p>
          <a:p>
            <a:pPr lvl="1"/>
            <a:r>
              <a:rPr lang="cs-CZ" dirty="0" smtClean="0"/>
              <a:t>myšlení symbolické, logické</a:t>
            </a:r>
          </a:p>
          <a:p>
            <a:pPr lvl="1"/>
            <a:r>
              <a:rPr lang="cs-CZ" dirty="0" smtClean="0"/>
              <a:t>příznaky jako v dospělosti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/>
          </a:bodyPr>
          <a:lstStyle/>
          <a:p>
            <a:r>
              <a:rPr lang="cs-CZ" dirty="0" smtClean="0"/>
              <a:t>symptomy</a:t>
            </a:r>
          </a:p>
          <a:p>
            <a:pPr lvl="1"/>
            <a:r>
              <a:rPr lang="cs-CZ" dirty="0" smtClean="0"/>
              <a:t>poruchy percepce</a:t>
            </a:r>
          </a:p>
          <a:p>
            <a:pPr lvl="1"/>
            <a:r>
              <a:rPr lang="cs-CZ" dirty="0" smtClean="0"/>
              <a:t>neuvědomování </a:t>
            </a:r>
            <a:r>
              <a:rPr lang="cs-CZ" dirty="0" smtClean="0"/>
              <a:t>si vlastní </a:t>
            </a:r>
            <a:r>
              <a:rPr lang="cs-CZ" dirty="0" smtClean="0"/>
              <a:t>identity</a:t>
            </a:r>
          </a:p>
          <a:p>
            <a:pPr lvl="1"/>
            <a:r>
              <a:rPr lang="cs-CZ" dirty="0" smtClean="0"/>
              <a:t>poruchy </a:t>
            </a:r>
            <a:r>
              <a:rPr lang="cs-CZ" dirty="0" smtClean="0"/>
              <a:t>interpersonálního </a:t>
            </a:r>
            <a:r>
              <a:rPr lang="cs-CZ" dirty="0" smtClean="0"/>
              <a:t>kontaktu</a:t>
            </a:r>
          </a:p>
          <a:p>
            <a:pPr lvl="1"/>
            <a:r>
              <a:rPr lang="cs-CZ" dirty="0" smtClean="0"/>
              <a:t>hrubé </a:t>
            </a:r>
            <a:r>
              <a:rPr lang="cs-CZ" dirty="0" smtClean="0"/>
              <a:t>narušení emočního vztahu k </a:t>
            </a:r>
            <a:r>
              <a:rPr lang="cs-CZ" dirty="0" smtClean="0"/>
              <a:t>lidem</a:t>
            </a:r>
          </a:p>
          <a:p>
            <a:pPr lvl="1"/>
            <a:r>
              <a:rPr lang="cs-CZ" dirty="0" smtClean="0"/>
              <a:t>poruchy myšlení</a:t>
            </a:r>
          </a:p>
          <a:p>
            <a:pPr lvl="1"/>
            <a:r>
              <a:rPr lang="cs-CZ" dirty="0" smtClean="0"/>
              <a:t>narušení </a:t>
            </a:r>
            <a:r>
              <a:rPr lang="cs-CZ" dirty="0" smtClean="0"/>
              <a:t>kontaktu s realitou, nepochopení </a:t>
            </a:r>
            <a:r>
              <a:rPr lang="cs-CZ" dirty="0" smtClean="0"/>
              <a:t>kontextu</a:t>
            </a:r>
          </a:p>
          <a:p>
            <a:pPr lvl="1"/>
            <a:r>
              <a:rPr lang="cs-CZ" dirty="0" smtClean="0"/>
              <a:t>sluchové halucinace – nejčastější příznak (u 80% případů)</a:t>
            </a:r>
          </a:p>
          <a:p>
            <a:pPr lvl="2"/>
            <a:r>
              <a:rPr lang="cs-CZ" dirty="0" smtClean="0"/>
              <a:t>perzekuční, imperativní, někdy komentující, dialogizující</a:t>
            </a:r>
          </a:p>
          <a:p>
            <a:pPr lvl="1"/>
            <a:r>
              <a:rPr lang="cs-CZ" dirty="0" smtClean="0"/>
              <a:t>poruchy </a:t>
            </a:r>
            <a:r>
              <a:rPr lang="cs-CZ" dirty="0" smtClean="0"/>
              <a:t>emocí – emoční plochost bez empatie, bez zájmu a zvídavosti, sociální izolace nebo naopak přecitlivělost, emoční inkontinence, náladovost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pPr lvl="1"/>
            <a:r>
              <a:rPr lang="cs-CZ" dirty="0" smtClean="0"/>
              <a:t>a</a:t>
            </a:r>
            <a:r>
              <a:rPr lang="cs-CZ" dirty="0" smtClean="0"/>
              <a:t>bnormní</a:t>
            </a:r>
            <a:r>
              <a:rPr lang="cs-CZ" dirty="0" smtClean="0"/>
              <a:t>, nelogická anxieta u mladších </a:t>
            </a:r>
            <a:r>
              <a:rPr lang="cs-CZ" dirty="0" smtClean="0"/>
              <a:t>dětí</a:t>
            </a:r>
          </a:p>
          <a:p>
            <a:pPr lvl="1"/>
            <a:r>
              <a:rPr lang="cs-CZ" dirty="0" smtClean="0"/>
              <a:t>u </a:t>
            </a:r>
            <a:r>
              <a:rPr lang="cs-CZ" dirty="0" smtClean="0"/>
              <a:t>starších úzkostné poruchy s fobiemi, obsesemi a rituály (SCH se často objeví přes </a:t>
            </a:r>
            <a:r>
              <a:rPr lang="cs-CZ" dirty="0" smtClean="0"/>
              <a:t>OCD)</a:t>
            </a:r>
          </a:p>
          <a:p>
            <a:pPr lvl="1"/>
            <a:r>
              <a:rPr lang="cs-CZ" dirty="0" smtClean="0"/>
              <a:t>dezorganizace </a:t>
            </a:r>
            <a:r>
              <a:rPr lang="cs-CZ" dirty="0" smtClean="0"/>
              <a:t>řeči s poruchou kognitivních funkcí a s poruchou sociálního fungování (u starších </a:t>
            </a:r>
            <a:r>
              <a:rPr lang="cs-CZ" dirty="0" smtClean="0"/>
              <a:t>dětí)</a:t>
            </a:r>
          </a:p>
          <a:p>
            <a:pPr lvl="1"/>
            <a:r>
              <a:rPr lang="cs-CZ" dirty="0" smtClean="0"/>
              <a:t>někdy </a:t>
            </a:r>
            <a:r>
              <a:rPr lang="cs-CZ" dirty="0" smtClean="0"/>
              <a:t>retardace řečového vývoje, deficit </a:t>
            </a:r>
            <a:r>
              <a:rPr lang="cs-CZ" dirty="0" smtClean="0"/>
              <a:t>komunikace</a:t>
            </a:r>
          </a:p>
          <a:p>
            <a:pPr lvl="1"/>
            <a:r>
              <a:rPr lang="cs-CZ" dirty="0" smtClean="0"/>
              <a:t>bizarní chování</a:t>
            </a:r>
          </a:p>
          <a:p>
            <a:pPr lvl="1"/>
            <a:r>
              <a:rPr lang="cs-CZ" dirty="0" smtClean="0"/>
              <a:t>generalizovaný </a:t>
            </a:r>
            <a:r>
              <a:rPr lang="cs-CZ" dirty="0" smtClean="0"/>
              <a:t>kognitivní deficit – většinou se na něj přijde později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diagnostika</a:t>
            </a:r>
          </a:p>
          <a:p>
            <a:pPr lvl="1"/>
            <a:r>
              <a:rPr lang="cs-CZ" dirty="0" smtClean="0"/>
              <a:t>v prodromálním období velmi náročná – začátek plíživý, nespecifický – odlišit od deprese, úzkosti, těžké puberty</a:t>
            </a:r>
          </a:p>
          <a:p>
            <a:r>
              <a:rPr lang="cs-CZ" dirty="0" smtClean="0"/>
              <a:t>předškolní věk:</a:t>
            </a:r>
          </a:p>
          <a:p>
            <a:pPr lvl="1"/>
            <a:r>
              <a:rPr lang="cs-CZ" dirty="0" smtClean="0"/>
              <a:t>spíše prodromální příznaky</a:t>
            </a:r>
          </a:p>
          <a:p>
            <a:pPr lvl="1"/>
            <a:r>
              <a:rPr lang="cs-CZ" dirty="0" smtClean="0"/>
              <a:t>lze zachytit </a:t>
            </a:r>
            <a:r>
              <a:rPr lang="cs-CZ" dirty="0" err="1" smtClean="0"/>
              <a:t>sy</a:t>
            </a:r>
            <a:r>
              <a:rPr lang="cs-CZ" dirty="0" smtClean="0"/>
              <a:t>. bludných fantazií</a:t>
            </a:r>
          </a:p>
          <a:p>
            <a:pPr lvl="1"/>
            <a:r>
              <a:rPr lang="cs-CZ" dirty="0" smtClean="0"/>
              <a:t>ne poruchy vnímání a myšlení</a:t>
            </a:r>
          </a:p>
          <a:p>
            <a:r>
              <a:rPr lang="cs-CZ" dirty="0" smtClean="0"/>
              <a:t>školní věk – akutní forma:</a:t>
            </a:r>
          </a:p>
          <a:p>
            <a:pPr lvl="1"/>
            <a:r>
              <a:rPr lang="cs-CZ" dirty="0" err="1" smtClean="0"/>
              <a:t>paranoidita</a:t>
            </a:r>
            <a:endParaRPr lang="cs-CZ" dirty="0" smtClean="0"/>
          </a:p>
          <a:p>
            <a:pPr lvl="1"/>
            <a:r>
              <a:rPr lang="cs-CZ" dirty="0" smtClean="0"/>
              <a:t>depersonalizace</a:t>
            </a:r>
          </a:p>
          <a:p>
            <a:pPr lvl="1"/>
            <a:r>
              <a:rPr lang="cs-CZ" dirty="0" smtClean="0"/>
              <a:t>halucinace</a:t>
            </a:r>
            <a:r>
              <a:rPr lang="cs-CZ" dirty="0" smtClean="0"/>
              <a:t>, </a:t>
            </a:r>
            <a:r>
              <a:rPr lang="cs-CZ" dirty="0" smtClean="0"/>
              <a:t>bludy</a:t>
            </a:r>
          </a:p>
          <a:p>
            <a:pPr lvl="1"/>
            <a:r>
              <a:rPr lang="cs-CZ" dirty="0" smtClean="0"/>
              <a:t>hostilita</a:t>
            </a:r>
            <a:r>
              <a:rPr lang="cs-CZ" dirty="0" smtClean="0"/>
              <a:t>, </a:t>
            </a:r>
            <a:r>
              <a:rPr lang="cs-CZ" dirty="0" smtClean="0"/>
              <a:t>agresivita</a:t>
            </a:r>
          </a:p>
          <a:p>
            <a:pPr lvl="1"/>
            <a:r>
              <a:rPr lang="cs-CZ" dirty="0" smtClean="0"/>
              <a:t>automutilace</a:t>
            </a:r>
          </a:p>
          <a:p>
            <a:pPr lvl="1"/>
            <a:r>
              <a:rPr lang="cs-CZ" dirty="0" smtClean="0"/>
              <a:t>nekontrolovatelné </a:t>
            </a:r>
            <a:r>
              <a:rPr lang="cs-CZ" dirty="0" smtClean="0"/>
              <a:t>destruktivní </a:t>
            </a:r>
            <a:r>
              <a:rPr lang="cs-CZ" dirty="0" smtClean="0"/>
              <a:t>chování</a:t>
            </a:r>
          </a:p>
          <a:p>
            <a:pPr lvl="1"/>
            <a:r>
              <a:rPr lang="cs-CZ" dirty="0" smtClean="0"/>
              <a:t>může </a:t>
            </a:r>
            <a:r>
              <a:rPr lang="cs-CZ" dirty="0" smtClean="0"/>
              <a:t>být přítomen </a:t>
            </a:r>
            <a:r>
              <a:rPr lang="cs-CZ" dirty="0" err="1" smtClean="0"/>
              <a:t>katatonní</a:t>
            </a:r>
            <a:r>
              <a:rPr lang="cs-CZ" dirty="0" smtClean="0"/>
              <a:t> syndrom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r>
              <a:rPr lang="cs-CZ" dirty="0" smtClean="0"/>
              <a:t>školní věk latentní forma:</a:t>
            </a:r>
          </a:p>
          <a:p>
            <a:pPr lvl="1"/>
            <a:r>
              <a:rPr lang="cs-CZ" dirty="0" smtClean="0"/>
              <a:t>rigidita</a:t>
            </a:r>
          </a:p>
          <a:p>
            <a:pPr lvl="1"/>
            <a:r>
              <a:rPr lang="cs-CZ" dirty="0" smtClean="0"/>
              <a:t>nízká </a:t>
            </a:r>
            <a:r>
              <a:rPr lang="cs-CZ" dirty="0" smtClean="0"/>
              <a:t>frustrační </a:t>
            </a:r>
            <a:r>
              <a:rPr lang="cs-CZ" dirty="0" smtClean="0"/>
              <a:t>tolerance</a:t>
            </a:r>
          </a:p>
          <a:p>
            <a:pPr lvl="1"/>
            <a:r>
              <a:rPr lang="cs-CZ" dirty="0" smtClean="0"/>
              <a:t>těžké </a:t>
            </a:r>
            <a:r>
              <a:rPr lang="cs-CZ" dirty="0" smtClean="0"/>
              <a:t>obsedantní </a:t>
            </a:r>
            <a:r>
              <a:rPr lang="cs-CZ" dirty="0" smtClean="0"/>
              <a:t>stavy</a:t>
            </a:r>
          </a:p>
          <a:p>
            <a:pPr lvl="1"/>
            <a:r>
              <a:rPr lang="cs-CZ" dirty="0" smtClean="0"/>
              <a:t>ztráta </a:t>
            </a:r>
            <a:r>
              <a:rPr lang="cs-CZ" dirty="0" smtClean="0"/>
              <a:t>schopnosti sociální </a:t>
            </a:r>
            <a:r>
              <a:rPr lang="cs-CZ" dirty="0" smtClean="0"/>
              <a:t>adaptace</a:t>
            </a:r>
          </a:p>
          <a:p>
            <a:pPr lvl="1"/>
            <a:r>
              <a:rPr lang="cs-CZ" dirty="0" smtClean="0"/>
              <a:t>nekontrolovatelné impulzy</a:t>
            </a:r>
          </a:p>
          <a:p>
            <a:pPr lvl="1"/>
            <a:r>
              <a:rPr lang="cs-CZ" dirty="0" smtClean="0"/>
              <a:t>emoční nezralost</a:t>
            </a:r>
          </a:p>
          <a:p>
            <a:pPr lvl="1"/>
            <a:r>
              <a:rPr lang="cs-CZ" dirty="0" smtClean="0"/>
              <a:t>pod </a:t>
            </a:r>
            <a:r>
              <a:rPr lang="cs-CZ" dirty="0" smtClean="0"/>
              <a:t>obsedantně kompulzivní </a:t>
            </a:r>
            <a:r>
              <a:rPr lang="cs-CZ" dirty="0" err="1" smtClean="0"/>
              <a:t>symptomatikou</a:t>
            </a:r>
            <a:r>
              <a:rPr lang="cs-CZ" dirty="0" smtClean="0"/>
              <a:t> běží schizofrenní </a:t>
            </a:r>
            <a:r>
              <a:rPr lang="cs-CZ" dirty="0" smtClean="0"/>
              <a:t>proces</a:t>
            </a:r>
          </a:p>
          <a:p>
            <a:pPr lvl="1"/>
            <a:r>
              <a:rPr lang="cs-CZ" dirty="0" smtClean="0"/>
              <a:t>pomalé </a:t>
            </a:r>
            <a:r>
              <a:rPr lang="cs-CZ" dirty="0" smtClean="0"/>
              <a:t>kognitivní </a:t>
            </a:r>
            <a:r>
              <a:rPr lang="cs-CZ" dirty="0" smtClean="0"/>
              <a:t>zhoršování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začátek v </a:t>
            </a:r>
            <a:r>
              <a:rPr lang="cs-CZ" dirty="0" smtClean="0"/>
              <a:t>dospívání:</a:t>
            </a:r>
          </a:p>
          <a:p>
            <a:pPr lvl="1"/>
            <a:r>
              <a:rPr lang="cs-CZ" sz="2100" dirty="0" smtClean="0"/>
              <a:t>typická </a:t>
            </a:r>
            <a:r>
              <a:rPr lang="cs-CZ" sz="2100" dirty="0" smtClean="0"/>
              <a:t>alterace (změna, narušení) emočních </a:t>
            </a:r>
            <a:r>
              <a:rPr lang="cs-CZ" sz="2100" dirty="0" smtClean="0"/>
              <a:t>projevů</a:t>
            </a:r>
          </a:p>
          <a:p>
            <a:pPr lvl="1"/>
            <a:r>
              <a:rPr lang="cs-CZ" dirty="0" smtClean="0"/>
              <a:t>rezervovanost </a:t>
            </a:r>
            <a:r>
              <a:rPr lang="cs-CZ" dirty="0" smtClean="0"/>
              <a:t>ve vztahu k dospělým i k </a:t>
            </a:r>
            <a:r>
              <a:rPr lang="cs-CZ" dirty="0" smtClean="0"/>
              <a:t>vrstevníkům, konflikty</a:t>
            </a:r>
          </a:p>
          <a:p>
            <a:pPr lvl="1"/>
            <a:r>
              <a:rPr lang="cs-CZ" dirty="0" smtClean="0"/>
              <a:t>velmi častá sociální </a:t>
            </a:r>
            <a:r>
              <a:rPr lang="cs-CZ" dirty="0" smtClean="0"/>
              <a:t>izolace</a:t>
            </a:r>
          </a:p>
          <a:p>
            <a:pPr lvl="1"/>
            <a:r>
              <a:rPr lang="cs-CZ" dirty="0" smtClean="0"/>
              <a:t>zvýšená </a:t>
            </a:r>
            <a:r>
              <a:rPr lang="cs-CZ" dirty="0" smtClean="0"/>
              <a:t>dráždivost, afektivní </a:t>
            </a:r>
            <a:r>
              <a:rPr lang="cs-CZ" dirty="0" smtClean="0"/>
              <a:t>labilita</a:t>
            </a:r>
          </a:p>
          <a:p>
            <a:pPr lvl="1"/>
            <a:r>
              <a:rPr lang="cs-CZ" dirty="0" smtClean="0"/>
              <a:t>problémy </a:t>
            </a:r>
            <a:r>
              <a:rPr lang="cs-CZ" dirty="0" smtClean="0"/>
              <a:t>s </a:t>
            </a:r>
            <a:r>
              <a:rPr lang="cs-CZ" dirty="0" smtClean="0"/>
              <a:t>učením</a:t>
            </a:r>
          </a:p>
          <a:p>
            <a:pPr lvl="1"/>
            <a:r>
              <a:rPr lang="cs-CZ" dirty="0" smtClean="0"/>
              <a:t>poruchy </a:t>
            </a:r>
            <a:r>
              <a:rPr lang="cs-CZ" dirty="0" smtClean="0"/>
              <a:t>myšlení a vnímání jsou fragmentárního a prchavého rázu</a:t>
            </a:r>
          </a:p>
          <a:p>
            <a:pPr lvl="1"/>
            <a:r>
              <a:rPr lang="cs-CZ" dirty="0" smtClean="0"/>
              <a:t>bludy omnipotentní (často s kosmickou identitou, znovuzrozením)</a:t>
            </a:r>
          </a:p>
          <a:p>
            <a:pPr lvl="1"/>
            <a:r>
              <a:rPr lang="cs-CZ" dirty="0" smtClean="0"/>
              <a:t>chování bezúčelné, nerozvážné, pošetilé, aktivita je nesmyslná</a:t>
            </a:r>
          </a:p>
          <a:p>
            <a:pPr lvl="1"/>
            <a:r>
              <a:rPr lang="cs-CZ" dirty="0" smtClean="0"/>
              <a:t>časté je </a:t>
            </a:r>
            <a:r>
              <a:rPr lang="cs-CZ" b="1" dirty="0" err="1" smtClean="0"/>
              <a:t>pseudofilozofování</a:t>
            </a:r>
            <a:endParaRPr lang="cs-CZ" dirty="0" smtClean="0"/>
          </a:p>
          <a:p>
            <a:pPr lvl="1"/>
            <a:r>
              <a:rPr lang="cs-CZ" dirty="0" smtClean="0"/>
              <a:t>u 70% je </a:t>
            </a:r>
            <a:r>
              <a:rPr lang="cs-CZ" b="1" dirty="0" smtClean="0"/>
              <a:t>na počátku depresivní syndrom a suicidální tendence </a:t>
            </a:r>
            <a:r>
              <a:rPr lang="cs-CZ" dirty="0" smtClean="0"/>
              <a:t>– s tím se často dostává do péče</a:t>
            </a:r>
          </a:p>
          <a:p>
            <a:pPr lvl="1"/>
            <a:r>
              <a:rPr lang="cs-CZ" b="1" dirty="0" err="1" smtClean="0"/>
              <a:t>cenestopatie</a:t>
            </a:r>
            <a:r>
              <a:rPr lang="cs-CZ" dirty="0" smtClean="0"/>
              <a:t>, hypochondrie s </a:t>
            </a:r>
            <a:r>
              <a:rPr lang="cs-CZ" dirty="0" err="1" smtClean="0"/>
              <a:t>dysmorfofobickými</a:t>
            </a:r>
            <a:r>
              <a:rPr lang="cs-CZ" dirty="0" smtClean="0"/>
              <a:t> bludy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 lnSpcReduction="10000"/>
          </a:bodyPr>
          <a:lstStyle/>
          <a:p>
            <a:pPr lvl="1"/>
            <a:r>
              <a:rPr lang="cs-CZ" sz="2400" dirty="0" smtClean="0"/>
              <a:t>paranoidní </a:t>
            </a:r>
            <a:r>
              <a:rPr lang="cs-CZ" sz="2400" dirty="0" smtClean="0"/>
              <a:t>bludy, syndrom psychického automatismu – intenzivní depersonalizační a derealizační </a:t>
            </a:r>
            <a:r>
              <a:rPr lang="cs-CZ" sz="2400" dirty="0" smtClean="0"/>
              <a:t>syndrom</a:t>
            </a:r>
          </a:p>
          <a:p>
            <a:pPr lvl="1"/>
            <a:r>
              <a:rPr lang="cs-CZ" sz="2400" dirty="0" smtClean="0"/>
              <a:t>porucha </a:t>
            </a:r>
            <a:r>
              <a:rPr lang="cs-CZ" sz="2400" dirty="0" smtClean="0"/>
              <a:t>řeči jako porucha komunikace – řeč je přerušovaná, inkoherentní</a:t>
            </a:r>
          </a:p>
          <a:p>
            <a:pPr lvl="1"/>
            <a:r>
              <a:rPr lang="cs-CZ" sz="2400" dirty="0" smtClean="0"/>
              <a:t>častý je „</a:t>
            </a:r>
            <a:r>
              <a:rPr lang="cs-CZ" sz="2400" b="1" dirty="0" smtClean="0"/>
              <a:t>zlom životní linie</a:t>
            </a:r>
            <a:r>
              <a:rPr lang="cs-CZ" sz="2400" dirty="0" smtClean="0"/>
              <a:t>“ </a:t>
            </a:r>
            <a:endParaRPr lang="cs-CZ" sz="2400" dirty="0" smtClean="0"/>
          </a:p>
          <a:p>
            <a:pPr lvl="1"/>
            <a:r>
              <a:rPr lang="cs-CZ" sz="2400" dirty="0" smtClean="0"/>
              <a:t>astenický syndrom</a:t>
            </a:r>
            <a:endParaRPr lang="cs-CZ" dirty="0" smtClean="0"/>
          </a:p>
          <a:p>
            <a:pPr lvl="2"/>
            <a:r>
              <a:rPr lang="cs-CZ" dirty="0" smtClean="0"/>
              <a:t>nesoustředěnost</a:t>
            </a:r>
            <a:endParaRPr lang="cs-CZ" dirty="0" smtClean="0"/>
          </a:p>
          <a:p>
            <a:pPr lvl="2"/>
            <a:r>
              <a:rPr lang="cs-CZ" dirty="0" smtClean="0"/>
              <a:t>snížená psychická výkonnost</a:t>
            </a:r>
          </a:p>
          <a:p>
            <a:pPr lvl="2"/>
            <a:r>
              <a:rPr lang="cs-CZ" dirty="0" smtClean="0"/>
              <a:t>roztržitost</a:t>
            </a:r>
          </a:p>
          <a:p>
            <a:pPr lvl="2"/>
            <a:r>
              <a:rPr lang="cs-CZ" dirty="0" smtClean="0"/>
              <a:t>bolesti hlavy</a:t>
            </a:r>
          </a:p>
          <a:p>
            <a:pPr lvl="2"/>
            <a:r>
              <a:rPr lang="cs-CZ" dirty="0" smtClean="0"/>
              <a:t>nespavost</a:t>
            </a:r>
          </a:p>
          <a:p>
            <a:pPr lvl="2"/>
            <a:r>
              <a:rPr lang="cs-CZ" dirty="0" smtClean="0"/>
              <a:t>zemdlenost</a:t>
            </a:r>
          </a:p>
          <a:p>
            <a:pPr lvl="2"/>
            <a:r>
              <a:rPr lang="cs-CZ" dirty="0" smtClean="0"/>
              <a:t>únava</a:t>
            </a:r>
          </a:p>
          <a:p>
            <a:pPr lvl="2"/>
            <a:r>
              <a:rPr lang="cs-CZ" dirty="0" smtClean="0"/>
              <a:t>poruchy vnímání</a:t>
            </a:r>
          </a:p>
          <a:p>
            <a:pPr lvl="2"/>
            <a:r>
              <a:rPr lang="cs-CZ" dirty="0" smtClean="0"/>
              <a:t>„prázdno v hlavě“</a:t>
            </a:r>
          </a:p>
          <a:p>
            <a:pPr lvl="2"/>
            <a:r>
              <a:rPr lang="cs-CZ" dirty="0" smtClean="0"/>
              <a:t>denní snění</a:t>
            </a:r>
            <a:endParaRPr lang="cs-CZ" sz="2400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79</TotalTime>
  <Words>1180</Words>
  <Application>Microsoft Office PowerPoint</Application>
  <PresentationFormat>Předvádění na obrazovce (4:3)</PresentationFormat>
  <Paragraphs>210</Paragraphs>
  <Slides>15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Arkýř</vt:lpstr>
      <vt:lpstr>Psychotické poruchy v dětství a dospívání</vt:lpstr>
      <vt:lpstr>Schizofrenie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Jiné psychotické poruchy v dětství a adolescenci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Psychotické poruchy v dětství a dospívání</dc:title>
  <dc:creator>Jana Adámková</dc:creator>
  <cp:lastModifiedBy>Jana Adámková</cp:lastModifiedBy>
  <cp:revision>10</cp:revision>
  <dcterms:created xsi:type="dcterms:W3CDTF">2021-04-26T18:59:11Z</dcterms:created>
  <dcterms:modified xsi:type="dcterms:W3CDTF">2021-04-26T20:18:38Z</dcterms:modified>
</cp:coreProperties>
</file>