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0" r:id="rId2"/>
    <p:sldId id="441" r:id="rId3"/>
    <p:sldId id="442" r:id="rId4"/>
    <p:sldId id="448" r:id="rId5"/>
    <p:sldId id="384" r:id="rId6"/>
    <p:sldId id="430" r:id="rId7"/>
    <p:sldId id="450" r:id="rId8"/>
    <p:sldId id="257" r:id="rId9"/>
    <p:sldId id="339" r:id="rId10"/>
    <p:sldId id="333" r:id="rId11"/>
    <p:sldId id="399" r:id="rId12"/>
    <p:sldId id="409" r:id="rId13"/>
    <p:sldId id="411" r:id="rId14"/>
    <p:sldId id="436" r:id="rId15"/>
    <p:sldId id="435" r:id="rId16"/>
    <p:sldId id="419" r:id="rId17"/>
    <p:sldId id="417" r:id="rId18"/>
    <p:sldId id="423" r:id="rId19"/>
    <p:sldId id="431" r:id="rId20"/>
    <p:sldId id="437" r:id="rId21"/>
    <p:sldId id="425" r:id="rId22"/>
    <p:sldId id="426" r:id="rId23"/>
    <p:sldId id="429" r:id="rId24"/>
    <p:sldId id="293" r:id="rId25"/>
    <p:sldId id="444" r:id="rId26"/>
    <p:sldId id="452" r:id="rId27"/>
    <p:sldId id="449" r:id="rId28"/>
    <p:sldId id="387" r:id="rId29"/>
    <p:sldId id="256" r:id="rId30"/>
    <p:sldId id="278" r:id="rId31"/>
    <p:sldId id="269" r:id="rId32"/>
    <p:sldId id="446" r:id="rId33"/>
    <p:sldId id="279" r:id="rId34"/>
    <p:sldId id="274" r:id="rId35"/>
    <p:sldId id="453" r:id="rId36"/>
    <p:sldId id="304" r:id="rId37"/>
    <p:sldId id="303" r:id="rId38"/>
    <p:sldId id="284" r:id="rId39"/>
    <p:sldId id="285" r:id="rId40"/>
    <p:sldId id="305" r:id="rId41"/>
    <p:sldId id="433" r:id="rId42"/>
    <p:sldId id="440" r:id="rId43"/>
    <p:sldId id="318" r:id="rId44"/>
  </p:sldIdLst>
  <p:sldSz cx="9144000" cy="6858000" type="screen4x3"/>
  <p:notesSz cx="6761163" cy="9942513"/>
  <p:custDataLst>
    <p:tags r:id="rId47"/>
  </p:custDataLst>
  <p:defaultTextStyle>
    <a:defPPr>
      <a:defRPr lang="cs-CZ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F6"/>
    <a:srgbClr val="A0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697" autoAdjust="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Temporary%20Internet%20Files\Content.Outlook\ZGVWCW00\Vyvoj%20spotreby%20alkoholu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lyttbar%20disk\Czechresearch\Alcohol%20consumptionC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Spotřeba alkoholu (v</a:t>
            </a:r>
            <a:r>
              <a:rPr lang="cs-CZ" baseline="0" dirty="0"/>
              <a:t> litrech na 1 osobu starší 15 let)</a:t>
            </a:r>
            <a:endParaRPr lang="cs-CZ" dirty="0"/>
          </a:p>
        </c:rich>
      </c:tx>
      <c:layout>
        <c:manualLayout>
          <c:xMode val="edge"/>
          <c:yMode val="edge"/>
          <c:x val="1.9224506658889869E-2"/>
          <c:y val="8.41809798268346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207518620528251E-2"/>
          <c:y val="0.1479671147351983"/>
          <c:w val="0.89726666271561173"/>
          <c:h val="0.73682768389724229"/>
        </c:manualLayout>
      </c:layout>
      <c:lineChart>
        <c:grouping val="standard"/>
        <c:varyColors val="0"/>
        <c:ser>
          <c:idx val="0"/>
          <c:order val="0"/>
          <c:cat>
            <c:numRef>
              <c:f>'[Vyvoj spotreby alkoholu (3).xlsx]List1'!$A$4:$A$36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'[Vyvoj spotreby alkoholu (3).xlsx]List1'!$B$4:$B$36</c:f>
              <c:numCache>
                <c:formatCode>General</c:formatCode>
                <c:ptCount val="33"/>
                <c:pt idx="0">
                  <c:v>11.7</c:v>
                </c:pt>
                <c:pt idx="1">
                  <c:v>12.3</c:v>
                </c:pt>
                <c:pt idx="2">
                  <c:v>11.9</c:v>
                </c:pt>
                <c:pt idx="3">
                  <c:v>12.2</c:v>
                </c:pt>
                <c:pt idx="4">
                  <c:v>12</c:v>
                </c:pt>
                <c:pt idx="5">
                  <c:v>11.7</c:v>
                </c:pt>
                <c:pt idx="6">
                  <c:v>11.3</c:v>
                </c:pt>
                <c:pt idx="7">
                  <c:v>10.4</c:v>
                </c:pt>
                <c:pt idx="8">
                  <c:v>10.5</c:v>
                </c:pt>
                <c:pt idx="9">
                  <c:v>10.5</c:v>
                </c:pt>
                <c:pt idx="10">
                  <c:v>11.3</c:v>
                </c:pt>
                <c:pt idx="11">
                  <c:v>11.5</c:v>
                </c:pt>
                <c:pt idx="12">
                  <c:v>11.8</c:v>
                </c:pt>
                <c:pt idx="13">
                  <c:v>11.5</c:v>
                </c:pt>
                <c:pt idx="14">
                  <c:v>11.6</c:v>
                </c:pt>
                <c:pt idx="15">
                  <c:v>11.5</c:v>
                </c:pt>
                <c:pt idx="16">
                  <c:v>11.6</c:v>
                </c:pt>
                <c:pt idx="17">
                  <c:v>11.9</c:v>
                </c:pt>
                <c:pt idx="18">
                  <c:v>11.8</c:v>
                </c:pt>
                <c:pt idx="19">
                  <c:v>11.9</c:v>
                </c:pt>
                <c:pt idx="20">
                  <c:v>11.8</c:v>
                </c:pt>
                <c:pt idx="21">
                  <c:v>11.8</c:v>
                </c:pt>
                <c:pt idx="22">
                  <c:v>11.9</c:v>
                </c:pt>
                <c:pt idx="23">
                  <c:v>12.1</c:v>
                </c:pt>
                <c:pt idx="24">
                  <c:v>11.5</c:v>
                </c:pt>
                <c:pt idx="25">
                  <c:v>12</c:v>
                </c:pt>
                <c:pt idx="26">
                  <c:v>11.9</c:v>
                </c:pt>
                <c:pt idx="27">
                  <c:v>12.1</c:v>
                </c:pt>
                <c:pt idx="28">
                  <c:v>12.1</c:v>
                </c:pt>
                <c:pt idx="29">
                  <c:v>12.1</c:v>
                </c:pt>
                <c:pt idx="30">
                  <c:v>11.4</c:v>
                </c:pt>
                <c:pt idx="31">
                  <c:v>11.5</c:v>
                </c:pt>
                <c:pt idx="32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4D-4E24-ABF0-E2E1F3BF7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75232"/>
        <c:axId val="68138880"/>
      </c:lineChart>
      <c:catAx>
        <c:axId val="669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8138880"/>
        <c:crosses val="autoZero"/>
        <c:auto val="1"/>
        <c:lblAlgn val="ctr"/>
        <c:lblOffset val="100"/>
        <c:noMultiLvlLbl val="0"/>
      </c:catAx>
      <c:valAx>
        <c:axId val="68138880"/>
        <c:scaling>
          <c:orientation val="minMax"/>
          <c:min val="1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litry čistého alkoholu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66975232"/>
        <c:crosses val="autoZero"/>
        <c:crossBetween val="between"/>
      </c:valAx>
      <c:spPr>
        <a:ln w="12700" cap="sq">
          <a:solidFill>
            <a:schemeClr val="tx1"/>
          </a:solidFill>
          <a:miter lim="800000"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2762224166423E-2"/>
          <c:y val="1.9215480760412431E-2"/>
          <c:w val="0.92051847365233197"/>
          <c:h val="0.84855956684659706"/>
        </c:manualLayout>
      </c:layout>
      <c:lineChart>
        <c:grouping val="standard"/>
        <c:varyColors val="0"/>
        <c:ser>
          <c:idx val="1"/>
          <c:order val="0"/>
          <c:tx>
            <c:v>All students CR</c:v>
          </c:tx>
          <c:cat>
            <c:numRef>
              <c:f>ESPADAlcohol_usepast30daysHeavy!$D$32:$H$32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ESPADAlcohol_usepast30daysHeavy!$D$33:$H$33</c:f>
              <c:numCache>
                <c:formatCode>General</c:formatCode>
                <c:ptCount val="5"/>
                <c:pt idx="0">
                  <c:v>38</c:v>
                </c:pt>
                <c:pt idx="1">
                  <c:v>43</c:v>
                </c:pt>
                <c:pt idx="2">
                  <c:v>47</c:v>
                </c:pt>
                <c:pt idx="3">
                  <c:v>52</c:v>
                </c:pt>
                <c:pt idx="4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37-4610-9A1F-A29CB946E403}"/>
            </c:ext>
          </c:extLst>
        </c:ser>
        <c:ser>
          <c:idx val="2"/>
          <c:order val="1"/>
          <c:tx>
            <c:v>All students N</c:v>
          </c:tx>
          <c:cat>
            <c:numRef>
              <c:f>ESPADAlcohol_usepast30daysHeavy!$D$32:$H$32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ESPADAlcohol_usepast30daysHeavy!$D$34:$H$34</c:f>
              <c:numCache>
                <c:formatCode>General</c:formatCode>
                <c:ptCount val="5"/>
                <c:pt idx="0">
                  <c:v>37</c:v>
                </c:pt>
                <c:pt idx="1">
                  <c:v>50</c:v>
                </c:pt>
                <c:pt idx="2">
                  <c:v>47</c:v>
                </c:pt>
                <c:pt idx="3">
                  <c:v>38</c:v>
                </c:pt>
                <c:pt idx="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37-4610-9A1F-A29CB946E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74880"/>
        <c:axId val="35525376"/>
      </c:lineChart>
      <c:catAx>
        <c:axId val="332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525376"/>
        <c:crosses val="autoZero"/>
        <c:auto val="1"/>
        <c:lblAlgn val="ctr"/>
        <c:lblOffset val="100"/>
        <c:noMultiLvlLbl val="0"/>
      </c:catAx>
      <c:valAx>
        <c:axId val="35525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Proportion, 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3274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AC5CF-089F-4FEC-8E71-64DF3E88C60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FE2E10-2D8B-4E6A-9AD3-A13AA32920CB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000" b="1" dirty="0"/>
            <a:t>Konzumentky s vysoký rizikem vzniku závislosti</a:t>
          </a:r>
        </a:p>
        <a:p>
          <a:r>
            <a:rPr lang="cs-CZ" sz="2400" b="1" dirty="0"/>
            <a:t>9, 5 %</a:t>
          </a:r>
        </a:p>
      </dgm:t>
    </dgm:pt>
    <dgm:pt modelId="{13A86462-ACB4-4259-B778-B357485886DD}" type="parTrans" cxnId="{3F9C475C-3117-4694-BFE1-75F2703C6F01}">
      <dgm:prSet/>
      <dgm:spPr/>
      <dgm:t>
        <a:bodyPr/>
        <a:lstStyle/>
        <a:p>
          <a:endParaRPr lang="cs-CZ"/>
        </a:p>
      </dgm:t>
    </dgm:pt>
    <dgm:pt modelId="{0D270FC9-B46E-42AD-AA80-A8B05A5E4EAB}" type="sibTrans" cxnId="{3F9C475C-3117-4694-BFE1-75F2703C6F01}">
      <dgm:prSet/>
      <dgm:spPr/>
      <dgm:t>
        <a:bodyPr/>
        <a:lstStyle/>
        <a:p>
          <a:endParaRPr lang="cs-CZ"/>
        </a:p>
      </dgm:t>
    </dgm:pt>
    <dgm:pt modelId="{EAC014DE-292C-4AAE-95A9-B62F2015EB6C}">
      <dgm:prSet custT="1"/>
      <dgm:spPr>
        <a:solidFill>
          <a:srgbClr val="FF0000"/>
        </a:solidFill>
      </dgm:spPr>
      <dgm:t>
        <a:bodyPr/>
        <a:lstStyle/>
        <a:p>
          <a:r>
            <a:rPr lang="cs-CZ" sz="1800" b="1" dirty="0"/>
            <a:t>Problémové konzumentky (závislé na alkoholu)</a:t>
          </a:r>
        </a:p>
        <a:p>
          <a:r>
            <a:rPr lang="cs-CZ" sz="1800" b="1" dirty="0"/>
            <a:t>5, 2 %</a:t>
          </a:r>
        </a:p>
      </dgm:t>
    </dgm:pt>
    <dgm:pt modelId="{88712FC5-6641-42F2-942F-A81E5AF90414}" type="parTrans" cxnId="{133F7FAB-1A2C-4754-BFEF-95BC18A9D2A5}">
      <dgm:prSet/>
      <dgm:spPr/>
      <dgm:t>
        <a:bodyPr/>
        <a:lstStyle/>
        <a:p>
          <a:endParaRPr lang="cs-CZ"/>
        </a:p>
      </dgm:t>
    </dgm:pt>
    <dgm:pt modelId="{529CFED8-0511-4357-AB26-F1E47A84D5F8}" type="sibTrans" cxnId="{133F7FAB-1A2C-4754-BFEF-95BC18A9D2A5}">
      <dgm:prSet/>
      <dgm:spPr/>
      <dgm:t>
        <a:bodyPr/>
        <a:lstStyle/>
        <a:p>
          <a:endParaRPr lang="cs-CZ"/>
        </a:p>
      </dgm:t>
    </dgm:pt>
    <dgm:pt modelId="{AC68CBDC-7B0C-4CA0-BA60-9DA215D9CAC3}">
      <dgm:prSet custT="1"/>
      <dgm:spPr>
        <a:solidFill>
          <a:srgbClr val="92D050"/>
        </a:solidFill>
      </dgm:spPr>
      <dgm:t>
        <a:bodyPr/>
        <a:lstStyle/>
        <a:p>
          <a:r>
            <a:rPr lang="cs-CZ" sz="2400" b="1" i="0" dirty="0"/>
            <a:t>Abstinentky a umírněné konzumentky</a:t>
          </a:r>
        </a:p>
        <a:p>
          <a:r>
            <a:rPr lang="cs-CZ" sz="2400" b="1" i="0" dirty="0"/>
            <a:t>39, 9 %</a:t>
          </a:r>
        </a:p>
      </dgm:t>
    </dgm:pt>
    <dgm:pt modelId="{1FD99625-526C-4CBC-A809-4F35E14B613B}" type="parTrans" cxnId="{B5E063A0-383A-4448-82C0-E29A3B0739BB}">
      <dgm:prSet/>
      <dgm:spPr/>
      <dgm:t>
        <a:bodyPr/>
        <a:lstStyle/>
        <a:p>
          <a:endParaRPr lang="cs-CZ"/>
        </a:p>
      </dgm:t>
    </dgm:pt>
    <dgm:pt modelId="{A812E3D6-E38F-4F61-9061-F387CC80FA3F}" type="sibTrans" cxnId="{B5E063A0-383A-4448-82C0-E29A3B0739BB}">
      <dgm:prSet/>
      <dgm:spPr/>
      <dgm:t>
        <a:bodyPr/>
        <a:lstStyle/>
        <a:p>
          <a:endParaRPr lang="cs-CZ"/>
        </a:p>
      </dgm:t>
    </dgm:pt>
    <dgm:pt modelId="{8D611E1A-C6B2-41EF-806A-9899E81BC63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sz="2400" b="1" dirty="0"/>
            <a:t>Konzumentky s nízkým rizikem 45, 4 %</a:t>
          </a:r>
        </a:p>
      </dgm:t>
    </dgm:pt>
    <dgm:pt modelId="{2AFACB7B-BC74-438F-AFE4-DA65E216EEB0}" type="parTrans" cxnId="{18A7CB6D-1D40-4E26-9CAA-9461C243B249}">
      <dgm:prSet/>
      <dgm:spPr/>
      <dgm:t>
        <a:bodyPr/>
        <a:lstStyle/>
        <a:p>
          <a:endParaRPr lang="cs-CZ"/>
        </a:p>
      </dgm:t>
    </dgm:pt>
    <dgm:pt modelId="{5A012355-87E7-41B4-A631-7894D486E03F}" type="sibTrans" cxnId="{18A7CB6D-1D40-4E26-9CAA-9461C243B249}">
      <dgm:prSet/>
      <dgm:spPr/>
      <dgm:t>
        <a:bodyPr/>
        <a:lstStyle/>
        <a:p>
          <a:endParaRPr lang="cs-CZ"/>
        </a:p>
      </dgm:t>
    </dgm:pt>
    <dgm:pt modelId="{E2EC5317-C99E-40F4-9C3B-FB175B0D9C5F}" type="pres">
      <dgm:prSet presAssocID="{47AAC5CF-089F-4FEC-8E71-64DF3E88C601}" presName="Name0" presStyleCnt="0">
        <dgm:presLayoutVars>
          <dgm:dir/>
          <dgm:animLvl val="lvl"/>
          <dgm:resizeHandles val="exact"/>
        </dgm:presLayoutVars>
      </dgm:prSet>
      <dgm:spPr/>
    </dgm:pt>
    <dgm:pt modelId="{5B1B2705-46F9-4D8E-A123-C7D80B90D772}" type="pres">
      <dgm:prSet presAssocID="{EAC014DE-292C-4AAE-95A9-B62F2015EB6C}" presName="Name8" presStyleCnt="0"/>
      <dgm:spPr/>
    </dgm:pt>
    <dgm:pt modelId="{57BB7B2A-0868-4DFC-9378-65B6946CA583}" type="pres">
      <dgm:prSet presAssocID="{EAC014DE-292C-4AAE-95A9-B62F2015EB6C}" presName="level" presStyleLbl="node1" presStyleIdx="0" presStyleCnt="4" custScaleX="124188" custScaleY="47744" custLinFactNeighborX="-451" custLinFactNeighborY="-1254">
        <dgm:presLayoutVars>
          <dgm:chMax val="1"/>
          <dgm:bulletEnabled val="1"/>
        </dgm:presLayoutVars>
      </dgm:prSet>
      <dgm:spPr/>
    </dgm:pt>
    <dgm:pt modelId="{C39BF4D4-3C4C-4EDF-A0B5-0428727FE338}" type="pres">
      <dgm:prSet presAssocID="{EAC014DE-292C-4AAE-95A9-B62F2015EB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667716-4AE3-458F-AD48-2391B532084F}" type="pres">
      <dgm:prSet presAssocID="{AFFE2E10-2D8B-4E6A-9AD3-A13AA32920CB}" presName="Name8" presStyleCnt="0"/>
      <dgm:spPr/>
    </dgm:pt>
    <dgm:pt modelId="{E730F065-ECCE-4115-B5D1-7FCA0D33872B}" type="pres">
      <dgm:prSet presAssocID="{AFFE2E10-2D8B-4E6A-9AD3-A13AA32920CB}" presName="level" presStyleLbl="node1" presStyleIdx="1" presStyleCnt="4" custScaleX="110591" custScaleY="45303" custLinFactNeighborY="-379">
        <dgm:presLayoutVars>
          <dgm:chMax val="1"/>
          <dgm:bulletEnabled val="1"/>
        </dgm:presLayoutVars>
      </dgm:prSet>
      <dgm:spPr/>
    </dgm:pt>
    <dgm:pt modelId="{BA7BF980-BB79-4BAE-94CC-F37AA38376EB}" type="pres">
      <dgm:prSet presAssocID="{AFFE2E10-2D8B-4E6A-9AD3-A13AA32920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71A7F2-DDBB-45BF-ADBC-DA65F9A10430}" type="pres">
      <dgm:prSet presAssocID="{8D611E1A-C6B2-41EF-806A-9899E81BC63D}" presName="Name8" presStyleCnt="0"/>
      <dgm:spPr/>
    </dgm:pt>
    <dgm:pt modelId="{5B928DC1-6567-4A75-BC21-CF5E67B2F215}" type="pres">
      <dgm:prSet presAssocID="{8D611E1A-C6B2-41EF-806A-9899E81BC63D}" presName="level" presStyleLbl="node1" presStyleIdx="2" presStyleCnt="4" custScaleX="107005" custScaleY="48047">
        <dgm:presLayoutVars>
          <dgm:chMax val="1"/>
          <dgm:bulletEnabled val="1"/>
        </dgm:presLayoutVars>
      </dgm:prSet>
      <dgm:spPr/>
    </dgm:pt>
    <dgm:pt modelId="{35B03F96-2576-46EE-91FC-9A8B3D58A721}" type="pres">
      <dgm:prSet presAssocID="{8D611E1A-C6B2-41EF-806A-9899E81BC6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7525AD-3866-4E4B-95B0-1EFA2826277F}" type="pres">
      <dgm:prSet presAssocID="{AC68CBDC-7B0C-4CA0-BA60-9DA215D9CAC3}" presName="Name8" presStyleCnt="0"/>
      <dgm:spPr/>
    </dgm:pt>
    <dgm:pt modelId="{FD40AF23-5502-4C88-AC1D-54A9BBF4BBB2}" type="pres">
      <dgm:prSet presAssocID="{AC68CBDC-7B0C-4CA0-BA60-9DA215D9CAC3}" presName="level" presStyleLbl="node1" presStyleIdx="3" presStyleCnt="4" custScaleX="103483" custScaleY="53935" custLinFactNeighborX="-514" custLinFactNeighborY="-1739">
        <dgm:presLayoutVars>
          <dgm:chMax val="1"/>
          <dgm:bulletEnabled val="1"/>
        </dgm:presLayoutVars>
      </dgm:prSet>
      <dgm:spPr/>
    </dgm:pt>
    <dgm:pt modelId="{61BF4A2A-A979-49A6-B76E-0B5C7DD240EC}" type="pres">
      <dgm:prSet presAssocID="{AC68CBDC-7B0C-4CA0-BA60-9DA215D9CAC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F9C475C-3117-4694-BFE1-75F2703C6F01}" srcId="{47AAC5CF-089F-4FEC-8E71-64DF3E88C601}" destId="{AFFE2E10-2D8B-4E6A-9AD3-A13AA32920CB}" srcOrd="1" destOrd="0" parTransId="{13A86462-ACB4-4259-B778-B357485886DD}" sibTransId="{0D270FC9-B46E-42AD-AA80-A8B05A5E4EAB}"/>
    <dgm:cxn modelId="{A7959E68-E216-4534-B9B5-3385CB203C8C}" type="presOf" srcId="{47AAC5CF-089F-4FEC-8E71-64DF3E88C601}" destId="{E2EC5317-C99E-40F4-9C3B-FB175B0D9C5F}" srcOrd="0" destOrd="0" presId="urn:microsoft.com/office/officeart/2005/8/layout/pyramid1"/>
    <dgm:cxn modelId="{64E2176B-187C-4276-9C37-D1076A13B916}" type="presOf" srcId="{AFFE2E10-2D8B-4E6A-9AD3-A13AA32920CB}" destId="{BA7BF980-BB79-4BAE-94CC-F37AA38376EB}" srcOrd="1" destOrd="0" presId="urn:microsoft.com/office/officeart/2005/8/layout/pyramid1"/>
    <dgm:cxn modelId="{18A7CB6D-1D40-4E26-9CAA-9461C243B249}" srcId="{47AAC5CF-089F-4FEC-8E71-64DF3E88C601}" destId="{8D611E1A-C6B2-41EF-806A-9899E81BC63D}" srcOrd="2" destOrd="0" parTransId="{2AFACB7B-BC74-438F-AFE4-DA65E216EEB0}" sibTransId="{5A012355-87E7-41B4-A631-7894D486E03F}"/>
    <dgm:cxn modelId="{D5B8FC8D-8403-4B29-82A9-6A04F33DB6C2}" type="presOf" srcId="{8D611E1A-C6B2-41EF-806A-9899E81BC63D}" destId="{35B03F96-2576-46EE-91FC-9A8B3D58A721}" srcOrd="1" destOrd="0" presId="urn:microsoft.com/office/officeart/2005/8/layout/pyramid1"/>
    <dgm:cxn modelId="{B5E063A0-383A-4448-82C0-E29A3B0739BB}" srcId="{47AAC5CF-089F-4FEC-8E71-64DF3E88C601}" destId="{AC68CBDC-7B0C-4CA0-BA60-9DA215D9CAC3}" srcOrd="3" destOrd="0" parTransId="{1FD99625-526C-4CBC-A809-4F35E14B613B}" sibTransId="{A812E3D6-E38F-4F61-9061-F387CC80FA3F}"/>
    <dgm:cxn modelId="{133F7FAB-1A2C-4754-BFEF-95BC18A9D2A5}" srcId="{47AAC5CF-089F-4FEC-8E71-64DF3E88C601}" destId="{EAC014DE-292C-4AAE-95A9-B62F2015EB6C}" srcOrd="0" destOrd="0" parTransId="{88712FC5-6641-42F2-942F-A81E5AF90414}" sibTransId="{529CFED8-0511-4357-AB26-F1E47A84D5F8}"/>
    <dgm:cxn modelId="{67F787B7-68E7-465B-A8AA-1ABB23813823}" type="presOf" srcId="{AFFE2E10-2D8B-4E6A-9AD3-A13AA32920CB}" destId="{E730F065-ECCE-4115-B5D1-7FCA0D33872B}" srcOrd="0" destOrd="0" presId="urn:microsoft.com/office/officeart/2005/8/layout/pyramid1"/>
    <dgm:cxn modelId="{8A7794CB-F98D-40B0-8933-0E07649D3948}" type="presOf" srcId="{EAC014DE-292C-4AAE-95A9-B62F2015EB6C}" destId="{C39BF4D4-3C4C-4EDF-A0B5-0428727FE338}" srcOrd="1" destOrd="0" presId="urn:microsoft.com/office/officeart/2005/8/layout/pyramid1"/>
    <dgm:cxn modelId="{FAC3ECEF-A68B-4827-8BEE-0E2F66857C66}" type="presOf" srcId="{8D611E1A-C6B2-41EF-806A-9899E81BC63D}" destId="{5B928DC1-6567-4A75-BC21-CF5E67B2F215}" srcOrd="0" destOrd="0" presId="urn:microsoft.com/office/officeart/2005/8/layout/pyramid1"/>
    <dgm:cxn modelId="{1CB961F5-0B35-4DE3-9888-A2E9385411DA}" type="presOf" srcId="{AC68CBDC-7B0C-4CA0-BA60-9DA215D9CAC3}" destId="{61BF4A2A-A979-49A6-B76E-0B5C7DD240EC}" srcOrd="1" destOrd="0" presId="urn:microsoft.com/office/officeart/2005/8/layout/pyramid1"/>
    <dgm:cxn modelId="{F52225F9-CCD1-4BED-82D9-548AB7594A36}" type="presOf" srcId="{AC68CBDC-7B0C-4CA0-BA60-9DA215D9CAC3}" destId="{FD40AF23-5502-4C88-AC1D-54A9BBF4BBB2}" srcOrd="0" destOrd="0" presId="urn:microsoft.com/office/officeart/2005/8/layout/pyramid1"/>
    <dgm:cxn modelId="{92FB20FD-9C60-43A2-A794-AD13089755F0}" type="presOf" srcId="{EAC014DE-292C-4AAE-95A9-B62F2015EB6C}" destId="{57BB7B2A-0868-4DFC-9378-65B6946CA583}" srcOrd="0" destOrd="0" presId="urn:microsoft.com/office/officeart/2005/8/layout/pyramid1"/>
    <dgm:cxn modelId="{503F968E-C03B-4A6E-A719-4EDA6E2A9D30}" type="presParOf" srcId="{E2EC5317-C99E-40F4-9C3B-FB175B0D9C5F}" destId="{5B1B2705-46F9-4D8E-A123-C7D80B90D772}" srcOrd="0" destOrd="0" presId="urn:microsoft.com/office/officeart/2005/8/layout/pyramid1"/>
    <dgm:cxn modelId="{AC4AE3B1-B8A9-4A6E-82D3-C926B6416DB5}" type="presParOf" srcId="{5B1B2705-46F9-4D8E-A123-C7D80B90D772}" destId="{57BB7B2A-0868-4DFC-9378-65B6946CA583}" srcOrd="0" destOrd="0" presId="urn:microsoft.com/office/officeart/2005/8/layout/pyramid1"/>
    <dgm:cxn modelId="{397981F3-6D17-4750-AB27-968998C51F93}" type="presParOf" srcId="{5B1B2705-46F9-4D8E-A123-C7D80B90D772}" destId="{C39BF4D4-3C4C-4EDF-A0B5-0428727FE338}" srcOrd="1" destOrd="0" presId="urn:microsoft.com/office/officeart/2005/8/layout/pyramid1"/>
    <dgm:cxn modelId="{92DAB0B8-515C-492B-BDBC-36641F63DD15}" type="presParOf" srcId="{E2EC5317-C99E-40F4-9C3B-FB175B0D9C5F}" destId="{96667716-4AE3-458F-AD48-2391B532084F}" srcOrd="1" destOrd="0" presId="urn:microsoft.com/office/officeart/2005/8/layout/pyramid1"/>
    <dgm:cxn modelId="{896B4133-6348-4FF2-942D-21C17231BE5A}" type="presParOf" srcId="{96667716-4AE3-458F-AD48-2391B532084F}" destId="{E730F065-ECCE-4115-B5D1-7FCA0D33872B}" srcOrd="0" destOrd="0" presId="urn:microsoft.com/office/officeart/2005/8/layout/pyramid1"/>
    <dgm:cxn modelId="{3C5E3727-BC80-4653-ABEB-9004CB7D825D}" type="presParOf" srcId="{96667716-4AE3-458F-AD48-2391B532084F}" destId="{BA7BF980-BB79-4BAE-94CC-F37AA38376EB}" srcOrd="1" destOrd="0" presId="urn:microsoft.com/office/officeart/2005/8/layout/pyramid1"/>
    <dgm:cxn modelId="{A0D9F16E-FD83-4B22-971B-094A63B3B827}" type="presParOf" srcId="{E2EC5317-C99E-40F4-9C3B-FB175B0D9C5F}" destId="{CD71A7F2-DDBB-45BF-ADBC-DA65F9A10430}" srcOrd="2" destOrd="0" presId="urn:microsoft.com/office/officeart/2005/8/layout/pyramid1"/>
    <dgm:cxn modelId="{E70E3365-72BD-465E-A21F-EA5BD7CA3A9D}" type="presParOf" srcId="{CD71A7F2-DDBB-45BF-ADBC-DA65F9A10430}" destId="{5B928DC1-6567-4A75-BC21-CF5E67B2F215}" srcOrd="0" destOrd="0" presId="urn:microsoft.com/office/officeart/2005/8/layout/pyramid1"/>
    <dgm:cxn modelId="{46320C6A-D7B9-4A3A-A39E-1AAF8DCC5B2F}" type="presParOf" srcId="{CD71A7F2-DDBB-45BF-ADBC-DA65F9A10430}" destId="{35B03F96-2576-46EE-91FC-9A8B3D58A721}" srcOrd="1" destOrd="0" presId="urn:microsoft.com/office/officeart/2005/8/layout/pyramid1"/>
    <dgm:cxn modelId="{294D18BD-C9BD-42EE-A96A-61AB1651BAFA}" type="presParOf" srcId="{E2EC5317-C99E-40F4-9C3B-FB175B0D9C5F}" destId="{577525AD-3866-4E4B-95B0-1EFA2826277F}" srcOrd="3" destOrd="0" presId="urn:microsoft.com/office/officeart/2005/8/layout/pyramid1"/>
    <dgm:cxn modelId="{05404CF8-BAC4-4BB8-A059-C023E5E89FA7}" type="presParOf" srcId="{577525AD-3866-4E4B-95B0-1EFA2826277F}" destId="{FD40AF23-5502-4C88-AC1D-54A9BBF4BBB2}" srcOrd="0" destOrd="0" presId="urn:microsoft.com/office/officeart/2005/8/layout/pyramid1"/>
    <dgm:cxn modelId="{CEDE5ED1-60C8-4C8B-9C4F-290393DC2D44}" type="presParOf" srcId="{577525AD-3866-4E4B-95B0-1EFA2826277F}" destId="{61BF4A2A-A979-49A6-B76E-0B5C7DD240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B7B2A-0868-4DFC-9378-65B6946CA583}">
      <dsp:nvSpPr>
        <dsp:cNvPr id="0" name=""/>
        <dsp:cNvSpPr/>
      </dsp:nvSpPr>
      <dsp:spPr>
        <a:xfrm>
          <a:off x="1545420" y="0"/>
          <a:ext cx="1354434" cy="1003190"/>
        </a:xfrm>
        <a:prstGeom prst="trapezoid">
          <a:avLst>
            <a:gd name="adj" fmla="val 54358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Problémové konzumentky (závislé na alkoholu)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5, 2 %</a:t>
          </a:r>
        </a:p>
      </dsp:txBody>
      <dsp:txXfrm>
        <a:off x="1545420" y="0"/>
        <a:ext cx="1354434" cy="1003190"/>
      </dsp:txXfrm>
    </dsp:sp>
    <dsp:sp modelId="{E730F065-ECCE-4115-B5D1-7FCA0D33872B}">
      <dsp:nvSpPr>
        <dsp:cNvPr id="0" name=""/>
        <dsp:cNvSpPr/>
      </dsp:nvSpPr>
      <dsp:spPr>
        <a:xfrm>
          <a:off x="1052248" y="995227"/>
          <a:ext cx="2350616" cy="951900"/>
        </a:xfrm>
        <a:prstGeom prst="trapezoid">
          <a:avLst>
            <a:gd name="adj" fmla="val 54358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Konzumentky s vysoký rizikem vzniku závislosti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9, 5 %</a:t>
          </a:r>
        </a:p>
      </dsp:txBody>
      <dsp:txXfrm>
        <a:off x="1463606" y="995227"/>
        <a:ext cx="1527900" cy="951900"/>
      </dsp:txXfrm>
    </dsp:sp>
    <dsp:sp modelId="{5B928DC1-6567-4A75-BC21-CF5E67B2F215}">
      <dsp:nvSpPr>
        <dsp:cNvPr id="0" name=""/>
        <dsp:cNvSpPr/>
      </dsp:nvSpPr>
      <dsp:spPr>
        <a:xfrm>
          <a:off x="503140" y="1955091"/>
          <a:ext cx="3448833" cy="1009557"/>
        </a:xfrm>
        <a:prstGeom prst="trapezoid">
          <a:avLst>
            <a:gd name="adj" fmla="val 54358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Konzumentky s nízkým rizikem 45, 4 %</a:t>
          </a:r>
        </a:p>
      </dsp:txBody>
      <dsp:txXfrm>
        <a:off x="1106686" y="1955091"/>
        <a:ext cx="2241741" cy="1009557"/>
      </dsp:txXfrm>
    </dsp:sp>
    <dsp:sp modelId="{FD40AF23-5502-4C88-AC1D-54A9BBF4BBB2}">
      <dsp:nvSpPr>
        <dsp:cNvPr id="0" name=""/>
        <dsp:cNvSpPr/>
      </dsp:nvSpPr>
      <dsp:spPr>
        <a:xfrm>
          <a:off x="-77585" y="2928109"/>
          <a:ext cx="4610285" cy="1133275"/>
        </a:xfrm>
        <a:prstGeom prst="trapezoid">
          <a:avLst>
            <a:gd name="adj" fmla="val 54358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Abstinentky a umírněné konzumentky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39, 9 %</a:t>
          </a:r>
        </a:p>
      </dsp:txBody>
      <dsp:txXfrm>
        <a:off x="729214" y="2928109"/>
        <a:ext cx="2996685" cy="113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702F37-AB87-4621-85A5-47FC1B189227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E7231E-1886-472D-BDE3-E61934A8E3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72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E9E447-9C25-455C-9AFE-0A759B9D7AB0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065B7A-51EB-46AE-9FF1-3C24C155725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16297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65B7A-51EB-46AE-9FF1-3C24C1557258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4658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65B7A-51EB-46AE-9FF1-3C24C1557258}" type="slidenum">
              <a:rPr lang="en-US" altLang="cs-CZ" smtClean="0"/>
              <a:pPr>
                <a:defRPr/>
              </a:pPr>
              <a:t>24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232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65B7A-51EB-46AE-9FF1-3C24C1557258}" type="slidenum">
              <a:rPr lang="en-US" altLang="cs-CZ" smtClean="0"/>
              <a:pPr>
                <a:defRPr/>
              </a:pPr>
              <a:t>28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0605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3E06A92-BDD3-4774-B0C0-B4ABFFF17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29041-01D4-4F54-B560-555C51F9BC54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3B3B785-FEDA-4A58-8388-5195313CE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190D1FD-3E4C-4DD6-8D27-F3E6E5049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3E06A92-BDD3-4774-B0C0-B4ABFFF17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29041-01D4-4F54-B560-555C51F9BC54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3B3B785-FEDA-4A58-8388-5195313CE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190D1FD-3E4C-4DD6-8D27-F3E6E5049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3E06A92-BDD3-4774-B0C0-B4ABFFF17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29041-01D4-4F54-B560-555C51F9BC54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3B3B785-FEDA-4A58-8388-5195313CE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190D1FD-3E4C-4DD6-8D27-F3E6E5049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866526"/>
          </a:xfrm>
        </p:spPr>
        <p:txBody>
          <a:bodyPr>
            <a:normAutofit/>
          </a:bodyPr>
          <a:lstStyle>
            <a:lvl1pPr marL="0" indent="0" algn="ctr" defTabSz="914107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3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cs-CZ" sz="2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06283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1642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88125" y="6300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01404D7-FBC5-436F-B245-CB4C36BCB2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54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>
            <a:no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lang="cs-CZ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88125" y="6300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E68C8FB-735E-4286-A05B-400E0DC3F1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411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339228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88125" y="6300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53DCD63-D00D-48B4-9CEC-452194B203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911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57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393F6-F7BF-48A2-B795-AB44D883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C3ABD-AFFF-479B-9E8E-21035A9ED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E63D4A-CC56-4AAA-92AA-8345B70B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29EC-A8A7-4E4C-84A7-3C05D3BCD5B5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8A48D-FA11-4EEC-9A3B-4929CD14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789E4-FFB2-4C61-85E5-646B7F13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5F33-D799-4252-9255-BAEA06E51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48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2205038"/>
            <a:ext cx="8229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0" r:id="rId2"/>
    <p:sldLayoutId id="2147483801" r:id="rId3"/>
    <p:sldLayoutId id="2147483802" r:id="rId4"/>
    <p:sldLayoutId id="2147483799" r:id="rId5"/>
    <p:sldLayoutId id="2147483803" r:id="rId6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200" indent="-4572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ved=2ahUKEwjzqfj9_IPhAhXIZlAKHSc4BWMQjRx6BAgBEAU&amp;url=http://zena-in.cz/clanek/je-tehotna-a-chlasta&amp;psig=AOvVaw3WuOunZ2wuSiO6THKXNCVR&amp;ust=1552733418981442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ldpopulationreview.com/countries/uganda-population" TargetMode="External"/><Relationship Id="rId3" Type="http://schemas.openxmlformats.org/officeDocument/2006/relationships/hyperlink" Target="https://worldpopulationreview.com/countries/moldova-population" TargetMode="External"/><Relationship Id="rId7" Type="http://schemas.openxmlformats.org/officeDocument/2006/relationships/hyperlink" Target="https://worldpopulationreview.com/countries/spain-population" TargetMode="External"/><Relationship Id="rId2" Type="http://schemas.openxmlformats.org/officeDocument/2006/relationships/hyperlink" Target="https://worldpopulationreview.com/countries/latvia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ldpopulationreview.com/countries/ireland-population" TargetMode="External"/><Relationship Id="rId5" Type="http://schemas.openxmlformats.org/officeDocument/2006/relationships/hyperlink" Target="https://worldpopulationreview.com/countries/lithuania-population" TargetMode="External"/><Relationship Id="rId10" Type="http://schemas.openxmlformats.org/officeDocument/2006/relationships/hyperlink" Target="https://worldpopulationreview.com/countries/luxembourg-population" TargetMode="External"/><Relationship Id="rId4" Type="http://schemas.openxmlformats.org/officeDocument/2006/relationships/hyperlink" Target="https://worldpopulationreview.com/countries/germany-population" TargetMode="External"/><Relationship Id="rId9" Type="http://schemas.openxmlformats.org/officeDocument/2006/relationships/hyperlink" Target="https://worldpopulationreview.com/countries/bulgaria-popul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669" y="2132856"/>
            <a:ext cx="8280400" cy="866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sz="2800" dirty="0"/>
            </a:br>
            <a:r>
              <a:rPr sz="2800" dirty="0"/>
              <a:t>Pití alkoholu v  ČR a jeho důsledky</a:t>
            </a:r>
            <a:br>
              <a:rPr sz="2800" dirty="0"/>
            </a:br>
            <a:r>
              <a:rPr sz="2800" dirty="0"/>
              <a:t> v kontextu  zdravotní politiky  </a:t>
            </a:r>
            <a:endParaRPr lang="en-US" sz="2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3789363"/>
            <a:ext cx="6400800" cy="1439862"/>
          </a:xfrm>
        </p:spPr>
        <p:txBody>
          <a:bodyPr rtlCol="0">
            <a:normAutofit fontScale="70000" lnSpcReduction="20000"/>
          </a:bodyPr>
          <a:lstStyle/>
          <a:p>
            <a:pPr marL="609600" indent="-609600" defTabSz="914107" eaLnBrk="1" fontAlgn="auto" hangingPunct="1">
              <a:spcAft>
                <a:spcPts val="0"/>
              </a:spcAft>
              <a:defRPr/>
            </a:pPr>
            <a:r>
              <a:rPr sz="2800" i="1" dirty="0">
                <a:solidFill>
                  <a:schemeClr val="tx2"/>
                </a:solidFill>
              </a:rPr>
              <a:t>PhDr. Helena Hnilicová, Ph.D.</a:t>
            </a:r>
          </a:p>
          <a:p>
            <a:pPr marL="609600" indent="-609600" defTabSz="914107" eaLnBrk="1" fontAlgn="auto" hangingPunct="1">
              <a:spcAft>
                <a:spcPts val="0"/>
              </a:spcAft>
              <a:defRPr/>
            </a:pPr>
            <a:r>
              <a:rPr sz="2800" i="1" dirty="0">
                <a:solidFill>
                  <a:schemeClr val="tx2"/>
                </a:solidFill>
              </a:rPr>
              <a:t>Universita Karlova Praha, </a:t>
            </a:r>
          </a:p>
          <a:p>
            <a:pPr marL="609600" indent="-609600" defTabSz="914107" eaLnBrk="1" fontAlgn="auto" hangingPunct="1">
              <a:spcAft>
                <a:spcPts val="0"/>
              </a:spcAft>
              <a:defRPr/>
            </a:pPr>
            <a:r>
              <a:rPr sz="2800" i="1" dirty="0">
                <a:solidFill>
                  <a:schemeClr val="tx2"/>
                </a:solidFill>
              </a:rPr>
              <a:t>1.Lékařská fakulta </a:t>
            </a:r>
          </a:p>
          <a:p>
            <a:pPr marL="609600" indent="-609600" defTabSz="914107" eaLnBrk="1" fontAlgn="auto" hangingPunct="1">
              <a:spcAft>
                <a:spcPts val="0"/>
              </a:spcAft>
              <a:defRPr/>
            </a:pPr>
            <a:r>
              <a:rPr sz="2800" i="1" dirty="0">
                <a:solidFill>
                  <a:schemeClr val="tx2"/>
                </a:solidFill>
              </a:rPr>
              <a:t>Ústav veřejného zdravotnictví a medicínského práva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864"/>
            <a:ext cx="3384376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68313" y="1052512"/>
            <a:ext cx="8156575" cy="576287"/>
          </a:xfrm>
          <a:noFill/>
        </p:spPr>
        <p:txBody>
          <a:bodyPr/>
          <a:lstStyle/>
          <a:p>
            <a:pPr>
              <a:defRPr/>
            </a:pPr>
            <a:br>
              <a:rPr lang="cs-CZ" altLang="cs-CZ" sz="2800" dirty="0"/>
            </a:br>
            <a:r>
              <a:rPr lang="cs-CZ" altLang="cs-CZ" sz="2800" dirty="0"/>
              <a:t>Trendy v p</a:t>
            </a:r>
            <a:r>
              <a:rPr lang="cs-CZ" altLang="cs-CZ" sz="2400" dirty="0"/>
              <a:t>ití alkoholu v ČR </a:t>
            </a:r>
            <a:br>
              <a:rPr lang="cs-CZ" altLang="cs-CZ" sz="2400" dirty="0"/>
            </a:br>
            <a:r>
              <a:rPr lang="cs-CZ" altLang="cs-CZ" sz="1400" b="0" i="1" dirty="0"/>
              <a:t>Zdroje: OECD 2017, ČSÚ, Štiková 2010; Zpráva o zdraví obyvatel České republiky </a:t>
            </a:r>
            <a:br>
              <a:rPr lang="cs-CZ" altLang="cs-CZ" sz="2800" i="1" dirty="0"/>
            </a:br>
            <a:endParaRPr lang="cs-CZ" altLang="cs-CZ" sz="2800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250825" y="1772816"/>
            <a:ext cx="8785225" cy="4824834"/>
          </a:xfrm>
        </p:spPr>
        <p:txBody>
          <a:bodyPr/>
          <a:lstStyle/>
          <a:p>
            <a:pPr>
              <a:defRPr/>
            </a:pPr>
            <a:endParaRPr lang="cs-CZ" altLang="cs-CZ" sz="1800" b="1" dirty="0"/>
          </a:p>
          <a:p>
            <a:pPr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Dlouhodobě vysoká spotřeba alkoholu</a:t>
            </a:r>
            <a:r>
              <a:rPr lang="cs-CZ" altLang="cs-CZ" sz="2000" dirty="0">
                <a:latin typeface="Calibri" panose="020F0502020204030204" pitchFamily="34" charset="0"/>
              </a:rPr>
              <a:t>: na 1 obyvatele 15 +: </a:t>
            </a:r>
            <a:r>
              <a:rPr lang="cs-CZ" altLang="cs-CZ" sz="2000" b="1" dirty="0">
                <a:latin typeface="Calibri" panose="020F0502020204030204" pitchFamily="34" charset="0"/>
              </a:rPr>
              <a:t> ČR 14, 3 litrů     </a:t>
            </a:r>
          </a:p>
          <a:p>
            <a:pPr>
              <a:defRPr/>
            </a:pPr>
            <a:endParaRPr lang="cs-CZ" altLang="cs-CZ" sz="20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Pivo: </a:t>
            </a:r>
            <a:r>
              <a:rPr lang="cs-CZ" altLang="cs-CZ" sz="2000" dirty="0">
                <a:latin typeface="Calibri" panose="020F0502020204030204" pitchFamily="34" charset="0"/>
              </a:rPr>
              <a:t> </a:t>
            </a:r>
            <a:r>
              <a:rPr lang="cs-CZ" altLang="cs-CZ" sz="2000" b="1" dirty="0">
                <a:latin typeface="Calibri" panose="020F0502020204030204" pitchFamily="34" charset="0"/>
              </a:rPr>
              <a:t>50 % </a:t>
            </a:r>
            <a:r>
              <a:rPr lang="cs-CZ" altLang="cs-CZ" sz="2000" dirty="0">
                <a:latin typeface="Calibri" panose="020F0502020204030204" pitchFamily="34" charset="0"/>
              </a:rPr>
              <a:t> (138-143 l na osobu);  </a:t>
            </a:r>
            <a:r>
              <a:rPr lang="cs-CZ" altLang="cs-CZ" sz="2000" b="1" dirty="0">
                <a:latin typeface="Calibri" panose="020F0502020204030204" pitchFamily="34" charset="0"/>
              </a:rPr>
              <a:t>Destiláty 30%;   Víno 20</a:t>
            </a:r>
            <a:r>
              <a:rPr lang="cs-CZ" altLang="cs-CZ" sz="2000" dirty="0">
                <a:latin typeface="Calibri" panose="020F0502020204030204" pitchFamily="34" charset="0"/>
              </a:rPr>
              <a:t>%</a:t>
            </a:r>
          </a:p>
          <a:p>
            <a:pPr>
              <a:defRPr/>
            </a:pPr>
            <a:endParaRPr lang="cs-CZ" sz="20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>
                <a:latin typeface="Calibri" panose="020F0502020204030204" pitchFamily="34" charset="0"/>
              </a:rPr>
              <a:t>Nárůst spotřeby  alkoholických  nápojů v letech  1989 – 2009:  o 27 % </a:t>
            </a:r>
          </a:p>
          <a:p>
            <a:pPr>
              <a:defRPr/>
            </a:pPr>
            <a:r>
              <a:rPr lang="cs-CZ" sz="2000" b="1" dirty="0">
                <a:latin typeface="Calibri" panose="020F0502020204030204" pitchFamily="34" charset="0"/>
              </a:rPr>
              <a:t>                                                                </a:t>
            </a:r>
            <a:r>
              <a:rPr lang="cs-CZ" sz="2000" dirty="0">
                <a:latin typeface="Calibri" panose="020F0502020204030204" pitchFamily="34" charset="0"/>
              </a:rPr>
              <a:t>víno 31%,  destiláty 28%,   </a:t>
            </a:r>
            <a:r>
              <a:rPr lang="cs-CZ" sz="2000" u="sng" dirty="0">
                <a:latin typeface="Calibri" panose="020F0502020204030204" pitchFamily="34" charset="0"/>
              </a:rPr>
              <a:t>pivo 4%</a:t>
            </a:r>
          </a:p>
          <a:p>
            <a:pPr>
              <a:defRPr/>
            </a:pPr>
            <a:endParaRPr lang="cs-CZ" sz="2000" b="1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>
                <a:latin typeface="Calibri" panose="020F0502020204030204" pitchFamily="34" charset="0"/>
              </a:rPr>
              <a:t>Pivo a obsah alkoholu po roce 1989 :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u="sng" dirty="0">
                <a:latin typeface="Calibri" panose="020F0502020204030204" pitchFamily="34" charset="0"/>
              </a:rPr>
              <a:t>Přepočteno na čistý alkohol je u piva nárůst až o  24 %:  </a:t>
            </a:r>
            <a:r>
              <a:rPr lang="cs-CZ" sz="2000" dirty="0">
                <a:latin typeface="Calibri" panose="020F0502020204030204" pitchFamily="34" charset="0"/>
              </a:rPr>
              <a:t>p</a:t>
            </a:r>
            <a:r>
              <a:rPr lang="cs-CZ" altLang="cs-CZ" sz="2000" dirty="0">
                <a:latin typeface="Calibri" panose="020F0502020204030204" pitchFamily="34" charset="0"/>
              </a:rPr>
              <a:t>o roce 1989 se přestalo vyrábět tzv. nízko alkoholové pivo (7</a:t>
            </a:r>
            <a:r>
              <a:rPr lang="cs-CZ" altLang="cs-CZ" sz="2000" baseline="30000" dirty="0">
                <a:latin typeface="Calibri" panose="020F0502020204030204" pitchFamily="34" charset="0"/>
              </a:rPr>
              <a:t>0 – </a:t>
            </a:r>
            <a:r>
              <a:rPr lang="cs-CZ" altLang="cs-CZ" sz="2000" dirty="0">
                <a:latin typeface="Calibri" panose="020F0502020204030204" pitchFamily="34" charset="0"/>
              </a:rPr>
              <a:t>8</a:t>
            </a:r>
            <a:r>
              <a:rPr lang="cs-CZ" altLang="cs-CZ" sz="2000" baseline="30000" dirty="0">
                <a:latin typeface="Calibri" panose="020F0502020204030204" pitchFamily="34" charset="0"/>
              </a:rPr>
              <a:t>0</a:t>
            </a:r>
            <a:r>
              <a:rPr lang="cs-CZ" altLang="cs-CZ" sz="2000" dirty="0">
                <a:latin typeface="Calibri" panose="020F0502020204030204" pitchFamily="34" charset="0"/>
              </a:rPr>
              <a:t>); </a:t>
            </a:r>
            <a:r>
              <a:rPr lang="cs-CZ" altLang="cs-CZ" sz="2000" b="1" dirty="0">
                <a:latin typeface="Calibri" panose="020F0502020204030204" pitchFamily="34" charset="0"/>
              </a:rPr>
              <a:t>jeho konsumenti přešli na  pivo s vyšším obsahem alkoholu, což  významně přispělo k nárůstu čistého alkoholu na hlavu a nárůstu počtu závislých na alkoholu.</a:t>
            </a:r>
            <a:endParaRPr lang="cs-CZ" sz="1400" i="1" dirty="0"/>
          </a:p>
          <a:p>
            <a:pPr>
              <a:defRPr/>
            </a:pPr>
            <a:endParaRPr lang="cs-CZ" altLang="cs-CZ" sz="1400" i="1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altLang="cs-CZ" sz="2000" b="1" i="1" dirty="0"/>
          </a:p>
          <a:p>
            <a:pPr marL="0" indent="0">
              <a:buFont typeface="Arial" pitchFamily="34" charset="0"/>
              <a:buNone/>
              <a:defRPr/>
            </a:pPr>
            <a:endParaRPr lang="cs-CZ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72123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800" dirty="0"/>
            </a:br>
            <a:r>
              <a:rPr lang="cs-CZ" sz="2800" dirty="0"/>
              <a:t>Trendy v pití mladistvých podle věku a pohlaví</a:t>
            </a:r>
            <a:br>
              <a:rPr lang="cs-CZ" dirty="0"/>
            </a:br>
            <a:r>
              <a:rPr lang="cs-CZ" sz="1400" b="0" dirty="0"/>
              <a:t>Zdroj: HBSC,  ESPAD 1995-2015</a:t>
            </a:r>
            <a:br>
              <a:rPr lang="cs-CZ" dirty="0"/>
            </a:br>
            <a:endParaRPr lang="en-US" sz="20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libri" panose="020F0502020204030204" pitchFamily="34" charset="0"/>
              </a:rPr>
              <a:t>Nárůst pití u mladistvých a dětí od 90 let</a:t>
            </a:r>
            <a:r>
              <a:rPr lang="cs-CZ" sz="2400" dirty="0">
                <a:latin typeface="Calibri" panose="020F0502020204030204" pitchFamily="34" charset="0"/>
              </a:rPr>
              <a:t>:  pijí nejvíce a začínají nejdříve v EU;  snadno si alkohol opatří (ESPAD; Vláda ČR 2018 aj.)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Počátky pití alkoholu u dětí: </a:t>
            </a:r>
            <a:r>
              <a:rPr lang="cs-CZ" sz="2400" dirty="0">
                <a:latin typeface="Calibri" panose="020F0502020204030204" pitchFamily="34" charset="0"/>
              </a:rPr>
              <a:t>v 11 letech; ve věku 13 – 15 let už také opíjení (HBSC)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Nárůst pití u žen a dívek: </a:t>
            </a:r>
            <a:r>
              <a:rPr lang="cs-CZ" sz="2400" dirty="0">
                <a:latin typeface="Calibri" panose="020F0502020204030204" pitchFamily="34" charset="0"/>
              </a:rPr>
              <a:t>dívky se postupně  vyrovnávají chlapcům i v oblibě piva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V posledních letech </a:t>
            </a:r>
            <a:r>
              <a:rPr lang="cs-CZ" sz="2400" dirty="0">
                <a:latin typeface="Calibri" panose="020F0502020204030204" pitchFamily="34" charset="0"/>
              </a:rPr>
              <a:t>(ESPAD 2016, 2019)</a:t>
            </a:r>
            <a:r>
              <a:rPr lang="cs-CZ" sz="2400" b="1" dirty="0">
                <a:latin typeface="Calibri" panose="020F0502020204030204" pitchFamily="34" charset="0"/>
              </a:rPr>
              <a:t> pokles pití u dětí a  mladistvých a pozdější nástup </a:t>
            </a:r>
          </a:p>
          <a:p>
            <a:r>
              <a:rPr lang="cs-CZ" sz="2000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</a:t>
            </a:r>
            <a:r>
              <a:rPr lang="cs-CZ" sz="14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kazatele užívání návykových látek u dospívajících se  dostaly na hodnoty v polovině 90. let 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4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„</a:t>
            </a:r>
            <a:r>
              <a:rPr lang="cs-CZ" sz="2000" dirty="0" err="1"/>
              <a:t>Heavy</a:t>
            </a:r>
            <a:r>
              <a:rPr lang="cs-CZ" sz="2000" dirty="0"/>
              <a:t> </a:t>
            </a:r>
            <a:r>
              <a:rPr lang="cs-CZ" sz="2000" dirty="0" err="1"/>
              <a:t>episodic</a:t>
            </a:r>
            <a:r>
              <a:rPr lang="cs-CZ" sz="2000" dirty="0"/>
              <a:t> </a:t>
            </a:r>
            <a:r>
              <a:rPr lang="cs-CZ" sz="2000" dirty="0" err="1"/>
              <a:t>drinking</a:t>
            </a:r>
            <a:r>
              <a:rPr lang="cs-CZ" sz="2000" dirty="0"/>
              <a:t>“ (opilost) v posledních 30 dnech</a:t>
            </a:r>
            <a:br>
              <a:rPr lang="cs-CZ" sz="2000" dirty="0"/>
            </a:br>
            <a:r>
              <a:rPr lang="cs-CZ" sz="2000" dirty="0"/>
              <a:t> u 15-16letých v ČR </a:t>
            </a:r>
            <a:r>
              <a:rPr lang="cs-CZ" sz="2000" dirty="0" err="1"/>
              <a:t>vs</a:t>
            </a:r>
            <a:r>
              <a:rPr lang="cs-CZ" sz="2000" dirty="0"/>
              <a:t> Norsko  1995 – 2011</a:t>
            </a:r>
            <a:br>
              <a:rPr lang="cs-CZ" sz="2000" dirty="0"/>
            </a:br>
            <a:r>
              <a:rPr lang="cs-CZ" sz="1400" dirty="0"/>
              <a:t> </a:t>
            </a:r>
            <a:r>
              <a:rPr lang="cs-CZ" altLang="cs-CZ" sz="1400" b="0" dirty="0"/>
              <a:t>ESPAD 1995 – 2011</a:t>
            </a:r>
            <a:endParaRPr lang="en-US" sz="1400" dirty="0"/>
          </a:p>
        </p:txBody>
      </p:sp>
      <p:graphicFrame>
        <p:nvGraphicFramePr>
          <p:cNvPr id="4" name="Diagram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65079"/>
              </p:ext>
            </p:extLst>
          </p:nvPr>
        </p:nvGraphicFramePr>
        <p:xfrm>
          <a:off x="468313" y="2205038"/>
          <a:ext cx="82296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47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Působení alkoholu na lidský organizmus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Alkohol je neurotoxin, karcinogen</a:t>
            </a:r>
            <a:r>
              <a:rPr lang="cs-CZ" sz="2000" dirty="0"/>
              <a:t>  a </a:t>
            </a:r>
            <a:r>
              <a:rPr lang="cs-CZ" sz="2000" b="1" dirty="0"/>
              <a:t>teratogen </a:t>
            </a:r>
            <a:endParaRPr lang="cs-CZ" sz="2000" dirty="0"/>
          </a:p>
          <a:p>
            <a:r>
              <a:rPr lang="cs-CZ" sz="2000" b="1" dirty="0"/>
              <a:t>Neurotoxické účinky</a:t>
            </a:r>
            <a:r>
              <a:rPr lang="cs-CZ" sz="2000" dirty="0"/>
              <a:t>: poškozuje mozek (hipokampus,  frontální lalok); poškozuje paměť; způsobuje úbytek šedé  kůry mozkové - nadměrné pití končívá alkoholovou demencí; delirium tremens</a:t>
            </a:r>
          </a:p>
          <a:p>
            <a:r>
              <a:rPr lang="cs-CZ" sz="2000" b="1" dirty="0"/>
              <a:t>Poškozuje další orgány </a:t>
            </a:r>
            <a:r>
              <a:rPr lang="cs-CZ" sz="2000" dirty="0"/>
              <a:t>-  zejm.  játra, žaludek a střeva, srdce a cévy, ledviny a pohlavní orgány</a:t>
            </a:r>
          </a:p>
          <a:p>
            <a:r>
              <a:rPr lang="cs-CZ" sz="2000" b="1" dirty="0"/>
              <a:t>Alkohol zabíjí: </a:t>
            </a:r>
            <a:r>
              <a:rPr lang="cs-CZ" sz="2000" dirty="0"/>
              <a:t>předávkování je přímou příčinou smrti</a:t>
            </a:r>
          </a:p>
          <a:p>
            <a:r>
              <a:rPr lang="cs-CZ" sz="2000" b="1" dirty="0"/>
              <a:t>Alkohol je potvrzen jako jedna z příčin u devíti druhů rakoviny </a:t>
            </a:r>
          </a:p>
          <a:p>
            <a:r>
              <a:rPr lang="cs-CZ" sz="2000" b="1" dirty="0"/>
              <a:t>Pití alkoholu v těhotenství způsobuje  tzv. Fetální alkoholový syndrom</a:t>
            </a:r>
            <a:r>
              <a:rPr lang="cs-CZ" sz="2000" dirty="0"/>
              <a:t>: trvalé poškození plodu alkoholem</a:t>
            </a:r>
          </a:p>
        </p:txBody>
      </p:sp>
    </p:spTree>
    <p:extLst>
      <p:ext uri="{BB962C8B-B14F-4D97-AF65-F5344CB8AC3E}">
        <p14:creationId xmlns:p14="http://schemas.microsoft.com/office/powerpoint/2010/main" val="386920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fetální alkoholový syndr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2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7700"/>
          </a:xfrm>
        </p:spPr>
        <p:txBody>
          <a:bodyPr/>
          <a:lstStyle/>
          <a:p>
            <a:br>
              <a:rPr lang="cs-CZ" sz="2800" dirty="0"/>
            </a:br>
            <a:r>
              <a:rPr lang="cs-CZ" sz="2800" dirty="0"/>
              <a:t>FAS - Fetální alkoholový syndrom </a:t>
            </a:r>
            <a:br>
              <a:rPr lang="cs-CZ" sz="2800" dirty="0"/>
            </a:br>
            <a:r>
              <a:rPr lang="cs-CZ" sz="2000" b="0" dirty="0"/>
              <a:t>MKN -10  Q86;  Jones  and  Smith 1973</a:t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libri" panose="020F0502020204030204" pitchFamily="34" charset="0"/>
              </a:rPr>
              <a:t>Vrozené poškození plod</a:t>
            </a:r>
            <a:r>
              <a:rPr lang="cs-CZ" sz="2400" dirty="0">
                <a:latin typeface="Calibri" panose="020F0502020204030204" pitchFamily="34" charset="0"/>
              </a:rPr>
              <a:t>u: etylalkohol je prokázaný teratogen, který nepříznivě ovlivňuje vývoj plodu,  a to po celou dobu těhotenství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Příznaky</a:t>
            </a:r>
            <a:r>
              <a:rPr lang="cs-CZ" sz="2400" dirty="0">
                <a:latin typeface="Calibri" panose="020F0502020204030204" pitchFamily="34" charset="0"/>
              </a:rPr>
              <a:t>: růstová retardace, poškození CNS, </a:t>
            </a:r>
            <a:r>
              <a:rPr lang="cs-CZ" sz="2400" dirty="0" err="1">
                <a:latin typeface="Calibri" panose="020F0502020204030204" pitchFamily="34" charset="0"/>
              </a:rPr>
              <a:t>kraniofaciální</a:t>
            </a:r>
            <a:r>
              <a:rPr lang="cs-CZ" sz="2400" dirty="0">
                <a:latin typeface="Calibri" panose="020F0502020204030204" pitchFamily="34" charset="0"/>
              </a:rPr>
              <a:t> dysmorfie (menší hlava, nízké čelo, propadlá čelist, chybějící rýha pod nosem, oči blízko u sebe aj.), vrozené vady srdce, poruchy chování aj.</a:t>
            </a:r>
            <a:endParaRPr lang="cs-CZ" sz="2400" b="1" dirty="0">
              <a:latin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</a:rPr>
              <a:t>Fetální alkoholový syndrom je  v celosvětovém měřítku  nejčastější příčinou mentální retardace u dětí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Je to medicínská i „morální“  diagnóza…</a:t>
            </a:r>
            <a:endParaRPr lang="cs-CZ" sz="2400" b="1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2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Alkohol zabíjí: zemřelí na otravu alkoholem</a:t>
            </a:r>
            <a:br>
              <a:rPr lang="cs-CZ" dirty="0"/>
            </a:br>
            <a:r>
              <a:rPr lang="cs-CZ" sz="1600" b="0" dirty="0"/>
              <a:t>F 10 poruchy duševní a chování X45_65 náhodná otrava škodlivými látkami; Y15 událost s nezjištěným úmyslem</a:t>
            </a:r>
            <a:endParaRPr lang="en-US" sz="1600" b="0" dirty="0"/>
          </a:p>
        </p:txBody>
      </p:sp>
      <p:pic>
        <p:nvPicPr>
          <p:cNvPr id="2050" name="Picture 2" descr="C:\Users\User\Pictures\zemřelí na otravu alkoholem v ČR 94-20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704856" cy="34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5634778"/>
            <a:ext cx="7488832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2016 bylo v registru mortality hlášeno 415 smrtelných předávkování alkoholem, v r.2017 -  370  případů  (Vláda ČR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1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pití alkoholu u nezletilých a žen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</a:rPr>
              <a:t>Děti a mladiství: alkohol může fatálně poškodit jejich rozvíjející se organizmus, zejm. játra a  mozek </a:t>
            </a:r>
            <a:r>
              <a:rPr lang="cs-CZ" sz="2000" dirty="0">
                <a:latin typeface="Calibri" panose="020F0502020204030204" pitchFamily="34" charset="0"/>
              </a:rPr>
              <a:t>(MRA potvrzuje u adolescentů, kteří pravidelně pijí změny na mozku – v hipokampu)</a:t>
            </a:r>
            <a:r>
              <a:rPr lang="cs-CZ" sz="2000" b="1" dirty="0">
                <a:latin typeface="Calibri" panose="020F0502020204030204" pitchFamily="34" charset="0"/>
              </a:rPr>
              <a:t> </a:t>
            </a:r>
          </a:p>
          <a:p>
            <a:r>
              <a:rPr lang="cs-CZ" sz="2000" dirty="0">
                <a:latin typeface="Calibri" panose="020F0502020204030204" pitchFamily="34" charset="0"/>
              </a:rPr>
              <a:t>N</a:t>
            </a:r>
            <a:r>
              <a:rPr lang="en-US" sz="2000" dirty="0" err="1">
                <a:latin typeface="Calibri" panose="020F0502020204030204" pitchFamily="34" charset="0"/>
              </a:rPr>
              <a:t>ižš</a:t>
            </a:r>
            <a:r>
              <a:rPr lang="cs-CZ" sz="2000" dirty="0">
                <a:latin typeface="Calibri" panose="020F0502020204030204" pitchFamily="34" charset="0"/>
              </a:rPr>
              <a:t>í </a:t>
            </a:r>
            <a:r>
              <a:rPr lang="en-US" sz="2000" dirty="0" err="1">
                <a:latin typeface="Calibri" panose="020F0502020204030204" pitchFamily="34" charset="0"/>
              </a:rPr>
              <a:t>věk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poč</a:t>
            </a:r>
            <a:r>
              <a:rPr lang="cs-CZ" sz="2000" dirty="0">
                <a:latin typeface="Calibri" panose="020F0502020204030204" pitchFamily="34" charset="0"/>
              </a:rPr>
              <a:t>á</a:t>
            </a:r>
            <a:r>
              <a:rPr lang="en-US" sz="2000" dirty="0" err="1">
                <a:latin typeface="Calibri" panose="020F0502020204030204" pitchFamily="34" charset="0"/>
              </a:rPr>
              <a:t>tku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pití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znamen</a:t>
            </a:r>
            <a:r>
              <a:rPr lang="cs-CZ" sz="2000" dirty="0">
                <a:latin typeface="Calibri" panose="020F0502020204030204" pitchFamily="34" charset="0"/>
              </a:rPr>
              <a:t>á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vyšš</a:t>
            </a:r>
            <a:r>
              <a:rPr lang="cs-CZ" sz="2000" dirty="0">
                <a:latin typeface="Calibri" panose="020F0502020204030204" pitchFamily="34" charset="0"/>
              </a:rPr>
              <a:t>í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konzumaci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alkoholu</a:t>
            </a:r>
            <a:r>
              <a:rPr lang="en-US" sz="2000" dirty="0">
                <a:latin typeface="Calibri" panose="020F0502020204030204" pitchFamily="34" charset="0"/>
              </a:rPr>
              <a:t> v </a:t>
            </a:r>
            <a:r>
              <a:rPr lang="en-US" sz="2000" dirty="0" err="1">
                <a:latin typeface="Calibri" panose="020F0502020204030204" pitchFamily="34" charset="0"/>
              </a:rPr>
              <a:t>dospělosti</a:t>
            </a:r>
            <a:r>
              <a:rPr lang="cs-CZ" sz="2000" dirty="0">
                <a:latin typeface="Calibri" panose="020F0502020204030204" pitchFamily="34" charset="0"/>
              </a:rPr>
              <a:t> a 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vyšší pravděpodobnost </a:t>
            </a:r>
            <a:r>
              <a:rPr lang="en-US" sz="2000" dirty="0" err="1">
                <a:latin typeface="Calibri" panose="020F0502020204030204" pitchFamily="34" charset="0"/>
              </a:rPr>
              <a:t>rizikov</a:t>
            </a:r>
            <a:r>
              <a:rPr lang="cs-CZ" sz="2000" dirty="0" err="1">
                <a:latin typeface="Calibri" panose="020F0502020204030204" pitchFamily="34" charset="0"/>
              </a:rPr>
              <a:t>ého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pití a závislosti v dospělosti</a:t>
            </a:r>
            <a:endParaRPr lang="cs-CZ" sz="2000" b="1" dirty="0">
              <a:latin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</a:rPr>
              <a:t>Ženy: </a:t>
            </a:r>
            <a:r>
              <a:rPr lang="cs-CZ" sz="2000" dirty="0">
                <a:latin typeface="Calibri" panose="020F0502020204030204" pitchFamily="34" charset="0"/>
              </a:rPr>
              <a:t>alkohol je pro ně nebezpečnější - pomaleji jej metabolizují a účinky   se tak násobí + menší váha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Ženy  X  Muži a cirhóza jater</a:t>
            </a:r>
            <a:r>
              <a:rPr lang="cs-CZ" sz="2000" dirty="0">
                <a:latin typeface="Calibri" panose="020F0502020204030204" pitchFamily="34" charset="0"/>
              </a:rPr>
              <a:t>: po 5 letech pití  50g alkoholu denně (cca 4 dcl vína) se u žen objevuje cirhóza  x  u mužů  až po pití 130g  denně po dobu 10 až 20)</a:t>
            </a:r>
          </a:p>
          <a:p>
            <a:r>
              <a:rPr lang="cs-CZ" sz="2000" dirty="0">
                <a:latin typeface="Calibri" panose="020F0502020204030204" pitchFamily="34" charset="0"/>
              </a:rPr>
              <a:t>Ženy, které mají rády alkohol, s vyšší pravděpodobností pijí alkohol  i v těhotenství…</a:t>
            </a:r>
          </a:p>
          <a:p>
            <a:endParaRPr lang="cs-CZ" sz="20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6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alkoholizmu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Okénka (výpadky paměti na dobu v opilosti) s  narůstající frekvencí</a:t>
            </a:r>
          </a:p>
          <a:p>
            <a:r>
              <a:rPr lang="cs-CZ" sz="1400" dirty="0"/>
              <a:t>Tajné pití a  myšlenky na alkohol, tajné zásoby alkoholu doma, v  práci aj.</a:t>
            </a:r>
          </a:p>
          <a:p>
            <a:r>
              <a:rPr lang="cs-CZ" sz="1400" dirty="0"/>
              <a:t>Vyhýbání se  narážkám na alkohol a hovorům o alkoholu</a:t>
            </a:r>
          </a:p>
          <a:p>
            <a:r>
              <a:rPr lang="cs-CZ" sz="1400" dirty="0"/>
              <a:t>Ztráta kontroly nad pitím (neschopnost přerušit nebo zdržet se pití)</a:t>
            </a:r>
          </a:p>
          <a:p>
            <a:r>
              <a:rPr lang="cs-CZ" sz="1400" dirty="0"/>
              <a:t>Hledání a vysvětlování důvodů k pití</a:t>
            </a:r>
          </a:p>
          <a:p>
            <a:r>
              <a:rPr lang="cs-CZ" sz="1400" dirty="0"/>
              <a:t>Krátká období abstinence vynucené okolím</a:t>
            </a:r>
          </a:p>
          <a:p>
            <a:r>
              <a:rPr lang="cs-CZ" sz="1400" dirty="0"/>
              <a:t>Ztráta dosavadních přátel, změna zaměstnání</a:t>
            </a:r>
          </a:p>
          <a:p>
            <a:r>
              <a:rPr lang="cs-CZ" sz="1400" dirty="0"/>
              <a:t>Změny v rodinném prostředí – odcizení, bezdůvodná kritika členů rodiny, rozpad až únik z rodiny</a:t>
            </a:r>
          </a:p>
          <a:p>
            <a:r>
              <a:rPr lang="cs-CZ" sz="1400" dirty="0"/>
              <a:t>Velikášské chování jako kompenzace ztráty sebeúcty,  agresivní chování, deprese, zhrubnutí, úpadek morálky </a:t>
            </a:r>
          </a:p>
          <a:p>
            <a:r>
              <a:rPr lang="cs-CZ" sz="1400" dirty="0"/>
              <a:t>Úpadek vzhledu a  osobní hygieny, zhoršené zdraví </a:t>
            </a:r>
          </a:p>
          <a:p>
            <a:r>
              <a:rPr lang="cs-CZ" sz="1400" dirty="0"/>
              <a:t>Pokles sexuality, alkoholická žárlivost</a:t>
            </a:r>
          </a:p>
          <a:p>
            <a:r>
              <a:rPr lang="cs-CZ" sz="1400" dirty="0"/>
              <a:t>Pravidelné ranní doušky,  prodloužené intoxikace, ztráta kontroly nad tělesnými funkcemi</a:t>
            </a:r>
          </a:p>
          <a:p>
            <a:r>
              <a:rPr lang="cs-CZ" sz="1400" dirty="0"/>
              <a:t>Postižení mentálních schopností, vyhledávání kontaktů  s alkoholiky - zhroucení racionalizačních systémů – tj. debakl,  ev. i kriminální chování, krádeže, alkoholická psychóza…</a:t>
            </a:r>
          </a:p>
          <a:p>
            <a:endParaRPr lang="cs-CZ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360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Proč lidé pijí alkohol: subjektivní dův</a:t>
            </a:r>
            <a:r>
              <a:rPr lang="cs-CZ" dirty="0"/>
              <a:t>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1. </a:t>
            </a:r>
            <a:r>
              <a:rPr lang="cs-CZ" sz="2000" b="1" dirty="0">
                <a:latin typeface="Calibri" panose="020F0502020204030204" pitchFamily="34" charset="0"/>
              </a:rPr>
              <a:t>Sociální pi</a:t>
            </a:r>
            <a:r>
              <a:rPr lang="cs-CZ" sz="2000" dirty="0">
                <a:latin typeface="Calibri" panose="020F0502020204030204" pitchFamily="34" charset="0"/>
              </a:rPr>
              <a:t>t</a:t>
            </a:r>
            <a:r>
              <a:rPr lang="cs-CZ" sz="2000" b="1" dirty="0">
                <a:latin typeface="Calibri" panose="020F0502020204030204" pitchFamily="34" charset="0"/>
              </a:rPr>
              <a:t>í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</a:rPr>
              <a:t>social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drinking</a:t>
            </a:r>
            <a:r>
              <a:rPr lang="cs-CZ" sz="2000" dirty="0">
                <a:latin typeface="Calibri" panose="020F0502020204030204" pitchFamily="34" charset="0"/>
              </a:rPr>
              <a:t>):  nejčastější motiv u mladých -  s alkoholem je to v partě zábavnější…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2. </a:t>
            </a:r>
            <a:r>
              <a:rPr lang="cs-CZ" sz="2000" b="1" dirty="0">
                <a:latin typeface="Calibri" panose="020F0502020204030204" pitchFamily="34" charset="0"/>
              </a:rPr>
              <a:t>Neodlišovat se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</a:rPr>
              <a:t>drinking</a:t>
            </a:r>
            <a:r>
              <a:rPr lang="cs-CZ" sz="2000" dirty="0">
                <a:latin typeface="Calibri" panose="020F0502020204030204" pitchFamily="34" charset="0"/>
              </a:rPr>
              <a:t> to </a:t>
            </a:r>
            <a:r>
              <a:rPr lang="cs-CZ" sz="2000" dirty="0" err="1">
                <a:latin typeface="Calibri" panose="020F0502020204030204" pitchFamily="34" charset="0"/>
              </a:rPr>
              <a:t>conform</a:t>
            </a:r>
            <a:r>
              <a:rPr lang="cs-CZ" sz="2000" dirty="0">
                <a:latin typeface="Calibri" panose="020F0502020204030204" pitchFamily="34" charset="0"/>
              </a:rPr>
              <a:t>):  všichni to dělají…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3. </a:t>
            </a:r>
            <a:r>
              <a:rPr lang="cs-CZ" sz="2000" b="1" dirty="0">
                <a:latin typeface="Calibri" panose="020F0502020204030204" pitchFamily="34" charset="0"/>
              </a:rPr>
              <a:t>„Užít si“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</a:rPr>
              <a:t>enhancement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motives</a:t>
            </a:r>
            <a:r>
              <a:rPr lang="cs-CZ" sz="2000" dirty="0">
                <a:latin typeface="Calibri" panose="020F0502020204030204" pitchFamily="34" charset="0"/>
              </a:rPr>
              <a:t>):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„adrenalinové“ pití , užít si silné zážitky : „byl jsem mimo“ , „pařili jsme“…atd. ; častěji muži, impulsivní extroverti, agresivní typy, vyhledávají příležitost, aby se mohli opít;  chovají se rizikově i v jiných oblastech…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4.  </a:t>
            </a:r>
            <a:r>
              <a:rPr lang="cs-CZ" sz="2000" b="1" dirty="0">
                <a:latin typeface="Calibri" panose="020F0502020204030204" pitchFamily="34" charset="0"/>
              </a:rPr>
              <a:t>Zvládnout náročné situace a problémy</a:t>
            </a:r>
            <a:r>
              <a:rPr lang="cs-CZ" sz="2000" dirty="0">
                <a:latin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</a:rPr>
              <a:t>drinking</a:t>
            </a:r>
            <a:r>
              <a:rPr lang="cs-CZ" sz="2000" dirty="0">
                <a:latin typeface="Calibri" panose="020F0502020204030204" pitchFamily="34" charset="0"/>
              </a:rPr>
              <a:t> to cope): neurotičtí  s nižším sebevědomím, sociálně méně zdatní, méně vstřícní, s  tendencí k depresi; pijí proto, že lépe zvládají sociální situace spojené s úzkostí a depresí; </a:t>
            </a:r>
            <a:r>
              <a:rPr lang="cs-CZ" sz="2000" b="1" dirty="0">
                <a:latin typeface="Calibri" panose="020F0502020204030204" pitchFamily="34" charset="0"/>
              </a:rPr>
              <a:t>častěji ženy</a:t>
            </a:r>
            <a:r>
              <a:rPr lang="cs-CZ" sz="2000" dirty="0">
                <a:latin typeface="Calibri" panose="020F0502020204030204" pitchFamily="34" charset="0"/>
              </a:rPr>
              <a:t>, které dlouho pití tají, posléze mívají více problémů, než lidé, kteří pijí s jiných důvodů...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7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Vzorce  a trendy v pití alkoholu v ČR </a:t>
            </a:r>
          </a:p>
          <a:p>
            <a:r>
              <a:rPr lang="cs-CZ" dirty="0"/>
              <a:t>Působení alkoholu na lidský organizmus</a:t>
            </a:r>
          </a:p>
          <a:p>
            <a:r>
              <a:rPr lang="cs-CZ" dirty="0"/>
              <a:t>Mýty spojené s alkoholem</a:t>
            </a:r>
          </a:p>
          <a:p>
            <a:r>
              <a:rPr lang="cs-CZ" dirty="0"/>
              <a:t>Vybrané zdravotní dopady vysoké spotřeby  alkoholu v ČR </a:t>
            </a:r>
          </a:p>
          <a:p>
            <a:r>
              <a:rPr lang="cs-CZ" dirty="0"/>
              <a:t>Vybrané sociální a ekonomické dopady vysoké spotřeby  alkoholu v ČR: Škody, které alkohol způsobuje druhým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0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Mýty spojené s alkoholem: alkohol má protektivní účinky na kardiovaskulární nemoci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</a:rPr>
              <a:t>Mýtus</a:t>
            </a:r>
            <a:r>
              <a:rPr lang="cs-CZ" sz="1800" dirty="0">
                <a:latin typeface="Calibri" panose="020F0502020204030204" pitchFamily="34" charset="0"/>
              </a:rPr>
              <a:t>:  mírné pití alkoholu, zejm. červeného vína  má protektivní účinek na 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                kardiovaskulární nemoci. Pozitivní účinek má zejména </a:t>
            </a:r>
            <a:r>
              <a:rPr lang="cs-CZ" sz="1800" dirty="0" err="1">
                <a:latin typeface="Calibri" panose="020F0502020204030204" pitchFamily="34" charset="0"/>
              </a:rPr>
              <a:t>resveratrol</a:t>
            </a:r>
            <a:r>
              <a:rPr lang="cs-CZ" sz="1800" dirty="0">
                <a:latin typeface="Calibri" panose="020F0502020204030204" pitchFamily="34" charset="0"/>
              </a:rPr>
              <a:t>, který je 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                přirozeným antioxidantem</a:t>
            </a:r>
          </a:p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</a:rPr>
              <a:t>Fakta: </a:t>
            </a:r>
          </a:p>
          <a:p>
            <a:r>
              <a:rPr lang="cs-CZ" sz="1800" dirty="0">
                <a:latin typeface="Calibri" panose="020F0502020204030204" pitchFamily="34" charset="0"/>
              </a:rPr>
              <a:t>Jeden z výzkumníků a protagonistů tohoto názoru byl  usvědčen z falšování výsledků výzkumu </a:t>
            </a:r>
            <a:r>
              <a:rPr lang="cs-CZ" sz="1800" i="1" dirty="0">
                <a:latin typeface="Calibri" panose="020F0502020204030204" pitchFamily="34" charset="0"/>
              </a:rPr>
              <a:t>(</a:t>
            </a:r>
            <a:r>
              <a:rPr lang="cs-CZ" sz="1800" i="1" dirty="0" err="1">
                <a:latin typeface="Calibri" panose="020F0502020204030204" pitchFamily="34" charset="0"/>
              </a:rPr>
              <a:t>Jaslow</a:t>
            </a:r>
            <a:r>
              <a:rPr lang="cs-CZ" sz="1800" i="1" dirty="0">
                <a:latin typeface="Calibri" panose="020F0502020204030204" pitchFamily="34" charset="0"/>
              </a:rPr>
              <a:t> 2012)</a:t>
            </a:r>
          </a:p>
          <a:p>
            <a:r>
              <a:rPr lang="cs-CZ" sz="1800" dirty="0">
                <a:latin typeface="Calibri" panose="020F0502020204030204" pitchFamily="34" charset="0"/>
              </a:rPr>
              <a:t>Nepodařilo  se  vědecky prokázat  pozitivní vliv </a:t>
            </a:r>
            <a:r>
              <a:rPr lang="cs-CZ" sz="1800" dirty="0" err="1">
                <a:latin typeface="Calibri" panose="020F0502020204030204" pitchFamily="34" charset="0"/>
              </a:rPr>
              <a:t>resveratrolu</a:t>
            </a:r>
            <a:r>
              <a:rPr lang="cs-CZ" sz="1800" dirty="0">
                <a:latin typeface="Calibri" panose="020F0502020204030204" pitchFamily="34" charset="0"/>
              </a:rPr>
              <a:t>  na  srdeční choroby či nádory  (studie </a:t>
            </a:r>
            <a:r>
              <a:rPr lang="cs-CZ" sz="1800" dirty="0" err="1">
                <a:latin typeface="Calibri" panose="020F0502020204030204" pitchFamily="34" charset="0"/>
              </a:rPr>
              <a:t>Johns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Hopkins</a:t>
            </a:r>
            <a:r>
              <a:rPr lang="cs-CZ" sz="1800" dirty="0">
                <a:latin typeface="Calibri" panose="020F0502020204030204" pitchFamily="34" charset="0"/>
              </a:rPr>
              <a:t> University 2015) </a:t>
            </a:r>
          </a:p>
          <a:p>
            <a:r>
              <a:rPr lang="cs-CZ" sz="1800" dirty="0">
                <a:latin typeface="Calibri" panose="020F0502020204030204" pitchFamily="34" charset="0"/>
              </a:rPr>
              <a:t>Meta-analýza studií o vlivu alkoholu na kardiovaskulární nemoci  ukázala, že potencionální protektivní efekt alkoholu se uplatňuje jenom u starších osob a týká se malého množství alkoholu denně (ne více než  jedné jednotky tj. 1 dcl vína)</a:t>
            </a:r>
          </a:p>
          <a:p>
            <a:r>
              <a:rPr lang="cs-CZ" sz="1800" b="1" dirty="0">
                <a:latin typeface="Calibri" panose="020F0502020204030204" pitchFamily="34" charset="0"/>
              </a:rPr>
              <a:t>Pro pití alkoholu ze zdravotních důvodů není žádný vědecky podložený  důvod </a:t>
            </a:r>
            <a:r>
              <a:rPr lang="cs-CZ" sz="1800" dirty="0">
                <a:latin typeface="Calibri" panose="020F0502020204030204" pitchFamily="34" charset="0"/>
              </a:rPr>
              <a:t>(</a:t>
            </a:r>
            <a:r>
              <a:rPr lang="cs-CZ" sz="1800" dirty="0" err="1">
                <a:latin typeface="Calibri" panose="020F0502020204030204" pitchFamily="34" charset="0"/>
              </a:rPr>
              <a:t>Alcohol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Guidelines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Review</a:t>
            </a:r>
            <a:r>
              <a:rPr lang="cs-CZ" sz="1800" dirty="0">
                <a:latin typeface="Calibri" panose="020F0502020204030204" pitchFamily="34" charset="0"/>
              </a:rPr>
              <a:t>,  2016).</a:t>
            </a:r>
            <a:endParaRPr lang="cs-CZ" sz="1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Mýty spojené s alkoholem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</a:rPr>
              <a:t>Mýtus</a:t>
            </a:r>
            <a:r>
              <a:rPr lang="cs-CZ" sz="2000" dirty="0">
                <a:latin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Traduje se,  že lidé, kteří pravidelně a s mírou pijí alkohol, žijí v průměru déle než ti, kdo se alkoholu vyhýbají. Abstinenti mají horší zdraví, než ti co pijí alkohol „s rozumem“; </a:t>
            </a:r>
          </a:p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</a:rPr>
              <a:t>Fakta: </a:t>
            </a:r>
          </a:p>
          <a:p>
            <a:r>
              <a:rPr lang="cs-CZ" sz="2000" dirty="0">
                <a:latin typeface="Calibri" panose="020F0502020204030204" pitchFamily="34" charset="0"/>
              </a:rPr>
              <a:t>Abstinenti jsou často lidé, kteří nepijí alkohol ze zdravotních důvodů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Pravidelné pití  alkoholu zvyšuje riziko  alkoholismu</a:t>
            </a:r>
            <a:r>
              <a:rPr lang="cs-CZ" sz="2000" dirty="0">
                <a:latin typeface="Calibri" panose="020F0502020204030204" pitchFamily="34" charset="0"/>
              </a:rPr>
              <a:t>, </a:t>
            </a:r>
            <a:r>
              <a:rPr lang="cs-CZ" sz="2000" b="1" dirty="0">
                <a:latin typeface="Calibri" panose="020F0502020204030204" pitchFamily="34" charset="0"/>
              </a:rPr>
              <a:t>vysokého krevního tlaku, obezity, mrtvice, rakoviny, sebevraždy a úrazů.</a:t>
            </a:r>
          </a:p>
          <a:p>
            <a:r>
              <a:rPr lang="cs-CZ" sz="2000" dirty="0">
                <a:latin typeface="Calibri" panose="020F0502020204030204" pitchFamily="34" charset="0"/>
              </a:rPr>
              <a:t>Nelze určit, u koho se z umírněného pití vyvine alkoholismus. </a:t>
            </a:r>
          </a:p>
          <a:p>
            <a:r>
              <a:rPr lang="cs-CZ" sz="2000" dirty="0">
                <a:latin typeface="Calibri" panose="020F0502020204030204" pitchFamily="34" charset="0"/>
              </a:rPr>
              <a:t>Jaké účinky bude mít pití alkoholu záleží nejen na spotřebovaném množství, ale i na věku, pohlaví, momentální kondici   a dalších faktorech, jejichž vzájemné působení nelze předvídat.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461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</a:rPr>
              <a:t>Mýtus: mírné pití alkoholu v těhotenství je  možné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</a:rPr>
              <a:t>Mýtus</a:t>
            </a:r>
            <a:r>
              <a:rPr lang="cs-CZ" dirty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Mírné pití alkoholu v těhotenství  nevadí -  někteří čeští gynekologové  schvalují jednu skleničku vína denně; škodlivé pro plod je  pití destilátů  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</a:rPr>
              <a:t>Fakta:</a:t>
            </a:r>
          </a:p>
          <a:p>
            <a:r>
              <a:rPr lang="cs-CZ" dirty="0">
                <a:latin typeface="Calibri" panose="020F0502020204030204" pitchFamily="34" charset="0"/>
              </a:rPr>
              <a:t>Důležité je množství alkoholu, ne v jaké formě se pije</a:t>
            </a:r>
          </a:p>
          <a:p>
            <a:r>
              <a:rPr lang="cs-CZ" dirty="0">
                <a:latin typeface="Calibri" panose="020F0502020204030204" pitchFamily="34" charset="0"/>
              </a:rPr>
              <a:t>Placenta alkohol propouští, na rozvíjející se plod působí stejné množství alkoholu jako na ženu, která jej vypije</a:t>
            </a:r>
          </a:p>
          <a:p>
            <a:r>
              <a:rPr lang="cs-CZ" dirty="0">
                <a:latin typeface="Calibri" panose="020F0502020204030204" pitchFamily="34" charset="0"/>
              </a:rPr>
              <a:t>Nelze určit bezpečné množství alkoholu, nepoškozující plod,  existují velké individuální rozdíly v jeho působení: proto je doporučené nepít alkohol vůbec</a:t>
            </a:r>
          </a:p>
        </p:txBody>
      </p:sp>
    </p:spTree>
    <p:extLst>
      <p:ext uri="{BB962C8B-B14F-4D97-AF65-F5344CB8AC3E}">
        <p14:creationId xmlns:p14="http://schemas.microsoft.com/office/powerpoint/2010/main" val="79178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</a:rPr>
              <a:t>Současný názor na pití alkoholu z hlediska zdraví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V současné době se již  nehovoří o „bezpečné dávce alkoholu“, ale o </a:t>
            </a:r>
            <a:r>
              <a:rPr lang="cs-CZ" sz="2400" b="1" dirty="0">
                <a:latin typeface="Calibri" panose="020F0502020204030204" pitchFamily="34" charset="0"/>
              </a:rPr>
              <a:t>množství alkoholu, které je spojené s nízkým zdravotním rizikem </a:t>
            </a:r>
            <a:r>
              <a:rPr lang="cs-CZ" sz="2400" i="1" dirty="0">
                <a:latin typeface="Calibri" panose="020F0502020204030204" pitchFamily="34" charset="0"/>
              </a:rPr>
              <a:t>(UK </a:t>
            </a:r>
            <a:r>
              <a:rPr lang="cs-CZ" sz="2400" i="1" dirty="0" err="1">
                <a:latin typeface="Calibri" panose="020F0502020204030204" pitchFamily="34" charset="0"/>
              </a:rPr>
              <a:t>Alcohol</a:t>
            </a:r>
            <a:r>
              <a:rPr lang="cs-CZ" sz="2400" i="1" dirty="0">
                <a:latin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</a:rPr>
              <a:t>Guidelines</a:t>
            </a:r>
            <a:r>
              <a:rPr lang="cs-CZ" sz="2400" i="1" dirty="0">
                <a:latin typeface="Calibri" panose="020F0502020204030204" pitchFamily="34" charset="0"/>
              </a:rPr>
              <a:t> 2016). 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Denní množství alkoholu spojené s nízkým  zdravotním rizikem: </a:t>
            </a:r>
          </a:p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</a:rPr>
              <a:t>Muži: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 24 g</a:t>
            </a:r>
            <a:r>
              <a:rPr lang="cs-CZ" sz="2400" dirty="0">
                <a:latin typeface="Calibri" panose="020F0502020204030204" pitchFamily="34" charset="0"/>
              </a:rPr>
              <a:t> čistého alkoholu  </a:t>
            </a:r>
            <a:r>
              <a:rPr lang="cs-CZ" sz="2400" b="1" dirty="0">
                <a:latin typeface="Calibri" panose="020F0502020204030204" pitchFamily="34" charset="0"/>
              </a:rPr>
              <a:t>(půl litru 12° piva nebo 2,5 dcl vína)</a:t>
            </a:r>
            <a:r>
              <a:rPr lang="cs-CZ" sz="2400" dirty="0">
                <a:latin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</a:rPr>
              <a:t>Ženy:   16 g </a:t>
            </a:r>
            <a:r>
              <a:rPr lang="cs-CZ" sz="2400" dirty="0">
                <a:latin typeface="Calibri" panose="020F0502020204030204" pitchFamily="34" charset="0"/>
              </a:rPr>
              <a:t>čistého alkoholu </a:t>
            </a:r>
            <a:r>
              <a:rPr lang="cs-CZ" sz="2400" b="1" dirty="0">
                <a:latin typeface="Calibri" panose="020F0502020204030204" pitchFamily="34" charset="0"/>
              </a:rPr>
              <a:t>(malé pivo nebo  1 , 5 dcl vína)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14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052736"/>
            <a:ext cx="8229600" cy="93610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defTabSz="914107" eaLnBrk="1" fontAlgn="auto" hangingPunct="1">
              <a:spcAft>
                <a:spcPts val="0"/>
              </a:spcAft>
              <a:defRPr/>
            </a:pPr>
            <a:br>
              <a:rPr lang="cs-CZ" sz="2800" dirty="0"/>
            </a:br>
            <a:r>
              <a:rPr lang="cs-CZ" sz="2800" dirty="0">
                <a:latin typeface="Calibri" panose="020F0502020204030204" pitchFamily="34" charset="0"/>
              </a:rPr>
              <a:t>Souhrn zdravotních dopadů </a:t>
            </a:r>
            <a:br>
              <a:rPr lang="cs-CZ" sz="2800" dirty="0">
                <a:latin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</a:rPr>
              <a:t>alkoholizmu v ČR</a:t>
            </a:r>
            <a:br>
              <a:rPr lang="cs-CZ" sz="2800" dirty="0">
                <a:latin typeface="Calibri" panose="020F0502020204030204" pitchFamily="34" charset="0"/>
              </a:rPr>
            </a:br>
            <a:r>
              <a:rPr lang="cs-CZ" sz="2800" dirty="0"/>
              <a:t> 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89139"/>
            <a:ext cx="8424862" cy="4176165"/>
          </a:xfrm>
        </p:spPr>
        <p:txBody>
          <a:bodyPr rtlCol="0">
            <a:noAutofit/>
          </a:bodyPr>
          <a:lstStyle/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sz="1800" b="1" dirty="0">
                <a:latin typeface="Calibri" panose="020F0502020204030204" pitchFamily="34" charset="0"/>
              </a:rPr>
              <a:t>Alkohol způsobuje předčasná úmrtí</a:t>
            </a:r>
            <a:r>
              <a:rPr lang="cs-CZ" sz="1800" dirty="0">
                <a:latin typeface="Calibri" panose="020F0502020204030204" pitchFamily="34" charset="0"/>
              </a:rPr>
              <a:t>: podílí se na 25% úmrtí mužů  a 17% úmrtí žen ve věku 35-44 let.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sz="1800" dirty="0">
                <a:latin typeface="Calibri" panose="020F0502020204030204" pitchFamily="34" charset="0"/>
              </a:rPr>
              <a:t>Riziko chronických zdravotních problémů, poranění, násilí,  nedostatečné pracovní výkonnosti a sociálních problémů  v důsledku alkoholu má  26 % mužů a 13 % žen. 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sz="1800" b="1" dirty="0">
                <a:latin typeface="Calibri" panose="020F0502020204030204" pitchFamily="34" charset="0"/>
              </a:rPr>
              <a:t>Léčba závislosti na alkoholu se stala nejčastějším důvodem hospitalizace v  PL  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sz="1800" b="1" dirty="0">
                <a:latin typeface="Calibri" panose="020F0502020204030204" pitchFamily="34" charset="0"/>
              </a:rPr>
              <a:t>Poruchy vyvolané alkoholem:  </a:t>
            </a:r>
            <a:r>
              <a:rPr lang="cs-CZ" sz="1800" dirty="0">
                <a:latin typeface="Calibri" panose="020F0502020204030204" pitchFamily="34" charset="0"/>
              </a:rPr>
              <a:t>17 % hospitalizací v psychiatrických nemocnicích; patří k 5 nejčastějším diagnózám v ambulantní psychiatrii</a:t>
            </a:r>
            <a:r>
              <a:rPr lang="cs-CZ" sz="1800" b="1" dirty="0">
                <a:latin typeface="Calibri" panose="020F0502020204030204" pitchFamily="34" charset="0"/>
              </a:rPr>
              <a:t> 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sz="1800" dirty="0">
                <a:latin typeface="Calibri" panose="020F0502020204030204" pitchFamily="34" charset="0"/>
              </a:rPr>
              <a:t>U téměř poloviny dopravních nehod pod vlivem alkoholu dochází  ke zranění a úmrtí ( Česká kancelář pojistitelů 2019)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sz="1800" b="1" dirty="0">
                <a:latin typeface="Calibri" panose="020F0502020204030204" pitchFamily="34" charset="0"/>
              </a:rPr>
              <a:t>Alkoholizmus je pozadím  bezdomovectví a domácího násilí</a:t>
            </a:r>
            <a:r>
              <a:rPr lang="cs-CZ" sz="1800" dirty="0">
                <a:latin typeface="Calibri" panose="020F0502020204030204" pitchFamily="34" charset="0"/>
              </a:rPr>
              <a:t>, jejichž  nárůst je ve společnosti patrný </a:t>
            </a:r>
            <a:endParaRPr lang="cs-CZ" sz="1600" dirty="0">
              <a:latin typeface="Calibri" panose="020F0502020204030204" pitchFamily="34" charset="0"/>
            </a:endParaRPr>
          </a:p>
          <a:p>
            <a:pPr marL="0" indent="0" defTabSz="914107" eaLnBrk="1" fontAlgn="auto" hangingPunct="1">
              <a:spcAft>
                <a:spcPts val="0"/>
              </a:spcAft>
              <a:buNone/>
              <a:defRPr/>
            </a:pPr>
            <a:r>
              <a:rPr lang="cs-CZ" sz="1200" i="1" dirty="0"/>
              <a:t>Zdroje:  ÚZIS ČR  2013; Výroční zpráva o stavu užívání návykových látek - Národní monitorovací středisko pro drogy a drogové závislosti 2013; </a:t>
            </a:r>
            <a:r>
              <a:rPr lang="pt-BR" sz="1200" i="1" dirty="0"/>
              <a:t>Zpráva o zdraví obyvatel České republiky</a:t>
            </a:r>
            <a:r>
              <a:rPr lang="cs-CZ" sz="1200" i="1" dirty="0"/>
              <a:t> - MZ ČR 2014; Šmídová, O. : Spotřeba alkoholu a její vliv na ekonomiku v ČR, MU Brno  2013 .</a:t>
            </a:r>
          </a:p>
          <a:p>
            <a:pPr defTabSz="914107" eaLnBrk="1" fontAlgn="auto" hangingPunct="1">
              <a:spcAft>
                <a:spcPts val="0"/>
              </a:spcAft>
              <a:defRPr/>
            </a:pPr>
            <a:endParaRPr lang="cs-CZ" sz="1200" b="1" dirty="0">
              <a:latin typeface="Calibri" panose="020F0502020204030204" pitchFamily="34" charset="0"/>
            </a:endParaRPr>
          </a:p>
          <a:p>
            <a:pPr marL="0" indent="0" defTabSz="91410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47700"/>
          </a:xfrm>
        </p:spPr>
        <p:txBody>
          <a:bodyPr/>
          <a:lstStyle/>
          <a:p>
            <a:br>
              <a:rPr lang="cs-CZ" sz="2800" dirty="0"/>
            </a:br>
            <a:r>
              <a:rPr lang="cs-CZ" sz="2800" dirty="0"/>
              <a:t>Škody, které alkohol způsobuje druhým lidem „Second-hand“ </a:t>
            </a:r>
            <a:r>
              <a:rPr lang="cs-CZ" sz="2800" dirty="0" err="1"/>
              <a:t>drinking</a:t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</a:rPr>
              <a:t>Alkohol nemá škodlivé dopady jenom na jeho konsumenty: ze všech návykových látek má alkohol nejvíce škodlivých účinků na  druhé lidi… 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Alkoholizmus se týká všech: 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všichni sdílíme společenské náklady spojené se zdravotní péči a předčasným umíráním,  s ochranou dětí a domácím násilím a rozpadem rodin, policejními zásahy, ztrátou produktivity práce, psychickým strádáním  aj.</a:t>
            </a:r>
          </a:p>
        </p:txBody>
      </p:sp>
    </p:spTree>
    <p:extLst>
      <p:ext uri="{BB962C8B-B14F-4D97-AF65-F5344CB8AC3E}">
        <p14:creationId xmlns:p14="http://schemas.microsoft.com/office/powerpoint/2010/main" val="211954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A38F9-7326-4C44-ADAC-2E666504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„Second-hand“ </a:t>
            </a:r>
            <a:r>
              <a:rPr lang="cs-CZ" sz="3200" dirty="0" err="1"/>
              <a:t>drinking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2DE55E-20FF-45FD-948C-EA3270A880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Justification for regulatory measures</a:t>
            </a:r>
            <a:r>
              <a:rPr lang="cs-CZ" sz="2400" dirty="0">
                <a:latin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</a:rPr>
              <a:t>Laslett</a:t>
            </a:r>
            <a:r>
              <a:rPr lang="cs-CZ" sz="2400" i="1" dirty="0">
                <a:latin typeface="Calibri" panose="020F0502020204030204" pitchFamily="34" charset="0"/>
              </a:rPr>
              <a:t>, A. M. et al. 2017: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The “externalities” of harms to others are strong arguments for controls of alcohol’s availability</a:t>
            </a:r>
            <a:br>
              <a:rPr lang="cs-CZ" sz="2400" i="1" dirty="0">
                <a:latin typeface="Calibri" panose="020F0502020204030204" pitchFamily="34" charset="0"/>
              </a:rPr>
            </a:br>
            <a:endParaRPr lang="cs-CZ" sz="2400" b="1" i="1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57561864-52D4-4057-8FE8-0E61C1D708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258816" cy="4320480"/>
          </a:xfrm>
        </p:spPr>
      </p:pic>
    </p:spTree>
    <p:extLst>
      <p:ext uri="{BB962C8B-B14F-4D97-AF65-F5344CB8AC3E}">
        <p14:creationId xmlns:p14="http://schemas.microsoft.com/office/powerpoint/2010/main" val="2291755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268412"/>
            <a:ext cx="8229600" cy="864443"/>
          </a:xfrm>
        </p:spPr>
        <p:txBody>
          <a:bodyPr>
            <a:normAutofit fontScale="90000"/>
          </a:bodyPr>
          <a:lstStyle/>
          <a:p>
            <a:r>
              <a:rPr lang="cs-CZ" sz="2400" b="1" dirty="0"/>
              <a:t>Hospitalizace  pro úrazy spojené s alkoholem</a:t>
            </a:r>
            <a:br>
              <a:rPr lang="cs-CZ" sz="2400" dirty="0"/>
            </a:br>
            <a:r>
              <a:rPr lang="cs-CZ" sz="2200" b="1" dirty="0"/>
              <a:t>v období 14 září -  27. září </a:t>
            </a:r>
            <a:br>
              <a:rPr lang="cs-CZ" sz="2200" b="1" dirty="0"/>
            </a:br>
            <a:r>
              <a:rPr lang="cs-CZ" sz="2200" dirty="0"/>
              <a:t> </a:t>
            </a:r>
            <a:r>
              <a:rPr lang="cs-CZ" sz="2200" b="1" dirty="0"/>
              <a:t>2010, 2011, 2012</a:t>
            </a:r>
            <a:br>
              <a:rPr lang="cs-CZ" sz="2400" dirty="0"/>
            </a:br>
            <a:endParaRPr lang="en-US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  <a:endParaRPr 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68706"/>
              </p:ext>
            </p:extLst>
          </p:nvPr>
        </p:nvGraphicFramePr>
        <p:xfrm>
          <a:off x="755576" y="1696962"/>
          <a:ext cx="7796700" cy="5020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5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P</a:t>
                      </a:r>
                      <a:r>
                        <a:rPr lang="en-US" sz="2000" b="1" kern="50" dirty="0" err="1">
                          <a:effectLst/>
                        </a:rPr>
                        <a:t>očet</a:t>
                      </a:r>
                      <a:r>
                        <a:rPr lang="en-US" sz="2000" b="1" kern="50" dirty="0">
                          <a:effectLst/>
                        </a:rPr>
                        <a:t> </a:t>
                      </a:r>
                      <a:r>
                        <a:rPr lang="en-US" sz="2000" b="1" kern="50" dirty="0" err="1">
                          <a:effectLst/>
                        </a:rPr>
                        <a:t>hospitalizovaných</a:t>
                      </a:r>
                      <a:r>
                        <a:rPr lang="cs-CZ" sz="2000" b="1" kern="5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/>
                        <a:t>ÚZIS ČR,  vyžádaná data</a:t>
                      </a:r>
                      <a:br>
                        <a:rPr lang="cs-CZ" sz="1600" i="1" dirty="0"/>
                      </a:br>
                      <a:endParaRPr lang="cs-CZ" sz="1600" b="1" i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 err="1">
                          <a:effectLst/>
                        </a:rPr>
                        <a:t>muži</a:t>
                      </a: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>
                          <a:effectLst/>
                        </a:rPr>
                        <a:t>ženy</a:t>
                      </a:r>
                      <a:endParaRPr lang="cs-CZ" sz="2000" b="1" kern="5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>
                          <a:effectLst/>
                        </a:rPr>
                        <a:t>muži + ženy</a:t>
                      </a:r>
                      <a:endParaRPr lang="cs-CZ" sz="2000" b="1" kern="5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2010</a:t>
                      </a: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191</a:t>
                      </a: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>
                          <a:effectLst/>
                        </a:rPr>
                        <a:t>59</a:t>
                      </a:r>
                      <a:endParaRPr lang="cs-CZ" sz="2000" b="1" kern="5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250</a:t>
                      </a: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2011</a:t>
                      </a: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182</a:t>
                      </a: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>
                          <a:effectLst/>
                        </a:rPr>
                        <a:t>60</a:t>
                      </a:r>
                      <a:endParaRPr lang="cs-CZ" sz="2000" b="1" kern="5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>
                          <a:effectLst/>
                        </a:rPr>
                        <a:t>242</a:t>
                      </a:r>
                      <a:endParaRPr lang="cs-CZ" sz="2000" b="1" kern="5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>
                          <a:effectLst/>
                        </a:rPr>
                        <a:t>2012</a:t>
                      </a:r>
                      <a:endParaRPr lang="cs-CZ" sz="2000" b="1" kern="5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5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50" dirty="0">
                          <a:effectLst/>
                        </a:rPr>
                        <a:t>Prohibice: z</a:t>
                      </a:r>
                      <a:r>
                        <a:rPr lang="cs-CZ" sz="1600" b="1" kern="50" dirty="0">
                          <a:effectLst/>
                          <a:latin typeface="Times New Roman"/>
                          <a:ea typeface="AR PL New Sung"/>
                          <a:cs typeface="FreeSans"/>
                        </a:rPr>
                        <a:t>ákaz</a:t>
                      </a:r>
                      <a:r>
                        <a:rPr lang="cs-CZ" sz="1600" b="1" kern="50" baseline="0" dirty="0">
                          <a:effectLst/>
                          <a:latin typeface="Times New Roman"/>
                          <a:ea typeface="AR PL New Sung"/>
                          <a:cs typeface="FreeSans"/>
                        </a:rPr>
                        <a:t> prodeje destilátů s vyšším obsahem alkoholu než 20%</a:t>
                      </a:r>
                      <a:endParaRPr lang="cs-CZ" sz="16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  <a:latin typeface="Times New Roman"/>
                          <a:ea typeface="AR PL New Sung"/>
                          <a:cs typeface="FreeSans"/>
                        </a:rPr>
                        <a:t>Rozdíl oproti roku 2010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151</a:t>
                      </a:r>
                      <a:endParaRPr lang="cs-CZ" sz="2000" b="1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u="sng" kern="50" dirty="0">
                          <a:effectLst/>
                          <a:latin typeface="Times New Roman"/>
                          <a:ea typeface="AR PL New Sung"/>
                          <a:cs typeface="FreeSans"/>
                        </a:rPr>
                        <a:t>- 21%</a:t>
                      </a: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44</a:t>
                      </a:r>
                      <a:endParaRPr lang="cs-CZ" sz="2000" b="1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u="sng" kern="50" dirty="0">
                          <a:effectLst/>
                          <a:latin typeface="Times New Roman"/>
                          <a:ea typeface="AR PL New Sung"/>
                          <a:cs typeface="FreeSans"/>
                        </a:rPr>
                        <a:t>- 25%</a:t>
                      </a: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effectLst/>
                        </a:rPr>
                        <a:t>195</a:t>
                      </a:r>
                      <a:endParaRPr lang="cs-CZ" sz="2000" b="1" kern="50" dirty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2000" b="1" u="sng" kern="50" dirty="0">
                          <a:effectLst/>
                          <a:latin typeface="Times New Roman"/>
                          <a:ea typeface="AR PL New Sung"/>
                          <a:cs typeface="FreeSans"/>
                        </a:rPr>
                        <a:t>- 22%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cs-CZ" sz="2000" b="1" kern="50" dirty="0">
                        <a:effectLst/>
                        <a:latin typeface="Times New Roman"/>
                        <a:ea typeface="AR PL New Sung"/>
                        <a:cs typeface="FreeSans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6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Kolik nás alkohol stojí ?</a:t>
            </a:r>
            <a:endParaRPr lang="en-US" sz="20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Zábranský a kol. 2008:                 16 mld.   Kč</a:t>
            </a:r>
          </a:p>
          <a:p>
            <a:r>
              <a:rPr lang="cs-CZ" dirty="0"/>
              <a:t>Šmídová 2013: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Celková ztráta:     80 mld.  Kč</a:t>
            </a:r>
          </a:p>
          <a:p>
            <a:r>
              <a:rPr lang="cs-CZ" dirty="0"/>
              <a:t>Institut pro zdravotní </a:t>
            </a:r>
            <a:r>
              <a:rPr lang="cs-CZ"/>
              <a:t>ekonomiku   57 mld</a:t>
            </a:r>
            <a:r>
              <a:rPr lang="cs-CZ" dirty="0"/>
              <a:t>.  Kč </a:t>
            </a:r>
          </a:p>
          <a:p>
            <a:pPr marL="0" indent="0">
              <a:buNone/>
            </a:pPr>
            <a:endParaRPr lang="cs-CZ" sz="1700" i="1" dirty="0"/>
          </a:p>
          <a:p>
            <a:pPr marL="0" indent="0">
              <a:buNone/>
            </a:pPr>
            <a:endParaRPr lang="cs-CZ" sz="1700" i="1" dirty="0"/>
          </a:p>
          <a:p>
            <a:pPr marL="0" indent="0">
              <a:buNone/>
            </a:pPr>
            <a:r>
              <a:rPr lang="cs-CZ" sz="1700" i="1" dirty="0"/>
              <a:t>Zdroje: Šmídová, I. Spotřeba alkoholu a její vliv na ekonomiku, dizertační práce 2013</a:t>
            </a:r>
          </a:p>
          <a:p>
            <a:pPr marL="0" indent="0">
              <a:buNone/>
            </a:pPr>
            <a:r>
              <a:rPr lang="cs-CZ" sz="1700" i="1" dirty="0"/>
              <a:t> Zábranský a kol. </a:t>
            </a:r>
            <a:r>
              <a:rPr lang="en-US" sz="1700" i="1" dirty="0" err="1"/>
              <a:t>Společenské</a:t>
            </a:r>
            <a:r>
              <a:rPr lang="en-US" sz="1700" i="1" dirty="0"/>
              <a:t> </a:t>
            </a:r>
            <a:r>
              <a:rPr lang="en-US" sz="1700" i="1" dirty="0" err="1"/>
              <a:t>náklady</a:t>
            </a:r>
            <a:r>
              <a:rPr lang="en-US" sz="1700" i="1" dirty="0"/>
              <a:t> </a:t>
            </a:r>
            <a:r>
              <a:rPr lang="en-US" sz="1700" i="1" dirty="0" err="1"/>
              <a:t>užívání</a:t>
            </a:r>
            <a:r>
              <a:rPr lang="en-US" sz="1700" i="1" dirty="0"/>
              <a:t> </a:t>
            </a:r>
            <a:r>
              <a:rPr lang="en-US" sz="1700" i="1" dirty="0" err="1"/>
              <a:t>alkoholu</a:t>
            </a:r>
            <a:r>
              <a:rPr lang="en-US" sz="1700" i="1" dirty="0"/>
              <a:t>, </a:t>
            </a:r>
            <a:r>
              <a:rPr lang="en-US" sz="1700" i="1" dirty="0" err="1"/>
              <a:t>tabáku</a:t>
            </a:r>
            <a:r>
              <a:rPr lang="en-US" sz="1700" i="1" dirty="0"/>
              <a:t> a </a:t>
            </a:r>
            <a:r>
              <a:rPr lang="en-US" sz="1700" i="1" dirty="0" err="1"/>
              <a:t>nelegálních</a:t>
            </a:r>
            <a:r>
              <a:rPr lang="en-US" sz="1700" i="1" dirty="0"/>
              <a:t> </a:t>
            </a:r>
            <a:r>
              <a:rPr lang="en-US" sz="1700" i="1" dirty="0" err="1"/>
              <a:t>drog</a:t>
            </a:r>
            <a:r>
              <a:rPr lang="en-US" sz="1700" i="1" dirty="0"/>
              <a:t> v ČR v </a:t>
            </a:r>
            <a:r>
              <a:rPr lang="en-US" sz="1700" i="1" dirty="0" err="1"/>
              <a:t>roce</a:t>
            </a:r>
            <a:r>
              <a:rPr lang="en-US" sz="1700" i="1" dirty="0"/>
              <a:t> 2007. Praha: Centrum </a:t>
            </a:r>
            <a:r>
              <a:rPr lang="en-US" sz="1700" i="1" dirty="0" err="1"/>
              <a:t>adiktologie</a:t>
            </a:r>
            <a:r>
              <a:rPr lang="en-US" sz="1700" i="1" dirty="0"/>
              <a:t>, </a:t>
            </a:r>
            <a:r>
              <a:rPr lang="en-US" sz="1700" i="1" dirty="0" err="1"/>
              <a:t>Psychiatrická</a:t>
            </a:r>
            <a:r>
              <a:rPr lang="en-US" sz="1700" i="1" dirty="0"/>
              <a:t> </a:t>
            </a:r>
            <a:r>
              <a:rPr lang="en-US" sz="1700" i="1" dirty="0" err="1"/>
              <a:t>klinika</a:t>
            </a:r>
            <a:r>
              <a:rPr lang="en-US" sz="1700" i="1" dirty="0"/>
              <a:t> 1. LF UK v </a:t>
            </a:r>
            <a:r>
              <a:rPr lang="en-US" sz="1700" i="1" dirty="0" err="1"/>
              <a:t>Praze</a:t>
            </a:r>
            <a:r>
              <a:rPr lang="en-US" sz="1700" i="1" dirty="0"/>
              <a:t> a VFN v </a:t>
            </a:r>
            <a:r>
              <a:rPr lang="en-US" sz="1700" i="1" dirty="0" err="1"/>
              <a:t>Praze</a:t>
            </a:r>
            <a:r>
              <a:rPr lang="en-US" sz="1700" i="1" dirty="0"/>
              <a:t> </a:t>
            </a:r>
            <a:endParaRPr lang="cs-CZ" sz="1700" i="1" dirty="0"/>
          </a:p>
          <a:p>
            <a:pPr marL="0" indent="0">
              <a:buNone/>
            </a:pPr>
            <a:r>
              <a:rPr lang="cs-CZ" sz="1700" i="1" dirty="0" err="1"/>
              <a:t>iHETA</a:t>
            </a:r>
            <a:r>
              <a:rPr lang="cs-CZ" sz="1700" i="1" dirty="0"/>
              <a:t>: Společenské náklady konzumace alkoholu 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1719740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7915D-104C-4EEC-B5D7-B3DBFD0F6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Fenomén ženského alkoholismu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994EFA-97B3-4B6E-BB9C-D1694617D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60" y="3956438"/>
            <a:ext cx="2139881" cy="120254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6292C7-C65E-4176-A387-2D598BE97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96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/>
              <a:t>Alkohol je v ČR po generace osvědčená strategie  jak zvládat stres </a:t>
            </a:r>
            <a:endParaRPr lang="en-US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7176" r="31882" b="16393"/>
          <a:stretch/>
        </p:blipFill>
        <p:spPr bwMode="auto">
          <a:xfrm>
            <a:off x="271584" y="908720"/>
            <a:ext cx="869415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40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FCAF2EA-806F-4E6D-AB52-6F8577B97C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92049"/>
          <a:ext cx="4455114" cy="409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0">
            <a:extLst>
              <a:ext uri="{FF2B5EF4-FFF2-40B4-BE49-F238E27FC236}">
                <a16:creationId xmlns:a16="http://schemas.microsoft.com/office/drawing/2014/main" id="{47DF8927-F613-4C5F-9313-0B1351A4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2266"/>
            <a:ext cx="4455114" cy="32504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Ženský alkoholismus v ČR v číslech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9BD1CB-26C4-4F84-AC7E-857F37816B00}"/>
              </a:ext>
            </a:extLst>
          </p:cNvPr>
          <p:cNvSpPr txBox="1"/>
          <p:nvPr/>
        </p:nvSpPr>
        <p:spPr>
          <a:xfrm>
            <a:off x="5478518" y="1479988"/>
            <a:ext cx="3137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Národního výzkumu užívání tabáku a alkoholu  v ČR  2020 (NAUTA)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dirty="0"/>
              <a:t>Uvedená procenta jsou z celkového počtu 898 dotazovaných žen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dirty="0"/>
              <a:t>Množství žen rizikově či škodlivě užívajících alkohol narůstá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cs-CZ" dirty="0"/>
              <a:t>2012 – 4, 3 % žen škodlivě užívajících alkohol, 2020 – 6 %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cs-CZ" dirty="0"/>
              <a:t>2012 – 6, 7 % žen rizikově užívající alkohol, 2020 – 8, 6 %</a:t>
            </a:r>
          </a:p>
        </p:txBody>
      </p:sp>
    </p:spTree>
    <p:extLst>
      <p:ext uri="{BB962C8B-B14F-4D97-AF65-F5344CB8AC3E}">
        <p14:creationId xmlns:p14="http://schemas.microsoft.com/office/powerpoint/2010/main" val="2229290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>
            <a:extLst>
              <a:ext uri="{FF2B5EF4-FFF2-40B4-BE49-F238E27FC236}">
                <a16:creationId xmlns:a16="http://schemas.microsoft.com/office/drawing/2014/main" id="{C1A3CCE4-640E-46C1-B94C-F80A3E89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5" y="5588795"/>
            <a:ext cx="323850" cy="323850"/>
          </a:xfrm>
          <a:prstGeom prst="ellipse">
            <a:avLst/>
          </a:prstGeom>
          <a:solidFill>
            <a:srgbClr val="E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881A5ED-DFC3-452B-A204-11FDAA234C12}" type="slidenum">
              <a:rPr lang="cs-CZ" altLang="cs-CZ" sz="12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1B3EC3-ED26-4D27-8A61-1CB2FB88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5" y="2024064"/>
            <a:ext cx="6318647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A0000"/>
              </a:buClr>
            </a:pPr>
            <a:endParaRPr lang="cs-CZ" altLang="cs-CZ" sz="1500" dirty="0">
              <a:solidFill>
                <a:schemeClr val="bg2"/>
              </a:solidFill>
            </a:endParaRPr>
          </a:p>
        </p:txBody>
      </p:sp>
      <p:sp>
        <p:nvSpPr>
          <p:cNvPr id="7172" name="Rectangle 10">
            <a:extLst>
              <a:ext uri="{FF2B5EF4-FFF2-40B4-BE49-F238E27FC236}">
                <a16:creationId xmlns:a16="http://schemas.microsoft.com/office/drawing/2014/main" id="{B929A165-622D-4A0B-B2A1-69B3636E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036"/>
            <a:ext cx="4455114" cy="32504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Ženský alkoholismus v ČR v číslech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CE2F7-E3FE-4502-96F6-6910D2B0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5" y="1517008"/>
            <a:ext cx="8312465" cy="49363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Studie NAUTA uvádí roční spotřeba alkoholu v přepočtu na litry čistého alkoholu u žen 4,8 litrů (v roce 2012 - 4,07 l.), u mužů 11,3 l (v roce 2012 -10,97 l. ). </a:t>
            </a:r>
          </a:p>
          <a:p>
            <a:r>
              <a:rPr lang="cs-CZ" dirty="0"/>
              <a:t>Evropská školní studie o alkoholu a jiných drogách z roku 2019 (ESPAD) ukázala oproti roku 2015 nárůst rizikového pití alkoholu u 16 letých dívek</a:t>
            </a:r>
          </a:p>
          <a:p>
            <a:r>
              <a:rPr lang="cs-CZ" dirty="0"/>
              <a:t>V roce 2018 bylo pro diagnózu K70 (alkoholické onemocnění jater) hospitalizováno 4 195 osob, z toho 31 % žen (1 325)</a:t>
            </a:r>
          </a:p>
          <a:p>
            <a:r>
              <a:rPr lang="cs-CZ" dirty="0"/>
              <a:t>Narůstá počet žen (i mužů), které umírají na alkoholické onemocnění jater (na 100 tis.)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srovnání v Norsku to je 4 ženy na 100 000 obyvatel.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798931-17A3-4EC4-8980-2E7624FF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25144"/>
            <a:ext cx="5806364" cy="8259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err="1"/>
              <a:t>Nejčastější</a:t>
            </a:r>
            <a:r>
              <a:rPr lang="en-US" sz="2100" dirty="0"/>
              <a:t> </a:t>
            </a:r>
            <a:r>
              <a:rPr lang="en-US" sz="2100" dirty="0" err="1"/>
              <a:t>příčiny</a:t>
            </a:r>
            <a:r>
              <a:rPr lang="en-US" sz="2100" dirty="0"/>
              <a:t> </a:t>
            </a:r>
            <a:r>
              <a:rPr lang="en-US" sz="2100" dirty="0" err="1"/>
              <a:t>úmrtí</a:t>
            </a:r>
            <a:r>
              <a:rPr lang="en-US" sz="2100" dirty="0"/>
              <a:t> </a:t>
            </a:r>
            <a:r>
              <a:rPr lang="en-US" sz="2100" dirty="0" err="1"/>
              <a:t>českých</a:t>
            </a:r>
            <a:r>
              <a:rPr lang="en-US" sz="2100" dirty="0"/>
              <a:t> </a:t>
            </a:r>
            <a:r>
              <a:rPr lang="en-US" sz="2100" dirty="0" err="1"/>
              <a:t>žen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věkové</a:t>
            </a:r>
            <a:r>
              <a:rPr lang="en-US" sz="2100" dirty="0"/>
              <a:t> </a:t>
            </a:r>
            <a:r>
              <a:rPr lang="en-US" sz="2100" dirty="0" err="1"/>
              <a:t>kategorii</a:t>
            </a:r>
            <a:r>
              <a:rPr lang="en-US" sz="2100" dirty="0"/>
              <a:t> 20-54 let</a:t>
            </a:r>
            <a:r>
              <a:rPr lang="cs-CZ" sz="2100" dirty="0"/>
              <a:t> (</a:t>
            </a:r>
            <a:r>
              <a:rPr lang="en-US" sz="2100" dirty="0"/>
              <a:t>2014</a:t>
            </a:r>
            <a:r>
              <a:rPr lang="cs-CZ" sz="2100" dirty="0"/>
              <a:t>)</a:t>
            </a:r>
            <a:endParaRPr lang="en-US" sz="2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1" t="29197" r="21456" b="7309"/>
          <a:stretch/>
        </p:blipFill>
        <p:spPr bwMode="auto">
          <a:xfrm>
            <a:off x="2317816" y="2402886"/>
            <a:ext cx="4417025" cy="34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437874" y="2672916"/>
            <a:ext cx="162018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C09E9C3F-FC95-4E0B-9340-72817FEF5399}"/>
              </a:ext>
            </a:extLst>
          </p:cNvPr>
          <p:cNvSpPr/>
          <p:nvPr/>
        </p:nvSpPr>
        <p:spPr>
          <a:xfrm>
            <a:off x="5686410" y="3915054"/>
            <a:ext cx="73723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646B4B7A-9D2A-4B04-8F70-D7B4542D4475}"/>
              </a:ext>
            </a:extLst>
          </p:cNvPr>
          <p:cNvSpPr/>
          <p:nvPr/>
        </p:nvSpPr>
        <p:spPr>
          <a:xfrm>
            <a:off x="4785424" y="3931988"/>
            <a:ext cx="34289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386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>
            <a:extLst>
              <a:ext uri="{FF2B5EF4-FFF2-40B4-BE49-F238E27FC236}">
                <a16:creationId xmlns:a16="http://schemas.microsoft.com/office/drawing/2014/main" id="{C1A3CCE4-640E-46C1-B94C-F80A3E89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5" y="5588795"/>
            <a:ext cx="323850" cy="323850"/>
          </a:xfrm>
          <a:prstGeom prst="ellipse">
            <a:avLst/>
          </a:prstGeom>
          <a:solidFill>
            <a:srgbClr val="E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881A5ED-DFC3-452B-A204-11FDAA234C12}" type="slidenum">
              <a:rPr lang="cs-CZ" altLang="cs-CZ" sz="12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1B3EC3-ED26-4D27-8A61-1CB2FB88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5" y="2024064"/>
            <a:ext cx="6318647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A0000"/>
              </a:buClr>
            </a:pPr>
            <a:endParaRPr lang="cs-CZ" altLang="cs-CZ" sz="1500" dirty="0">
              <a:solidFill>
                <a:schemeClr val="bg2"/>
              </a:solidFill>
            </a:endParaRPr>
          </a:p>
        </p:txBody>
      </p:sp>
      <p:sp>
        <p:nvSpPr>
          <p:cNvPr id="7172" name="Rectangle 10">
            <a:extLst>
              <a:ext uri="{FF2B5EF4-FFF2-40B4-BE49-F238E27FC236}">
                <a16:creationId xmlns:a16="http://schemas.microsoft.com/office/drawing/2014/main" id="{B929A165-622D-4A0B-B2A1-69B3636E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980036"/>
            <a:ext cx="8185558" cy="32504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Data o využívání služeb a dávek pro osoby závislé na alkoholu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CE2F7-E3FE-4502-96F6-6910D2B0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5" y="1403756"/>
            <a:ext cx="8681057" cy="4241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Zatímco v 90tých letech bylo pro problémy spojené s užíváním alkoholu léčeno v psychiatrických ambulancích 4krát více mužů než žen, v současnosti se poměr mezi muži a ženami snížil na 2 : 1 (v roce 2019 bylo léčeno 13 tis. mužů vs 7 tis. žen).</a:t>
            </a:r>
          </a:p>
          <a:p>
            <a:pPr marL="0" indent="0">
              <a:buNone/>
            </a:pPr>
            <a:r>
              <a:rPr lang="cs-CZ" sz="1800" dirty="0"/>
              <a:t>Nejčastější diagnózou hospitalizace v psychiatrických nemocnicích (dlouhodobá péče) byla diagnóza F10 – Poruchy způsobené užíváním alkoholu – žen – 30 %). </a:t>
            </a:r>
          </a:p>
          <a:p>
            <a:pPr marL="0" indent="0">
              <a:buNone/>
            </a:pPr>
            <a:r>
              <a:rPr lang="cs-CZ" sz="1800" dirty="0"/>
              <a:t>Na psychiatrických odděleních nemocnic (akutní péče) je diagnóza F10 třetí nejčastější příčinou hospitalizace. V roce 2019 bylo pro diagnózu F10  hospitalizováno – </a:t>
            </a:r>
            <a:r>
              <a:rPr lang="cs-CZ" sz="1800" dirty="0">
                <a:solidFill>
                  <a:srgbClr val="FF0000"/>
                </a:solidFill>
              </a:rPr>
              <a:t>36 %</a:t>
            </a:r>
            <a:r>
              <a:rPr lang="cs-CZ" sz="1800" dirty="0"/>
              <a:t> . Nejčastěji jsou pro dg. F 10 hospitalizovány ženy ve věku 30 – 59 let. </a:t>
            </a:r>
          </a:p>
          <a:p>
            <a:pPr marL="0" indent="0">
              <a:buNone/>
            </a:pPr>
            <a:r>
              <a:rPr lang="cs-CZ" sz="1800" dirty="0"/>
              <a:t>Na záchytných stanicích bylo koncem 90tých let ošetřeno cca 11% žen X  v roce 2019 to bylo již 20 % žen. </a:t>
            </a:r>
          </a:p>
          <a:p>
            <a:pPr marL="0" indent="0">
              <a:buNone/>
            </a:pPr>
            <a:r>
              <a:rPr lang="cs-CZ" sz="1800" dirty="0"/>
              <a:t>Mezi žadateli o léčbu závislosti na alkoholu bylo v roce 2018  34 % žen</a:t>
            </a:r>
          </a:p>
        </p:txBody>
      </p:sp>
    </p:spTree>
    <p:extLst>
      <p:ext uri="{BB962C8B-B14F-4D97-AF65-F5344CB8AC3E}">
        <p14:creationId xmlns:p14="http://schemas.microsoft.com/office/powerpoint/2010/main" val="1858614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>
            <a:extLst>
              <a:ext uri="{FF2B5EF4-FFF2-40B4-BE49-F238E27FC236}">
                <a16:creationId xmlns:a16="http://schemas.microsoft.com/office/drawing/2014/main" id="{C1A3CCE4-640E-46C1-B94C-F80A3E89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5" y="5588795"/>
            <a:ext cx="323850" cy="323850"/>
          </a:xfrm>
          <a:prstGeom prst="ellipse">
            <a:avLst/>
          </a:prstGeom>
          <a:solidFill>
            <a:srgbClr val="E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881A5ED-DFC3-452B-A204-11FDAA234C12}" type="slidenum">
              <a:rPr lang="cs-CZ" altLang="cs-CZ" sz="12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1B3EC3-ED26-4D27-8A61-1CB2FB88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5" y="2024064"/>
            <a:ext cx="6318647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A0000"/>
              </a:buClr>
            </a:pPr>
            <a:endParaRPr lang="cs-CZ" altLang="cs-CZ" sz="1500" dirty="0">
              <a:solidFill>
                <a:schemeClr val="bg2"/>
              </a:solidFill>
            </a:endParaRPr>
          </a:p>
        </p:txBody>
      </p:sp>
      <p:sp>
        <p:nvSpPr>
          <p:cNvPr id="7172" name="Rectangle 10">
            <a:extLst>
              <a:ext uri="{FF2B5EF4-FFF2-40B4-BE49-F238E27FC236}">
                <a16:creationId xmlns:a16="http://schemas.microsoft.com/office/drawing/2014/main" id="{B929A165-622D-4A0B-B2A1-69B3636E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2266"/>
            <a:ext cx="5804555" cy="32504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Ženský alkoholismus v ČR pohledem expertů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CE2F7-E3FE-4502-96F6-6910D2B0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5" y="1517007"/>
            <a:ext cx="8312465" cy="4183264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Nárůst počtu žen žádajících o léčbu a využívajících sociální a zdravotní služby v souvislosti s problémovým užíváním alkoholu, během pandemie onemocnění COVID-19 se zájem ještě zvýšil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Rozdílné vzorce užívání alkoholu u mužů a u žen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Ženy častěji konzumují alkohol skrytě, muži pijí častěji ve společnosti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Ženy častěji přichází do služeb v pozdějším stadiu závislosti na alkoholu </a:t>
            </a:r>
          </a:p>
          <a:p>
            <a:pPr marL="0" indent="0" algn="just">
              <a:buNone/>
            </a:pPr>
            <a:r>
              <a:rPr lang="cs-CZ" sz="1800" dirty="0"/>
              <a:t>  - negativní postoj ze strany společnosti může mít vliv rozhodování a na využití služeb</a:t>
            </a:r>
          </a:p>
          <a:p>
            <a:pPr algn="just"/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2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accent1"/>
                </a:solidFill>
              </a:rPr>
              <a:t>Alkoholová politika</a:t>
            </a:r>
          </a:p>
        </p:txBody>
      </p:sp>
      <p:pic>
        <p:nvPicPr>
          <p:cNvPr id="1433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7" y="4276726"/>
            <a:ext cx="2214563" cy="1164431"/>
          </a:xfrm>
        </p:spPr>
      </p:pic>
      <p:pic>
        <p:nvPicPr>
          <p:cNvPr id="14339" name="Obrázek 4"/>
          <p:cNvPicPr>
            <a:picLocks noChangeAspect="1"/>
          </p:cNvPicPr>
          <p:nvPr/>
        </p:nvPicPr>
        <p:blipFill>
          <a:blip r:embed="rId3"/>
          <a:srcRect b="10512"/>
          <a:stretch>
            <a:fillRect/>
          </a:stretch>
        </p:blipFill>
        <p:spPr bwMode="auto">
          <a:xfrm>
            <a:off x="4489848" y="4276725"/>
            <a:ext cx="1893094" cy="12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5544" y="2603897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461022"/>
            <a:ext cx="1914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ovéPole 7"/>
          <p:cNvSpPr txBox="1">
            <a:spLocks noChangeArrowheads="1"/>
          </p:cNvSpPr>
          <p:nvPr/>
        </p:nvSpPr>
        <p:spPr bwMode="auto">
          <a:xfrm>
            <a:off x="3539729" y="2914650"/>
            <a:ext cx="2673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Dobiášová, K. Hnilicová, H.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D25A4-D7FA-4E13-AF2B-DFEAE35E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Národní́ strategie ochrany a podpory zdraví a prevence nemocí 2020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BAB62-964F-4180-BCBB-65550A61B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Snížení spotřeby alkoholu u dospělých, ale také prevalence u osob pod 18 let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Snižovat rizika spojené s konzumací alkoholu: především řízení motorových vozidel, prevence kriminality spojené s alkoholem a snižování dostupnosti alkoholu především na nelegálním trhu. </a:t>
            </a:r>
          </a:p>
          <a:p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007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9272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Alkoholová politika</a:t>
            </a:r>
            <a:r>
              <a:rPr lang="cs-CZ" dirty="0"/>
              <a:t> dle </a:t>
            </a:r>
            <a:r>
              <a:rPr lang="cs-CZ" i="1" dirty="0" err="1"/>
              <a:t>Howard</a:t>
            </a:r>
            <a:r>
              <a:rPr lang="cs-CZ" i="1" dirty="0"/>
              <a:t> a kol. 2014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>
          <a:xfrm>
            <a:off x="239317" y="1590675"/>
            <a:ext cx="4612481" cy="4189810"/>
          </a:xfrm>
        </p:spPr>
        <p:txBody>
          <a:bodyPr/>
          <a:lstStyle/>
          <a:p>
            <a:r>
              <a:rPr lang="cs-CZ" sz="1500" dirty="0"/>
              <a:t>Ceny a daně</a:t>
            </a:r>
            <a:r>
              <a:rPr lang="cs-CZ" sz="1500" dirty="0">
                <a:latin typeface="Arial" charset="0"/>
              </a:rPr>
              <a:t> (</a:t>
            </a:r>
            <a:r>
              <a:rPr lang="cs-CZ" sz="1500" i="1" dirty="0">
                <a:latin typeface="Arial" charset="0"/>
              </a:rPr>
              <a:t>minimální cena za alkohol, spotřební daň, DPH, zákaz slev</a:t>
            </a:r>
            <a:r>
              <a:rPr lang="cs-CZ" sz="1500" dirty="0">
                <a:latin typeface="Arial" charset="0"/>
              </a:rPr>
              <a:t>)</a:t>
            </a:r>
          </a:p>
          <a:p>
            <a:r>
              <a:rPr lang="cs-CZ" sz="1500" dirty="0"/>
              <a:t>Regulace fyzické dostupnosti</a:t>
            </a:r>
            <a:r>
              <a:rPr lang="cs-CZ" sz="1500" dirty="0">
                <a:latin typeface="Arial" charset="0"/>
              </a:rPr>
              <a:t> (</a:t>
            </a:r>
            <a:r>
              <a:rPr lang="cs-CZ" sz="1500" i="1" dirty="0">
                <a:latin typeface="Arial" charset="0"/>
              </a:rPr>
              <a:t>věk, omezený prodej, časové restrikce, omezení prodejních míst, bezalkoholové zóny</a:t>
            </a:r>
            <a:r>
              <a:rPr lang="cs-CZ" sz="1500" dirty="0">
                <a:latin typeface="Arial" charset="0"/>
              </a:rPr>
              <a:t>)</a:t>
            </a:r>
          </a:p>
          <a:p>
            <a:r>
              <a:rPr lang="cs-CZ" sz="1500" dirty="0"/>
              <a:t>Úprava prostředí pro pití alkoholu</a:t>
            </a:r>
            <a:r>
              <a:rPr lang="cs-CZ" sz="1500" dirty="0">
                <a:latin typeface="Arial" charset="0"/>
              </a:rPr>
              <a:t> (školení personálu, pokuty za nedodržování zákona, </a:t>
            </a:r>
          </a:p>
          <a:p>
            <a:r>
              <a:rPr lang="cs-CZ" sz="1500" dirty="0"/>
              <a:t>Opatření proti pití při řízení</a:t>
            </a:r>
            <a:r>
              <a:rPr lang="cs-CZ" sz="1500" dirty="0">
                <a:latin typeface="Arial" charset="0"/>
              </a:rPr>
              <a:t> (nižší limity, časté testování, nižší hladina pro začínající řidiče, přísnější tresty, </a:t>
            </a:r>
          </a:p>
          <a:p>
            <a:r>
              <a:rPr lang="cs-CZ" sz="1500" dirty="0"/>
              <a:t>Omezení marketingu</a:t>
            </a:r>
            <a:r>
              <a:rPr lang="cs-CZ" sz="1500" dirty="0">
                <a:latin typeface="Arial" charset="0"/>
              </a:rPr>
              <a:t> (na určitá média, v určitém čase, vyhrazená místa v obchodech,..)</a:t>
            </a:r>
          </a:p>
          <a:p>
            <a:r>
              <a:rPr lang="cs-CZ" sz="1500" dirty="0"/>
              <a:t>Vzdělávání a přesvědčování</a:t>
            </a:r>
            <a:r>
              <a:rPr lang="cs-CZ" sz="1500" dirty="0">
                <a:latin typeface="Arial" charset="0"/>
              </a:rPr>
              <a:t> (kampaně, školní projekty, značkování)</a:t>
            </a:r>
          </a:p>
          <a:p>
            <a:r>
              <a:rPr lang="cs-CZ" sz="1500" dirty="0"/>
              <a:t>Léčba a včasná intervence</a:t>
            </a:r>
            <a:r>
              <a:rPr lang="cs-CZ" sz="1500" dirty="0">
                <a:latin typeface="Arial" charset="0"/>
              </a:rPr>
              <a:t> (osvědčuje se na pracovišti)</a:t>
            </a:r>
          </a:p>
          <a:p>
            <a:endParaRPr lang="cs-CZ" sz="1500" dirty="0"/>
          </a:p>
        </p:txBody>
      </p:sp>
      <p:pic>
        <p:nvPicPr>
          <p:cNvPr id="45059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1" y="1809751"/>
            <a:ext cx="1307306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2310" y="3921919"/>
            <a:ext cx="2085975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635" y="3993357"/>
            <a:ext cx="1543050" cy="16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Obráze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498" y="2108597"/>
            <a:ext cx="2093119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494235" y="1701404"/>
            <a:ext cx="6172200" cy="32385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Daně a alkohol</a:t>
            </a:r>
            <a:endParaRPr lang="en-US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4235" y="2143125"/>
            <a:ext cx="6172200" cy="329446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15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5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5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500" b="1" dirty="0"/>
          </a:p>
          <a:p>
            <a:pPr fontAlgn="auto">
              <a:spcAft>
                <a:spcPts val="0"/>
              </a:spcAft>
              <a:defRPr/>
            </a:pPr>
            <a:r>
              <a:rPr lang="cs-CZ" sz="1350" b="1" dirty="0"/>
              <a:t>Spotřební daň u alkoholických nápojů je v ČR pod průměrem EU.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1500" b="1" dirty="0"/>
              <a:t>Destiláty:</a:t>
            </a:r>
            <a:r>
              <a:rPr lang="cs-CZ" sz="1500" dirty="0"/>
              <a:t> čím vyšší obsah alkoholu, tím vyšší spotřební daň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1500" dirty="0">
                <a:solidFill>
                  <a:srgbClr val="FF0000"/>
                </a:solidFill>
              </a:rPr>
              <a:t>v lednu roku 2020 vstoupil v platnost nový daňový balíček zvyšující spotřební daň na tabákové výrobky i lihoviny</a:t>
            </a:r>
            <a:r>
              <a:rPr lang="cs-CZ" sz="1500" dirty="0"/>
              <a:t>. Avšak v praxi to znamená, že nyní Čech za 40% lihovinu zaplatí v maloobchodě včetně DPH pouze o 9 Kč více.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1500" b="1" dirty="0"/>
              <a:t>Běžná</a:t>
            </a:r>
            <a:r>
              <a:rPr lang="cs-CZ" sz="1500" dirty="0"/>
              <a:t>  </a:t>
            </a:r>
            <a:r>
              <a:rPr lang="cs-CZ" sz="1500" b="1" dirty="0"/>
              <a:t>vína:  nulová  daň,  daň pouze na šumivá vína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1500" b="1" dirty="0"/>
              <a:t>Pivo:</a:t>
            </a:r>
            <a:r>
              <a:rPr lang="cs-CZ" sz="1500" dirty="0"/>
              <a:t> 32 Kč za 1 hl; u malých pivovarů do 200 000 hl za rok je nižší a řídí se objemem produkce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500" b="1" dirty="0"/>
              <a:t>DPH na všechny alkoholické nápoje 21 %  vs </a:t>
            </a:r>
            <a:r>
              <a:rPr lang="cs-CZ" sz="1500" b="1" dirty="0">
                <a:solidFill>
                  <a:schemeClr val="tx2"/>
                </a:solidFill>
              </a:rPr>
              <a:t>Norsko 25 %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500" dirty="0"/>
              <a:t>v rámci nového daňového balíčku 2020 - DPH točeného piva se v rámci stravovacích služeb nezvýšilo, ale naopak snížilo z 21 % na 10 %. </a:t>
            </a:r>
            <a:endParaRPr lang="cs-CZ" sz="1500" b="1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050" i="1" dirty="0">
                <a:solidFill>
                  <a:schemeClr val="tx2"/>
                </a:solidFill>
              </a:rPr>
              <a:t>Zdroje: OECD </a:t>
            </a:r>
            <a:r>
              <a:rPr lang="cs-CZ" sz="1050" i="1" dirty="0" err="1">
                <a:solidFill>
                  <a:schemeClr val="tx2"/>
                </a:solidFill>
              </a:rPr>
              <a:t>TaxBase</a:t>
            </a:r>
            <a:r>
              <a:rPr lang="cs-CZ" sz="1050" i="1" dirty="0">
                <a:solidFill>
                  <a:schemeClr val="tx2"/>
                </a:solidFill>
              </a:rPr>
              <a:t> , Finance.cz</a:t>
            </a:r>
            <a:r>
              <a:rPr lang="cs-CZ" sz="1050" i="1" dirty="0">
                <a:solidFill>
                  <a:schemeClr val="bg1"/>
                </a:solidFill>
              </a:rPr>
              <a:t>(</a:t>
            </a:r>
            <a:r>
              <a:rPr lang="cs-CZ" sz="1050" b="1" i="1" dirty="0">
                <a:solidFill>
                  <a:schemeClr val="bg1"/>
                </a:solidFill>
              </a:rPr>
              <a:t>Finance </a:t>
            </a:r>
            <a:r>
              <a:rPr lang="cs-CZ" sz="1200" b="1" i="1" dirty="0">
                <a:solidFill>
                  <a:schemeClr val="bg1"/>
                </a:solidFill>
              </a:rPr>
              <a:t>,</a:t>
            </a:r>
            <a:r>
              <a:rPr lang="cs-CZ" sz="1200" b="1" i="1" dirty="0" err="1">
                <a:solidFill>
                  <a:schemeClr val="bg1"/>
                </a:solidFill>
              </a:rPr>
              <a:t>cz</a:t>
            </a:r>
            <a:r>
              <a:rPr lang="cs-CZ" sz="1200" b="1" i="1" dirty="0">
                <a:solidFill>
                  <a:schemeClr val="bg1"/>
                </a:solidFill>
              </a:rPr>
              <a:t> (OECD tax database 2012OECD tax database 2012)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sz="1500" b="1" i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1500" b="1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50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500" dirty="0">
              <a:solidFill>
                <a:schemeClr val="tx2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39466" y="2132410"/>
            <a:ext cx="5670947" cy="972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tx1"/>
                </a:solidFill>
              </a:rPr>
              <a:t>ČR a Norsko  - výše spotřební  daně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ČR:       100l čistého alkoholu =   28 500 CZK (od roku 2020 - </a:t>
            </a:r>
            <a:r>
              <a:rPr lang="pl-PL" dirty="0">
                <a:solidFill>
                  <a:schemeClr val="tx1"/>
                </a:solidFill>
              </a:rPr>
              <a:t>na 32 250 Kč/hl)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Norsko: 100l čistého alkoholu = 235 200 CZK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100" dirty="0"/>
              <a:t>Spotřeba alkoholu souvisí s cenou </a:t>
            </a:r>
            <a:br>
              <a:rPr lang="cs-CZ" sz="2100" dirty="0"/>
            </a:br>
            <a:r>
              <a:rPr lang="cs-CZ" sz="1500" dirty="0"/>
              <a:t>V ČR je dlouhodobě jedna z nejnižších  cena piva v Evropě </a:t>
            </a:r>
            <a:br>
              <a:rPr lang="cs-CZ" sz="1500" dirty="0"/>
            </a:br>
            <a:r>
              <a:rPr lang="cs-CZ" sz="1200" dirty="0"/>
              <a:t>Zdroj:  WHO 2013</a:t>
            </a:r>
            <a:endParaRPr lang="en-US" sz="1200" dirty="0"/>
          </a:p>
        </p:txBody>
      </p:sp>
      <p:graphicFrame>
        <p:nvGraphicFramePr>
          <p:cNvPr id="3083" name="Object 11"/>
          <p:cNvGraphicFramePr>
            <a:graphicFrameLocks noGrp="1"/>
          </p:cNvGraphicFramePr>
          <p:nvPr>
            <p:ph idx="1"/>
          </p:nvPr>
        </p:nvGraphicFramePr>
        <p:xfrm>
          <a:off x="2303860" y="2619375"/>
          <a:ext cx="4288631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f" r:id="rId3" imgW="8715429" imgH="5962637" progId="Excel.Sheet.8">
                  <p:embed followColorScheme="full"/>
                </p:oleObj>
              </mc:Choice>
              <mc:Fallback>
                <p:oleObj name="Graf" r:id="rId3" imgW="8715429" imgH="5962637" progId="Excel.Sheet.8">
                  <p:embed followColorScheme="full"/>
                  <p:pic>
                    <p:nvPicPr>
                      <p:cNvPr id="3083" name="Object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860" y="2619375"/>
                        <a:ext cx="4288631" cy="286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3600" b="1" dirty="0"/>
              <a:t>Charakteristická je všudy přítomná nabídka alkoholu…</a:t>
            </a:r>
            <a:endParaRPr lang="en-US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928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450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3CB81-584E-4A46-B498-4DB195F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93749"/>
          </a:xfrm>
        </p:spPr>
        <p:txBody>
          <a:bodyPr/>
          <a:lstStyle/>
          <a:p>
            <a:r>
              <a:rPr lang="cs-CZ" dirty="0"/>
              <a:t>Alkohol a reklama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1FDF6-2EA5-4B15-99DE-0292B407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4844"/>
            <a:ext cx="7886700" cy="3865129"/>
          </a:xfrm>
        </p:spPr>
        <p:txBody>
          <a:bodyPr/>
          <a:lstStyle/>
          <a:p>
            <a:r>
              <a:rPr lang="cs-CZ" dirty="0"/>
              <a:t>téměř 20 let k žádným legislativním úpravám</a:t>
            </a:r>
          </a:p>
          <a:p>
            <a:r>
              <a:rPr lang="cs-CZ" dirty="0"/>
              <a:t>Zákon č. 40/1995 </a:t>
            </a:r>
            <a:r>
              <a:rPr lang="cs-CZ" dirty="0" err="1"/>
              <a:t>Sb</a:t>
            </a:r>
            <a:r>
              <a:rPr lang="cs-CZ" dirty="0"/>
              <a:t> o regulaci reklamy:</a:t>
            </a:r>
          </a:p>
          <a:p>
            <a:r>
              <a:rPr lang="cs-CZ" dirty="0"/>
              <a:t>reklama na alkoholické nápoje nesmí nabádat k vysoké spotřebě alkoholu a zároveň nesmí ironicky hodnotit abstinenci, nesmí být cílena na mladistvé a zároveň je v reklamě zobrazovat, stejně tak nesmí být spotřeba alkoholu spojována se společenským úspěchem či léčebnými a uklidňujícími účinky. Dále nesmí být obsah alkoholu zdůrazňován jako kladná vlastnost daného nápoje</a:t>
            </a:r>
          </a:p>
          <a:p>
            <a:r>
              <a:rPr lang="cs-CZ" dirty="0"/>
              <a:t>2019 – návrh nového zákona – zastíněno pandemií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631508-F40C-4CD0-882A-FC577351B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7" t="40851" r="35851" b="34752"/>
          <a:stretch/>
        </p:blipFill>
        <p:spPr>
          <a:xfrm>
            <a:off x="1568585" y="4605723"/>
            <a:ext cx="4742234" cy="12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7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268412"/>
            <a:ext cx="8229600" cy="4248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latin typeface="Calibri" panose="020F0502020204030204" pitchFamily="34" charset="0"/>
              </a:rPr>
              <a:t>Klíčová otázka:</a:t>
            </a:r>
            <a:br>
              <a:rPr lang="cs-CZ" b="1" dirty="0">
                <a:latin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</a:rPr>
              <a:t>Do jaké míry je vývoj ve spotřebě alkoholu v ČR </a:t>
            </a:r>
          </a:p>
          <a:p>
            <a:pPr marL="0" indent="0" algn="ctr">
              <a:buNone/>
            </a:pPr>
            <a:r>
              <a:rPr lang="cs-CZ" b="1" dirty="0">
                <a:latin typeface="Calibri" panose="020F0502020204030204" pitchFamily="34" charset="0"/>
              </a:rPr>
              <a:t>a jeho dopady na zdraví </a:t>
            </a:r>
            <a:br>
              <a:rPr lang="cs-CZ" b="1" dirty="0">
                <a:latin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</a:rPr>
              <a:t> důsledkem alkoholové politiky?</a:t>
            </a:r>
            <a:br>
              <a:rPr lang="cs-CZ" b="1" dirty="0">
                <a:latin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15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Alkoholová politika v ČR</a:t>
            </a:r>
            <a:br>
              <a:rPr lang="cs-CZ" dirty="0"/>
            </a:br>
            <a:r>
              <a:rPr lang="cs-CZ" dirty="0"/>
              <a:t>cvičení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/>
              <a:t>Téma: zavedení regulace dostupnosti alkoholu versus zachování současné liberální polit</a:t>
            </a:r>
            <a:r>
              <a:rPr lang="cs-CZ" sz="1800" dirty="0"/>
              <a:t>iky </a:t>
            </a:r>
          </a:p>
          <a:p>
            <a:r>
              <a:rPr lang="cs-CZ" sz="1800" dirty="0"/>
              <a:t>Rozdělte se do 4 skupin</a:t>
            </a:r>
          </a:p>
          <a:p>
            <a:r>
              <a:rPr lang="cs-CZ" sz="1800" b="1" dirty="0"/>
              <a:t>Úkol pro skupinu A </a:t>
            </a:r>
            <a:r>
              <a:rPr lang="cs-CZ" sz="1800" b="1" dirty="0" err="1"/>
              <a:t>a</a:t>
            </a:r>
            <a:r>
              <a:rPr lang="cs-CZ" sz="1800" b="1" dirty="0"/>
              <a:t> B</a:t>
            </a:r>
            <a:r>
              <a:rPr lang="cs-CZ" sz="1800" dirty="0"/>
              <a:t>:  diskutujte o důvodech, pro zavedení restriktivní alkoholové politiky, navrhněte opatření, která mají šanci oslovit  politickou reprezentaci i českou veřejnost a prosadit v praxi. </a:t>
            </a:r>
          </a:p>
          <a:p>
            <a:r>
              <a:rPr lang="cs-CZ" sz="1800" dirty="0"/>
              <a:t>Uveďte argumenty!  </a:t>
            </a:r>
          </a:p>
          <a:p>
            <a:r>
              <a:rPr lang="cs-CZ" sz="1800" b="1" dirty="0"/>
              <a:t>Úkol pro skupinu C a D</a:t>
            </a:r>
            <a:r>
              <a:rPr lang="cs-CZ" sz="1800" dirty="0"/>
              <a:t>:  diskutujte o současné alkoholové politice, snažte se ji obhájit současný stavy, tj. nezavádět restrikce  a omezení dostupnosti alkoholických nápojů. </a:t>
            </a:r>
          </a:p>
          <a:p>
            <a:pPr marL="0" indent="0">
              <a:buNone/>
            </a:pPr>
            <a:r>
              <a:rPr lang="cs-CZ" sz="1800" dirty="0"/>
              <a:t>       Uveďte argumenty!  </a:t>
            </a:r>
          </a:p>
          <a:p>
            <a:r>
              <a:rPr lang="cs-CZ" sz="1800" dirty="0"/>
              <a:t>Každá skupina určí mluvčího, který bude výsledek skupinové diskuse prezentovat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4824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431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defTabSz="914107" eaLnBrk="1" fontAlgn="auto" hangingPunct="1">
              <a:spcAft>
                <a:spcPts val="0"/>
              </a:spcAft>
              <a:defRPr/>
            </a:pPr>
            <a:r>
              <a:rPr lang="cs-CZ" dirty="0"/>
              <a:t>Závěr</a:t>
            </a:r>
            <a:endParaRPr lang="en-US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612"/>
          </a:xfrm>
        </p:spPr>
        <p:txBody>
          <a:bodyPr/>
          <a:lstStyle/>
          <a:p>
            <a:pPr eaLnBrk="1" hangingPunct="1"/>
            <a:r>
              <a:rPr lang="cs-CZ" altLang="cs-CZ" sz="1600" dirty="0"/>
              <a:t>Vývoj alkoholové politiky v ČR  ukazuje  na její vliv na spotřebu a související rizika, včetně dopadů na zdraví, úmrtnost a  délku života a  související sociálně patologické jevy.</a:t>
            </a:r>
          </a:p>
          <a:p>
            <a:pPr eaLnBrk="1" hangingPunct="1"/>
            <a:r>
              <a:rPr lang="cs-CZ" altLang="cs-CZ" sz="1600" dirty="0"/>
              <a:t>Ve srovnání s  řadou jiných zemí je česká alkoholová politika výrazně liberálnější; tento trend zesílil od 90. let minulého století, kdy  český stát téměř  rezignoval na svou roli v regulaci dostupnosti alkoholu,  zatímco ve většině západních zemí  tomu bylo  naopak.</a:t>
            </a:r>
          </a:p>
          <a:p>
            <a:pPr eaLnBrk="1" hangingPunct="1"/>
            <a:r>
              <a:rPr lang="cs-CZ" altLang="cs-CZ" sz="1600" dirty="0"/>
              <a:t>Pokud nedojde  v ČR k  omezení dostupnosti alkoholu  (cena,  regulace  prodeje) a omezení  propagace alkoholu (reklama, výlohy plné alkoholu,  umisťování  na „nejlepších“ prodejních místech, akční slevy  aj.) nelze  pravděpodobně očekávat pokles  jeho spotřeby.</a:t>
            </a:r>
          </a:p>
          <a:p>
            <a:pPr eaLnBrk="1" hangingPunct="1"/>
            <a:r>
              <a:rPr lang="cs-CZ" altLang="cs-CZ" sz="1600" dirty="0"/>
              <a:t>Lze soudit,  že  česká populace - stejně jako lidé v jiných zemích - reaguje na omezení dostupnosti alkoholu jeho nižší spotřebou,  viz např. boj proti alkoholismu v 80. létech a  dopad  částečné prohibice v době metanolové kauzy  na pokles  úrazů spojených s alkoholem. </a:t>
            </a:r>
          </a:p>
          <a:p>
            <a:pPr eaLnBrk="1" hangingPunct="1"/>
            <a:r>
              <a:rPr lang="cs-CZ" altLang="cs-CZ" sz="1600" dirty="0"/>
              <a:t>Jakou by měla mít regulace podobu je věcí diskuse;  zkušenosti (např. norská) ukazují, že pouze  zdravotně-výchovná opatření  (tj. informování o škodlivosti  alkoholizmu) nestačí a  jsou téměř  neúčinná  v prostředí  s vysokou dostupností  alkoholu.      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konstatovat: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</a:rPr>
              <a:t>Dlouhodobě vysoká spotřeba alkoholu je v ČR  závažným zdravotním a sociálně-patologickým  problémem: 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</a:rPr>
              <a:t>Podle řady odborníků je </a:t>
            </a:r>
            <a:r>
              <a:rPr lang="cs-CZ" sz="2400" b="1" dirty="0">
                <a:latin typeface="Calibri" panose="020F0502020204030204" pitchFamily="34" charset="0"/>
              </a:rPr>
              <a:t>nadměrné pití alkoholu největším zdravotním rizikem v ČR</a:t>
            </a:r>
            <a:r>
              <a:rPr lang="cs-CZ" sz="2400" b="1" dirty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417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 v ČR  - vzorce pití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libri" panose="020F0502020204030204" pitchFamily="34" charset="0"/>
              </a:rPr>
              <a:t>Všeobecně vysoká tolerance k pití  alkoholu </a:t>
            </a:r>
            <a:r>
              <a:rPr lang="cs-CZ" sz="2400" dirty="0">
                <a:latin typeface="Calibri" panose="020F0502020204030204" pitchFamily="34" charset="0"/>
              </a:rPr>
              <a:t>(podle WHO největší na světě!)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Mladí lidé  pijí většinou  nárazově  </a:t>
            </a:r>
            <a:r>
              <a:rPr lang="cs-CZ" sz="2400" dirty="0">
                <a:latin typeface="Calibri" panose="020F0502020204030204" pitchFamily="34" charset="0"/>
              </a:rPr>
              <a:t>a větší množství alkoholu, </a:t>
            </a:r>
            <a:r>
              <a:rPr lang="cs-CZ" sz="2400" b="1" dirty="0">
                <a:latin typeface="Calibri" panose="020F0502020204030204" pitchFamily="34" charset="0"/>
              </a:rPr>
              <a:t>starší pijí menší dávky,  ale téměř denně</a:t>
            </a:r>
          </a:p>
          <a:p>
            <a:r>
              <a:rPr lang="cs-CZ" altLang="cs-CZ" sz="2400" b="1" dirty="0">
                <a:latin typeface="Calibri" pitchFamily="34" charset="0"/>
              </a:rPr>
              <a:t>Rizikové pití </a:t>
            </a:r>
            <a:r>
              <a:rPr lang="cs-CZ" altLang="cs-CZ" sz="2400" dirty="0">
                <a:latin typeface="Calibri" pitchFamily="34" charset="0"/>
              </a:rPr>
              <a:t>spojené s  problémy, které souvisejí s alkoholem se týká  v ČR až</a:t>
            </a:r>
            <a:r>
              <a:rPr lang="cs-CZ" altLang="cs-CZ" sz="2400" b="1" dirty="0">
                <a:latin typeface="Calibri" pitchFamily="34" charset="0"/>
              </a:rPr>
              <a:t>  900 000 oso</a:t>
            </a:r>
            <a:r>
              <a:rPr lang="cs-CZ" altLang="cs-CZ" sz="2400" dirty="0">
                <a:latin typeface="Calibri" pitchFamily="34" charset="0"/>
              </a:rPr>
              <a:t>b (MZČR 2018), novější údaje až 1 mil.                                         </a:t>
            </a:r>
          </a:p>
          <a:p>
            <a:r>
              <a:rPr lang="cs-CZ" altLang="cs-CZ" sz="2400" b="1" dirty="0">
                <a:latin typeface="Calibri" pitchFamily="34" charset="0"/>
              </a:rPr>
              <a:t>Nadměrné pití: 20% mužů a 5% žen </a:t>
            </a:r>
            <a:r>
              <a:rPr lang="cs-CZ" sz="2400" dirty="0">
                <a:latin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</a:rPr>
              <a:t>Miovský</a:t>
            </a:r>
            <a:r>
              <a:rPr lang="cs-CZ" sz="2400" dirty="0">
                <a:latin typeface="Calibri" panose="020F0502020204030204" pitchFamily="34" charset="0"/>
              </a:rPr>
              <a:t> 2019)</a:t>
            </a:r>
            <a:r>
              <a:rPr lang="cs-CZ" altLang="cs-CZ" sz="2400" dirty="0">
                <a:latin typeface="Calibri" pitchFamily="34" charset="0"/>
              </a:rPr>
              <a:t> </a:t>
            </a:r>
          </a:p>
          <a:p>
            <a:endParaRPr lang="cs-CZ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0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ictures\2148148-alkohol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92899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6340678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 roce 2018 CR měla spotřebu 11,8 l 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2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325" dirty="0"/>
              <a:t>TOP ten </a:t>
            </a:r>
            <a:r>
              <a:rPr lang="cs-CZ" sz="2325" dirty="0" err="1"/>
              <a:t>countries</a:t>
            </a:r>
            <a:r>
              <a:rPr lang="cs-CZ" sz="2325" dirty="0"/>
              <a:t> in </a:t>
            </a:r>
            <a:r>
              <a:rPr lang="cs-CZ" sz="2325" dirty="0" err="1"/>
              <a:t>alcohol</a:t>
            </a:r>
            <a:r>
              <a:rPr lang="cs-CZ" sz="2325" dirty="0"/>
              <a:t> </a:t>
            </a:r>
            <a:r>
              <a:rPr lang="cs-CZ" sz="2325" dirty="0" err="1"/>
              <a:t>consumption</a:t>
            </a:r>
            <a:r>
              <a:rPr lang="cs-CZ" sz="2325" dirty="0"/>
              <a:t> 2019 </a:t>
            </a:r>
            <a:br>
              <a:rPr lang="cs-CZ" sz="2325" dirty="0"/>
            </a:br>
            <a:r>
              <a:rPr lang="cs-CZ" sz="1500" dirty="0"/>
              <a:t>10 zemí s nejvyšší spotřebou alkoholu na světě v roce 2019</a:t>
            </a:r>
            <a:br>
              <a:rPr lang="cs-CZ" sz="1500" dirty="0"/>
            </a:br>
            <a:r>
              <a:rPr lang="cs-CZ" sz="1500" b="0" i="1" dirty="0"/>
              <a:t>Zdroj: </a:t>
            </a:r>
            <a:r>
              <a:rPr lang="cs-CZ" sz="1500" b="0" i="1" dirty="0" err="1"/>
              <a:t>World</a:t>
            </a:r>
            <a:r>
              <a:rPr lang="cs-CZ" sz="1500" b="0" i="1" dirty="0"/>
              <a:t> </a:t>
            </a:r>
            <a:r>
              <a:rPr lang="cs-CZ" sz="1500" b="0" i="1" dirty="0" err="1"/>
              <a:t>Population</a:t>
            </a:r>
            <a:r>
              <a:rPr lang="cs-CZ" sz="1500" b="0" i="1" dirty="0"/>
              <a:t> </a:t>
            </a:r>
            <a:r>
              <a:rPr lang="cs-CZ" sz="1500" b="0" i="1" dirty="0" err="1"/>
              <a:t>Review</a:t>
            </a:r>
            <a:r>
              <a:rPr lang="cs-CZ" sz="1500" b="0" i="1" dirty="0"/>
              <a:t> 2021</a:t>
            </a:r>
            <a:br>
              <a:rPr lang="cs-CZ" sz="1500" i="1" dirty="0"/>
            </a:br>
            <a:endParaRPr lang="cs-CZ" sz="15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Czechia</a:t>
            </a:r>
            <a:r>
              <a:rPr lang="cs-CZ" dirty="0"/>
              <a:t> - 14.26</a:t>
            </a:r>
          </a:p>
          <a:p>
            <a:r>
              <a:rPr lang="cs-CZ" dirty="0" err="1">
                <a:hlinkClick r:id="rId2"/>
              </a:rPr>
              <a:t>Latvia</a:t>
            </a:r>
            <a:r>
              <a:rPr lang="cs-CZ" dirty="0"/>
              <a:t> - 13.19</a:t>
            </a:r>
          </a:p>
          <a:p>
            <a:r>
              <a:rPr lang="cs-CZ" dirty="0">
                <a:hlinkClick r:id="rId3"/>
              </a:rPr>
              <a:t>Moldova</a:t>
            </a:r>
            <a:r>
              <a:rPr lang="cs-CZ" dirty="0"/>
              <a:t> - 12.85</a:t>
            </a:r>
          </a:p>
          <a:p>
            <a:r>
              <a:rPr lang="cs-CZ" dirty="0" err="1">
                <a:hlinkClick r:id="rId4"/>
              </a:rPr>
              <a:t>Germany</a:t>
            </a:r>
            <a:r>
              <a:rPr lang="cs-CZ" dirty="0"/>
              <a:t> - 12.79</a:t>
            </a:r>
          </a:p>
          <a:p>
            <a:r>
              <a:rPr lang="cs-CZ" dirty="0" err="1">
                <a:hlinkClick r:id="rId5"/>
              </a:rPr>
              <a:t>Lithuania</a:t>
            </a:r>
            <a:r>
              <a:rPr lang="cs-CZ" dirty="0"/>
              <a:t> - 12.78</a:t>
            </a:r>
          </a:p>
          <a:p>
            <a:r>
              <a:rPr lang="cs-CZ" dirty="0" err="1">
                <a:hlinkClick r:id="rId6"/>
              </a:rPr>
              <a:t>Ireland</a:t>
            </a:r>
            <a:r>
              <a:rPr lang="cs-CZ" dirty="0"/>
              <a:t> - 12.75</a:t>
            </a:r>
          </a:p>
          <a:p>
            <a:r>
              <a:rPr lang="cs-CZ" dirty="0" err="1">
                <a:hlinkClick r:id="rId7"/>
              </a:rPr>
              <a:t>Spain</a:t>
            </a:r>
            <a:r>
              <a:rPr lang="cs-CZ" dirty="0"/>
              <a:t> - 12.67</a:t>
            </a:r>
          </a:p>
          <a:p>
            <a:r>
              <a:rPr lang="cs-CZ" dirty="0">
                <a:hlinkClick r:id="rId8"/>
              </a:rPr>
              <a:t>Uganda</a:t>
            </a:r>
            <a:r>
              <a:rPr lang="cs-CZ" dirty="0"/>
              <a:t> - 12.48</a:t>
            </a:r>
          </a:p>
          <a:p>
            <a:r>
              <a:rPr lang="cs-CZ" dirty="0" err="1">
                <a:hlinkClick r:id="rId9"/>
              </a:rPr>
              <a:t>Bulgaria</a:t>
            </a:r>
            <a:r>
              <a:rPr lang="cs-CZ" dirty="0"/>
              <a:t> - 12.46</a:t>
            </a:r>
          </a:p>
          <a:p>
            <a:r>
              <a:rPr lang="cs-CZ" dirty="0" err="1">
                <a:hlinkClick r:id="rId10"/>
              </a:rPr>
              <a:t>Luxembourg</a:t>
            </a:r>
            <a:r>
              <a:rPr lang="cs-CZ" dirty="0"/>
              <a:t> - 12.45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48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2200" b="1" dirty="0"/>
              <a:t>Vývoj spotřeby alkoholu v ČR  v letech 1980 - 2012</a:t>
            </a:r>
            <a:br>
              <a:rPr lang="cs-CZ" sz="2200" dirty="0"/>
            </a:br>
            <a:r>
              <a:rPr lang="cs-CZ" sz="1600" i="1" dirty="0"/>
              <a:t>Zdroj: ČSÚ 2011, ÚZIS ČR 2014 vyžádaná data</a:t>
            </a:r>
            <a:endParaRPr lang="en-US" sz="1600" i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37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102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43&quot;&gt;&lt;property id=&quot;20148&quot; value=&quot;5&quot;/&gt;&lt;property id=&quot;20300&quot; value=&quot;Slide 2&quot;/&gt;&lt;property id=&quot;20307&quot; value=&quot;277&quot;/&gt;&lt;/object&gt;&lt;object type=&quot;3&quot; unique_id=&quot;10151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zentace 1. LF 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k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6028</TotalTime>
  <Words>3512</Words>
  <Application>Microsoft Office PowerPoint</Application>
  <PresentationFormat>Předvádění na obrazovce (4:3)</PresentationFormat>
  <Paragraphs>297</Paragraphs>
  <Slides>43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Myriad Pro</vt:lpstr>
      <vt:lpstr>Open Sans</vt:lpstr>
      <vt:lpstr>Times New Roman</vt:lpstr>
      <vt:lpstr>Prezentace 1. LF UK</vt:lpstr>
      <vt:lpstr>Graf</vt:lpstr>
      <vt:lpstr> Pití alkoholu v  ČR a jeho důsledky  v kontextu  zdravotní politiky  </vt:lpstr>
      <vt:lpstr>Obsah</vt:lpstr>
      <vt:lpstr>Alkohol je v ČR po generace osvědčená strategie  jak zvládat stres </vt:lpstr>
      <vt:lpstr>Charakteristická je všudy přítomná nabídka alkoholu…</vt:lpstr>
      <vt:lpstr>Lze konstatovat:</vt:lpstr>
      <vt:lpstr>Alkohol v ČR  - vzorce pití</vt:lpstr>
      <vt:lpstr>Prezentace aplikace PowerPoint</vt:lpstr>
      <vt:lpstr>TOP ten countries in alcohol consumption 2019  10 zemí s nejvyšší spotřebou alkoholu na světě v roce 2019 Zdroj: World Population Review 2021 </vt:lpstr>
      <vt:lpstr>Vývoj spotřeby alkoholu v ČR  v letech 1980 - 2012 Zdroj: ČSÚ 2011, ÚZIS ČR 2014 vyžádaná data</vt:lpstr>
      <vt:lpstr> Trendy v pití alkoholu v ČR  Zdroje: OECD 2017, ČSÚ, Štiková 2010; Zpráva o zdraví obyvatel České republiky  </vt:lpstr>
      <vt:lpstr> Trendy v pití mladistvých podle věku a pohlaví Zdroj: HBSC,  ESPAD 1995-2015 </vt:lpstr>
      <vt:lpstr>„Heavy episodic drinking“ (opilost) v posledních 30 dnech  u 15-16letých v ČR vs Norsko  1995 – 2011  ESPAD 1995 – 2011</vt:lpstr>
      <vt:lpstr>Působení alkoholu na lidský organizmus</vt:lpstr>
      <vt:lpstr>Prezentace aplikace PowerPoint</vt:lpstr>
      <vt:lpstr> FAS - Fetální alkoholový syndrom  MKN -10  Q86;  Jones  and  Smith 1973 </vt:lpstr>
      <vt:lpstr>Alkohol zabíjí: zemřelí na otravu alkoholem F 10 poruchy duševní a chování X45_65 náhodná otrava škodlivými látkami; Y15 událost s nezjištěným úmyslem</vt:lpstr>
      <vt:lpstr>Rizika pití alkoholu u nezletilých a žen</vt:lpstr>
      <vt:lpstr>Projevy alkoholizmu </vt:lpstr>
      <vt:lpstr>Proč lidé pijí alkohol: subjektivní důvody</vt:lpstr>
      <vt:lpstr>Mýty spojené s alkoholem: alkohol má protektivní účinky na kardiovaskulární nemoci </vt:lpstr>
      <vt:lpstr>Mýty spojené s alkoholem </vt:lpstr>
      <vt:lpstr> Mýtus: mírné pití alkoholu v těhotenství je  možné</vt:lpstr>
      <vt:lpstr> Současný názor na pití alkoholu z hlediska zdraví</vt:lpstr>
      <vt:lpstr> Souhrn zdravotních dopadů  alkoholizmu v ČR  </vt:lpstr>
      <vt:lpstr> Škody, které alkohol způsobuje druhým lidem „Second-hand“ drinking </vt:lpstr>
      <vt:lpstr>„Second-hand“ drinking</vt:lpstr>
      <vt:lpstr>Hospitalizace  pro úrazy spojené s alkoholem v období 14 září -  27. září   2010, 2011, 2012 </vt:lpstr>
      <vt:lpstr>Kolik nás alkohol stojí ?</vt:lpstr>
      <vt:lpstr>Fenomén ženského alkoholismu</vt:lpstr>
      <vt:lpstr>Prezentace aplikace PowerPoint</vt:lpstr>
      <vt:lpstr>Prezentace aplikace PowerPoint</vt:lpstr>
      <vt:lpstr>Nejčastější příčiny úmrtí českých žen ve věkové kategorii 20-54 let (2014)</vt:lpstr>
      <vt:lpstr>Prezentace aplikace PowerPoint</vt:lpstr>
      <vt:lpstr>Prezentace aplikace PowerPoint</vt:lpstr>
      <vt:lpstr>Alkoholová politika</vt:lpstr>
      <vt:lpstr>Národní́ strategie ochrany a podpory zdraví a prevence nemocí 2020</vt:lpstr>
      <vt:lpstr>Alkoholová politika dle Howard a kol. 2014</vt:lpstr>
      <vt:lpstr>Daně a alkohol</vt:lpstr>
      <vt:lpstr>Spotřeba alkoholu souvisí s cenou  V ČR je dlouhodobě jedna z nejnižších  cena piva v Evropě  Zdroj:  WHO 2013</vt:lpstr>
      <vt:lpstr>Alkohol a reklama</vt:lpstr>
      <vt:lpstr>Prezentace aplikace PowerPoint</vt:lpstr>
      <vt:lpstr>Alkoholová politika v ČR cvičení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Helena Hnilicová</cp:lastModifiedBy>
  <cp:revision>409</cp:revision>
  <cp:lastPrinted>2018-07-02T07:05:47Z</cp:lastPrinted>
  <dcterms:created xsi:type="dcterms:W3CDTF">2011-09-16T08:15:39Z</dcterms:created>
  <dcterms:modified xsi:type="dcterms:W3CDTF">2022-03-15T12:40:34Z</dcterms:modified>
</cp:coreProperties>
</file>