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1"/>
  </p:notesMasterIdLst>
  <p:sldIdLst>
    <p:sldId id="256" r:id="rId2"/>
    <p:sldId id="257" r:id="rId3"/>
    <p:sldId id="258" r:id="rId4"/>
    <p:sldId id="272" r:id="rId5"/>
    <p:sldId id="259" r:id="rId6"/>
    <p:sldId id="268" r:id="rId7"/>
    <p:sldId id="269" r:id="rId8"/>
    <p:sldId id="270" r:id="rId9"/>
    <p:sldId id="271" r:id="rId10"/>
    <p:sldId id="273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74" r:id="rId2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79" autoAdjust="0"/>
    <p:restoredTop sz="89609" autoAdjust="0"/>
  </p:normalViewPr>
  <p:slideViewPr>
    <p:cSldViewPr snapToGrid="0">
      <p:cViewPr varScale="1">
        <p:scale>
          <a:sx n="60" d="100"/>
          <a:sy n="60" d="100"/>
        </p:scale>
        <p:origin x="18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F6FFB-CED1-4EE0-9B81-FF2116A4A420}" type="datetimeFigureOut">
              <a:rPr lang="en-GB" smtClean="0"/>
              <a:t>11/04/2021</a:t>
            </a:fld>
            <a:endParaRPr lang="en-GB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EC250-6F14-4E62-8B1C-084BEC0A74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999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s.wikipedia.org/wiki/Sv%C4%9Btov%C3%BD_poh%C3%A1r_v_alpsk%C3%A9m_ly%C5%BEov%C3%A1n%C3%AD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s.wikipedia.org/wiki/Ester_Ledeck%C3%A1#cite_note-29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cs.wikipedia.org/wiki/Ester_Ledeck%C3%A1#cite_note-31" TargetMode="External"/><Relationship Id="rId4" Type="http://schemas.openxmlformats.org/officeDocument/2006/relationships/hyperlink" Target="https://cs.wikipedia.org/wiki/Ester_Ledeck%C3%A1#cite_note-30" TargetMode="Externa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/>
              <a:t>Faster</a:t>
            </a:r>
            <a:r>
              <a:rPr lang="cs-CZ" dirty="0"/>
              <a:t> </a:t>
            </a:r>
            <a:r>
              <a:rPr lang="cs-CZ" dirty="0" err="1"/>
              <a:t>way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moving</a:t>
            </a:r>
            <a:r>
              <a:rPr lang="cs-CZ" dirty="0"/>
              <a:t> in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snow</a:t>
            </a:r>
            <a:endParaRPr lang="cs-CZ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0" i="0" dirty="0">
                <a:solidFill>
                  <a:srgbClr val="000000"/>
                </a:solidFill>
                <a:effectLst/>
                <a:latin typeface="Inter"/>
              </a:rPr>
              <a:t>První lyže přivezl z Norska v roce 1887 pražský průmyslník Josef Rössler </a:t>
            </a:r>
            <a:r>
              <a:rPr lang="cs-CZ" b="0" i="0" dirty="0" err="1">
                <a:solidFill>
                  <a:srgbClr val="000000"/>
                </a:solidFill>
                <a:effectLst/>
                <a:latin typeface="Inter"/>
              </a:rPr>
              <a:t>Ořovský</a:t>
            </a:r>
            <a:r>
              <a:rPr lang="cs-CZ" b="0" i="0" dirty="0">
                <a:solidFill>
                  <a:srgbClr val="000000"/>
                </a:solidFill>
                <a:effectLst/>
                <a:latin typeface="Inter"/>
              </a:rPr>
              <a:t> a vyrážel na nich na první pokusné jízdy ve Stromovce a v okolí Prahy</a:t>
            </a:r>
          </a:p>
          <a:p>
            <a:pPr algn="l"/>
            <a:r>
              <a:rPr lang="cs-CZ" b="0" i="0" dirty="0">
                <a:solidFill>
                  <a:srgbClr val="000000"/>
                </a:solidFill>
                <a:effectLst/>
                <a:latin typeface="Inter"/>
              </a:rPr>
              <a:t>V české oblasti hor, se objevily první lyže především zásluhou hraběte (Earl) Jana </a:t>
            </a:r>
            <a:r>
              <a:rPr lang="cs-CZ" b="0" i="0" dirty="0" err="1">
                <a:solidFill>
                  <a:srgbClr val="000000"/>
                </a:solidFill>
                <a:effectLst/>
                <a:latin typeface="Inter"/>
              </a:rPr>
              <a:t>Harracha</a:t>
            </a:r>
            <a:r>
              <a:rPr lang="cs-CZ" b="0" i="0" dirty="0">
                <a:solidFill>
                  <a:srgbClr val="000000"/>
                </a:solidFill>
                <a:effectLst/>
                <a:latin typeface="Inter"/>
              </a:rPr>
              <a:t>, jedné z nejvýznamnějších postav krkonošské historie,</a:t>
            </a:r>
          </a:p>
          <a:p>
            <a:pPr algn="l"/>
            <a:r>
              <a:rPr lang="cs-CZ" b="0" i="0" dirty="0">
                <a:solidFill>
                  <a:srgbClr val="000000"/>
                </a:solidFill>
                <a:effectLst/>
                <a:latin typeface="Inter"/>
              </a:rPr>
              <a:t>"V zimě roku 1892 a 1893 nechává správa jilemnického panství zhotovit lyže pro své zaměstnance podle vzorů dovezených z Vídně a </a:t>
            </a:r>
            <a:r>
              <a:rPr lang="cs-CZ" b="0" i="0" dirty="0" err="1">
                <a:solidFill>
                  <a:srgbClr val="000000"/>
                </a:solidFill>
                <a:effectLst/>
                <a:latin typeface="Inter"/>
              </a:rPr>
              <a:t>Thenebergu</a:t>
            </a:r>
            <a:r>
              <a:rPr lang="cs-CZ" b="0" i="0" dirty="0">
                <a:solidFill>
                  <a:srgbClr val="000000"/>
                </a:solidFill>
                <a:effectLst/>
                <a:latin typeface="Inter"/>
              </a:rPr>
              <a:t> v Dolních Rakousech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0" i="0" dirty="0">
                <a:solidFill>
                  <a:srgbClr val="000000"/>
                </a:solidFill>
                <a:effectLst/>
                <a:latin typeface="Inter"/>
              </a:rPr>
              <a:t>Mezi špičku patřil i nejznámější krkonošský lyžař Bohumil Hanč. Jeho poslední závod v březnu 1913 ale skončil tragicky.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0" i="0" dirty="0">
                <a:solidFill>
                  <a:srgbClr val="000000"/>
                </a:solidFill>
                <a:effectLst/>
                <a:latin typeface="Inter"/>
              </a:rPr>
              <a:t>Kromě tradičních běžeckých disciplín se prosazuje také sjezd a slalom,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0" i="0" dirty="0">
                <a:solidFill>
                  <a:srgbClr val="000000"/>
                </a:solidFill>
                <a:effectLst/>
                <a:latin typeface="Inter"/>
              </a:rPr>
              <a:t>Poprvé se skákalo už v roce 1896 na Božím Daru v Krušných horách, a to ze střechy zavátého domu. Postupně se ale začaly stavět skokanské můstky a ty nejvýznamnější vznikly právě v Krkonoších.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0" i="0" dirty="0">
                <a:solidFill>
                  <a:srgbClr val="000000"/>
                </a:solidFill>
                <a:effectLst/>
                <a:latin typeface="Inter"/>
              </a:rPr>
              <a:t>"Už v roce 1926 si C. Černý, zaměstnanec slavné pražské firmy V. J. Rott, nechal patentovat umělé hrany. Ve třicátých letech k nám pronikly ze zahraničí první kovové skluznice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0" i="0" dirty="0">
                <a:solidFill>
                  <a:srgbClr val="000000"/>
                </a:solidFill>
                <a:effectLst/>
                <a:latin typeface="Inter"/>
              </a:rPr>
              <a:t>V obchodech se poprvé objevily větrovky, které jsou populární do současnosti. A lyžaři si mohli pořídit i speciální boty, takzvané „lyžáky“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0" i="0" dirty="0">
                <a:solidFill>
                  <a:srgbClr val="000000"/>
                </a:solidFill>
                <a:effectLst/>
                <a:latin typeface="Inter"/>
              </a:rPr>
              <a:t>ve Špindlerově Mlýně, postavil Svaz lyžařů první lanovou dráhu už v roce 1947</a:t>
            </a:r>
          </a:p>
          <a:p>
            <a:pPr algn="l"/>
            <a:r>
              <a:rPr lang="cs-CZ" b="0" i="0" dirty="0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V roce 1924 byla založena organizace FIS (Mezinárodní lyžařská federace), jenž se posléze i účastnila </a:t>
            </a:r>
            <a:r>
              <a:rPr lang="cs-CZ" b="1" i="0" dirty="0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zimních olympijských her</a:t>
            </a:r>
            <a:r>
              <a:rPr lang="cs-CZ" b="0" i="0" dirty="0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, a to poprvé v roce 1936 v </a:t>
            </a:r>
            <a:r>
              <a:rPr lang="cs-CZ" b="0" i="0" dirty="0" err="1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Garmisch-Partenkirchenu</a:t>
            </a:r>
            <a:r>
              <a:rPr lang="cs-CZ" b="0" i="0" dirty="0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 v Německu.</a:t>
            </a:r>
          </a:p>
          <a:p>
            <a:pPr algn="l"/>
            <a:r>
              <a:rPr lang="cs-CZ" b="0" i="0" dirty="0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Od roku 1967 se pak každoročně konají závody Světového poháru v alpském lyžování a jednou za 4 roky bylo organizováno lyžařské mistrovství světa (v období mezi zimními olympijskými hrami). Od roku 1985 se ale mistrovství světa koná každé dva roky.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0" i="0" dirty="0">
                <a:solidFill>
                  <a:srgbClr val="000000"/>
                </a:solidFill>
                <a:effectLst/>
                <a:latin typeface="Inter"/>
              </a:rPr>
              <a:t>Alpine </a:t>
            </a:r>
            <a:r>
              <a:rPr lang="cs-CZ" b="0" i="0" dirty="0" err="1">
                <a:solidFill>
                  <a:srgbClr val="000000"/>
                </a:solidFill>
                <a:effectLst/>
                <a:latin typeface="Inter"/>
              </a:rPr>
              <a:t>discipines</a:t>
            </a:r>
            <a:r>
              <a:rPr lang="cs-CZ" b="0" i="0" dirty="0">
                <a:solidFill>
                  <a:srgbClr val="000000"/>
                </a:solidFill>
                <a:effectLst/>
                <a:latin typeface="Inter"/>
              </a:rPr>
              <a:t> </a:t>
            </a:r>
            <a:r>
              <a:rPr lang="cs-CZ" b="0" i="0" dirty="0" err="1">
                <a:solidFill>
                  <a:srgbClr val="000000"/>
                </a:solidFill>
                <a:effectLst/>
                <a:latin typeface="Inter"/>
              </a:rPr>
              <a:t>appeared</a:t>
            </a:r>
            <a:r>
              <a:rPr lang="cs-CZ" b="0" i="0" dirty="0">
                <a:solidFill>
                  <a:srgbClr val="000000"/>
                </a:solidFill>
                <a:effectLst/>
                <a:latin typeface="Inter"/>
              </a:rPr>
              <a:t> </a:t>
            </a:r>
            <a:r>
              <a:rPr lang="cs-CZ" b="0" i="0" dirty="0" err="1">
                <a:solidFill>
                  <a:srgbClr val="000000"/>
                </a:solidFill>
                <a:effectLst/>
                <a:latin typeface="Inter"/>
              </a:rPr>
              <a:t>for</a:t>
            </a:r>
            <a:r>
              <a:rPr lang="cs-CZ" b="0" i="0" dirty="0">
                <a:solidFill>
                  <a:srgbClr val="000000"/>
                </a:solidFill>
                <a:effectLst/>
                <a:latin typeface="Inter"/>
              </a:rPr>
              <a:t> </a:t>
            </a:r>
            <a:r>
              <a:rPr lang="cs-CZ" b="0" i="0" dirty="0" err="1">
                <a:solidFill>
                  <a:srgbClr val="000000"/>
                </a:solidFill>
                <a:effectLst/>
                <a:latin typeface="Inter"/>
              </a:rPr>
              <a:t>the</a:t>
            </a:r>
            <a:r>
              <a:rPr lang="cs-CZ" b="0" i="0" dirty="0">
                <a:solidFill>
                  <a:srgbClr val="000000"/>
                </a:solidFill>
                <a:effectLst/>
                <a:latin typeface="Inter"/>
              </a:rPr>
              <a:t> </a:t>
            </a:r>
            <a:r>
              <a:rPr lang="cs-CZ" b="0" i="0" dirty="0" err="1">
                <a:solidFill>
                  <a:srgbClr val="000000"/>
                </a:solidFill>
                <a:effectLst/>
                <a:latin typeface="Inter"/>
              </a:rPr>
              <a:t>first</a:t>
            </a:r>
            <a:r>
              <a:rPr lang="cs-CZ" b="0" i="0" dirty="0">
                <a:solidFill>
                  <a:srgbClr val="000000"/>
                </a:solidFill>
                <a:effectLst/>
                <a:latin typeface="Inter"/>
              </a:rPr>
              <a:t> </a:t>
            </a:r>
            <a:r>
              <a:rPr lang="cs-CZ" b="0" i="0" dirty="0" err="1">
                <a:solidFill>
                  <a:srgbClr val="000000"/>
                </a:solidFill>
                <a:effectLst/>
                <a:latin typeface="Inter"/>
              </a:rPr>
              <a:t>time</a:t>
            </a:r>
            <a:r>
              <a:rPr lang="cs-CZ" b="0" i="0" dirty="0">
                <a:solidFill>
                  <a:srgbClr val="000000"/>
                </a:solidFill>
                <a:effectLst/>
                <a:latin typeface="Inter"/>
              </a:rPr>
              <a:t> </a:t>
            </a:r>
            <a:r>
              <a:rPr lang="cs-CZ" b="0" i="0" dirty="0" err="1">
                <a:solidFill>
                  <a:srgbClr val="000000"/>
                </a:solidFill>
                <a:effectLst/>
                <a:latin typeface="Inter"/>
              </a:rPr>
              <a:t>at</a:t>
            </a:r>
            <a:r>
              <a:rPr lang="cs-CZ" b="0" i="0" dirty="0">
                <a:solidFill>
                  <a:srgbClr val="000000"/>
                </a:solidFill>
                <a:effectLst/>
                <a:latin typeface="Inter"/>
              </a:rPr>
              <a:t> </a:t>
            </a:r>
            <a:r>
              <a:rPr lang="cs-CZ" b="0" i="0" dirty="0" err="1">
                <a:solidFill>
                  <a:srgbClr val="000000"/>
                </a:solidFill>
                <a:effectLst/>
                <a:latin typeface="Inter"/>
              </a:rPr>
              <a:t>the</a:t>
            </a:r>
            <a:r>
              <a:rPr lang="cs-CZ" b="0" i="0" dirty="0">
                <a:solidFill>
                  <a:srgbClr val="000000"/>
                </a:solidFill>
                <a:effectLst/>
                <a:latin typeface="Inter"/>
              </a:rPr>
              <a:t> </a:t>
            </a:r>
            <a:r>
              <a:rPr lang="cs-CZ" b="0" i="0" dirty="0" err="1">
                <a:solidFill>
                  <a:srgbClr val="000000"/>
                </a:solidFill>
                <a:effectLst/>
                <a:latin typeface="Inter"/>
              </a:rPr>
              <a:t>Olympics</a:t>
            </a:r>
            <a:r>
              <a:rPr lang="cs-CZ" b="0" i="0" dirty="0">
                <a:solidFill>
                  <a:srgbClr val="000000"/>
                </a:solidFill>
                <a:effectLst/>
                <a:latin typeface="Inter"/>
              </a:rPr>
              <a:t> in 1936 in </a:t>
            </a:r>
            <a:r>
              <a:rPr lang="cs-CZ" b="0" i="0" dirty="0" err="1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Garmisch-Partenkirchen</a:t>
            </a:r>
            <a:endParaRPr lang="cs-CZ" b="0" i="0" dirty="0">
              <a:solidFill>
                <a:srgbClr val="223644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0" i="0" dirty="0" err="1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The</a:t>
            </a:r>
            <a:r>
              <a:rPr lang="cs-CZ" b="0" i="0" dirty="0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 W.C. </a:t>
            </a:r>
            <a:r>
              <a:rPr lang="cs-CZ" b="0" i="0" dirty="0" err="1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competitions</a:t>
            </a:r>
            <a:r>
              <a:rPr lang="cs-CZ" b="0" i="0" dirty="0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0" i="0" dirty="0" err="1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have</a:t>
            </a:r>
            <a:r>
              <a:rPr lang="cs-CZ" b="0" i="0" dirty="0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0" i="0" dirty="0" err="1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been</a:t>
            </a:r>
            <a:r>
              <a:rPr lang="cs-CZ" b="0" i="0" dirty="0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0" i="0" dirty="0" err="1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held</a:t>
            </a:r>
            <a:r>
              <a:rPr lang="cs-CZ" b="0" i="0" dirty="0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0" i="0" dirty="0" err="1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regularly</a:t>
            </a:r>
            <a:r>
              <a:rPr lang="cs-CZ" b="0" i="0" dirty="0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0" i="0" dirty="0" err="1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every</a:t>
            </a:r>
            <a:r>
              <a:rPr lang="cs-CZ" b="0" i="0" dirty="0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0" i="0" dirty="0" err="1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year</a:t>
            </a:r>
            <a:r>
              <a:rPr lang="cs-CZ" b="0" i="0" dirty="0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0" i="0" dirty="0" err="1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since</a:t>
            </a:r>
            <a:r>
              <a:rPr lang="cs-CZ" b="0" i="0" dirty="0">
                <a:solidFill>
                  <a:srgbClr val="223644"/>
                </a:solidFill>
                <a:effectLst/>
                <a:latin typeface="Arial" panose="020B0604020202020204" pitchFamily="34" charset="0"/>
              </a:rPr>
              <a:t> 1967 </a:t>
            </a:r>
            <a:endParaRPr lang="cs-CZ" b="0" i="0" dirty="0">
              <a:solidFill>
                <a:srgbClr val="000000"/>
              </a:solidFill>
              <a:effectLst/>
              <a:latin typeface="Inte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EC250-6F14-4E62-8B1C-084BEC0A740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5636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/>
              <a:t>She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fifth</a:t>
            </a:r>
            <a:r>
              <a:rPr lang="cs-CZ" dirty="0"/>
              <a:t> </a:t>
            </a:r>
            <a:r>
              <a:rPr lang="cs-CZ" dirty="0" err="1"/>
              <a:t>women</a:t>
            </a:r>
            <a:r>
              <a:rPr lang="cs-CZ" dirty="0"/>
              <a:t> </a:t>
            </a:r>
            <a:r>
              <a:rPr lang="cs-CZ" dirty="0" err="1"/>
              <a:t>who</a:t>
            </a:r>
            <a:r>
              <a:rPr lang="cs-CZ" dirty="0"/>
              <a:t> </a:t>
            </a:r>
            <a:r>
              <a:rPr lang="cs-CZ" dirty="0" err="1"/>
              <a:t>win</a:t>
            </a:r>
            <a:r>
              <a:rPr lang="cs-CZ" dirty="0"/>
              <a:t> in </a:t>
            </a:r>
            <a:r>
              <a:rPr lang="cs-CZ" dirty="0" err="1"/>
              <a:t>all</a:t>
            </a:r>
            <a:r>
              <a:rPr lang="cs-CZ" dirty="0"/>
              <a:t> </a:t>
            </a:r>
            <a:r>
              <a:rPr lang="cs-CZ" dirty="0" err="1"/>
              <a:t>five</a:t>
            </a:r>
            <a:r>
              <a:rPr lang="cs-CZ" dirty="0"/>
              <a:t> </a:t>
            </a:r>
            <a:r>
              <a:rPr lang="cs-CZ" dirty="0" err="1"/>
              <a:t>disciplines</a:t>
            </a:r>
            <a:endParaRPr lang="cs-CZ" dirty="0"/>
          </a:p>
          <a:p>
            <a:r>
              <a:rPr lang="cs-CZ" dirty="0"/>
              <a:t>1984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EC250-6F14-4E62-8B1C-084BEC0A740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0665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1956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EC250-6F14-4E62-8B1C-084BEC0A740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6910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první Čech v historii, který stál na stupních vítězů v závodě </a:t>
            </a:r>
            <a:r>
              <a:rPr lang="cs-CZ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3" tooltip="Světový pohár v alpském lyžování"/>
              </a:rPr>
              <a:t>Světového poháru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He </a:t>
            </a:r>
            <a:r>
              <a:rPr lang="cs-CZ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won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3 </a:t>
            </a:r>
            <a:r>
              <a:rPr lang="cs-CZ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races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of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the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Europian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cup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Hahnenkamm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nebyl součástí WC – je po něm pojmenovaná kabinka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During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his </a:t>
            </a:r>
            <a:r>
              <a:rPr lang="cs-CZ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career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hi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finished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ten </a:t>
            </a:r>
            <a:r>
              <a:rPr lang="cs-CZ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times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in </a:t>
            </a:r>
            <a:r>
              <a:rPr lang="cs-CZ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the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top ten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EC250-6F14-4E62-8B1C-084BEC0A740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8229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err="1"/>
              <a:t>First</a:t>
            </a:r>
            <a:r>
              <a:rPr lang="cs-CZ" dirty="0"/>
              <a:t> </a:t>
            </a:r>
            <a:r>
              <a:rPr lang="cs-CZ" dirty="0" err="1"/>
              <a:t>athlete</a:t>
            </a:r>
            <a:r>
              <a:rPr lang="cs-CZ" dirty="0"/>
              <a:t> </a:t>
            </a:r>
            <a:r>
              <a:rPr lang="cs-CZ" dirty="0" err="1"/>
              <a:t>who</a:t>
            </a:r>
            <a:r>
              <a:rPr lang="cs-CZ" dirty="0"/>
              <a:t> </a:t>
            </a:r>
            <a:r>
              <a:rPr lang="cs-CZ" dirty="0" err="1"/>
              <a:t>win</a:t>
            </a:r>
            <a:r>
              <a:rPr lang="cs-CZ" dirty="0"/>
              <a:t> 2 </a:t>
            </a:r>
            <a:r>
              <a:rPr lang="cs-CZ" dirty="0" err="1"/>
              <a:t>olympics</a:t>
            </a:r>
            <a:r>
              <a:rPr lang="cs-CZ" dirty="0"/>
              <a:t> </a:t>
            </a:r>
            <a:r>
              <a:rPr lang="cs-CZ" dirty="0" err="1"/>
              <a:t>games</a:t>
            </a:r>
            <a:r>
              <a:rPr lang="cs-CZ" dirty="0"/>
              <a:t> </a:t>
            </a:r>
            <a:r>
              <a:rPr lang="cs-CZ" dirty="0" err="1"/>
              <a:t>gold</a:t>
            </a:r>
            <a:r>
              <a:rPr lang="cs-CZ" dirty="0"/>
              <a:t> </a:t>
            </a:r>
            <a:r>
              <a:rPr lang="cs-CZ" dirty="0" err="1"/>
              <a:t>medals</a:t>
            </a:r>
            <a:r>
              <a:rPr lang="cs-CZ" dirty="0"/>
              <a:t> in 2 </a:t>
            </a:r>
            <a:r>
              <a:rPr lang="cs-CZ" dirty="0" err="1"/>
              <a:t>different</a:t>
            </a:r>
            <a:r>
              <a:rPr lang="cs-CZ" dirty="0"/>
              <a:t> sport </a:t>
            </a:r>
            <a:r>
              <a:rPr lang="cs-CZ" dirty="0" err="1"/>
              <a:t>during</a:t>
            </a:r>
            <a:r>
              <a:rPr lang="cs-CZ" dirty="0"/>
              <a:t> on O.G </a:t>
            </a:r>
            <a:r>
              <a:rPr lang="cs-CZ" dirty="0" err="1"/>
              <a:t>Socchi</a:t>
            </a:r>
            <a:r>
              <a:rPr lang="cs-CZ" dirty="0"/>
              <a:t> 2018</a:t>
            </a:r>
            <a:endParaRPr lang="en-GB" dirty="0"/>
          </a:p>
          <a:p>
            <a:r>
              <a:rPr lang="cs-CZ" dirty="0" err="1"/>
              <a:t>Biggest</a:t>
            </a:r>
            <a:r>
              <a:rPr lang="cs-CZ" dirty="0"/>
              <a:t> </a:t>
            </a:r>
            <a:r>
              <a:rPr lang="cs-CZ" dirty="0" err="1"/>
              <a:t>succes</a:t>
            </a:r>
            <a:r>
              <a:rPr lang="cs-CZ" dirty="0"/>
              <a:t> in </a:t>
            </a:r>
            <a:r>
              <a:rPr lang="cs-CZ" dirty="0" err="1"/>
              <a:t>czech</a:t>
            </a:r>
            <a:r>
              <a:rPr lang="cs-CZ" dirty="0"/>
              <a:t> </a:t>
            </a:r>
            <a:r>
              <a:rPr lang="cs-CZ" dirty="0" err="1"/>
              <a:t>alpine</a:t>
            </a:r>
            <a:r>
              <a:rPr lang="cs-CZ" dirty="0"/>
              <a:t> </a:t>
            </a:r>
            <a:r>
              <a:rPr lang="cs-CZ" dirty="0" err="1"/>
              <a:t>skiing</a:t>
            </a:r>
            <a:r>
              <a:rPr lang="cs-CZ" dirty="0"/>
              <a:t> </a:t>
            </a:r>
            <a:r>
              <a:rPr lang="cs-CZ" dirty="0" err="1"/>
              <a:t>history</a:t>
            </a:r>
            <a:endParaRPr lang="cs-CZ" dirty="0"/>
          </a:p>
          <a:p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v sezóně 2019/2020 umístila v celkovém hodnocení Světového poháru na desáté příčce,</a:t>
            </a:r>
            <a:r>
              <a:rPr lang="cs-CZ" b="0" i="0" u="none" strike="noStrike" baseline="30000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3"/>
              </a:rPr>
              <a:t>[29]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přičemž ve sjezdu byla celkově druhá</a:t>
            </a:r>
            <a:r>
              <a:rPr lang="cs-CZ" b="0" i="0" u="none" strike="noStrike" baseline="30000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4"/>
              </a:rPr>
              <a:t>[30]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a v kombinaci třetí.</a:t>
            </a:r>
            <a:r>
              <a:rPr lang="cs-CZ" b="0" i="0" u="none" strike="noStrike" baseline="30000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5"/>
              </a:rPr>
              <a:t>[31]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EC250-6F14-4E62-8B1C-084BEC0A740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6263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PK </a:t>
            </a:r>
            <a:r>
              <a:rPr lang="cs-CZ" dirty="0" err="1"/>
              <a:t>Hunder</a:t>
            </a:r>
            <a:r>
              <a:rPr lang="cs-CZ" dirty="0"/>
              <a:t> – </a:t>
            </a:r>
            <a:r>
              <a:rPr lang="cs-CZ" dirty="0" err="1"/>
              <a:t>norwegian</a:t>
            </a:r>
            <a:r>
              <a:rPr lang="cs-CZ" dirty="0"/>
              <a:t> freestyle </a:t>
            </a:r>
            <a:r>
              <a:rPr lang="cs-CZ" dirty="0" err="1"/>
              <a:t>skier</a:t>
            </a:r>
            <a:endParaRPr lang="cs-CZ" dirty="0"/>
          </a:p>
          <a:p>
            <a:r>
              <a:rPr lang="cs-CZ" dirty="0"/>
              <a:t>James </a:t>
            </a:r>
            <a:r>
              <a:rPr lang="cs-CZ" dirty="0" err="1"/>
              <a:t>Heim</a:t>
            </a:r>
            <a:r>
              <a:rPr lang="cs-CZ" dirty="0"/>
              <a:t> –  </a:t>
            </a:r>
            <a:r>
              <a:rPr lang="cs-CZ" dirty="0" err="1"/>
              <a:t>canadian</a:t>
            </a:r>
            <a:r>
              <a:rPr lang="cs-CZ" dirty="0"/>
              <a:t> freestyle </a:t>
            </a:r>
            <a:r>
              <a:rPr lang="cs-CZ" dirty="0" err="1"/>
              <a:t>skier</a:t>
            </a:r>
            <a:r>
              <a:rPr lang="cs-CZ" dirty="0"/>
              <a:t> </a:t>
            </a:r>
            <a:r>
              <a:rPr lang="cs-CZ" dirty="0" err="1"/>
              <a:t>used</a:t>
            </a:r>
            <a:r>
              <a:rPr lang="cs-CZ" dirty="0"/>
              <a:t> to </a:t>
            </a:r>
            <a:r>
              <a:rPr lang="cs-CZ" dirty="0" err="1"/>
              <a:t>race</a:t>
            </a:r>
            <a:r>
              <a:rPr lang="cs-CZ" dirty="0"/>
              <a:t>  (</a:t>
            </a:r>
            <a:r>
              <a:rPr lang="cs-CZ" dirty="0" err="1"/>
              <a:t>actor</a:t>
            </a:r>
            <a:r>
              <a:rPr lang="cs-CZ" dirty="0"/>
              <a:t>)</a:t>
            </a:r>
          </a:p>
          <a:p>
            <a:r>
              <a:rPr lang="cs-CZ" dirty="0"/>
              <a:t>Jon </a:t>
            </a:r>
            <a:r>
              <a:rPr lang="cs-CZ" dirty="0" err="1"/>
              <a:t>Olson</a:t>
            </a:r>
            <a:r>
              <a:rPr lang="cs-CZ" dirty="0"/>
              <a:t> – </a:t>
            </a:r>
            <a:r>
              <a:rPr lang="cs-CZ" dirty="0" err="1"/>
              <a:t>sweedish</a:t>
            </a:r>
            <a:r>
              <a:rPr lang="cs-CZ" dirty="0"/>
              <a:t> </a:t>
            </a:r>
            <a:r>
              <a:rPr lang="cs-CZ" dirty="0" err="1"/>
              <a:t>racer</a:t>
            </a:r>
            <a:r>
              <a:rPr lang="cs-CZ" dirty="0"/>
              <a:t>, </a:t>
            </a:r>
            <a:r>
              <a:rPr lang="cs-CZ" dirty="0" err="1"/>
              <a:t>freeskier</a:t>
            </a:r>
            <a:endParaRPr lang="cs-CZ" dirty="0"/>
          </a:p>
          <a:p>
            <a:r>
              <a:rPr lang="cs-CZ" dirty="0"/>
              <a:t>Strachová – </a:t>
            </a:r>
            <a:r>
              <a:rPr lang="cs-CZ" dirty="0" err="1"/>
              <a:t>world</a:t>
            </a:r>
            <a:r>
              <a:rPr lang="cs-CZ" dirty="0"/>
              <a:t> </a:t>
            </a:r>
            <a:r>
              <a:rPr lang="cs-CZ" dirty="0" err="1"/>
              <a:t>champion</a:t>
            </a:r>
            <a:r>
              <a:rPr lang="cs-CZ" dirty="0"/>
              <a:t> in slalom</a:t>
            </a:r>
          </a:p>
          <a:p>
            <a:r>
              <a:rPr lang="en-GB" dirty="0"/>
              <a:t>Maier </a:t>
            </a:r>
            <a:r>
              <a:rPr lang="cs-CZ" dirty="0"/>
              <a:t>– rakušák </a:t>
            </a:r>
          </a:p>
          <a:p>
            <a:r>
              <a:rPr lang="cs-CZ" dirty="0"/>
              <a:t>Ted – 2 zlatý z OH, 5 </a:t>
            </a:r>
            <a:r>
              <a:rPr lang="cs-CZ" dirty="0" err="1"/>
              <a:t>zlatejch</a:t>
            </a:r>
            <a:r>
              <a:rPr lang="cs-CZ" dirty="0"/>
              <a:t> z MS</a:t>
            </a:r>
          </a:p>
          <a:p>
            <a:r>
              <a:rPr lang="cs-CZ" dirty="0"/>
              <a:t>Petra – vyhrála letos </a:t>
            </a:r>
            <a:r>
              <a:rPr lang="cs-CZ" dirty="0" err="1"/>
              <a:t>velkej</a:t>
            </a:r>
            <a:r>
              <a:rPr lang="cs-CZ" dirty="0"/>
              <a:t> glóbus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EC250-6F14-4E62-8B1C-084BEC0A740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039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Base </a:t>
            </a:r>
            <a:r>
              <a:rPr lang="cs-CZ" dirty="0" err="1"/>
              <a:t>layer</a:t>
            </a:r>
            <a:r>
              <a:rPr lang="cs-CZ" dirty="0"/>
              <a:t> </a:t>
            </a:r>
          </a:p>
          <a:p>
            <a:r>
              <a:rPr lang="cs-CZ" dirty="0" err="1"/>
              <a:t>Speedsuit</a:t>
            </a:r>
            <a:endParaRPr lang="cs-CZ" dirty="0"/>
          </a:p>
          <a:p>
            <a:r>
              <a:rPr lang="cs-CZ" dirty="0" err="1"/>
              <a:t>Skiing</a:t>
            </a:r>
            <a:r>
              <a:rPr lang="cs-CZ" dirty="0"/>
              <a:t> </a:t>
            </a:r>
            <a:r>
              <a:rPr lang="cs-CZ" dirty="0" err="1"/>
              <a:t>shorts</a:t>
            </a:r>
            <a:r>
              <a:rPr lang="cs-CZ" dirty="0"/>
              <a:t> </a:t>
            </a:r>
          </a:p>
          <a:p>
            <a:r>
              <a:rPr lang="cs-CZ" dirty="0"/>
              <a:t>Vest (</a:t>
            </a:r>
            <a:r>
              <a:rPr lang="cs-CZ" dirty="0" err="1"/>
              <a:t>softshell</a:t>
            </a:r>
            <a:r>
              <a:rPr lang="cs-CZ" dirty="0"/>
              <a:t>/ </a:t>
            </a:r>
            <a:r>
              <a:rPr lang="cs-CZ" dirty="0" err="1"/>
              <a:t>feather</a:t>
            </a:r>
            <a:r>
              <a:rPr lang="cs-CZ" dirty="0"/>
              <a:t>)</a:t>
            </a:r>
          </a:p>
          <a:p>
            <a:r>
              <a:rPr lang="cs-CZ" dirty="0" err="1"/>
              <a:t>Softshell</a:t>
            </a:r>
            <a:r>
              <a:rPr lang="cs-CZ" dirty="0"/>
              <a:t> </a:t>
            </a:r>
            <a:r>
              <a:rPr lang="cs-CZ" dirty="0" err="1"/>
              <a:t>jacket</a:t>
            </a:r>
            <a:endParaRPr lang="cs-CZ" dirty="0"/>
          </a:p>
          <a:p>
            <a:r>
              <a:rPr lang="cs-CZ" dirty="0" err="1"/>
              <a:t>Raincoat</a:t>
            </a:r>
            <a:endParaRPr lang="cs-CZ" dirty="0"/>
          </a:p>
          <a:p>
            <a:r>
              <a:rPr lang="cs-CZ" dirty="0"/>
              <a:t>Big </a:t>
            </a:r>
            <a:r>
              <a:rPr lang="cs-CZ" dirty="0" err="1"/>
              <a:t>bag</a:t>
            </a:r>
            <a:endParaRPr lang="cs-CZ" dirty="0"/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EC250-6F14-4E62-8B1C-084BEC0A740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6662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SL </a:t>
            </a:r>
            <a:r>
              <a:rPr lang="cs-CZ" dirty="0" err="1"/>
              <a:t>gates</a:t>
            </a:r>
            <a:r>
              <a:rPr lang="cs-CZ" dirty="0"/>
              <a:t> </a:t>
            </a:r>
            <a:r>
              <a:rPr lang="cs-CZ" dirty="0" err="1"/>
              <a:t>different</a:t>
            </a:r>
            <a:r>
              <a:rPr lang="cs-CZ" dirty="0"/>
              <a:t> </a:t>
            </a:r>
            <a:r>
              <a:rPr lang="cs-CZ" dirty="0" err="1"/>
              <a:t>wides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each</a:t>
            </a:r>
            <a:r>
              <a:rPr lang="cs-CZ" dirty="0"/>
              <a:t> </a:t>
            </a:r>
            <a:r>
              <a:rPr lang="cs-CZ" dirty="0" err="1"/>
              <a:t>category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EC250-6F14-4E62-8B1C-084BEC0A740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28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/>
              <a:t>Superkombinace</a:t>
            </a:r>
            <a:r>
              <a:rPr lang="cs-CZ" dirty="0"/>
              <a:t> – </a:t>
            </a:r>
            <a:r>
              <a:rPr lang="cs-CZ" dirty="0" err="1"/>
              <a:t>sg</a:t>
            </a:r>
            <a:r>
              <a:rPr lang="cs-CZ" dirty="0"/>
              <a:t> + </a:t>
            </a:r>
            <a:r>
              <a:rPr lang="cs-CZ" dirty="0" err="1"/>
              <a:t>sl</a:t>
            </a:r>
            <a:r>
              <a:rPr lang="cs-CZ" dirty="0"/>
              <a:t>; Alpská kombinace = sjezd + </a:t>
            </a:r>
            <a:r>
              <a:rPr lang="cs-CZ" dirty="0" err="1"/>
              <a:t>sl</a:t>
            </a:r>
            <a:r>
              <a:rPr lang="cs-CZ" dirty="0"/>
              <a:t> 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EC250-6F14-4E62-8B1C-084BEC0A740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981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/>
              <a:t>Kings</a:t>
            </a:r>
            <a:r>
              <a:rPr lang="cs-CZ" dirty="0"/>
              <a:t> </a:t>
            </a:r>
            <a:r>
              <a:rPr lang="cs-CZ" dirty="0" err="1"/>
              <a:t>discipline</a:t>
            </a:r>
            <a:endParaRPr lang="cs-CZ" dirty="0"/>
          </a:p>
          <a:p>
            <a:r>
              <a:rPr lang="cs-CZ" dirty="0" err="1"/>
              <a:t>Minimal</a:t>
            </a:r>
            <a:r>
              <a:rPr lang="cs-CZ" dirty="0"/>
              <a:t> </a:t>
            </a:r>
            <a:r>
              <a:rPr lang="cs-CZ" dirty="0" err="1"/>
              <a:t>hights</a:t>
            </a:r>
            <a:r>
              <a:rPr lang="cs-CZ" dirty="0"/>
              <a:t> </a:t>
            </a:r>
            <a:r>
              <a:rPr lang="cs-CZ" dirty="0" err="1"/>
              <a:t>difference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300 m.</a:t>
            </a:r>
          </a:p>
          <a:p>
            <a:r>
              <a:rPr lang="cs-CZ" dirty="0"/>
              <a:t>Gates </a:t>
            </a:r>
            <a:r>
              <a:rPr lang="cs-CZ" dirty="0" err="1"/>
              <a:t>with</a:t>
            </a:r>
            <a:r>
              <a:rPr lang="cs-CZ" dirty="0"/>
              <a:t> blue and </a:t>
            </a:r>
            <a:r>
              <a:rPr lang="cs-CZ" dirty="0" err="1"/>
              <a:t>red</a:t>
            </a:r>
            <a:r>
              <a:rPr lang="cs-CZ" dirty="0"/>
              <a:t> </a:t>
            </a:r>
            <a:r>
              <a:rPr lang="cs-CZ" dirty="0" err="1"/>
              <a:t>flags</a:t>
            </a:r>
            <a:endParaRPr lang="cs-CZ" dirty="0"/>
          </a:p>
          <a:p>
            <a:r>
              <a:rPr lang="cs-CZ" dirty="0" err="1"/>
              <a:t>Helmet</a:t>
            </a:r>
            <a:r>
              <a:rPr lang="cs-CZ" dirty="0"/>
              <a:t> </a:t>
            </a:r>
            <a:r>
              <a:rPr lang="cs-CZ" dirty="0" err="1"/>
              <a:t>must</a:t>
            </a:r>
            <a:r>
              <a:rPr lang="cs-CZ" dirty="0"/>
              <a:t> </a:t>
            </a:r>
            <a:r>
              <a:rPr lang="cs-CZ" dirty="0" err="1"/>
              <a:t>have</a:t>
            </a:r>
            <a:r>
              <a:rPr lang="cs-CZ" dirty="0"/>
              <a:t> Fis </a:t>
            </a:r>
            <a:r>
              <a:rPr lang="cs-CZ" dirty="0" err="1"/>
              <a:t>homologation</a:t>
            </a:r>
            <a:r>
              <a:rPr lang="cs-CZ" dirty="0"/>
              <a:t> – hard </a:t>
            </a:r>
            <a:r>
              <a:rPr lang="cs-CZ" dirty="0" err="1"/>
              <a:t>ears</a:t>
            </a:r>
            <a:endParaRPr lang="cs-CZ" dirty="0"/>
          </a:p>
          <a:p>
            <a:r>
              <a:rPr lang="cs-CZ" dirty="0"/>
              <a:t>Speed cca 80 km/h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EC250-6F14-4E62-8B1C-084BEC0A740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3582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/>
              <a:t>Combination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gates</a:t>
            </a:r>
            <a:r>
              <a:rPr lang="cs-CZ" dirty="0"/>
              <a:t> </a:t>
            </a:r>
          </a:p>
          <a:p>
            <a:r>
              <a:rPr lang="cs-CZ" dirty="0" err="1"/>
              <a:t>Only</a:t>
            </a:r>
            <a:r>
              <a:rPr lang="cs-CZ" dirty="0"/>
              <a:t> </a:t>
            </a:r>
            <a:r>
              <a:rPr lang="cs-CZ" dirty="0" err="1"/>
              <a:t>one</a:t>
            </a:r>
            <a:r>
              <a:rPr lang="cs-CZ" dirty="0"/>
              <a:t> </a:t>
            </a:r>
            <a:r>
              <a:rPr lang="cs-CZ" dirty="0" err="1"/>
              <a:t>gate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no </a:t>
            </a:r>
            <a:r>
              <a:rPr lang="cs-CZ" dirty="0" err="1"/>
              <a:t>flags</a:t>
            </a:r>
            <a:r>
              <a:rPr lang="cs-CZ" dirty="0"/>
              <a:t> </a:t>
            </a:r>
          </a:p>
          <a:p>
            <a:r>
              <a:rPr lang="cs-CZ" dirty="0" err="1"/>
              <a:t>Special</a:t>
            </a:r>
            <a:r>
              <a:rPr lang="cs-CZ" dirty="0"/>
              <a:t> </a:t>
            </a:r>
            <a:r>
              <a:rPr lang="cs-CZ" dirty="0" err="1"/>
              <a:t>equipement</a:t>
            </a:r>
            <a:r>
              <a:rPr lang="cs-CZ" dirty="0"/>
              <a:t> – </a:t>
            </a:r>
            <a:r>
              <a:rPr lang="cs-CZ" dirty="0" err="1"/>
              <a:t>straight</a:t>
            </a:r>
            <a:r>
              <a:rPr lang="cs-CZ" dirty="0"/>
              <a:t> </a:t>
            </a:r>
            <a:r>
              <a:rPr lang="cs-CZ" dirty="0" err="1"/>
              <a:t>poles</a:t>
            </a:r>
            <a:r>
              <a:rPr lang="cs-CZ" dirty="0"/>
              <a:t>, pole </a:t>
            </a:r>
            <a:r>
              <a:rPr lang="cs-CZ" dirty="0" err="1"/>
              <a:t>guard</a:t>
            </a:r>
            <a:r>
              <a:rPr lang="cs-CZ" dirty="0"/>
              <a:t>, </a:t>
            </a:r>
            <a:r>
              <a:rPr lang="cs-CZ" dirty="0" err="1"/>
              <a:t>shin</a:t>
            </a:r>
            <a:r>
              <a:rPr lang="cs-CZ" dirty="0"/>
              <a:t> and </a:t>
            </a:r>
            <a:r>
              <a:rPr lang="cs-CZ" dirty="0" err="1"/>
              <a:t>chin</a:t>
            </a:r>
            <a:r>
              <a:rPr lang="cs-CZ" dirty="0"/>
              <a:t> </a:t>
            </a:r>
            <a:r>
              <a:rPr lang="cs-CZ" dirty="0" err="1"/>
              <a:t>guard</a:t>
            </a:r>
            <a:r>
              <a:rPr lang="cs-CZ" dirty="0"/>
              <a:t> / </a:t>
            </a:r>
            <a:r>
              <a:rPr lang="cs-CZ" dirty="0" err="1"/>
              <a:t>protector</a:t>
            </a:r>
            <a:endParaRPr lang="cs-CZ" dirty="0"/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EC250-6F14-4E62-8B1C-084BEC0A740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7698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 err="1"/>
              <a:t>the</a:t>
            </a:r>
            <a:r>
              <a:rPr lang="cs-CZ" sz="1200" dirty="0"/>
              <a:t> </a:t>
            </a:r>
            <a:r>
              <a:rPr lang="cs-CZ" sz="1200" dirty="0" err="1"/>
              <a:t>first</a:t>
            </a:r>
            <a:r>
              <a:rPr lang="cs-CZ" sz="1200" dirty="0"/>
              <a:t> </a:t>
            </a:r>
            <a:r>
              <a:rPr lang="cs-CZ" sz="1200" dirty="0" err="1"/>
              <a:t>race</a:t>
            </a:r>
            <a:r>
              <a:rPr lang="cs-CZ" sz="1200" dirty="0"/>
              <a:t> </a:t>
            </a:r>
            <a:r>
              <a:rPr lang="cs-CZ" sz="1200" dirty="0" err="1"/>
              <a:t>of</a:t>
            </a:r>
            <a:r>
              <a:rPr lang="cs-CZ" sz="1200" dirty="0"/>
              <a:t> </a:t>
            </a:r>
            <a:r>
              <a:rPr lang="cs-CZ" sz="1200" dirty="0" err="1"/>
              <a:t>the</a:t>
            </a:r>
            <a:r>
              <a:rPr lang="cs-CZ" sz="1200" dirty="0"/>
              <a:t> </a:t>
            </a:r>
            <a:r>
              <a:rPr lang="cs-CZ" sz="1200" dirty="0" err="1"/>
              <a:t>World</a:t>
            </a:r>
            <a:r>
              <a:rPr lang="cs-CZ" sz="1200" dirty="0"/>
              <a:t> Cup </a:t>
            </a:r>
            <a:r>
              <a:rPr lang="cs-CZ" sz="1200" dirty="0" err="1"/>
              <a:t>was</a:t>
            </a:r>
            <a:r>
              <a:rPr lang="cs-CZ" sz="1200" dirty="0"/>
              <a:t> in 1967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 err="1"/>
              <a:t>it</a:t>
            </a:r>
            <a:r>
              <a:rPr lang="cs-CZ" sz="1200" dirty="0"/>
              <a:t> </a:t>
            </a:r>
            <a:r>
              <a:rPr lang="cs-CZ" sz="1200" dirty="0" err="1"/>
              <a:t>is</a:t>
            </a:r>
            <a:r>
              <a:rPr lang="cs-CZ" sz="1200" dirty="0"/>
              <a:t> a </a:t>
            </a:r>
            <a:r>
              <a:rPr lang="cs-CZ" sz="1200" dirty="0" err="1"/>
              <a:t>series</a:t>
            </a:r>
            <a:r>
              <a:rPr lang="cs-CZ" sz="1200" dirty="0"/>
              <a:t> </a:t>
            </a:r>
            <a:r>
              <a:rPr lang="cs-CZ" sz="1200" dirty="0" err="1"/>
              <a:t>of</a:t>
            </a:r>
            <a:r>
              <a:rPr lang="cs-CZ" sz="1200" dirty="0"/>
              <a:t> </a:t>
            </a:r>
            <a:r>
              <a:rPr lang="cs-CZ" sz="1200" dirty="0" err="1"/>
              <a:t>races</a:t>
            </a:r>
            <a:r>
              <a:rPr lang="cs-CZ" sz="1200" dirty="0"/>
              <a:t> in </a:t>
            </a:r>
            <a:r>
              <a:rPr lang="cs-CZ" sz="1200" dirty="0" err="1"/>
              <a:t>all</a:t>
            </a:r>
            <a:r>
              <a:rPr lang="cs-CZ" sz="1200" dirty="0"/>
              <a:t> </a:t>
            </a:r>
            <a:r>
              <a:rPr lang="cs-CZ" sz="1200" dirty="0" err="1"/>
              <a:t>disciplines</a:t>
            </a:r>
            <a:r>
              <a:rPr lang="cs-CZ" sz="1200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only</a:t>
            </a:r>
            <a:r>
              <a:rPr lang="cs-CZ" sz="1200" dirty="0"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cs-CZ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certain</a:t>
            </a:r>
            <a:r>
              <a:rPr lang="cs-CZ" sz="12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number</a:t>
            </a:r>
            <a:r>
              <a:rPr lang="cs-CZ" sz="12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cs-CZ" sz="12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competitors</a:t>
            </a:r>
            <a:r>
              <a:rPr lang="cs-CZ" sz="12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cs-CZ" sz="12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each</a:t>
            </a:r>
            <a:r>
              <a:rPr lang="cs-CZ" sz="12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state</a:t>
            </a:r>
            <a:r>
              <a:rPr lang="cs-CZ" sz="12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can</a:t>
            </a:r>
            <a:r>
              <a:rPr lang="cs-CZ" sz="1200" dirty="0">
                <a:ea typeface="Calibri" panose="020F0502020204030204" pitchFamily="34" charset="0"/>
                <a:cs typeface="Times New Roman" panose="02020603050405020304" pitchFamily="18" charset="0"/>
              </a:rPr>
              <a:t> start in </a:t>
            </a:r>
            <a:r>
              <a:rPr lang="cs-CZ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cs-CZ" sz="12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Wordl</a:t>
            </a:r>
            <a:r>
              <a:rPr lang="cs-CZ" sz="1200" dirty="0">
                <a:ea typeface="Calibri" panose="020F0502020204030204" pitchFamily="34" charset="0"/>
                <a:cs typeface="Times New Roman" panose="02020603050405020304" pitchFamily="18" charset="0"/>
              </a:rPr>
              <a:t> Cup</a:t>
            </a:r>
            <a:endParaRPr lang="cs-CZ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 err="1"/>
              <a:t>The</a:t>
            </a:r>
            <a:r>
              <a:rPr lang="cs-CZ" sz="1200" dirty="0"/>
              <a:t> start list </a:t>
            </a:r>
            <a:r>
              <a:rPr lang="cs-CZ" sz="1200" dirty="0" err="1"/>
              <a:t>is</a:t>
            </a:r>
            <a:r>
              <a:rPr lang="cs-CZ" sz="1200" dirty="0"/>
              <a:t> </a:t>
            </a:r>
            <a:r>
              <a:rPr lang="cs-CZ" sz="1200" dirty="0" err="1"/>
              <a:t>based</a:t>
            </a:r>
            <a:r>
              <a:rPr lang="cs-CZ" sz="1200" dirty="0"/>
              <a:t> on </a:t>
            </a:r>
            <a:r>
              <a:rPr lang="cs-CZ" sz="1200" dirty="0" err="1"/>
              <a:t>the</a:t>
            </a:r>
            <a:r>
              <a:rPr lang="cs-CZ" sz="1200" dirty="0"/>
              <a:t> point </a:t>
            </a:r>
            <a:r>
              <a:rPr lang="cs-CZ" sz="1200" dirty="0" err="1"/>
              <a:t>system</a:t>
            </a:r>
            <a:r>
              <a:rPr lang="cs-CZ" sz="1200" dirty="0"/>
              <a:t> … </a:t>
            </a:r>
            <a:r>
              <a:rPr lang="cs-CZ" sz="1200" dirty="0" err="1"/>
              <a:t>Competitors</a:t>
            </a:r>
            <a:r>
              <a:rPr lang="cs-CZ" sz="1200" dirty="0"/>
              <a:t> </a:t>
            </a:r>
            <a:r>
              <a:rPr lang="cs-CZ" sz="1200" dirty="0" err="1"/>
              <a:t>with</a:t>
            </a:r>
            <a:r>
              <a:rPr lang="cs-CZ" sz="1200" dirty="0"/>
              <a:t> </a:t>
            </a:r>
            <a:r>
              <a:rPr lang="cs-CZ" sz="1200" dirty="0" err="1"/>
              <a:t>highest</a:t>
            </a:r>
            <a:r>
              <a:rPr lang="cs-CZ" sz="1200" dirty="0"/>
              <a:t> </a:t>
            </a:r>
            <a:r>
              <a:rPr lang="cs-CZ" sz="1200" dirty="0" err="1"/>
              <a:t>number</a:t>
            </a:r>
            <a:r>
              <a:rPr lang="cs-CZ" sz="1200" dirty="0"/>
              <a:t> </a:t>
            </a:r>
            <a:r>
              <a:rPr lang="cs-CZ" sz="1200" dirty="0" err="1"/>
              <a:t>of</a:t>
            </a:r>
            <a:r>
              <a:rPr lang="cs-CZ" sz="1200" dirty="0"/>
              <a:t> </a:t>
            </a:r>
            <a:r>
              <a:rPr lang="cs-CZ" sz="1200" dirty="0" err="1"/>
              <a:t>poitns</a:t>
            </a:r>
            <a:r>
              <a:rPr lang="cs-CZ" sz="1200" dirty="0"/>
              <a:t> go </a:t>
            </a:r>
            <a:r>
              <a:rPr lang="cs-CZ" sz="1200" dirty="0" err="1"/>
              <a:t>first</a:t>
            </a:r>
            <a:r>
              <a:rPr lang="cs-CZ" sz="1200" dirty="0"/>
              <a:t>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 err="1"/>
              <a:t>Only</a:t>
            </a:r>
            <a:r>
              <a:rPr lang="cs-CZ" sz="1200" dirty="0"/>
              <a:t> </a:t>
            </a:r>
            <a:r>
              <a:rPr lang="cs-CZ" sz="1200" dirty="0" err="1"/>
              <a:t>first</a:t>
            </a:r>
            <a:r>
              <a:rPr lang="cs-CZ" sz="1200" dirty="0"/>
              <a:t> </a:t>
            </a:r>
            <a:r>
              <a:rPr lang="cs-CZ" sz="1200" dirty="0" err="1"/>
              <a:t>thirty</a:t>
            </a:r>
            <a:r>
              <a:rPr lang="cs-CZ" sz="1200" dirty="0"/>
              <a:t> </a:t>
            </a:r>
            <a:r>
              <a:rPr lang="cs-CZ" sz="1200" dirty="0" err="1"/>
              <a:t>competitors</a:t>
            </a:r>
            <a:r>
              <a:rPr lang="cs-CZ" sz="1200" dirty="0"/>
              <a:t> </a:t>
            </a:r>
            <a:r>
              <a:rPr lang="cs-CZ" sz="1200" dirty="0" err="1"/>
              <a:t>ride</a:t>
            </a:r>
            <a:r>
              <a:rPr lang="cs-CZ" sz="1200" dirty="0"/>
              <a:t> </a:t>
            </a:r>
            <a:r>
              <a:rPr lang="cs-CZ" sz="1200" dirty="0" err="1"/>
              <a:t>the</a:t>
            </a:r>
            <a:r>
              <a:rPr lang="cs-CZ" sz="1200" dirty="0"/>
              <a:t> second run (in 2 run </a:t>
            </a:r>
            <a:r>
              <a:rPr lang="cs-CZ" sz="1200" dirty="0" err="1"/>
              <a:t>disciplines</a:t>
            </a:r>
            <a:r>
              <a:rPr lang="cs-CZ" sz="1200" dirty="0"/>
              <a:t>)</a:t>
            </a:r>
          </a:p>
          <a:p>
            <a:r>
              <a:rPr lang="cs-CZ" dirty="0" err="1"/>
              <a:t>Lower</a:t>
            </a:r>
            <a:r>
              <a:rPr lang="cs-CZ" dirty="0"/>
              <a:t> </a:t>
            </a:r>
            <a:r>
              <a:rPr lang="cs-CZ" dirty="0" err="1"/>
              <a:t>cmpetition</a:t>
            </a:r>
            <a:r>
              <a:rPr lang="cs-CZ" dirty="0"/>
              <a:t> : </a:t>
            </a:r>
            <a:r>
              <a:rPr lang="cs-CZ" dirty="0" err="1"/>
              <a:t>Europian</a:t>
            </a:r>
            <a:r>
              <a:rPr lang="cs-CZ" dirty="0"/>
              <a:t> cup, Far </a:t>
            </a:r>
            <a:r>
              <a:rPr lang="cs-CZ" dirty="0" err="1"/>
              <a:t>east</a:t>
            </a:r>
            <a:r>
              <a:rPr lang="cs-CZ" dirty="0"/>
              <a:t> cup, </a:t>
            </a:r>
            <a:r>
              <a:rPr lang="cs-CZ" dirty="0" err="1"/>
              <a:t>amercikej</a:t>
            </a:r>
            <a:r>
              <a:rPr lang="cs-CZ" dirty="0"/>
              <a:t> pohár</a:t>
            </a:r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EC250-6F14-4E62-8B1C-084BEC0A740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113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V necelých 19 v Soči 2014</a:t>
            </a:r>
          </a:p>
          <a:p>
            <a:r>
              <a:rPr lang="cs-CZ" dirty="0"/>
              <a:t>Svůj první závod světového poháru jela v 15 letech ve Špindlerově Mlýně</a:t>
            </a:r>
          </a:p>
          <a:p>
            <a:r>
              <a:rPr lang="cs-CZ" dirty="0"/>
              <a:t>2 zlatý z OH, 6 </a:t>
            </a:r>
            <a:r>
              <a:rPr lang="cs-CZ" dirty="0" err="1"/>
              <a:t>zlatejch</a:t>
            </a:r>
            <a:r>
              <a:rPr lang="cs-CZ" dirty="0"/>
              <a:t> z MS</a:t>
            </a:r>
          </a:p>
          <a:p>
            <a:r>
              <a:rPr lang="cs-CZ" dirty="0"/>
              <a:t>1995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EC250-6F14-4E62-8B1C-084BEC0A740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0448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… </a:t>
            </a:r>
            <a:r>
              <a:rPr lang="cs-CZ" dirty="0" err="1"/>
              <a:t>the</a:t>
            </a:r>
            <a:r>
              <a:rPr lang="cs-CZ" dirty="0"/>
              <a:t> big </a:t>
            </a:r>
            <a:r>
              <a:rPr lang="cs-CZ" dirty="0" err="1"/>
              <a:t>crystal</a:t>
            </a:r>
            <a:r>
              <a:rPr lang="cs-CZ" dirty="0"/>
              <a:t> globe</a:t>
            </a:r>
          </a:p>
          <a:p>
            <a:r>
              <a:rPr lang="cs-CZ" dirty="0"/>
              <a:t>2 zlatý z OH, 9 celkově z MS, 36 </a:t>
            </a:r>
            <a:r>
              <a:rPr lang="cs-CZ" dirty="0" err="1"/>
              <a:t>zlatejch</a:t>
            </a:r>
            <a:r>
              <a:rPr lang="cs-CZ" dirty="0"/>
              <a:t> z WC</a:t>
            </a:r>
          </a:p>
          <a:p>
            <a:r>
              <a:rPr lang="cs-CZ" dirty="0"/>
              <a:t>1982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EC250-6F14-4E62-8B1C-084BEC0A740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691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477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361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367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142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83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56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62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658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60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917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035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771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2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67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g"/><Relationship Id="rId3" Type="http://schemas.openxmlformats.org/officeDocument/2006/relationships/image" Target="../media/image9.png"/><Relationship Id="rId7" Type="http://schemas.openxmlformats.org/officeDocument/2006/relationships/image" Target="../media/image2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11" Type="http://schemas.openxmlformats.org/officeDocument/2006/relationships/image" Target="../media/image31.jpg"/><Relationship Id="rId5" Type="http://schemas.openxmlformats.org/officeDocument/2006/relationships/image" Target="../media/image25.jpg"/><Relationship Id="rId10" Type="http://schemas.openxmlformats.org/officeDocument/2006/relationships/image" Target="../media/image30.jpg"/><Relationship Id="rId4" Type="http://schemas.openxmlformats.org/officeDocument/2006/relationships/image" Target="../media/image24.jpg"/><Relationship Id="rId9" Type="http://schemas.openxmlformats.org/officeDocument/2006/relationships/image" Target="../media/image29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6PkHC-MV5Y" TargetMode="External"/><Relationship Id="rId2" Type="http://schemas.openxmlformats.org/officeDocument/2006/relationships/hyperlink" Target="https://www.youtube.com/watch?v=3EdaClq6xG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9vmoEc3eEl8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s66UhlVOmTo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sUhC5bn_0VM" TargetMode="External"/><Relationship Id="rId4" Type="http://schemas.openxmlformats.org/officeDocument/2006/relationships/hyperlink" Target="https://www.youtube.com/watch?v=necFhntI19k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e0bRzCWz1c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www.youtube.com/watch?v=R3MFq2wZn1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95DA1D8-E874-4205-B6D5-557E0C072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Hora odrážející se v jezeře">
            <a:extLst>
              <a:ext uri="{FF2B5EF4-FFF2-40B4-BE49-F238E27FC236}">
                <a16:creationId xmlns:a16="http://schemas.microsoft.com/office/drawing/2014/main" id="{E4C0CFCE-4DE2-4114-B480-867B0FAD8C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44" b="11386"/>
          <a:stretch/>
        </p:blipFill>
        <p:spPr>
          <a:xfrm>
            <a:off x="20" y="-152390"/>
            <a:ext cx="12191980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5712609" y="3740816"/>
                </a:moveTo>
                <a:cubicBezTo>
                  <a:pt x="5738974" y="3758821"/>
                  <a:pt x="5765337" y="3776826"/>
                  <a:pt x="5791702" y="3794831"/>
                </a:cubicBezTo>
                <a:cubicBezTo>
                  <a:pt x="5776911" y="3790330"/>
                  <a:pt x="5760836" y="3785829"/>
                  <a:pt x="5745403" y="3781327"/>
                </a:cubicBezTo>
                <a:cubicBezTo>
                  <a:pt x="5732542" y="3770394"/>
                  <a:pt x="5719038" y="3760108"/>
                  <a:pt x="5706178" y="3748531"/>
                </a:cubicBezTo>
                <a:cubicBezTo>
                  <a:pt x="5708106" y="3745959"/>
                  <a:pt x="5710678" y="3743389"/>
                  <a:pt x="5712609" y="3740816"/>
                </a:cubicBezTo>
                <a:close/>
                <a:moveTo>
                  <a:pt x="6185882" y="2838635"/>
                </a:moveTo>
                <a:cubicBezTo>
                  <a:pt x="6344070" y="2946665"/>
                  <a:pt x="6502257" y="3055338"/>
                  <a:pt x="6660444" y="3163369"/>
                </a:cubicBezTo>
                <a:cubicBezTo>
                  <a:pt x="6657871" y="3165941"/>
                  <a:pt x="6655942" y="3168513"/>
                  <a:pt x="6653370" y="3171086"/>
                </a:cubicBezTo>
                <a:cubicBezTo>
                  <a:pt x="6479751" y="3079774"/>
                  <a:pt x="6315776" y="2978175"/>
                  <a:pt x="6185882" y="2838635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164490"/>
                </a:lnTo>
                <a:lnTo>
                  <a:pt x="11988395" y="3196744"/>
                </a:lnTo>
                <a:cubicBezTo>
                  <a:pt x="11473771" y="3266864"/>
                  <a:pt x="10861963" y="3302908"/>
                  <a:pt x="10185568" y="3253395"/>
                </a:cubicBezTo>
                <a:cubicBezTo>
                  <a:pt x="10116120" y="3248250"/>
                  <a:pt x="10050531" y="3245034"/>
                  <a:pt x="9983655" y="3242463"/>
                </a:cubicBezTo>
                <a:cubicBezTo>
                  <a:pt x="9392061" y="3216097"/>
                  <a:pt x="8811401" y="3203236"/>
                  <a:pt x="8566404" y="3171728"/>
                </a:cubicBezTo>
                <a:cubicBezTo>
                  <a:pt x="8374779" y="3146650"/>
                  <a:pt x="7394792" y="2934448"/>
                  <a:pt x="7107354" y="2755040"/>
                </a:cubicBezTo>
                <a:cubicBezTo>
                  <a:pt x="6813486" y="2571132"/>
                  <a:pt x="6536339" y="2367932"/>
                  <a:pt x="6260475" y="2164090"/>
                </a:cubicBezTo>
                <a:cubicBezTo>
                  <a:pt x="6140870" y="2075993"/>
                  <a:pt x="6013549" y="1995614"/>
                  <a:pt x="5905518" y="1894658"/>
                </a:cubicBezTo>
                <a:cubicBezTo>
                  <a:pt x="5797490" y="1793059"/>
                  <a:pt x="5694605" y="1687600"/>
                  <a:pt x="5577572" y="1593717"/>
                </a:cubicBezTo>
                <a:cubicBezTo>
                  <a:pt x="5544133" y="1566709"/>
                  <a:pt x="5510696" y="1537773"/>
                  <a:pt x="5461824" y="1533271"/>
                </a:cubicBezTo>
                <a:cubicBezTo>
                  <a:pt x="5450893" y="1531985"/>
                  <a:pt x="5439318" y="1532628"/>
                  <a:pt x="5428386" y="1533913"/>
                </a:cubicBezTo>
                <a:cubicBezTo>
                  <a:pt x="5416169" y="1535200"/>
                  <a:pt x="5406523" y="1541630"/>
                  <a:pt x="5402021" y="1552562"/>
                </a:cubicBezTo>
                <a:cubicBezTo>
                  <a:pt x="5397521" y="1564781"/>
                  <a:pt x="5405238" y="1571853"/>
                  <a:pt x="5414239" y="1578283"/>
                </a:cubicBezTo>
                <a:cubicBezTo>
                  <a:pt x="5420670" y="1582785"/>
                  <a:pt x="5427099" y="1589859"/>
                  <a:pt x="5435459" y="1591144"/>
                </a:cubicBezTo>
                <a:cubicBezTo>
                  <a:pt x="5488833" y="1598861"/>
                  <a:pt x="5508766" y="1638086"/>
                  <a:pt x="5533844" y="1672809"/>
                </a:cubicBezTo>
                <a:cubicBezTo>
                  <a:pt x="5544776" y="1687600"/>
                  <a:pt x="5556350" y="1699175"/>
                  <a:pt x="5536417" y="1720394"/>
                </a:cubicBezTo>
                <a:cubicBezTo>
                  <a:pt x="5519055" y="1739042"/>
                  <a:pt x="5537059" y="1748689"/>
                  <a:pt x="5555063" y="1753834"/>
                </a:cubicBezTo>
                <a:cubicBezTo>
                  <a:pt x="5580142" y="1760906"/>
                  <a:pt x="5609722" y="1759621"/>
                  <a:pt x="5638015" y="1782770"/>
                </a:cubicBezTo>
                <a:cubicBezTo>
                  <a:pt x="5531915" y="1784699"/>
                  <a:pt x="5486902" y="1723611"/>
                  <a:pt x="5438676" y="1667022"/>
                </a:cubicBezTo>
                <a:cubicBezTo>
                  <a:pt x="5420670" y="1646446"/>
                  <a:pt x="5408453" y="1622010"/>
                  <a:pt x="5393019" y="1598861"/>
                </a:cubicBezTo>
                <a:cubicBezTo>
                  <a:pt x="5373728" y="1570568"/>
                  <a:pt x="5351221" y="1569281"/>
                  <a:pt x="5322928" y="1594359"/>
                </a:cubicBezTo>
                <a:cubicBezTo>
                  <a:pt x="5297850" y="1616865"/>
                  <a:pt x="5285633" y="1614937"/>
                  <a:pt x="5277274" y="1584070"/>
                </a:cubicBezTo>
                <a:cubicBezTo>
                  <a:pt x="5264412" y="1535843"/>
                  <a:pt x="5234831" y="1501763"/>
                  <a:pt x="5184674" y="1484401"/>
                </a:cubicBezTo>
                <a:cubicBezTo>
                  <a:pt x="5179209" y="1482471"/>
                  <a:pt x="5173101" y="1479417"/>
                  <a:pt x="5167072" y="1478372"/>
                </a:cubicBezTo>
                <a:cubicBezTo>
                  <a:pt x="5161044" y="1477327"/>
                  <a:pt x="5155097" y="1478292"/>
                  <a:pt x="5149951" y="1484401"/>
                </a:cubicBezTo>
                <a:cubicBezTo>
                  <a:pt x="5140950" y="1494688"/>
                  <a:pt x="5148664" y="1506907"/>
                  <a:pt x="5155097" y="1515909"/>
                </a:cubicBezTo>
                <a:cubicBezTo>
                  <a:pt x="5166670" y="1531985"/>
                  <a:pt x="5176959" y="1547417"/>
                  <a:pt x="5181461" y="1566709"/>
                </a:cubicBezTo>
                <a:cubicBezTo>
                  <a:pt x="5184674" y="1579570"/>
                  <a:pt x="5187891" y="1593717"/>
                  <a:pt x="5178887" y="1603361"/>
                </a:cubicBezTo>
                <a:cubicBezTo>
                  <a:pt x="5141592" y="1644516"/>
                  <a:pt x="5168600" y="1663807"/>
                  <a:pt x="5200752" y="1685671"/>
                </a:cubicBezTo>
                <a:cubicBezTo>
                  <a:pt x="5245120" y="1715251"/>
                  <a:pt x="5262482" y="1758976"/>
                  <a:pt x="5252195" y="1811063"/>
                </a:cubicBezTo>
                <a:cubicBezTo>
                  <a:pt x="5248335" y="1832284"/>
                  <a:pt x="5250909" y="1845143"/>
                  <a:pt x="5277274" y="1844501"/>
                </a:cubicBezTo>
                <a:cubicBezTo>
                  <a:pt x="5287560" y="1844501"/>
                  <a:pt x="5290133" y="1851575"/>
                  <a:pt x="5293993" y="1859290"/>
                </a:cubicBezTo>
                <a:cubicBezTo>
                  <a:pt x="5376299" y="2041270"/>
                  <a:pt x="5495262" y="2200743"/>
                  <a:pt x="5634802" y="2347356"/>
                </a:cubicBezTo>
                <a:cubicBezTo>
                  <a:pt x="5747976" y="2466318"/>
                  <a:pt x="5872725" y="2573704"/>
                  <a:pt x="6001975" y="2677877"/>
                </a:cubicBezTo>
                <a:cubicBezTo>
                  <a:pt x="6005832" y="2681092"/>
                  <a:pt x="6009691" y="2684949"/>
                  <a:pt x="6011621" y="2691379"/>
                </a:cubicBezTo>
                <a:cubicBezTo>
                  <a:pt x="5950533" y="2678520"/>
                  <a:pt x="5897804" y="2652154"/>
                  <a:pt x="5847002" y="2622575"/>
                </a:cubicBezTo>
                <a:cubicBezTo>
                  <a:pt x="5711965" y="2544125"/>
                  <a:pt x="5598147" y="2442525"/>
                  <a:pt x="5483045" y="2342854"/>
                </a:cubicBezTo>
                <a:cubicBezTo>
                  <a:pt x="5412953" y="2281765"/>
                  <a:pt x="5340933" y="2222606"/>
                  <a:pt x="5263769" y="2168592"/>
                </a:cubicBezTo>
                <a:cubicBezTo>
                  <a:pt x="5250909" y="2159588"/>
                  <a:pt x="5241905" y="2148014"/>
                  <a:pt x="5232904" y="2136439"/>
                </a:cubicBezTo>
                <a:cubicBezTo>
                  <a:pt x="5227759" y="2130010"/>
                  <a:pt x="5221329" y="2124222"/>
                  <a:pt x="5211040" y="2126795"/>
                </a:cubicBezTo>
                <a:cubicBezTo>
                  <a:pt x="5198180" y="2130010"/>
                  <a:pt x="5196893" y="2139654"/>
                  <a:pt x="5195606" y="2149301"/>
                </a:cubicBezTo>
                <a:cubicBezTo>
                  <a:pt x="5191749" y="2180166"/>
                  <a:pt x="5200108" y="2207817"/>
                  <a:pt x="5216185" y="2234181"/>
                </a:cubicBezTo>
                <a:cubicBezTo>
                  <a:pt x="5257983" y="2301699"/>
                  <a:pt x="5319713" y="2353786"/>
                  <a:pt x="5383373" y="2403300"/>
                </a:cubicBezTo>
                <a:cubicBezTo>
                  <a:pt x="5465682" y="2466961"/>
                  <a:pt x="5545418" y="2533193"/>
                  <a:pt x="5618083" y="2605857"/>
                </a:cubicBezTo>
                <a:cubicBezTo>
                  <a:pt x="5623226" y="2611001"/>
                  <a:pt x="5632871" y="2614216"/>
                  <a:pt x="5629656" y="2629005"/>
                </a:cubicBezTo>
                <a:cubicBezTo>
                  <a:pt x="5584001" y="2594925"/>
                  <a:pt x="5540917" y="2561487"/>
                  <a:pt x="5497192" y="2529334"/>
                </a:cubicBezTo>
                <a:cubicBezTo>
                  <a:pt x="5454108" y="2497183"/>
                  <a:pt x="5410380" y="2465031"/>
                  <a:pt x="5367298" y="2433523"/>
                </a:cubicBezTo>
                <a:cubicBezTo>
                  <a:pt x="5357008" y="2425806"/>
                  <a:pt x="5346076" y="2414874"/>
                  <a:pt x="5331288" y="2424520"/>
                </a:cubicBezTo>
                <a:cubicBezTo>
                  <a:pt x="5315856" y="2434165"/>
                  <a:pt x="5317785" y="2450242"/>
                  <a:pt x="5321643" y="2463101"/>
                </a:cubicBezTo>
                <a:cubicBezTo>
                  <a:pt x="5333859" y="2501041"/>
                  <a:pt x="5355081" y="2534479"/>
                  <a:pt x="5383373" y="2564059"/>
                </a:cubicBezTo>
                <a:cubicBezTo>
                  <a:pt x="5479829" y="2661801"/>
                  <a:pt x="5591073" y="2746038"/>
                  <a:pt x="5694605" y="2837349"/>
                </a:cubicBezTo>
                <a:cubicBezTo>
                  <a:pt x="5750548" y="2886864"/>
                  <a:pt x="5801990" y="2939593"/>
                  <a:pt x="5850861" y="2994249"/>
                </a:cubicBezTo>
                <a:cubicBezTo>
                  <a:pt x="5861793" y="3006469"/>
                  <a:pt x="5861149" y="3018043"/>
                  <a:pt x="5857934" y="3032189"/>
                </a:cubicBezTo>
                <a:cubicBezTo>
                  <a:pt x="5845076" y="3089421"/>
                  <a:pt x="5865008" y="3108711"/>
                  <a:pt x="5929311" y="3097780"/>
                </a:cubicBezTo>
                <a:cubicBezTo>
                  <a:pt x="5949246" y="3094563"/>
                  <a:pt x="5962750" y="3097780"/>
                  <a:pt x="5974966" y="3111282"/>
                </a:cubicBezTo>
                <a:cubicBezTo>
                  <a:pt x="6122866" y="3278472"/>
                  <a:pt x="6297771" y="3419297"/>
                  <a:pt x="6488753" y="3544689"/>
                </a:cubicBezTo>
                <a:cubicBezTo>
                  <a:pt x="6566560" y="3595488"/>
                  <a:pt x="6646940" y="3643718"/>
                  <a:pt x="6728605" y="3688730"/>
                </a:cubicBezTo>
                <a:cubicBezTo>
                  <a:pt x="6728605" y="3691945"/>
                  <a:pt x="6728605" y="3695804"/>
                  <a:pt x="6728605" y="3699019"/>
                </a:cubicBezTo>
                <a:cubicBezTo>
                  <a:pt x="6727962" y="3703519"/>
                  <a:pt x="6727320" y="3706091"/>
                  <a:pt x="6726677" y="3709950"/>
                </a:cubicBezTo>
                <a:cubicBezTo>
                  <a:pt x="6611573" y="3640502"/>
                  <a:pt x="6497754" y="3569125"/>
                  <a:pt x="6386510" y="3493890"/>
                </a:cubicBezTo>
                <a:cubicBezTo>
                  <a:pt x="6084927" y="3290048"/>
                  <a:pt x="5796845" y="3071415"/>
                  <a:pt x="5504264" y="2857926"/>
                </a:cubicBezTo>
                <a:cubicBezTo>
                  <a:pt x="5405879" y="2785906"/>
                  <a:pt x="5328073" y="2693952"/>
                  <a:pt x="5239333" y="2612929"/>
                </a:cubicBezTo>
                <a:cubicBezTo>
                  <a:pt x="5180174" y="2558915"/>
                  <a:pt x="5123586" y="2502328"/>
                  <a:pt x="5054783" y="2457958"/>
                </a:cubicBezTo>
                <a:cubicBezTo>
                  <a:pt x="5026489" y="2439952"/>
                  <a:pt x="4996909" y="2423876"/>
                  <a:pt x="4958969" y="2428378"/>
                </a:cubicBezTo>
                <a:cubicBezTo>
                  <a:pt x="4944180" y="2430308"/>
                  <a:pt x="4927460" y="2434165"/>
                  <a:pt x="4922316" y="2450884"/>
                </a:cubicBezTo>
                <a:cubicBezTo>
                  <a:pt x="4917814" y="2467603"/>
                  <a:pt x="4931318" y="2475320"/>
                  <a:pt x="4943538" y="2482393"/>
                </a:cubicBezTo>
                <a:cubicBezTo>
                  <a:pt x="4946752" y="2484322"/>
                  <a:pt x="4949967" y="2486895"/>
                  <a:pt x="4953183" y="2486895"/>
                </a:cubicBezTo>
                <a:cubicBezTo>
                  <a:pt x="5014271" y="2490752"/>
                  <a:pt x="5028418" y="2539623"/>
                  <a:pt x="5057355" y="2574991"/>
                </a:cubicBezTo>
                <a:cubicBezTo>
                  <a:pt x="5066357" y="2585923"/>
                  <a:pt x="5066999" y="2596854"/>
                  <a:pt x="5057355" y="2609714"/>
                </a:cubicBezTo>
                <a:cubicBezTo>
                  <a:pt x="5039991" y="2632863"/>
                  <a:pt x="5052210" y="2643152"/>
                  <a:pt x="5075359" y="2649582"/>
                </a:cubicBezTo>
                <a:cubicBezTo>
                  <a:pt x="5098507" y="2656013"/>
                  <a:pt x="5123586" y="2657941"/>
                  <a:pt x="5148664" y="2672732"/>
                </a:cubicBezTo>
                <a:cubicBezTo>
                  <a:pt x="5108797" y="2684949"/>
                  <a:pt x="5081147" y="2672090"/>
                  <a:pt x="5055425" y="2656013"/>
                </a:cubicBezTo>
                <a:cubicBezTo>
                  <a:pt x="4997552" y="2620646"/>
                  <a:pt x="4960257" y="2568559"/>
                  <a:pt x="4924888" y="2515188"/>
                </a:cubicBezTo>
                <a:cubicBezTo>
                  <a:pt x="4917814" y="2504899"/>
                  <a:pt x="4912027" y="2493324"/>
                  <a:pt x="4902382" y="2484965"/>
                </a:cubicBezTo>
                <a:cubicBezTo>
                  <a:pt x="4884376" y="2468246"/>
                  <a:pt x="4865085" y="2466318"/>
                  <a:pt x="4843224" y="2486895"/>
                </a:cubicBezTo>
                <a:cubicBezTo>
                  <a:pt x="4814285" y="2513902"/>
                  <a:pt x="4803998" y="2511973"/>
                  <a:pt x="4794352" y="2477250"/>
                </a:cubicBezTo>
                <a:cubicBezTo>
                  <a:pt x="4781490" y="2430308"/>
                  <a:pt x="4752554" y="2397512"/>
                  <a:pt x="4703040" y="2380151"/>
                </a:cubicBezTo>
                <a:cubicBezTo>
                  <a:pt x="4692753" y="2376292"/>
                  <a:pt x="4681821" y="2371147"/>
                  <a:pt x="4670890" y="2379507"/>
                </a:cubicBezTo>
                <a:cubicBezTo>
                  <a:pt x="4659315" y="2389153"/>
                  <a:pt x="4667030" y="2398798"/>
                  <a:pt x="4671532" y="2407802"/>
                </a:cubicBezTo>
                <a:cubicBezTo>
                  <a:pt x="4677962" y="2421948"/>
                  <a:pt x="4685679" y="2436095"/>
                  <a:pt x="4691466" y="2450884"/>
                </a:cubicBezTo>
                <a:cubicBezTo>
                  <a:pt x="4701755" y="2474677"/>
                  <a:pt x="4703685" y="2499756"/>
                  <a:pt x="4684393" y="2522904"/>
                </a:cubicBezTo>
                <a:cubicBezTo>
                  <a:pt x="4670245" y="2539623"/>
                  <a:pt x="4671532" y="2550555"/>
                  <a:pt x="4690181" y="2562130"/>
                </a:cubicBezTo>
                <a:cubicBezTo>
                  <a:pt x="4749983" y="2598140"/>
                  <a:pt x="4787922" y="2645081"/>
                  <a:pt x="4767344" y="2718387"/>
                </a:cubicBezTo>
                <a:cubicBezTo>
                  <a:pt x="4764130" y="2728676"/>
                  <a:pt x="4767988" y="2738965"/>
                  <a:pt x="4780205" y="2738321"/>
                </a:cubicBezTo>
                <a:cubicBezTo>
                  <a:pt x="4807214" y="2736393"/>
                  <a:pt x="4811713" y="2753112"/>
                  <a:pt x="4819430" y="2770474"/>
                </a:cubicBezTo>
                <a:cubicBezTo>
                  <a:pt x="4894666" y="2937020"/>
                  <a:pt x="5003339" y="3082346"/>
                  <a:pt x="5128730" y="3218670"/>
                </a:cubicBezTo>
                <a:cubicBezTo>
                  <a:pt x="5252837" y="3353709"/>
                  <a:pt x="5392376" y="3474599"/>
                  <a:pt x="5540917" y="3590345"/>
                </a:cubicBezTo>
                <a:cubicBezTo>
                  <a:pt x="5499119" y="3586487"/>
                  <a:pt x="5445104" y="3562695"/>
                  <a:pt x="5393019" y="3535044"/>
                </a:cubicBezTo>
                <a:cubicBezTo>
                  <a:pt x="5255410" y="3461095"/>
                  <a:pt x="5142235" y="3360781"/>
                  <a:pt x="5027131" y="3262397"/>
                </a:cubicBezTo>
                <a:cubicBezTo>
                  <a:pt x="4946752" y="3193592"/>
                  <a:pt x="4868302" y="3122858"/>
                  <a:pt x="4778275" y="3063697"/>
                </a:cubicBezTo>
                <a:cubicBezTo>
                  <a:pt x="4767988" y="3057268"/>
                  <a:pt x="4760914" y="3048908"/>
                  <a:pt x="4755127" y="3038619"/>
                </a:cubicBezTo>
                <a:cubicBezTo>
                  <a:pt x="4749983" y="3029617"/>
                  <a:pt x="4742265" y="3021258"/>
                  <a:pt x="4728763" y="3025115"/>
                </a:cubicBezTo>
                <a:cubicBezTo>
                  <a:pt x="4715259" y="3029617"/>
                  <a:pt x="4713973" y="3041192"/>
                  <a:pt x="4713973" y="3051481"/>
                </a:cubicBezTo>
                <a:cubicBezTo>
                  <a:pt x="4715902" y="3090063"/>
                  <a:pt x="4726833" y="3124786"/>
                  <a:pt x="4750625" y="3155652"/>
                </a:cubicBezTo>
                <a:cubicBezTo>
                  <a:pt x="4796924" y="3217385"/>
                  <a:pt x="4858656" y="3265612"/>
                  <a:pt x="4920386" y="3313839"/>
                </a:cubicBezTo>
                <a:cubicBezTo>
                  <a:pt x="5005911" y="3380072"/>
                  <a:pt x="5085005" y="3452092"/>
                  <a:pt x="5156382" y="3532472"/>
                </a:cubicBezTo>
                <a:cubicBezTo>
                  <a:pt x="5104940" y="3493247"/>
                  <a:pt x="5053495" y="3453378"/>
                  <a:pt x="5001409" y="3414153"/>
                </a:cubicBezTo>
                <a:cubicBezTo>
                  <a:pt x="4962184" y="3384574"/>
                  <a:pt x="4921673" y="3356279"/>
                  <a:pt x="4881806" y="3327343"/>
                </a:cubicBezTo>
                <a:cubicBezTo>
                  <a:pt x="4872159" y="3320270"/>
                  <a:pt x="4861870" y="3312554"/>
                  <a:pt x="4848368" y="3322198"/>
                </a:cubicBezTo>
                <a:cubicBezTo>
                  <a:pt x="4836149" y="3330558"/>
                  <a:pt x="4838079" y="3342777"/>
                  <a:pt x="4840652" y="3354351"/>
                </a:cubicBezTo>
                <a:cubicBezTo>
                  <a:pt x="4850297" y="3400006"/>
                  <a:pt x="4877304" y="3436659"/>
                  <a:pt x="4910742" y="3469454"/>
                </a:cubicBezTo>
                <a:cubicBezTo>
                  <a:pt x="4951252" y="3508679"/>
                  <a:pt x="4993695" y="3545976"/>
                  <a:pt x="5037419" y="3583272"/>
                </a:cubicBezTo>
                <a:cubicBezTo>
                  <a:pt x="4990479" y="3572983"/>
                  <a:pt x="4943538" y="3562695"/>
                  <a:pt x="4896595" y="3554336"/>
                </a:cubicBezTo>
                <a:cubicBezTo>
                  <a:pt x="4917814" y="3628927"/>
                  <a:pt x="4967328" y="3643718"/>
                  <a:pt x="5011699" y="3655292"/>
                </a:cubicBezTo>
                <a:cubicBezTo>
                  <a:pt x="5071502" y="3670081"/>
                  <a:pt x="5128730" y="3688730"/>
                  <a:pt x="5185319" y="3709950"/>
                </a:cubicBezTo>
                <a:cubicBezTo>
                  <a:pt x="5209111" y="3731170"/>
                  <a:pt x="5232904" y="3751748"/>
                  <a:pt x="5256052" y="3773610"/>
                </a:cubicBezTo>
                <a:cubicBezTo>
                  <a:pt x="5279845" y="3796118"/>
                  <a:pt x="5302352" y="3818624"/>
                  <a:pt x="5324859" y="3842415"/>
                </a:cubicBezTo>
                <a:cubicBezTo>
                  <a:pt x="5340933" y="3859776"/>
                  <a:pt x="5360224" y="3874568"/>
                  <a:pt x="5341576" y="3904146"/>
                </a:cubicBezTo>
                <a:cubicBezTo>
                  <a:pt x="5333217" y="3917650"/>
                  <a:pt x="5387873" y="3990958"/>
                  <a:pt x="5405238" y="3995458"/>
                </a:cubicBezTo>
                <a:cubicBezTo>
                  <a:pt x="5407809" y="3996100"/>
                  <a:pt x="5410380" y="3996745"/>
                  <a:pt x="5412310" y="3996745"/>
                </a:cubicBezTo>
                <a:cubicBezTo>
                  <a:pt x="5449607" y="3994173"/>
                  <a:pt x="5457967" y="4016036"/>
                  <a:pt x="5458608" y="4043687"/>
                </a:cubicBezTo>
                <a:cubicBezTo>
                  <a:pt x="5459252" y="4070693"/>
                  <a:pt x="5452823" y="4104131"/>
                  <a:pt x="5503621" y="4090627"/>
                </a:cubicBezTo>
                <a:cubicBezTo>
                  <a:pt x="5509408" y="4089342"/>
                  <a:pt x="5510696" y="4093199"/>
                  <a:pt x="5513266" y="4097701"/>
                </a:cubicBezTo>
                <a:cubicBezTo>
                  <a:pt x="5568568" y="4212804"/>
                  <a:pt x="5661808" y="4301543"/>
                  <a:pt x="5753762" y="4390282"/>
                </a:cubicBezTo>
                <a:cubicBezTo>
                  <a:pt x="5758907" y="4394784"/>
                  <a:pt x="5764052" y="4399285"/>
                  <a:pt x="5769195" y="4403786"/>
                </a:cubicBezTo>
                <a:cubicBezTo>
                  <a:pt x="5672741" y="4381280"/>
                  <a:pt x="5354436" y="4352342"/>
                  <a:pt x="5261196" y="4361989"/>
                </a:cubicBezTo>
                <a:cubicBezTo>
                  <a:pt x="5178245" y="4370349"/>
                  <a:pt x="4709472" y="4230167"/>
                  <a:pt x="4612374" y="4147215"/>
                </a:cubicBezTo>
                <a:cubicBezTo>
                  <a:pt x="4598869" y="4212161"/>
                  <a:pt x="4627806" y="4237882"/>
                  <a:pt x="4650956" y="4267463"/>
                </a:cubicBezTo>
                <a:cubicBezTo>
                  <a:pt x="4683749" y="4309260"/>
                  <a:pt x="4688895" y="4338840"/>
                  <a:pt x="4627162" y="4372278"/>
                </a:cubicBezTo>
                <a:cubicBezTo>
                  <a:pt x="4450327" y="4467447"/>
                  <a:pt x="4452257" y="4470662"/>
                  <a:pt x="4618160" y="4599911"/>
                </a:cubicBezTo>
                <a:cubicBezTo>
                  <a:pt x="4625877" y="4605700"/>
                  <a:pt x="4622019" y="4624347"/>
                  <a:pt x="4623948" y="4637209"/>
                </a:cubicBezTo>
                <a:cubicBezTo>
                  <a:pt x="4580863" y="4656500"/>
                  <a:pt x="4530064" y="4606343"/>
                  <a:pt x="4478622" y="4660357"/>
                </a:cubicBezTo>
                <a:cubicBezTo>
                  <a:pt x="4700468" y="4897637"/>
                  <a:pt x="5038064" y="5123344"/>
                  <a:pt x="5344150" y="5301466"/>
                </a:cubicBezTo>
                <a:cubicBezTo>
                  <a:pt x="5096581" y="5359982"/>
                  <a:pt x="4948037" y="5154210"/>
                  <a:pt x="4766058" y="5180574"/>
                </a:cubicBezTo>
                <a:cubicBezTo>
                  <a:pt x="4675390" y="5244877"/>
                  <a:pt x="4945465" y="5349050"/>
                  <a:pt x="4687609" y="5379273"/>
                </a:cubicBezTo>
                <a:cubicBezTo>
                  <a:pt x="4799496" y="5435860"/>
                  <a:pt x="4882449" y="5491161"/>
                  <a:pt x="4959611" y="5556107"/>
                </a:cubicBezTo>
                <a:cubicBezTo>
                  <a:pt x="5096581" y="5672497"/>
                  <a:pt x="5123586" y="5749662"/>
                  <a:pt x="5060571" y="5905920"/>
                </a:cubicBezTo>
                <a:cubicBezTo>
                  <a:pt x="5018773" y="6008805"/>
                  <a:pt x="4958326" y="6103332"/>
                  <a:pt x="5011699" y="6226152"/>
                </a:cubicBezTo>
                <a:cubicBezTo>
                  <a:pt x="5048351" y="6310389"/>
                  <a:pt x="5034204" y="6365690"/>
                  <a:pt x="4895308" y="6327750"/>
                </a:cubicBezTo>
                <a:cubicBezTo>
                  <a:pt x="4745482" y="6287240"/>
                  <a:pt x="4688895" y="6363118"/>
                  <a:pt x="4726833" y="6510373"/>
                </a:cubicBezTo>
                <a:cubicBezTo>
                  <a:pt x="4751269" y="6604900"/>
                  <a:pt x="4725546" y="6634480"/>
                  <a:pt x="4622661" y="6623548"/>
                </a:cubicBezTo>
                <a:cubicBezTo>
                  <a:pt x="4508843" y="6611330"/>
                  <a:pt x="4400814" y="6549598"/>
                  <a:pt x="4259989" y="6579179"/>
                </a:cubicBezTo>
                <a:cubicBezTo>
                  <a:pt x="4358453" y="6729972"/>
                  <a:pt x="4554892" y="6711403"/>
                  <a:pt x="4690343" y="6814255"/>
                </a:cubicBezTo>
                <a:lnTo>
                  <a:pt x="4735334" y="6858000"/>
                </a:lnTo>
                <a:lnTo>
                  <a:pt x="4496011" y="6858000"/>
                </a:lnTo>
                <a:lnTo>
                  <a:pt x="4440632" y="6851514"/>
                </a:lnTo>
                <a:cubicBezTo>
                  <a:pt x="4410700" y="6846400"/>
                  <a:pt x="4381522" y="6839608"/>
                  <a:pt x="4352585" y="6830605"/>
                </a:cubicBezTo>
                <a:cubicBezTo>
                  <a:pt x="4304358" y="6815816"/>
                  <a:pt x="4251629" y="6801027"/>
                  <a:pt x="4224621" y="6850539"/>
                </a:cubicBezTo>
                <a:lnTo>
                  <a:pt x="4223115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6" name="Obrázek 5" descr="Obsah obrázku text&#10;&#10;Popis byl vytvořen automaticky">
            <a:extLst>
              <a:ext uri="{FF2B5EF4-FFF2-40B4-BE49-F238E27FC236}">
                <a16:creationId xmlns:a16="http://schemas.microsoft.com/office/drawing/2014/main" id="{772623CD-39F2-4D1F-BD53-DB8824462C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470" y="3094646"/>
            <a:ext cx="2571622" cy="239426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4C09B95A-97CE-4DFB-AEEC-DD3E2F0C6B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4617" y="5409016"/>
            <a:ext cx="4200525" cy="885825"/>
          </a:xfrm>
        </p:spPr>
        <p:txBody>
          <a:bodyPr anchor="b">
            <a:normAutofit/>
          </a:bodyPr>
          <a:lstStyle/>
          <a:p>
            <a:r>
              <a:rPr lang="en-GB" sz="4400" dirty="0"/>
              <a:t>Alpine skiing</a:t>
            </a:r>
          </a:p>
        </p:txBody>
      </p:sp>
    </p:spTree>
    <p:extLst>
      <p:ext uri="{BB962C8B-B14F-4D97-AF65-F5344CB8AC3E}">
        <p14:creationId xmlns:p14="http://schemas.microsoft.com/office/powerpoint/2010/main" val="1654359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2E9280C-ADCF-45A5-9CA2-9272FBF7A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Cathegories</a:t>
            </a:r>
            <a:endParaRPr lang="en-GB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B13DBC-3256-41A6-A838-54BDECBBE1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U10 - přípravka</a:t>
            </a:r>
          </a:p>
          <a:p>
            <a:r>
              <a:rPr lang="cs-CZ" dirty="0"/>
              <a:t>U12 – </a:t>
            </a:r>
            <a:r>
              <a:rPr lang="cs-CZ" dirty="0" err="1"/>
              <a:t>předžáci</a:t>
            </a:r>
            <a:endParaRPr lang="cs-CZ" dirty="0"/>
          </a:p>
          <a:p>
            <a:r>
              <a:rPr lang="cs-CZ" dirty="0"/>
              <a:t>U14 – mladší žáci</a:t>
            </a:r>
          </a:p>
          <a:p>
            <a:r>
              <a:rPr lang="cs-CZ" dirty="0"/>
              <a:t>U16 – starší žáci</a:t>
            </a:r>
          </a:p>
          <a:p>
            <a:r>
              <a:rPr lang="cs-CZ" dirty="0"/>
              <a:t>U18 – mladší junioři</a:t>
            </a:r>
          </a:p>
          <a:p>
            <a:r>
              <a:rPr lang="cs-CZ" dirty="0"/>
              <a:t>U21 – starší junioři</a:t>
            </a:r>
          </a:p>
          <a:p>
            <a:r>
              <a:rPr lang="cs-CZ" dirty="0" err="1"/>
              <a:t>Seniors</a:t>
            </a:r>
            <a:endParaRPr lang="cs-CZ" dirty="0"/>
          </a:p>
          <a:p>
            <a:r>
              <a:rPr lang="cs-CZ" dirty="0" err="1"/>
              <a:t>Masters</a:t>
            </a:r>
            <a:r>
              <a:rPr lang="cs-CZ" dirty="0"/>
              <a:t> </a:t>
            </a:r>
            <a:endParaRPr lang="en-GB" dirty="0"/>
          </a:p>
        </p:txBody>
      </p:sp>
      <p:pic>
        <p:nvPicPr>
          <p:cNvPr id="5" name="Obrázek 4" descr="Obsah obrázku perokresba&#10;&#10;Popis byl vytvořen automaticky">
            <a:extLst>
              <a:ext uri="{FF2B5EF4-FFF2-40B4-BE49-F238E27FC236}">
                <a16:creationId xmlns:a16="http://schemas.microsoft.com/office/drawing/2014/main" id="{77865E9F-35D9-4746-A524-0BB332773F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74" b="8389"/>
          <a:stretch/>
        </p:blipFill>
        <p:spPr>
          <a:xfrm>
            <a:off x="9260958" y="227976"/>
            <a:ext cx="2700669" cy="2925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622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BD59E1-F79C-4E01-87E8-10E15D36E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Best of the best </a:t>
            </a:r>
          </a:p>
        </p:txBody>
      </p:sp>
      <p:sp>
        <p:nvSpPr>
          <p:cNvPr id="7" name="Zástupný obsah 6">
            <a:extLst>
              <a:ext uri="{FF2B5EF4-FFF2-40B4-BE49-F238E27FC236}">
                <a16:creationId xmlns:a16="http://schemas.microsoft.com/office/drawing/2014/main" id="{040B6F5A-FCFF-4D81-B7E1-FB1BDF2F80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000" dirty="0"/>
              <a:t>The highest competition is the Audi FIS Ski World Cup</a:t>
            </a:r>
          </a:p>
          <a:p>
            <a:pPr>
              <a:buFontTx/>
              <a:buChar char="-"/>
            </a:pPr>
            <a:r>
              <a:rPr lang="cs-CZ" sz="1800" dirty="0" err="1"/>
              <a:t>the</a:t>
            </a:r>
            <a:r>
              <a:rPr lang="cs-CZ" sz="1800" dirty="0"/>
              <a:t> </a:t>
            </a:r>
            <a:r>
              <a:rPr lang="cs-CZ" sz="1800" dirty="0" err="1"/>
              <a:t>World</a:t>
            </a:r>
            <a:r>
              <a:rPr lang="cs-CZ" sz="1800" dirty="0"/>
              <a:t> Cup </a:t>
            </a:r>
            <a:r>
              <a:rPr lang="cs-CZ" sz="1800" dirty="0" err="1"/>
              <a:t>is</a:t>
            </a:r>
            <a:r>
              <a:rPr lang="cs-CZ" sz="1800" dirty="0"/>
              <a:t> </a:t>
            </a:r>
            <a:r>
              <a:rPr lang="cs-CZ" sz="1800" dirty="0" err="1"/>
              <a:t>for</a:t>
            </a:r>
            <a:r>
              <a:rPr lang="cs-CZ" sz="1800" dirty="0"/>
              <a:t> </a:t>
            </a:r>
            <a:r>
              <a:rPr lang="cs-CZ" sz="1800" dirty="0" err="1"/>
              <a:t>men</a:t>
            </a:r>
            <a:r>
              <a:rPr lang="cs-CZ" sz="1800" dirty="0"/>
              <a:t> and </a:t>
            </a:r>
            <a:r>
              <a:rPr lang="cs-CZ" sz="1800" dirty="0" err="1"/>
              <a:t>women</a:t>
            </a:r>
            <a:r>
              <a:rPr lang="cs-CZ" sz="1800" dirty="0"/>
              <a:t> but </a:t>
            </a:r>
            <a:r>
              <a:rPr lang="cs-CZ" sz="1800" dirty="0" err="1"/>
              <a:t>they</a:t>
            </a:r>
            <a:r>
              <a:rPr lang="cs-CZ" sz="1800" dirty="0"/>
              <a:t> </a:t>
            </a:r>
            <a:r>
              <a:rPr lang="cs-CZ" sz="1800" dirty="0" err="1"/>
              <a:t>have</a:t>
            </a:r>
            <a:r>
              <a:rPr lang="cs-CZ" sz="1800" dirty="0"/>
              <a:t> </a:t>
            </a:r>
            <a:r>
              <a:rPr lang="cs-CZ" sz="1800" dirty="0" err="1"/>
              <a:t>separate</a:t>
            </a:r>
            <a:r>
              <a:rPr lang="cs-CZ" sz="1800" dirty="0"/>
              <a:t> </a:t>
            </a:r>
            <a:r>
              <a:rPr lang="cs-CZ" sz="1800" dirty="0" err="1"/>
              <a:t>races</a:t>
            </a:r>
            <a:endParaRPr lang="cs-CZ" sz="1800" dirty="0"/>
          </a:p>
          <a:p>
            <a:pPr>
              <a:buFontTx/>
              <a:buChar char="-"/>
            </a:pP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only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certain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number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competitors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each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state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may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start in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World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Cup</a:t>
            </a:r>
          </a:p>
          <a:p>
            <a:pPr>
              <a:buFontTx/>
              <a:buChar char="-"/>
            </a:pP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first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thirty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competitors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are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scored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after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each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race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winner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recieves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100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points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30st 1 point</a:t>
            </a:r>
          </a:p>
          <a:p>
            <a:pPr>
              <a:buFontTx/>
              <a:buChar char="-"/>
            </a:pP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athlete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highest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score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points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discipline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awarded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small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crystal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globe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at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end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season</a:t>
            </a:r>
            <a:endParaRPr lang="cs-CZ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cs-CZ" sz="1800" dirty="0" err="1">
                <a:cs typeface="Times New Roman" panose="02020603050405020304" pitchFamily="18" charset="0"/>
              </a:rPr>
              <a:t>the</a:t>
            </a:r>
            <a:r>
              <a:rPr lang="cs-CZ" sz="1800" dirty="0"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cs typeface="Times New Roman" panose="02020603050405020304" pitchFamily="18" charset="0"/>
              </a:rPr>
              <a:t>athlete</a:t>
            </a:r>
            <a:r>
              <a:rPr lang="cs-CZ" sz="1800" dirty="0"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cs typeface="Times New Roman" panose="02020603050405020304" pitchFamily="18" charset="0"/>
              </a:rPr>
              <a:t>with</a:t>
            </a:r>
            <a:r>
              <a:rPr lang="cs-CZ" sz="1800" dirty="0"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cs typeface="Times New Roman" panose="02020603050405020304" pitchFamily="18" charset="0"/>
              </a:rPr>
              <a:t>the</a:t>
            </a:r>
            <a:r>
              <a:rPr lang="cs-CZ" sz="1800" dirty="0"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cs typeface="Times New Roman" panose="02020603050405020304" pitchFamily="18" charset="0"/>
              </a:rPr>
              <a:t>highest</a:t>
            </a:r>
            <a:r>
              <a:rPr lang="cs-CZ" sz="1800" dirty="0"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cs typeface="Times New Roman" panose="02020603050405020304" pitchFamily="18" charset="0"/>
              </a:rPr>
              <a:t>score</a:t>
            </a:r>
            <a:r>
              <a:rPr lang="cs-CZ" sz="1800" dirty="0"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cs typeface="Times New Roman" panose="02020603050405020304" pitchFamily="18" charset="0"/>
              </a:rPr>
              <a:t>of</a:t>
            </a:r>
            <a:r>
              <a:rPr lang="cs-CZ" sz="1800" dirty="0"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cs typeface="Times New Roman" panose="02020603050405020304" pitchFamily="18" charset="0"/>
              </a:rPr>
              <a:t>points</a:t>
            </a:r>
            <a:r>
              <a:rPr lang="cs-CZ" sz="1800" dirty="0">
                <a:cs typeface="Times New Roman" panose="02020603050405020304" pitchFamily="18" charset="0"/>
              </a:rPr>
              <a:t> in </a:t>
            </a:r>
            <a:r>
              <a:rPr lang="cs-CZ" sz="1800" dirty="0" err="1">
                <a:cs typeface="Times New Roman" panose="02020603050405020304" pitchFamily="18" charset="0"/>
              </a:rPr>
              <a:t>the</a:t>
            </a:r>
            <a:r>
              <a:rPr lang="cs-CZ" sz="1800" dirty="0">
                <a:cs typeface="Times New Roman" panose="02020603050405020304" pitchFamily="18" charset="0"/>
              </a:rPr>
              <a:t> sum </a:t>
            </a:r>
            <a:r>
              <a:rPr lang="cs-CZ" sz="1800" dirty="0" err="1">
                <a:cs typeface="Times New Roman" panose="02020603050405020304" pitchFamily="18" charset="0"/>
              </a:rPr>
              <a:t>of</a:t>
            </a:r>
            <a:r>
              <a:rPr lang="cs-CZ" sz="1800" dirty="0"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cs typeface="Times New Roman" panose="02020603050405020304" pitchFamily="18" charset="0"/>
              </a:rPr>
              <a:t>all</a:t>
            </a:r>
            <a:r>
              <a:rPr lang="cs-CZ" sz="1800" dirty="0"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cs typeface="Times New Roman" panose="02020603050405020304" pitchFamily="18" charset="0"/>
              </a:rPr>
              <a:t>disciplines</a:t>
            </a:r>
            <a:r>
              <a:rPr lang="cs-CZ" sz="1800" dirty="0"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cs typeface="Times New Roman" panose="02020603050405020304" pitchFamily="18" charset="0"/>
              </a:rPr>
              <a:t>receives</a:t>
            </a:r>
            <a:r>
              <a:rPr lang="cs-CZ" sz="1800" dirty="0">
                <a:cs typeface="Times New Roman" panose="02020603050405020304" pitchFamily="18" charset="0"/>
              </a:rPr>
              <a:t> a </a:t>
            </a:r>
            <a:r>
              <a:rPr lang="cs-CZ" sz="1800" dirty="0" err="1">
                <a:cs typeface="Times New Roman" panose="02020603050405020304" pitchFamily="18" charset="0"/>
              </a:rPr>
              <a:t>large</a:t>
            </a:r>
            <a:r>
              <a:rPr lang="cs-CZ" sz="1800" dirty="0"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cs typeface="Times New Roman" panose="02020603050405020304" pitchFamily="18" charset="0"/>
              </a:rPr>
              <a:t>crystal</a:t>
            </a:r>
            <a:r>
              <a:rPr lang="cs-CZ" sz="1800" dirty="0">
                <a:cs typeface="Times New Roman" panose="02020603050405020304" pitchFamily="18" charset="0"/>
              </a:rPr>
              <a:t> globe </a:t>
            </a:r>
            <a:r>
              <a:rPr lang="cs-CZ" sz="1800" dirty="0" err="1">
                <a:cs typeface="Times New Roman" panose="02020603050405020304" pitchFamily="18" charset="0"/>
              </a:rPr>
              <a:t>at</a:t>
            </a:r>
            <a:r>
              <a:rPr lang="cs-CZ" sz="1800" dirty="0"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cs typeface="Times New Roman" panose="02020603050405020304" pitchFamily="18" charset="0"/>
              </a:rPr>
              <a:t>the</a:t>
            </a:r>
            <a:r>
              <a:rPr lang="cs-CZ" sz="1800" dirty="0">
                <a:cs typeface="Times New Roman" panose="02020603050405020304" pitchFamily="18" charset="0"/>
              </a:rPr>
              <a:t> end </a:t>
            </a:r>
            <a:r>
              <a:rPr lang="cs-CZ" sz="1800" dirty="0" err="1">
                <a:cs typeface="Times New Roman" panose="02020603050405020304" pitchFamily="18" charset="0"/>
              </a:rPr>
              <a:t>of</a:t>
            </a:r>
            <a:r>
              <a:rPr lang="cs-CZ" sz="1800" dirty="0"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cs typeface="Times New Roman" panose="02020603050405020304" pitchFamily="18" charset="0"/>
              </a:rPr>
              <a:t>the</a:t>
            </a:r>
            <a:r>
              <a:rPr lang="cs-CZ" sz="1800" dirty="0"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cs typeface="Times New Roman" panose="02020603050405020304" pitchFamily="18" charset="0"/>
              </a:rPr>
              <a:t>season</a:t>
            </a:r>
            <a:endParaRPr lang="cs-CZ" sz="1800" dirty="0">
              <a:cs typeface="Times New Roman" panose="02020603050405020304" pitchFamily="18" charset="0"/>
            </a:endParaRPr>
          </a:p>
          <a:p>
            <a:r>
              <a:rPr lang="cs-CZ" sz="2000" dirty="0" err="1">
                <a:cs typeface="Times New Roman" panose="02020603050405020304" pitchFamily="18" charset="0"/>
              </a:rPr>
              <a:t>The</a:t>
            </a:r>
            <a:r>
              <a:rPr lang="cs-CZ" sz="2000" dirty="0">
                <a:cs typeface="Times New Roman" panose="02020603050405020304" pitchFamily="18" charset="0"/>
              </a:rPr>
              <a:t> FIS Alpine </a:t>
            </a:r>
            <a:r>
              <a:rPr lang="cs-CZ" sz="2000" dirty="0" err="1">
                <a:cs typeface="Times New Roman" panose="02020603050405020304" pitchFamily="18" charset="0"/>
              </a:rPr>
              <a:t>World</a:t>
            </a:r>
            <a:r>
              <a:rPr lang="cs-CZ" sz="2000" dirty="0">
                <a:cs typeface="Times New Roman" panose="02020603050405020304" pitchFamily="18" charset="0"/>
              </a:rPr>
              <a:t> Ski </a:t>
            </a:r>
            <a:r>
              <a:rPr lang="cs-CZ" sz="2000" dirty="0" err="1">
                <a:cs typeface="Times New Roman" panose="02020603050405020304" pitchFamily="18" charset="0"/>
              </a:rPr>
              <a:t>Championship</a:t>
            </a:r>
            <a:endParaRPr lang="cs-CZ" sz="2000" dirty="0"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cs-CZ" sz="1800" dirty="0" err="1">
                <a:cs typeface="Times New Roman" panose="02020603050405020304" pitchFamily="18" charset="0"/>
              </a:rPr>
              <a:t>the</a:t>
            </a:r>
            <a:r>
              <a:rPr lang="cs-CZ" sz="1800" dirty="0"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cs typeface="Times New Roman" panose="02020603050405020304" pitchFamily="18" charset="0"/>
              </a:rPr>
              <a:t>results</a:t>
            </a:r>
            <a:r>
              <a:rPr lang="cs-CZ" sz="1800" dirty="0">
                <a:cs typeface="Times New Roman" panose="02020603050405020304" pitchFamily="18" charset="0"/>
              </a:rPr>
              <a:t> are not </a:t>
            </a:r>
            <a:r>
              <a:rPr lang="cs-CZ" sz="1800" dirty="0" err="1">
                <a:cs typeface="Times New Roman" panose="02020603050405020304" pitchFamily="18" charset="0"/>
              </a:rPr>
              <a:t>counted</a:t>
            </a:r>
            <a:r>
              <a:rPr lang="cs-CZ" sz="1800" dirty="0">
                <a:cs typeface="Times New Roman" panose="02020603050405020304" pitchFamily="18" charset="0"/>
              </a:rPr>
              <a:t> to </a:t>
            </a:r>
            <a:r>
              <a:rPr lang="cs-CZ" sz="1800" dirty="0" err="1">
                <a:cs typeface="Times New Roman" panose="02020603050405020304" pitchFamily="18" charset="0"/>
              </a:rPr>
              <a:t>the</a:t>
            </a:r>
            <a:r>
              <a:rPr lang="cs-CZ" sz="1800" dirty="0"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cs typeface="Times New Roman" panose="02020603050405020304" pitchFamily="18" charset="0"/>
              </a:rPr>
              <a:t>World</a:t>
            </a:r>
            <a:r>
              <a:rPr lang="cs-CZ" sz="1800" dirty="0">
                <a:cs typeface="Times New Roman" panose="02020603050405020304" pitchFamily="18" charset="0"/>
              </a:rPr>
              <a:t> Cup</a:t>
            </a:r>
          </a:p>
          <a:p>
            <a:pPr>
              <a:buFontTx/>
              <a:buChar char="-"/>
            </a:pPr>
            <a:r>
              <a:rPr lang="cs-CZ" sz="1800" dirty="0" err="1">
                <a:cs typeface="Times New Roman" panose="02020603050405020304" pitchFamily="18" charset="0"/>
              </a:rPr>
              <a:t>athletes</a:t>
            </a:r>
            <a:r>
              <a:rPr lang="cs-CZ" sz="1800" dirty="0"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cs typeface="Times New Roman" panose="02020603050405020304" pitchFamily="18" charset="0"/>
              </a:rPr>
              <a:t>compete</a:t>
            </a:r>
            <a:r>
              <a:rPr lang="cs-CZ" sz="1800" dirty="0">
                <a:cs typeface="Times New Roman" panose="02020603050405020304" pitchFamily="18" charset="0"/>
              </a:rPr>
              <a:t> in </a:t>
            </a:r>
            <a:r>
              <a:rPr lang="cs-CZ" sz="1800" dirty="0" err="1">
                <a:cs typeface="Times New Roman" panose="02020603050405020304" pitchFamily="18" charset="0"/>
              </a:rPr>
              <a:t>all</a:t>
            </a:r>
            <a:r>
              <a:rPr lang="cs-CZ" sz="1800" dirty="0"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cs typeface="Times New Roman" panose="02020603050405020304" pitchFamily="18" charset="0"/>
              </a:rPr>
              <a:t>disciplines</a:t>
            </a:r>
            <a:endParaRPr lang="en-GB" sz="2400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Obrázek 3" descr="Obsah obrázku perokresba&#10;&#10;Popis byl vytvořen automaticky">
            <a:extLst>
              <a:ext uri="{FF2B5EF4-FFF2-40B4-BE49-F238E27FC236}">
                <a16:creationId xmlns:a16="http://schemas.microsoft.com/office/drawing/2014/main" id="{ED41462E-BD78-479C-AFAF-59B12F03E8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4241" y="158201"/>
            <a:ext cx="2309259" cy="2546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192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Obsah obrázku perokresba&#10;&#10;Popis byl vytvořen automaticky">
            <a:extLst>
              <a:ext uri="{FF2B5EF4-FFF2-40B4-BE49-F238E27FC236}">
                <a16:creationId xmlns:a16="http://schemas.microsoft.com/office/drawing/2014/main" id="{7132F099-5D38-4E3D-B5B7-685A362FC7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4241" y="158201"/>
            <a:ext cx="2309259" cy="254665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0FF92740-D83B-4311-8D24-088D6925E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018" y="707383"/>
            <a:ext cx="10515600" cy="1325563"/>
          </a:xfrm>
        </p:spPr>
        <p:txBody>
          <a:bodyPr/>
          <a:lstStyle/>
          <a:p>
            <a:r>
              <a:rPr lang="cs-CZ" dirty="0"/>
              <a:t>Best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best</a:t>
            </a:r>
            <a:r>
              <a:rPr lang="cs-CZ" dirty="0"/>
              <a:t> – Mikaela </a:t>
            </a:r>
            <a:r>
              <a:rPr lang="cs-CZ" dirty="0" err="1"/>
              <a:t>Shiffrin</a:t>
            </a:r>
            <a:endParaRPr lang="en-GB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4FD77CD-F8A4-4728-9D2A-245E052FD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32946"/>
            <a:ext cx="10515600" cy="4160520"/>
          </a:xfrm>
        </p:spPr>
        <p:txBody>
          <a:bodyPr/>
          <a:lstStyle/>
          <a:p>
            <a:r>
              <a:rPr lang="cs-CZ" dirty="0" err="1"/>
              <a:t>American</a:t>
            </a:r>
            <a:r>
              <a:rPr lang="cs-CZ" dirty="0"/>
              <a:t> Alpine </a:t>
            </a:r>
            <a:r>
              <a:rPr lang="cs-CZ" dirty="0" err="1"/>
              <a:t>skier</a:t>
            </a:r>
            <a:endParaRPr lang="cs-CZ" dirty="0"/>
          </a:p>
          <a:p>
            <a:r>
              <a:rPr lang="cs-CZ" dirty="0" err="1"/>
              <a:t>Youngest</a:t>
            </a:r>
            <a:r>
              <a:rPr lang="cs-CZ" dirty="0"/>
              <a:t> </a:t>
            </a:r>
            <a:r>
              <a:rPr lang="cs-CZ" dirty="0" err="1"/>
              <a:t>olympic</a:t>
            </a:r>
            <a:r>
              <a:rPr lang="cs-CZ" dirty="0"/>
              <a:t> </a:t>
            </a:r>
            <a:r>
              <a:rPr lang="cs-CZ" dirty="0" err="1"/>
              <a:t>winner</a:t>
            </a:r>
            <a:r>
              <a:rPr lang="cs-CZ" dirty="0"/>
              <a:t> (in </a:t>
            </a:r>
            <a:r>
              <a:rPr lang="cs-CZ" dirty="0" err="1"/>
              <a:t>alpine</a:t>
            </a:r>
            <a:r>
              <a:rPr lang="cs-CZ" dirty="0"/>
              <a:t> </a:t>
            </a:r>
            <a:r>
              <a:rPr lang="cs-CZ" dirty="0" err="1"/>
              <a:t>disciplines</a:t>
            </a:r>
            <a:r>
              <a:rPr lang="cs-CZ" dirty="0"/>
              <a:t>)</a:t>
            </a:r>
            <a:endParaRPr lang="en-AU" dirty="0"/>
          </a:p>
          <a:p>
            <a:r>
              <a:rPr lang="en-AU" dirty="0"/>
              <a:t>At the age of 17 she won  a small crystal globe and also became a world champion in slalom</a:t>
            </a:r>
            <a:endParaRPr lang="cs-CZ" dirty="0"/>
          </a:p>
          <a:p>
            <a:r>
              <a:rPr lang="cs-CZ" dirty="0"/>
              <a:t>3 big </a:t>
            </a:r>
            <a:r>
              <a:rPr lang="cs-CZ" dirty="0" err="1"/>
              <a:t>crystal</a:t>
            </a:r>
            <a:r>
              <a:rPr lang="cs-CZ" dirty="0"/>
              <a:t> </a:t>
            </a:r>
            <a:r>
              <a:rPr lang="cs-CZ" dirty="0" err="1"/>
              <a:t>globes</a:t>
            </a:r>
            <a:r>
              <a:rPr lang="cs-CZ" dirty="0"/>
              <a:t>, 8 </a:t>
            </a:r>
            <a:r>
              <a:rPr lang="cs-CZ" dirty="0" err="1"/>
              <a:t>small</a:t>
            </a:r>
            <a:r>
              <a:rPr lang="cs-CZ" dirty="0"/>
              <a:t> </a:t>
            </a:r>
            <a:r>
              <a:rPr lang="cs-CZ" dirty="0" err="1"/>
              <a:t>crystal</a:t>
            </a:r>
            <a:r>
              <a:rPr lang="cs-CZ" dirty="0"/>
              <a:t> </a:t>
            </a:r>
            <a:r>
              <a:rPr lang="cs-CZ" dirty="0" err="1"/>
              <a:t>globes</a:t>
            </a:r>
            <a:endParaRPr lang="en-AU" dirty="0"/>
          </a:p>
          <a:p>
            <a:r>
              <a:rPr lang="cs-CZ" dirty="0"/>
              <a:t>3 </a:t>
            </a:r>
            <a:r>
              <a:rPr lang="cs-CZ" dirty="0" err="1"/>
              <a:t>olympics</a:t>
            </a:r>
            <a:r>
              <a:rPr lang="cs-CZ" dirty="0"/>
              <a:t> </a:t>
            </a:r>
            <a:r>
              <a:rPr lang="cs-CZ" dirty="0" err="1"/>
              <a:t>games</a:t>
            </a:r>
            <a:r>
              <a:rPr lang="cs-CZ" dirty="0"/>
              <a:t> </a:t>
            </a:r>
            <a:r>
              <a:rPr lang="cs-CZ" dirty="0" err="1"/>
              <a:t>medals</a:t>
            </a:r>
            <a:r>
              <a:rPr lang="cs-CZ" dirty="0"/>
              <a:t>, 11 </a:t>
            </a:r>
            <a:r>
              <a:rPr lang="cs-CZ" dirty="0" err="1"/>
              <a:t>championships</a:t>
            </a:r>
            <a:r>
              <a:rPr lang="cs-CZ" dirty="0"/>
              <a:t> </a:t>
            </a:r>
            <a:r>
              <a:rPr lang="cs-CZ" dirty="0" err="1"/>
              <a:t>medals</a:t>
            </a:r>
            <a:r>
              <a:rPr lang="cs-CZ" dirty="0"/>
              <a:t>, 69 </a:t>
            </a:r>
            <a:r>
              <a:rPr lang="cs-CZ" dirty="0" err="1"/>
              <a:t>World</a:t>
            </a:r>
            <a:r>
              <a:rPr lang="cs-CZ" dirty="0"/>
              <a:t> Cup </a:t>
            </a:r>
            <a:r>
              <a:rPr lang="cs-CZ" dirty="0" err="1"/>
              <a:t>victories</a:t>
            </a:r>
            <a:endParaRPr lang="cs-CZ" dirty="0"/>
          </a:p>
          <a:p>
            <a:endParaRPr lang="en-GB" dirty="0"/>
          </a:p>
        </p:txBody>
      </p:sp>
      <p:pic>
        <p:nvPicPr>
          <p:cNvPr id="6" name="Obrázek 5" descr="Obsah obrázku text&#10;&#10;Popis byl vytvořen automaticky">
            <a:extLst>
              <a:ext uri="{FF2B5EF4-FFF2-40B4-BE49-F238E27FC236}">
                <a16:creationId xmlns:a16="http://schemas.microsoft.com/office/drawing/2014/main" id="{D9F6D98E-763E-437C-8EC5-A010F2F978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012" y="0"/>
            <a:ext cx="10259975" cy="6832843"/>
          </a:xfrm>
          <a:prstGeom prst="rect">
            <a:avLst/>
          </a:prstGeom>
        </p:spPr>
      </p:pic>
      <p:pic>
        <p:nvPicPr>
          <p:cNvPr id="8" name="Obrázek 7" descr="Obsah obrázku exteriér, lyžování, sníh, osoba&#10;&#10;Popis byl vytvořen automaticky">
            <a:extLst>
              <a:ext uri="{FF2B5EF4-FFF2-40B4-BE49-F238E27FC236}">
                <a16:creationId xmlns:a16="http://schemas.microsoft.com/office/drawing/2014/main" id="{7AE21E34-90EF-4EB3-BAF9-A22FC9E184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95610" cy="7063740"/>
          </a:xfrm>
          <a:prstGeom prst="rect">
            <a:avLst/>
          </a:prstGeom>
        </p:spPr>
      </p:pic>
      <p:pic>
        <p:nvPicPr>
          <p:cNvPr id="10" name="Obrázek 9" descr="Obsah obrázku exteriér, lyžování, osoba, sníh&#10;&#10;Popis byl vytvořen automaticky">
            <a:extLst>
              <a:ext uri="{FF2B5EF4-FFF2-40B4-BE49-F238E27FC236}">
                <a16:creationId xmlns:a16="http://schemas.microsoft.com/office/drawing/2014/main" id="{2B34624A-C99A-4C7C-A388-BEB0EF730D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504" y="-570017"/>
            <a:ext cx="7599733" cy="759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35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Obsah obrázku perokresba&#10;&#10;Popis byl vytvořen automaticky">
            <a:extLst>
              <a:ext uri="{FF2B5EF4-FFF2-40B4-BE49-F238E27FC236}">
                <a16:creationId xmlns:a16="http://schemas.microsoft.com/office/drawing/2014/main" id="{F8AA0D79-FF0F-4140-8E64-74F42AC06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5628" y="0"/>
            <a:ext cx="2309259" cy="254665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F948741B-E757-4621-A984-89F92C7B2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265" y="614506"/>
            <a:ext cx="10515600" cy="1325563"/>
          </a:xfrm>
        </p:spPr>
        <p:txBody>
          <a:bodyPr/>
          <a:lstStyle/>
          <a:p>
            <a:r>
              <a:rPr lang="cs-CZ" dirty="0"/>
              <a:t>Best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best</a:t>
            </a:r>
            <a:r>
              <a:rPr lang="cs-CZ" dirty="0"/>
              <a:t> – </a:t>
            </a:r>
            <a:r>
              <a:rPr lang="cs-CZ" dirty="0" err="1"/>
              <a:t>Aksel</a:t>
            </a:r>
            <a:r>
              <a:rPr lang="cs-CZ" dirty="0"/>
              <a:t> Lund </a:t>
            </a:r>
            <a:r>
              <a:rPr lang="cs-CZ" dirty="0" err="1"/>
              <a:t>Svindal</a:t>
            </a:r>
            <a:r>
              <a:rPr lang="cs-CZ" dirty="0"/>
              <a:t> </a:t>
            </a:r>
            <a:endParaRPr lang="en-GB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20223FB-BBDF-4DB9-AAF0-1706115E7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32945"/>
            <a:ext cx="10515600" cy="4160520"/>
          </a:xfrm>
        </p:spPr>
        <p:txBody>
          <a:bodyPr/>
          <a:lstStyle/>
          <a:p>
            <a:endParaRPr lang="cs-CZ" dirty="0"/>
          </a:p>
          <a:p>
            <a:r>
              <a:rPr lang="cs-CZ" dirty="0" err="1"/>
              <a:t>Norwegian</a:t>
            </a:r>
            <a:r>
              <a:rPr lang="cs-CZ" dirty="0"/>
              <a:t> </a:t>
            </a:r>
            <a:r>
              <a:rPr lang="cs-CZ" dirty="0" err="1"/>
              <a:t>alpine</a:t>
            </a:r>
            <a:r>
              <a:rPr lang="cs-CZ" dirty="0"/>
              <a:t> </a:t>
            </a:r>
            <a:r>
              <a:rPr lang="cs-CZ" dirty="0" err="1"/>
              <a:t>skier</a:t>
            </a:r>
            <a:endParaRPr lang="cs-CZ" dirty="0"/>
          </a:p>
          <a:p>
            <a:r>
              <a:rPr lang="cs-CZ" dirty="0" err="1"/>
              <a:t>Two</a:t>
            </a:r>
            <a:r>
              <a:rPr lang="cs-CZ" dirty="0"/>
              <a:t> </a:t>
            </a:r>
            <a:r>
              <a:rPr lang="cs-CZ" dirty="0" err="1"/>
              <a:t>times</a:t>
            </a:r>
            <a:r>
              <a:rPr lang="cs-CZ" dirty="0"/>
              <a:t> </a:t>
            </a:r>
            <a:r>
              <a:rPr lang="cs-CZ" dirty="0" err="1"/>
              <a:t>winner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World</a:t>
            </a:r>
            <a:r>
              <a:rPr lang="cs-CZ" dirty="0"/>
              <a:t> Cup</a:t>
            </a:r>
          </a:p>
          <a:p>
            <a:r>
              <a:rPr lang="cs-CZ" dirty="0"/>
              <a:t>10 </a:t>
            </a:r>
            <a:r>
              <a:rPr lang="cs-CZ" dirty="0" err="1"/>
              <a:t>small</a:t>
            </a:r>
            <a:r>
              <a:rPr lang="cs-CZ" dirty="0"/>
              <a:t> </a:t>
            </a:r>
            <a:r>
              <a:rPr lang="cs-CZ" dirty="0" err="1"/>
              <a:t>globes</a:t>
            </a:r>
            <a:r>
              <a:rPr lang="cs-CZ" dirty="0"/>
              <a:t>, 4 </a:t>
            </a:r>
            <a:r>
              <a:rPr lang="cs-CZ" dirty="0" err="1"/>
              <a:t>olympics</a:t>
            </a:r>
            <a:r>
              <a:rPr lang="cs-CZ" dirty="0"/>
              <a:t> </a:t>
            </a:r>
            <a:r>
              <a:rPr lang="cs-CZ" dirty="0" err="1"/>
              <a:t>games</a:t>
            </a:r>
            <a:r>
              <a:rPr lang="cs-CZ" dirty="0"/>
              <a:t> </a:t>
            </a:r>
            <a:r>
              <a:rPr lang="cs-CZ" dirty="0" err="1"/>
              <a:t>medal</a:t>
            </a:r>
            <a:r>
              <a:rPr lang="cs-CZ" dirty="0"/>
              <a:t>, 5 </a:t>
            </a:r>
            <a:r>
              <a:rPr lang="cs-CZ" dirty="0" err="1"/>
              <a:t>championships</a:t>
            </a:r>
            <a:r>
              <a:rPr lang="cs-CZ" dirty="0"/>
              <a:t> </a:t>
            </a:r>
            <a:r>
              <a:rPr lang="cs-CZ" dirty="0" err="1"/>
              <a:t>gold</a:t>
            </a:r>
            <a:r>
              <a:rPr lang="cs-CZ" dirty="0"/>
              <a:t> </a:t>
            </a:r>
            <a:r>
              <a:rPr lang="cs-CZ" dirty="0" err="1"/>
              <a:t>medals</a:t>
            </a:r>
            <a:r>
              <a:rPr lang="cs-CZ" dirty="0"/>
              <a:t>, 80 </a:t>
            </a:r>
            <a:r>
              <a:rPr lang="cs-CZ" dirty="0" err="1"/>
              <a:t>world</a:t>
            </a:r>
            <a:r>
              <a:rPr lang="cs-CZ" dirty="0"/>
              <a:t> cup </a:t>
            </a:r>
            <a:r>
              <a:rPr lang="cs-CZ" dirty="0" err="1"/>
              <a:t>podiums</a:t>
            </a:r>
            <a:endParaRPr lang="cs-CZ" dirty="0"/>
          </a:p>
          <a:p>
            <a:endParaRPr lang="en-GB" dirty="0"/>
          </a:p>
        </p:txBody>
      </p:sp>
      <p:pic>
        <p:nvPicPr>
          <p:cNvPr id="6" name="Obrázek 5" descr="Obsah obrázku exteriér, sníh, obloha, příroda&#10;&#10;Popis byl vytvořen automaticky">
            <a:extLst>
              <a:ext uri="{FF2B5EF4-FFF2-40B4-BE49-F238E27FC236}">
                <a16:creationId xmlns:a16="http://schemas.microsoft.com/office/drawing/2014/main" id="{6434F419-F5CF-4BC3-AA69-356C66B1BE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409" y="0"/>
            <a:ext cx="10287000" cy="6858000"/>
          </a:xfrm>
          <a:prstGeom prst="rect">
            <a:avLst/>
          </a:prstGeom>
        </p:spPr>
      </p:pic>
      <p:pic>
        <p:nvPicPr>
          <p:cNvPr id="8" name="Obrázek 7" descr="Obsah obrázku osoba, interiér, nemocniční pokoj, místnost&#10;&#10;Popis byl vytvořen automaticky">
            <a:extLst>
              <a:ext uri="{FF2B5EF4-FFF2-40B4-BE49-F238E27FC236}">
                <a16:creationId xmlns:a16="http://schemas.microsoft.com/office/drawing/2014/main" id="{CC34A948-1F8E-4771-AF59-5788448EFF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0"/>
            <a:ext cx="5486400" cy="6858000"/>
          </a:xfrm>
          <a:prstGeom prst="rect">
            <a:avLst/>
          </a:prstGeom>
        </p:spPr>
      </p:pic>
      <p:pic>
        <p:nvPicPr>
          <p:cNvPr id="10" name="Obrázek 9" descr="Obsah obrázku exteriér, lyžování, osoba, sport&#10;&#10;Popis byl vytvořen automaticky">
            <a:extLst>
              <a:ext uri="{FF2B5EF4-FFF2-40B4-BE49-F238E27FC236}">
                <a16:creationId xmlns:a16="http://schemas.microsoft.com/office/drawing/2014/main" id="{B1A658BC-7B0A-43F5-8C20-660B0EB864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5" y="9525"/>
            <a:ext cx="9429750" cy="68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810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712D4DD-5ED2-4864-A755-36C5D376C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344" y="768748"/>
            <a:ext cx="10515600" cy="1325563"/>
          </a:xfrm>
        </p:spPr>
        <p:txBody>
          <a:bodyPr/>
          <a:lstStyle/>
          <a:p>
            <a:r>
              <a:rPr lang="cs-CZ" dirty="0"/>
              <a:t>Best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best</a:t>
            </a:r>
            <a:r>
              <a:rPr lang="cs-CZ" dirty="0"/>
              <a:t> – </a:t>
            </a:r>
            <a:r>
              <a:rPr lang="cs-CZ" dirty="0" err="1"/>
              <a:t>Lindsey</a:t>
            </a:r>
            <a:r>
              <a:rPr lang="cs-CZ" dirty="0"/>
              <a:t> </a:t>
            </a:r>
            <a:r>
              <a:rPr lang="cs-CZ" dirty="0" err="1"/>
              <a:t>Vonn</a:t>
            </a:r>
            <a:endParaRPr lang="en-GB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DB1B52F-A254-4A92-8321-4855B40263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The</a:t>
            </a:r>
            <a:r>
              <a:rPr lang="cs-CZ" dirty="0"/>
              <a:t> second </a:t>
            </a:r>
            <a:r>
              <a:rPr lang="cs-CZ" dirty="0" err="1"/>
              <a:t>best</a:t>
            </a:r>
            <a:r>
              <a:rPr lang="cs-CZ" dirty="0"/>
              <a:t> </a:t>
            </a:r>
            <a:r>
              <a:rPr lang="cs-CZ" dirty="0" err="1"/>
              <a:t>alpine</a:t>
            </a:r>
            <a:r>
              <a:rPr lang="cs-CZ" dirty="0"/>
              <a:t> </a:t>
            </a:r>
            <a:r>
              <a:rPr lang="cs-CZ" dirty="0" err="1"/>
              <a:t>skier</a:t>
            </a:r>
            <a:r>
              <a:rPr lang="cs-CZ" dirty="0"/>
              <a:t> in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world</a:t>
            </a:r>
            <a:endParaRPr lang="cs-CZ" dirty="0"/>
          </a:p>
          <a:p>
            <a:r>
              <a:rPr lang="cs-CZ" dirty="0" err="1"/>
              <a:t>She</a:t>
            </a:r>
            <a:r>
              <a:rPr lang="cs-CZ" dirty="0"/>
              <a:t> </a:t>
            </a:r>
            <a:r>
              <a:rPr lang="cs-CZ" dirty="0" err="1"/>
              <a:t>won</a:t>
            </a:r>
            <a:r>
              <a:rPr lang="cs-CZ" dirty="0"/>
              <a:t> 82 </a:t>
            </a:r>
            <a:r>
              <a:rPr lang="cs-CZ" dirty="0" err="1"/>
              <a:t>World</a:t>
            </a:r>
            <a:r>
              <a:rPr lang="cs-CZ" dirty="0"/>
              <a:t> Cup </a:t>
            </a:r>
            <a:r>
              <a:rPr lang="cs-CZ" dirty="0" err="1"/>
              <a:t>races</a:t>
            </a:r>
            <a:endParaRPr lang="cs-CZ" dirty="0"/>
          </a:p>
          <a:p>
            <a:r>
              <a:rPr lang="cs-CZ" dirty="0"/>
              <a:t>4 big </a:t>
            </a:r>
            <a:r>
              <a:rPr lang="cs-CZ" dirty="0" err="1"/>
              <a:t>crystal</a:t>
            </a:r>
            <a:r>
              <a:rPr lang="cs-CZ" dirty="0"/>
              <a:t> </a:t>
            </a:r>
            <a:r>
              <a:rPr lang="cs-CZ" dirty="0" err="1"/>
              <a:t>globes</a:t>
            </a:r>
            <a:r>
              <a:rPr lang="cs-CZ" dirty="0"/>
              <a:t> and 16 </a:t>
            </a:r>
            <a:r>
              <a:rPr lang="cs-CZ" dirty="0" err="1"/>
              <a:t>small</a:t>
            </a:r>
            <a:r>
              <a:rPr lang="cs-CZ" dirty="0"/>
              <a:t> </a:t>
            </a:r>
            <a:r>
              <a:rPr lang="cs-CZ" dirty="0" err="1"/>
              <a:t>crystal</a:t>
            </a:r>
            <a:r>
              <a:rPr lang="cs-CZ" dirty="0"/>
              <a:t> </a:t>
            </a:r>
            <a:r>
              <a:rPr lang="cs-CZ" dirty="0" err="1"/>
              <a:t>globes</a:t>
            </a:r>
            <a:endParaRPr lang="cs-CZ" dirty="0"/>
          </a:p>
          <a:p>
            <a:r>
              <a:rPr lang="cs-CZ" dirty="0"/>
              <a:t>3 </a:t>
            </a:r>
            <a:r>
              <a:rPr lang="cs-CZ" dirty="0" err="1"/>
              <a:t>olympics</a:t>
            </a:r>
            <a:r>
              <a:rPr lang="cs-CZ" dirty="0"/>
              <a:t> </a:t>
            </a:r>
            <a:r>
              <a:rPr lang="cs-CZ" dirty="0" err="1"/>
              <a:t>games</a:t>
            </a:r>
            <a:r>
              <a:rPr lang="cs-CZ" dirty="0"/>
              <a:t> </a:t>
            </a:r>
            <a:r>
              <a:rPr lang="cs-CZ" dirty="0" err="1"/>
              <a:t>medals</a:t>
            </a:r>
            <a:r>
              <a:rPr lang="cs-CZ" dirty="0"/>
              <a:t>, 8 </a:t>
            </a:r>
            <a:r>
              <a:rPr lang="cs-CZ" dirty="0" err="1"/>
              <a:t>championships</a:t>
            </a:r>
            <a:r>
              <a:rPr lang="cs-CZ" dirty="0"/>
              <a:t> </a:t>
            </a:r>
            <a:r>
              <a:rPr lang="cs-CZ" dirty="0" err="1"/>
              <a:t>medals</a:t>
            </a:r>
            <a:r>
              <a:rPr lang="cs-CZ" dirty="0"/>
              <a:t> , 137 </a:t>
            </a:r>
            <a:r>
              <a:rPr lang="cs-CZ" dirty="0" err="1"/>
              <a:t>world</a:t>
            </a:r>
            <a:r>
              <a:rPr lang="cs-CZ" dirty="0"/>
              <a:t> cup </a:t>
            </a:r>
            <a:r>
              <a:rPr lang="cs-CZ" dirty="0" err="1"/>
              <a:t>podiums</a:t>
            </a:r>
            <a:endParaRPr lang="cs-CZ" dirty="0"/>
          </a:p>
          <a:p>
            <a:endParaRPr lang="en-GB" dirty="0"/>
          </a:p>
        </p:txBody>
      </p:sp>
      <p:pic>
        <p:nvPicPr>
          <p:cNvPr id="4" name="Obrázek 3" descr="Obsah obrázku perokresba&#10;&#10;Popis byl vytvořen automaticky">
            <a:extLst>
              <a:ext uri="{FF2B5EF4-FFF2-40B4-BE49-F238E27FC236}">
                <a16:creationId xmlns:a16="http://schemas.microsoft.com/office/drawing/2014/main" id="{FCD90990-E184-41F7-81D4-2A5EB93777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4241" y="158201"/>
            <a:ext cx="2309259" cy="2546659"/>
          </a:xfrm>
          <a:prstGeom prst="rect">
            <a:avLst/>
          </a:prstGeom>
        </p:spPr>
      </p:pic>
      <p:pic>
        <p:nvPicPr>
          <p:cNvPr id="6" name="Obrázek 5" descr="Obsah obrázku osoba, porcelán&#10;&#10;Popis byl vytvořen automaticky">
            <a:extLst>
              <a:ext uri="{FF2B5EF4-FFF2-40B4-BE49-F238E27FC236}">
                <a16:creationId xmlns:a16="http://schemas.microsoft.com/office/drawing/2014/main" id="{77686CD8-7FDD-43F7-AE88-3405D0B6BA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pic>
        <p:nvPicPr>
          <p:cNvPr id="8" name="Obrázek 7" descr="Obsah obrázku exteriér, osoba, letecká doprava&#10;&#10;Popis byl vytvořen automaticky">
            <a:extLst>
              <a:ext uri="{FF2B5EF4-FFF2-40B4-BE49-F238E27FC236}">
                <a16:creationId xmlns:a16="http://schemas.microsoft.com/office/drawing/2014/main" id="{5B222618-A94B-4D36-BA9B-9F48534E0CF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67"/>
          <a:stretch/>
        </p:blipFill>
        <p:spPr>
          <a:xfrm>
            <a:off x="1529316" y="0"/>
            <a:ext cx="88356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323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Obsah obrázku perokresba&#10;&#10;Popis byl vytvořen automaticky">
            <a:extLst>
              <a:ext uri="{FF2B5EF4-FFF2-40B4-BE49-F238E27FC236}">
                <a16:creationId xmlns:a16="http://schemas.microsoft.com/office/drawing/2014/main" id="{8A3F4F88-BFE7-4AB2-A0CB-1C95434F4E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4241" y="136936"/>
            <a:ext cx="2309259" cy="254665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1CD5BB5B-BF44-4452-971E-D0466EF1C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500" y="685800"/>
            <a:ext cx="10515600" cy="1325563"/>
          </a:xfrm>
        </p:spPr>
        <p:txBody>
          <a:bodyPr/>
          <a:lstStyle/>
          <a:p>
            <a:r>
              <a:rPr lang="cs-CZ" dirty="0"/>
              <a:t>Best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best</a:t>
            </a:r>
            <a:r>
              <a:rPr lang="cs-CZ" dirty="0"/>
              <a:t> – </a:t>
            </a:r>
            <a:r>
              <a:rPr lang="cs-CZ" dirty="0" err="1"/>
              <a:t>Ingemar</a:t>
            </a:r>
            <a:r>
              <a:rPr lang="cs-CZ" dirty="0"/>
              <a:t> </a:t>
            </a:r>
            <a:r>
              <a:rPr lang="cs-CZ" dirty="0" err="1"/>
              <a:t>Stenmark</a:t>
            </a:r>
            <a:endParaRPr lang="en-GB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3B29CE6-7E11-4255-B79C-44EE0F1651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Former</a:t>
            </a:r>
            <a:r>
              <a:rPr lang="cs-CZ" dirty="0"/>
              <a:t> </a:t>
            </a:r>
            <a:r>
              <a:rPr lang="cs-CZ" dirty="0" err="1"/>
              <a:t>Sweedish</a:t>
            </a:r>
            <a:r>
              <a:rPr lang="cs-CZ" dirty="0"/>
              <a:t> </a:t>
            </a:r>
            <a:r>
              <a:rPr lang="cs-CZ" dirty="0" err="1"/>
              <a:t>alpine</a:t>
            </a:r>
            <a:r>
              <a:rPr lang="cs-CZ" dirty="0"/>
              <a:t> </a:t>
            </a:r>
            <a:r>
              <a:rPr lang="cs-CZ" dirty="0" err="1"/>
              <a:t>skier</a:t>
            </a:r>
            <a:endParaRPr lang="cs-CZ" dirty="0"/>
          </a:p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best</a:t>
            </a:r>
            <a:r>
              <a:rPr lang="cs-CZ" dirty="0"/>
              <a:t> </a:t>
            </a:r>
            <a:r>
              <a:rPr lang="cs-CZ" dirty="0" err="1"/>
              <a:t>skier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world</a:t>
            </a:r>
            <a:endParaRPr lang="cs-CZ" dirty="0"/>
          </a:p>
          <a:p>
            <a:r>
              <a:rPr lang="cs-CZ" dirty="0"/>
              <a:t>He </a:t>
            </a:r>
            <a:r>
              <a:rPr lang="cs-CZ" dirty="0" err="1"/>
              <a:t>won</a:t>
            </a:r>
            <a:r>
              <a:rPr lang="cs-CZ" dirty="0"/>
              <a:t> 86 </a:t>
            </a:r>
            <a:r>
              <a:rPr lang="cs-CZ" dirty="0" err="1"/>
              <a:t>World</a:t>
            </a:r>
            <a:r>
              <a:rPr lang="cs-CZ" dirty="0"/>
              <a:t> Cup </a:t>
            </a:r>
            <a:r>
              <a:rPr lang="cs-CZ" dirty="0" err="1"/>
              <a:t>medals</a:t>
            </a:r>
            <a:endParaRPr lang="cs-CZ" dirty="0"/>
          </a:p>
          <a:p>
            <a:r>
              <a:rPr lang="cs-CZ" dirty="0"/>
              <a:t>3 </a:t>
            </a:r>
            <a:r>
              <a:rPr lang="cs-CZ" dirty="0" err="1"/>
              <a:t>olympics</a:t>
            </a:r>
            <a:r>
              <a:rPr lang="cs-CZ" dirty="0"/>
              <a:t> </a:t>
            </a:r>
            <a:r>
              <a:rPr lang="cs-CZ" dirty="0" err="1"/>
              <a:t>games</a:t>
            </a:r>
            <a:r>
              <a:rPr lang="cs-CZ" dirty="0"/>
              <a:t> </a:t>
            </a:r>
            <a:r>
              <a:rPr lang="cs-CZ" dirty="0" err="1"/>
              <a:t>medals</a:t>
            </a:r>
            <a:r>
              <a:rPr lang="cs-CZ" dirty="0"/>
              <a:t>, 5 </a:t>
            </a:r>
            <a:r>
              <a:rPr lang="cs-CZ" dirty="0" err="1"/>
              <a:t>championships</a:t>
            </a:r>
            <a:r>
              <a:rPr lang="cs-CZ" dirty="0"/>
              <a:t> </a:t>
            </a:r>
            <a:r>
              <a:rPr lang="cs-CZ" dirty="0" err="1"/>
              <a:t>gold</a:t>
            </a:r>
            <a:r>
              <a:rPr lang="cs-CZ" dirty="0"/>
              <a:t> </a:t>
            </a:r>
            <a:r>
              <a:rPr lang="cs-CZ" dirty="0" err="1"/>
              <a:t>medals</a:t>
            </a:r>
            <a:r>
              <a:rPr lang="cs-CZ" dirty="0"/>
              <a:t>, 155 </a:t>
            </a:r>
            <a:r>
              <a:rPr lang="cs-CZ" dirty="0" err="1"/>
              <a:t>World</a:t>
            </a:r>
            <a:r>
              <a:rPr lang="cs-CZ" dirty="0"/>
              <a:t> Cup </a:t>
            </a:r>
            <a:r>
              <a:rPr lang="cs-CZ" dirty="0" err="1"/>
              <a:t>podiums</a:t>
            </a:r>
            <a:endParaRPr lang="cs-CZ" dirty="0"/>
          </a:p>
          <a:p>
            <a:endParaRPr lang="cs-CZ" dirty="0"/>
          </a:p>
          <a:p>
            <a:endParaRPr lang="en-GB" dirty="0"/>
          </a:p>
        </p:txBody>
      </p:sp>
      <p:pic>
        <p:nvPicPr>
          <p:cNvPr id="6" name="Obrázek 5" descr="Obsah obrázku sníh, lyžování, exteriér, osoba&#10;&#10;Popis byl vytvořen automaticky">
            <a:extLst>
              <a:ext uri="{FF2B5EF4-FFF2-40B4-BE49-F238E27FC236}">
                <a16:creationId xmlns:a16="http://schemas.microsoft.com/office/drawing/2014/main" id="{6157F731-8125-4132-BE16-E36D9FB4A3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079669" cy="7079669"/>
          </a:xfrm>
          <a:prstGeom prst="rect">
            <a:avLst/>
          </a:prstGeom>
        </p:spPr>
      </p:pic>
      <p:pic>
        <p:nvPicPr>
          <p:cNvPr id="8" name="Obrázek 7" descr="Obsah obrázku lyžování, exteriér, obloha, sníh&#10;&#10;Popis byl vytvořen automaticky">
            <a:extLst>
              <a:ext uri="{FF2B5EF4-FFF2-40B4-BE49-F238E27FC236}">
                <a16:creationId xmlns:a16="http://schemas.microsoft.com/office/drawing/2014/main" id="{EB09A5BA-FC53-43AD-B34D-FEACF0F3E8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531" y="68468"/>
            <a:ext cx="9281469" cy="672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154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Obsah obrázku perokresba&#10;&#10;Popis byl vytvořen automaticky">
            <a:extLst>
              <a:ext uri="{FF2B5EF4-FFF2-40B4-BE49-F238E27FC236}">
                <a16:creationId xmlns:a16="http://schemas.microsoft.com/office/drawing/2014/main" id="{767A61B5-BB11-4EA2-8229-B4451F047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4241" y="158201"/>
            <a:ext cx="2309259" cy="254665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D7D5F65D-A7FA-48DD-97E2-CAD6B0684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772" y="832957"/>
            <a:ext cx="10515600" cy="1325563"/>
          </a:xfrm>
        </p:spPr>
        <p:txBody>
          <a:bodyPr/>
          <a:lstStyle/>
          <a:p>
            <a:r>
              <a:rPr lang="cs-CZ" dirty="0"/>
              <a:t>Best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best</a:t>
            </a:r>
            <a:r>
              <a:rPr lang="cs-CZ" dirty="0"/>
              <a:t> – Bohumír Zeman</a:t>
            </a:r>
            <a:endParaRPr lang="en-GB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527CE95-9817-428B-8F44-D7AE0874CB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32945"/>
            <a:ext cx="10515600" cy="4160520"/>
          </a:xfrm>
        </p:spPr>
        <p:txBody>
          <a:bodyPr/>
          <a:lstStyle/>
          <a:p>
            <a:endParaRPr lang="cs-CZ" dirty="0"/>
          </a:p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first</a:t>
            </a:r>
            <a:r>
              <a:rPr lang="cs-CZ" dirty="0"/>
              <a:t> Czech in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history</a:t>
            </a:r>
            <a:r>
              <a:rPr lang="cs-CZ" dirty="0"/>
              <a:t> to </a:t>
            </a:r>
            <a:r>
              <a:rPr lang="cs-CZ" dirty="0" err="1"/>
              <a:t>stand</a:t>
            </a:r>
            <a:r>
              <a:rPr lang="cs-CZ" dirty="0"/>
              <a:t> on </a:t>
            </a:r>
            <a:r>
              <a:rPr lang="cs-CZ" dirty="0" err="1"/>
              <a:t>the</a:t>
            </a:r>
            <a:r>
              <a:rPr lang="cs-CZ" dirty="0"/>
              <a:t> podium in a </a:t>
            </a:r>
            <a:r>
              <a:rPr lang="cs-CZ" dirty="0" err="1"/>
              <a:t>World</a:t>
            </a:r>
            <a:r>
              <a:rPr lang="cs-CZ" dirty="0"/>
              <a:t> Cup </a:t>
            </a:r>
            <a:r>
              <a:rPr lang="cs-CZ" dirty="0" err="1"/>
              <a:t>race</a:t>
            </a:r>
            <a:endParaRPr lang="cs-CZ" dirty="0"/>
          </a:p>
          <a:p>
            <a:r>
              <a:rPr lang="cs-CZ" dirty="0"/>
              <a:t>3rd place in </a:t>
            </a:r>
            <a:r>
              <a:rPr lang="cs-CZ" dirty="0" err="1"/>
              <a:t>Giant</a:t>
            </a:r>
            <a:r>
              <a:rPr lang="cs-CZ" dirty="0"/>
              <a:t> slalom in </a:t>
            </a:r>
            <a:r>
              <a:rPr lang="cs-CZ" dirty="0" err="1"/>
              <a:t>Mont</a:t>
            </a:r>
            <a:r>
              <a:rPr lang="cs-CZ" dirty="0"/>
              <a:t> </a:t>
            </a:r>
            <a:r>
              <a:rPr lang="cs-CZ" dirty="0" err="1"/>
              <a:t>Sainte</a:t>
            </a:r>
            <a:r>
              <a:rPr lang="cs-CZ" dirty="0"/>
              <a:t>-Annie</a:t>
            </a:r>
          </a:p>
          <a:p>
            <a:r>
              <a:rPr lang="cs-CZ" dirty="0"/>
              <a:t>Victory in a </a:t>
            </a:r>
            <a:r>
              <a:rPr lang="cs-CZ" dirty="0" err="1"/>
              <a:t>combination</a:t>
            </a:r>
            <a:r>
              <a:rPr lang="cs-CZ" dirty="0"/>
              <a:t> </a:t>
            </a:r>
            <a:r>
              <a:rPr lang="cs-CZ" dirty="0" err="1"/>
              <a:t>race</a:t>
            </a:r>
            <a:r>
              <a:rPr lang="cs-CZ" dirty="0"/>
              <a:t> in </a:t>
            </a:r>
            <a:r>
              <a:rPr lang="cs-CZ" dirty="0" err="1"/>
              <a:t>Hahnenkamm</a:t>
            </a:r>
            <a:endParaRPr lang="cs-CZ" dirty="0"/>
          </a:p>
        </p:txBody>
      </p:sp>
      <p:pic>
        <p:nvPicPr>
          <p:cNvPr id="6" name="Obrázek 5" descr="Obsah obrázku text&#10;&#10;Popis byl vytvořen automaticky">
            <a:extLst>
              <a:ext uri="{FF2B5EF4-FFF2-40B4-BE49-F238E27FC236}">
                <a16:creationId xmlns:a16="http://schemas.microsoft.com/office/drawing/2014/main" id="{860D89F1-62C9-4710-B083-E31B69ECB6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201"/>
            <a:ext cx="5753986" cy="6517548"/>
          </a:xfrm>
          <a:prstGeom prst="rect">
            <a:avLst/>
          </a:prstGeom>
        </p:spPr>
      </p:pic>
      <p:pic>
        <p:nvPicPr>
          <p:cNvPr id="8" name="Obrázek 7" descr="Obsah obrázku text, exteriér, lyžování, sníh&#10;&#10;Popis byl vytvořen automaticky">
            <a:extLst>
              <a:ext uri="{FF2B5EF4-FFF2-40B4-BE49-F238E27FC236}">
                <a16:creationId xmlns:a16="http://schemas.microsoft.com/office/drawing/2014/main" id="{CE7C0AB0-986B-4B8C-9017-9EA377482F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927" y="443813"/>
            <a:ext cx="8147073" cy="597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870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7C56119-138E-4867-BF87-6D6E4A368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712" y="768748"/>
            <a:ext cx="10515600" cy="1325563"/>
          </a:xfrm>
        </p:spPr>
        <p:txBody>
          <a:bodyPr/>
          <a:lstStyle/>
          <a:p>
            <a:r>
              <a:rPr lang="cs-CZ" dirty="0"/>
              <a:t>Best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best</a:t>
            </a:r>
            <a:r>
              <a:rPr lang="cs-CZ" dirty="0"/>
              <a:t> – Ester Ledecká</a:t>
            </a:r>
            <a:endParaRPr lang="en-GB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EAE2638-CE76-43CB-B769-866A8D8264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The</a:t>
            </a:r>
            <a:r>
              <a:rPr lang="cs-CZ" dirty="0"/>
              <a:t> most </a:t>
            </a:r>
            <a:r>
              <a:rPr lang="cs-CZ" dirty="0" err="1"/>
              <a:t>famous</a:t>
            </a:r>
            <a:r>
              <a:rPr lang="cs-CZ" dirty="0"/>
              <a:t> Czech </a:t>
            </a:r>
            <a:r>
              <a:rPr lang="cs-CZ" dirty="0" err="1"/>
              <a:t>alpine</a:t>
            </a:r>
            <a:r>
              <a:rPr lang="cs-CZ" dirty="0"/>
              <a:t> </a:t>
            </a:r>
            <a:r>
              <a:rPr lang="cs-CZ" dirty="0" err="1"/>
              <a:t>skier</a:t>
            </a:r>
            <a:endParaRPr lang="cs-CZ" dirty="0"/>
          </a:p>
          <a:p>
            <a:r>
              <a:rPr lang="cs-CZ" dirty="0" err="1"/>
              <a:t>Olympics</a:t>
            </a:r>
            <a:r>
              <a:rPr lang="cs-CZ" dirty="0"/>
              <a:t> </a:t>
            </a:r>
            <a:r>
              <a:rPr lang="cs-CZ" dirty="0" err="1"/>
              <a:t>games</a:t>
            </a:r>
            <a:r>
              <a:rPr lang="cs-CZ" dirty="0"/>
              <a:t> </a:t>
            </a:r>
            <a:r>
              <a:rPr lang="cs-CZ" dirty="0" err="1"/>
              <a:t>gold</a:t>
            </a:r>
            <a:r>
              <a:rPr lang="cs-CZ" dirty="0"/>
              <a:t> </a:t>
            </a:r>
            <a:r>
              <a:rPr lang="cs-CZ" dirty="0" err="1"/>
              <a:t>medalist</a:t>
            </a:r>
            <a:r>
              <a:rPr lang="cs-CZ" dirty="0"/>
              <a:t> in Super-G</a:t>
            </a:r>
          </a:p>
          <a:p>
            <a:r>
              <a:rPr lang="cs-CZ" dirty="0"/>
              <a:t>5 </a:t>
            </a:r>
            <a:r>
              <a:rPr lang="cs-CZ" dirty="0" err="1"/>
              <a:t>world</a:t>
            </a:r>
            <a:r>
              <a:rPr lang="cs-CZ" dirty="0"/>
              <a:t> </a:t>
            </a:r>
            <a:r>
              <a:rPr lang="cs-CZ" dirty="0" err="1"/>
              <a:t>cups</a:t>
            </a:r>
            <a:r>
              <a:rPr lang="cs-CZ" dirty="0"/>
              <a:t> </a:t>
            </a:r>
            <a:r>
              <a:rPr lang="cs-CZ" dirty="0" err="1"/>
              <a:t>podiums</a:t>
            </a:r>
            <a:r>
              <a:rPr lang="cs-CZ" dirty="0"/>
              <a:t>, 2 </a:t>
            </a:r>
            <a:r>
              <a:rPr lang="cs-CZ" dirty="0" err="1"/>
              <a:t>world</a:t>
            </a:r>
            <a:r>
              <a:rPr lang="cs-CZ" dirty="0"/>
              <a:t> </a:t>
            </a:r>
            <a:r>
              <a:rPr lang="cs-CZ" dirty="0" err="1"/>
              <a:t>cups</a:t>
            </a:r>
            <a:r>
              <a:rPr lang="cs-CZ" dirty="0"/>
              <a:t> </a:t>
            </a:r>
            <a:r>
              <a:rPr lang="cs-CZ" dirty="0" err="1"/>
              <a:t>victories</a:t>
            </a:r>
            <a:endParaRPr lang="cs-CZ" dirty="0"/>
          </a:p>
          <a:p>
            <a:endParaRPr lang="cs-CZ" dirty="0"/>
          </a:p>
        </p:txBody>
      </p:sp>
      <p:pic>
        <p:nvPicPr>
          <p:cNvPr id="4" name="Obrázek 3" descr="Obsah obrázku perokresba&#10;&#10;Popis byl vytvořen automaticky">
            <a:extLst>
              <a:ext uri="{FF2B5EF4-FFF2-40B4-BE49-F238E27FC236}">
                <a16:creationId xmlns:a16="http://schemas.microsoft.com/office/drawing/2014/main" id="{9F7D022A-2B01-429F-BF86-7B554C2AD5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4241" y="158201"/>
            <a:ext cx="2309259" cy="2546659"/>
          </a:xfrm>
          <a:prstGeom prst="rect">
            <a:avLst/>
          </a:prstGeom>
        </p:spPr>
      </p:pic>
      <p:pic>
        <p:nvPicPr>
          <p:cNvPr id="6" name="Obrázek 5" descr="Obsah obrázku osoba, nošení, čepice, hudba&#10;&#10;Popis byl vytvořen automaticky">
            <a:extLst>
              <a:ext uri="{FF2B5EF4-FFF2-40B4-BE49-F238E27FC236}">
                <a16:creationId xmlns:a16="http://schemas.microsoft.com/office/drawing/2014/main" id="{E90E96ED-F7D3-4408-8293-D2D08C183C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688" y="341718"/>
            <a:ext cx="10347053" cy="5830482"/>
          </a:xfrm>
          <a:prstGeom prst="rect">
            <a:avLst/>
          </a:prstGeom>
        </p:spPr>
      </p:pic>
      <p:pic>
        <p:nvPicPr>
          <p:cNvPr id="8" name="Obrázek 7" descr="Obsah obrázku sníh, exteriér, lyžování, osoba&#10;&#10;Popis byl vytvořen automaticky">
            <a:extLst>
              <a:ext uri="{FF2B5EF4-FFF2-40B4-BE49-F238E27FC236}">
                <a16:creationId xmlns:a16="http://schemas.microsoft.com/office/drawing/2014/main" id="{DCE22E59-CB67-4989-B1F7-0ED2EA8411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527" y="341718"/>
            <a:ext cx="10287000" cy="5991225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A8D66B23-A9BA-4D12-BEB0-2A2811D193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592" y="56665"/>
            <a:ext cx="10001250" cy="664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939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Obsah obrázku perokresba&#10;&#10;Popis byl vytvořen automaticky">
            <a:extLst>
              <a:ext uri="{FF2B5EF4-FFF2-40B4-BE49-F238E27FC236}">
                <a16:creationId xmlns:a16="http://schemas.microsoft.com/office/drawing/2014/main" id="{8FD421D0-1805-4C59-A0F1-07E2B72098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4241" y="158201"/>
            <a:ext cx="2309259" cy="254665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B9DC3949-8E0C-4D42-80C4-5531557B8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Best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best</a:t>
            </a:r>
            <a:r>
              <a:rPr lang="cs-CZ" dirty="0"/>
              <a:t> </a:t>
            </a:r>
            <a:endParaRPr lang="en-GB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BA95EF2-BC39-4A57-9E8A-75693F8CC3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400" dirty="0"/>
              <a:t>Bode Miller – 4 </a:t>
            </a:r>
            <a:r>
              <a:rPr lang="cs-CZ" sz="2400" dirty="0" err="1"/>
              <a:t>times</a:t>
            </a:r>
            <a:r>
              <a:rPr lang="cs-CZ" sz="2400" dirty="0"/>
              <a:t> </a:t>
            </a:r>
            <a:r>
              <a:rPr lang="cs-CZ" sz="2400" dirty="0" err="1"/>
              <a:t>world</a:t>
            </a:r>
            <a:r>
              <a:rPr lang="cs-CZ" sz="2400" dirty="0"/>
              <a:t> </a:t>
            </a:r>
            <a:r>
              <a:rPr lang="cs-CZ" sz="2400" dirty="0" err="1"/>
              <a:t>champion</a:t>
            </a:r>
            <a:r>
              <a:rPr lang="cs-CZ" sz="2400" dirty="0"/>
              <a:t>, 2 big </a:t>
            </a:r>
            <a:r>
              <a:rPr lang="cs-CZ" sz="2400" dirty="0" err="1"/>
              <a:t>crystal</a:t>
            </a:r>
            <a:r>
              <a:rPr lang="cs-CZ" sz="2400" dirty="0"/>
              <a:t> </a:t>
            </a:r>
            <a:r>
              <a:rPr lang="cs-CZ" sz="2400" dirty="0" err="1"/>
              <a:t>globes</a:t>
            </a:r>
            <a:endParaRPr lang="cs-CZ" sz="2400" dirty="0"/>
          </a:p>
          <a:p>
            <a:r>
              <a:rPr lang="cs-CZ" sz="2400" dirty="0"/>
              <a:t>Ted </a:t>
            </a:r>
            <a:r>
              <a:rPr lang="cs-CZ" sz="2400" dirty="0" err="1"/>
              <a:t>Ligetty</a:t>
            </a:r>
            <a:r>
              <a:rPr lang="cs-CZ" sz="2400" dirty="0"/>
              <a:t> – </a:t>
            </a:r>
            <a:r>
              <a:rPr lang="cs-CZ" sz="2400" dirty="0" err="1"/>
              <a:t>olympics</a:t>
            </a:r>
            <a:r>
              <a:rPr lang="cs-CZ" sz="2400" dirty="0"/>
              <a:t> </a:t>
            </a:r>
            <a:r>
              <a:rPr lang="cs-CZ" sz="2400" dirty="0" err="1"/>
              <a:t>winner</a:t>
            </a:r>
            <a:r>
              <a:rPr lang="cs-CZ" sz="2400" dirty="0"/>
              <a:t> and </a:t>
            </a:r>
            <a:r>
              <a:rPr lang="cs-CZ" sz="2400" dirty="0" err="1"/>
              <a:t>world</a:t>
            </a:r>
            <a:r>
              <a:rPr lang="cs-CZ" sz="2400" dirty="0"/>
              <a:t> </a:t>
            </a:r>
            <a:r>
              <a:rPr lang="cs-CZ" sz="2400" dirty="0" err="1"/>
              <a:t>champion</a:t>
            </a:r>
            <a:endParaRPr lang="cs-CZ" sz="2400" dirty="0"/>
          </a:p>
          <a:p>
            <a:r>
              <a:rPr lang="cs-CZ" sz="2400" dirty="0"/>
              <a:t>Petra Vlhová – 20 </a:t>
            </a:r>
            <a:r>
              <a:rPr lang="cs-CZ" sz="2400" dirty="0" err="1"/>
              <a:t>gold</a:t>
            </a:r>
            <a:r>
              <a:rPr lang="cs-CZ" sz="2400" dirty="0"/>
              <a:t> </a:t>
            </a:r>
            <a:r>
              <a:rPr lang="cs-CZ" sz="2400" dirty="0" err="1"/>
              <a:t>medals</a:t>
            </a:r>
            <a:r>
              <a:rPr lang="cs-CZ" sz="2400" dirty="0"/>
              <a:t> </a:t>
            </a:r>
            <a:r>
              <a:rPr lang="cs-CZ" sz="2400" dirty="0" err="1"/>
              <a:t>from</a:t>
            </a:r>
            <a:r>
              <a:rPr lang="cs-CZ" sz="2400" dirty="0"/>
              <a:t> </a:t>
            </a:r>
            <a:r>
              <a:rPr lang="cs-CZ" sz="2400" dirty="0" err="1"/>
              <a:t>World</a:t>
            </a:r>
            <a:r>
              <a:rPr lang="cs-CZ" sz="2400" dirty="0"/>
              <a:t> Cup</a:t>
            </a:r>
          </a:p>
          <a:p>
            <a:r>
              <a:rPr lang="cs-CZ" sz="2400" b="0" i="0" dirty="0">
                <a:solidFill>
                  <a:srgbClr val="202122"/>
                </a:solidFill>
                <a:effectLst/>
              </a:rPr>
              <a:t>Annemarie Moser-</a:t>
            </a:r>
            <a:r>
              <a:rPr lang="cs-CZ" sz="2400" b="0" i="0" dirty="0" err="1">
                <a:solidFill>
                  <a:srgbClr val="202122"/>
                </a:solidFill>
                <a:effectLst/>
              </a:rPr>
              <a:t>Pröll</a:t>
            </a:r>
            <a:r>
              <a:rPr lang="cs-CZ" sz="2400" b="0" i="0" dirty="0">
                <a:solidFill>
                  <a:srgbClr val="202122"/>
                </a:solidFill>
                <a:effectLst/>
              </a:rPr>
              <a:t> – 6 big </a:t>
            </a:r>
            <a:r>
              <a:rPr lang="cs-CZ" sz="2400" b="0" i="0" dirty="0" err="1">
                <a:solidFill>
                  <a:srgbClr val="202122"/>
                </a:solidFill>
                <a:effectLst/>
              </a:rPr>
              <a:t>crystal</a:t>
            </a:r>
            <a:r>
              <a:rPr lang="cs-CZ" sz="2400" b="0" i="0" dirty="0">
                <a:solidFill>
                  <a:srgbClr val="202122"/>
                </a:solidFill>
                <a:effectLst/>
              </a:rPr>
              <a:t> </a:t>
            </a:r>
            <a:r>
              <a:rPr lang="cs-CZ" sz="2400" b="0" i="0" dirty="0" err="1">
                <a:solidFill>
                  <a:srgbClr val="202122"/>
                </a:solidFill>
                <a:effectLst/>
              </a:rPr>
              <a:t>globes</a:t>
            </a:r>
            <a:endParaRPr lang="cs-CZ" sz="2400" dirty="0"/>
          </a:p>
          <a:p>
            <a:r>
              <a:rPr lang="cs-CZ" sz="2400" dirty="0"/>
              <a:t>Herman Maier – 3 </a:t>
            </a:r>
            <a:r>
              <a:rPr lang="cs-CZ" sz="2400" dirty="0" err="1"/>
              <a:t>times</a:t>
            </a:r>
            <a:r>
              <a:rPr lang="cs-CZ" sz="2400" dirty="0"/>
              <a:t> </a:t>
            </a:r>
            <a:r>
              <a:rPr lang="cs-CZ" sz="2400" dirty="0" err="1"/>
              <a:t>world</a:t>
            </a:r>
            <a:r>
              <a:rPr lang="cs-CZ" sz="2400" dirty="0"/>
              <a:t> </a:t>
            </a:r>
            <a:r>
              <a:rPr lang="cs-CZ" sz="2400" dirty="0" err="1"/>
              <a:t>champion</a:t>
            </a:r>
            <a:r>
              <a:rPr lang="cs-CZ" sz="2400" dirty="0"/>
              <a:t>, 4 </a:t>
            </a:r>
            <a:r>
              <a:rPr lang="cs-CZ" sz="2400" dirty="0" err="1"/>
              <a:t>olympics</a:t>
            </a:r>
            <a:r>
              <a:rPr lang="cs-CZ" sz="2400" dirty="0"/>
              <a:t> </a:t>
            </a:r>
            <a:r>
              <a:rPr lang="cs-CZ" sz="2400" dirty="0" err="1"/>
              <a:t>games</a:t>
            </a:r>
            <a:r>
              <a:rPr lang="cs-CZ" sz="2400" dirty="0"/>
              <a:t> </a:t>
            </a:r>
            <a:r>
              <a:rPr lang="cs-CZ" sz="2400" dirty="0" err="1"/>
              <a:t>medal</a:t>
            </a:r>
            <a:endParaRPr lang="cs-CZ" sz="2400" dirty="0"/>
          </a:p>
          <a:p>
            <a:r>
              <a:rPr lang="cs-CZ" sz="2400" dirty="0"/>
              <a:t>Olga Křížová – bronz </a:t>
            </a:r>
            <a:r>
              <a:rPr lang="cs-CZ" sz="2400" dirty="0" err="1"/>
              <a:t>olympics</a:t>
            </a:r>
            <a:r>
              <a:rPr lang="cs-CZ" sz="2400" dirty="0"/>
              <a:t> </a:t>
            </a:r>
            <a:r>
              <a:rPr lang="cs-CZ" sz="2400" dirty="0" err="1"/>
              <a:t>games</a:t>
            </a:r>
            <a:r>
              <a:rPr lang="cs-CZ" sz="2400" dirty="0"/>
              <a:t> </a:t>
            </a:r>
            <a:r>
              <a:rPr lang="cs-CZ" sz="2400" dirty="0" err="1"/>
              <a:t>medal</a:t>
            </a:r>
            <a:r>
              <a:rPr lang="cs-CZ" sz="2400" dirty="0"/>
              <a:t> </a:t>
            </a:r>
            <a:r>
              <a:rPr lang="cs-CZ" sz="2400" dirty="0" err="1"/>
              <a:t>from</a:t>
            </a:r>
            <a:r>
              <a:rPr lang="cs-CZ" sz="2400" dirty="0"/>
              <a:t> </a:t>
            </a:r>
            <a:r>
              <a:rPr lang="cs-CZ" sz="2400" dirty="0" err="1"/>
              <a:t>downhill</a:t>
            </a:r>
            <a:endParaRPr lang="cs-CZ" sz="2400" dirty="0"/>
          </a:p>
          <a:p>
            <a:r>
              <a:rPr lang="cs-CZ" sz="2400" dirty="0"/>
              <a:t>Ondřej Bank -  3rd place in super-</a:t>
            </a:r>
            <a:r>
              <a:rPr lang="cs-CZ" sz="2400" dirty="0" err="1"/>
              <a:t>combination</a:t>
            </a:r>
            <a:r>
              <a:rPr lang="cs-CZ" sz="2400" dirty="0"/>
              <a:t> in </a:t>
            </a:r>
            <a:r>
              <a:rPr lang="cs-CZ" sz="2400" dirty="0" err="1"/>
              <a:t>Beaver</a:t>
            </a:r>
            <a:r>
              <a:rPr lang="cs-CZ" sz="2400" dirty="0"/>
              <a:t> Creek and in </a:t>
            </a:r>
            <a:r>
              <a:rPr lang="cs-CZ" sz="2400" dirty="0" err="1"/>
              <a:t>Kitzbuhel</a:t>
            </a:r>
            <a:endParaRPr lang="cs-CZ" sz="2400" dirty="0"/>
          </a:p>
          <a:p>
            <a:r>
              <a:rPr lang="cs-CZ" sz="2400" dirty="0"/>
              <a:t>Šárka Strachová – bronz </a:t>
            </a:r>
            <a:r>
              <a:rPr lang="cs-CZ" sz="2400" dirty="0" err="1"/>
              <a:t>olympics</a:t>
            </a:r>
            <a:r>
              <a:rPr lang="cs-CZ" sz="2400" dirty="0"/>
              <a:t> </a:t>
            </a:r>
            <a:r>
              <a:rPr lang="cs-CZ" sz="2400" dirty="0" err="1"/>
              <a:t>games</a:t>
            </a:r>
            <a:r>
              <a:rPr lang="cs-CZ" sz="2400" dirty="0"/>
              <a:t> </a:t>
            </a:r>
            <a:r>
              <a:rPr lang="cs-CZ" sz="2400" dirty="0" err="1"/>
              <a:t>medal</a:t>
            </a:r>
            <a:r>
              <a:rPr lang="cs-CZ" sz="2400" dirty="0"/>
              <a:t> </a:t>
            </a:r>
            <a:r>
              <a:rPr lang="cs-CZ" sz="2400" dirty="0" err="1"/>
              <a:t>from</a:t>
            </a:r>
            <a:r>
              <a:rPr lang="cs-CZ" sz="2400" dirty="0"/>
              <a:t> slalom</a:t>
            </a:r>
          </a:p>
        </p:txBody>
      </p:sp>
      <p:pic>
        <p:nvPicPr>
          <p:cNvPr id="6" name="Obrázek 5" descr="Obsah obrázku sníh, exteriér, lyžování, sport&#10;&#10;Popis byl vytvořen automaticky">
            <a:extLst>
              <a:ext uri="{FF2B5EF4-FFF2-40B4-BE49-F238E27FC236}">
                <a16:creationId xmlns:a16="http://schemas.microsoft.com/office/drawing/2014/main" id="{DA573639-8F41-40B9-96DD-CBE08E72E8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144" y="158201"/>
            <a:ext cx="8475675" cy="6348575"/>
          </a:xfrm>
          <a:prstGeom prst="rect">
            <a:avLst/>
          </a:prstGeom>
        </p:spPr>
      </p:pic>
      <p:pic>
        <p:nvPicPr>
          <p:cNvPr id="8" name="Obrázek 7" descr="Obsah obrázku text, exteriér, lyžování, sport&#10;&#10;Popis byl vytvořen automaticky">
            <a:extLst>
              <a:ext uri="{FF2B5EF4-FFF2-40B4-BE49-F238E27FC236}">
                <a16:creationId xmlns:a16="http://schemas.microsoft.com/office/drawing/2014/main" id="{059A24C7-EE42-45DE-BFAC-06926DB235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987" y="302209"/>
            <a:ext cx="9636663" cy="6060558"/>
          </a:xfrm>
          <a:prstGeom prst="rect">
            <a:avLst/>
          </a:prstGeom>
        </p:spPr>
      </p:pic>
      <p:pic>
        <p:nvPicPr>
          <p:cNvPr id="10" name="Obrázek 9" descr="Obsah obrázku text, osoba, hráč&#10;&#10;Popis byl vytvořen automaticky">
            <a:extLst>
              <a:ext uri="{FF2B5EF4-FFF2-40B4-BE49-F238E27FC236}">
                <a16:creationId xmlns:a16="http://schemas.microsoft.com/office/drawing/2014/main" id="{8394AC2B-0DCF-4904-8680-CD8040FECC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132" y="572869"/>
            <a:ext cx="9539698" cy="5360098"/>
          </a:xfrm>
          <a:prstGeom prst="rect">
            <a:avLst/>
          </a:prstGeom>
        </p:spPr>
      </p:pic>
      <p:pic>
        <p:nvPicPr>
          <p:cNvPr id="12" name="Obrázek 11" descr="Obsah obrázku text, exteriér, osoba&#10;&#10;Popis byl vytvořen automaticky">
            <a:extLst>
              <a:ext uri="{FF2B5EF4-FFF2-40B4-BE49-F238E27FC236}">
                <a16:creationId xmlns:a16="http://schemas.microsoft.com/office/drawing/2014/main" id="{F2465972-94AC-4DCF-A196-2346F324825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652" y="784135"/>
            <a:ext cx="6008724" cy="4483433"/>
          </a:xfrm>
          <a:prstGeom prst="rect">
            <a:avLst/>
          </a:prstGeom>
        </p:spPr>
      </p:pic>
      <p:pic>
        <p:nvPicPr>
          <p:cNvPr id="14" name="Obrázek 13" descr="Obsah obrázku exteriér, sníh, lyžování, svah&#10;&#10;Popis byl vytvořen automaticky">
            <a:extLst>
              <a:ext uri="{FF2B5EF4-FFF2-40B4-BE49-F238E27FC236}">
                <a16:creationId xmlns:a16="http://schemas.microsoft.com/office/drawing/2014/main" id="{83E198A1-2C2C-4DE0-84D8-B92CA551F1D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652" y="-398371"/>
            <a:ext cx="5905546" cy="9103024"/>
          </a:xfrm>
          <a:prstGeom prst="rect">
            <a:avLst/>
          </a:prstGeom>
        </p:spPr>
      </p:pic>
      <p:pic>
        <p:nvPicPr>
          <p:cNvPr id="16" name="Obrázek 15" descr="Obsah obrázku čelenka, čepice, páska přes oko&#10;&#10;Popis byl vytvořen automaticky">
            <a:extLst>
              <a:ext uri="{FF2B5EF4-FFF2-40B4-BE49-F238E27FC236}">
                <a16:creationId xmlns:a16="http://schemas.microsoft.com/office/drawing/2014/main" id="{856A352D-4489-477F-B14F-BDDAEE596E0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983" y="856667"/>
            <a:ext cx="8005187" cy="4482905"/>
          </a:xfrm>
          <a:prstGeom prst="rect">
            <a:avLst/>
          </a:prstGeom>
        </p:spPr>
      </p:pic>
      <p:pic>
        <p:nvPicPr>
          <p:cNvPr id="18" name="Obrázek 17" descr="Obsah obrázku text, exteriér, lyžování, sníh&#10;&#10;Popis byl vytvořen automaticky">
            <a:extLst>
              <a:ext uri="{FF2B5EF4-FFF2-40B4-BE49-F238E27FC236}">
                <a16:creationId xmlns:a16="http://schemas.microsoft.com/office/drawing/2014/main" id="{F0097B26-9ABC-4EB1-9F06-220150743EE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328" y="972342"/>
            <a:ext cx="8154467" cy="5426427"/>
          </a:xfrm>
          <a:prstGeom prst="rect">
            <a:avLst/>
          </a:prstGeom>
        </p:spPr>
      </p:pic>
      <p:pic>
        <p:nvPicPr>
          <p:cNvPr id="22" name="Obrázek 21" descr="Obsah obrázku zeď, muž, osoba&#10;&#10;Popis byl vytvořen automaticky">
            <a:extLst>
              <a:ext uri="{FF2B5EF4-FFF2-40B4-BE49-F238E27FC236}">
                <a16:creationId xmlns:a16="http://schemas.microsoft.com/office/drawing/2014/main" id="{B84ACD73-ADB7-436C-B222-D54327C63CE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896" y="836659"/>
            <a:ext cx="6907559" cy="4638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872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09A66E5-6366-4039-A385-D93684FD7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8783A21-F09E-4CC0-A6FC-E049F7391C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  <a:p>
            <a:r>
              <a:rPr lang="en-GB" dirty="0">
                <a:hlinkClick r:id="rId2"/>
              </a:rPr>
              <a:t>https://www.youtube.com/watch?v=3EdaClq6xG4</a:t>
            </a:r>
            <a:endParaRPr lang="cs-CZ" dirty="0"/>
          </a:p>
          <a:p>
            <a:r>
              <a:rPr lang="cs-CZ" dirty="0">
                <a:hlinkClick r:id="rId3"/>
              </a:rPr>
              <a:t>https://www.youtube.com/watch?v=D6PkHC-MV5Y</a:t>
            </a:r>
            <a:endParaRPr lang="cs-CZ" dirty="0"/>
          </a:p>
          <a:p>
            <a:r>
              <a:rPr lang="cs-CZ" dirty="0">
                <a:hlinkClick r:id="rId4"/>
              </a:rPr>
              <a:t>https://www.youtube.com/watch?v=9vmoEc3eEl8</a:t>
            </a:r>
            <a:endParaRPr lang="cs-CZ" dirty="0"/>
          </a:p>
          <a:p>
            <a:endParaRPr lang="cs-CZ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0413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416C20C-319C-431B-9D78-94C10F8EC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History of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en-GB" dirty="0"/>
              <a:t>alpine skiing</a:t>
            </a:r>
          </a:p>
        </p:txBody>
      </p:sp>
      <p:pic>
        <p:nvPicPr>
          <p:cNvPr id="4" name="Obrázek 3" descr="Obsah obrázku text&#10;&#10;Popis byl vytvořen automaticky">
            <a:extLst>
              <a:ext uri="{FF2B5EF4-FFF2-40B4-BE49-F238E27FC236}">
                <a16:creationId xmlns:a16="http://schemas.microsoft.com/office/drawing/2014/main" id="{54B47686-4AE1-43FE-ACA0-B0399F2CB2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6594" y="116958"/>
            <a:ext cx="2525160" cy="2558828"/>
          </a:xfrm>
          <a:prstGeom prst="rect">
            <a:avLst/>
          </a:prstGeom>
        </p:spPr>
      </p:pic>
      <p:sp>
        <p:nvSpPr>
          <p:cNvPr id="11" name="Zástupný obsah 10">
            <a:extLst>
              <a:ext uri="{FF2B5EF4-FFF2-40B4-BE49-F238E27FC236}">
                <a16:creationId xmlns:a16="http://schemas.microsoft.com/office/drawing/2014/main" id="{B35402A3-A946-4932-BAF7-7F950D9943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err="1"/>
              <a:t>Skies</a:t>
            </a:r>
            <a:r>
              <a:rPr lang="cs-CZ" dirty="0"/>
              <a:t> </a:t>
            </a:r>
            <a:r>
              <a:rPr lang="cs-CZ" dirty="0" err="1"/>
              <a:t>were</a:t>
            </a:r>
            <a:r>
              <a:rPr lang="cs-CZ" dirty="0"/>
              <a:t> </a:t>
            </a:r>
            <a:r>
              <a:rPr lang="cs-CZ" dirty="0" err="1"/>
              <a:t>formally</a:t>
            </a:r>
            <a:r>
              <a:rPr lang="cs-CZ" dirty="0"/>
              <a:t> </a:t>
            </a:r>
            <a:r>
              <a:rPr lang="cs-CZ" dirty="0" err="1"/>
              <a:t>used</a:t>
            </a:r>
            <a:r>
              <a:rPr lang="cs-CZ" dirty="0"/>
              <a:t> as a </a:t>
            </a:r>
            <a:r>
              <a:rPr lang="cs-CZ" dirty="0" err="1"/>
              <a:t>mean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transport in </a:t>
            </a:r>
            <a:r>
              <a:rPr lang="cs-CZ" dirty="0" err="1"/>
              <a:t>snow</a:t>
            </a:r>
            <a:endParaRPr lang="cs-CZ" dirty="0"/>
          </a:p>
          <a:p>
            <a:r>
              <a:rPr lang="cs-CZ" dirty="0"/>
              <a:t>Josef </a:t>
            </a:r>
            <a:r>
              <a:rPr lang="cs-CZ" dirty="0" err="1"/>
              <a:t>Ořovský</a:t>
            </a:r>
            <a:r>
              <a:rPr lang="cs-CZ" dirty="0"/>
              <a:t> </a:t>
            </a:r>
            <a:r>
              <a:rPr lang="cs-CZ" dirty="0" err="1"/>
              <a:t>brought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first</a:t>
            </a:r>
            <a:r>
              <a:rPr lang="cs-CZ" dirty="0"/>
              <a:t> </a:t>
            </a:r>
            <a:r>
              <a:rPr lang="cs-CZ" dirty="0" err="1"/>
              <a:t>skies</a:t>
            </a:r>
            <a:r>
              <a:rPr lang="cs-CZ" dirty="0"/>
              <a:t> to </a:t>
            </a:r>
            <a:r>
              <a:rPr lang="cs-CZ" dirty="0" err="1"/>
              <a:t>the</a:t>
            </a:r>
            <a:r>
              <a:rPr lang="cs-CZ" dirty="0"/>
              <a:t> Czech Republic in 1887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Norway</a:t>
            </a:r>
            <a:endParaRPr lang="cs-CZ" dirty="0"/>
          </a:p>
          <a:p>
            <a:r>
              <a:rPr lang="cs-CZ" dirty="0" err="1"/>
              <a:t>The</a:t>
            </a:r>
            <a:r>
              <a:rPr lang="cs-CZ" dirty="0"/>
              <a:t> International Ski </a:t>
            </a:r>
            <a:r>
              <a:rPr lang="cs-CZ" dirty="0" err="1"/>
              <a:t>Federation</a:t>
            </a:r>
            <a:r>
              <a:rPr lang="cs-CZ" dirty="0"/>
              <a:t> (FIS) </a:t>
            </a:r>
            <a:r>
              <a:rPr lang="cs-CZ" dirty="0" err="1"/>
              <a:t>was</a:t>
            </a:r>
            <a:r>
              <a:rPr lang="cs-CZ" dirty="0"/>
              <a:t> </a:t>
            </a:r>
            <a:r>
              <a:rPr lang="cs-CZ" dirty="0" err="1"/>
              <a:t>established</a:t>
            </a:r>
            <a:r>
              <a:rPr lang="cs-CZ" dirty="0"/>
              <a:t>  in 1924</a:t>
            </a:r>
          </a:p>
          <a:p>
            <a:r>
              <a:rPr lang="cs-CZ" b="0" i="0" dirty="0">
                <a:solidFill>
                  <a:srgbClr val="000000"/>
                </a:solidFill>
                <a:effectLst/>
              </a:rPr>
              <a:t>Alpine </a:t>
            </a:r>
            <a:r>
              <a:rPr lang="cs-CZ" b="0" i="0" dirty="0" err="1">
                <a:solidFill>
                  <a:srgbClr val="000000"/>
                </a:solidFill>
                <a:effectLst/>
              </a:rPr>
              <a:t>discipines</a:t>
            </a:r>
            <a:r>
              <a:rPr lang="cs-CZ" b="0" i="0" dirty="0">
                <a:solidFill>
                  <a:srgbClr val="000000"/>
                </a:solidFill>
                <a:effectLst/>
              </a:rPr>
              <a:t> </a:t>
            </a:r>
            <a:r>
              <a:rPr lang="cs-CZ" b="0" i="0" dirty="0" err="1">
                <a:solidFill>
                  <a:srgbClr val="000000"/>
                </a:solidFill>
                <a:effectLst/>
              </a:rPr>
              <a:t>appeared</a:t>
            </a:r>
            <a:r>
              <a:rPr lang="cs-CZ" b="0" i="0" dirty="0">
                <a:solidFill>
                  <a:srgbClr val="000000"/>
                </a:solidFill>
                <a:effectLst/>
              </a:rPr>
              <a:t> </a:t>
            </a:r>
            <a:r>
              <a:rPr lang="cs-CZ" b="0" i="0" dirty="0" err="1">
                <a:solidFill>
                  <a:srgbClr val="000000"/>
                </a:solidFill>
                <a:effectLst/>
              </a:rPr>
              <a:t>for</a:t>
            </a:r>
            <a:r>
              <a:rPr lang="cs-CZ" b="0" i="0" dirty="0">
                <a:solidFill>
                  <a:srgbClr val="000000"/>
                </a:solidFill>
                <a:effectLst/>
              </a:rPr>
              <a:t> </a:t>
            </a:r>
            <a:r>
              <a:rPr lang="cs-CZ" b="0" i="0" dirty="0" err="1">
                <a:solidFill>
                  <a:srgbClr val="000000"/>
                </a:solidFill>
                <a:effectLst/>
              </a:rPr>
              <a:t>the</a:t>
            </a:r>
            <a:r>
              <a:rPr lang="cs-CZ" b="0" i="0" dirty="0">
                <a:solidFill>
                  <a:srgbClr val="000000"/>
                </a:solidFill>
                <a:effectLst/>
              </a:rPr>
              <a:t> </a:t>
            </a:r>
            <a:r>
              <a:rPr lang="cs-CZ" b="0" i="0" dirty="0" err="1">
                <a:solidFill>
                  <a:srgbClr val="000000"/>
                </a:solidFill>
                <a:effectLst/>
              </a:rPr>
              <a:t>first</a:t>
            </a:r>
            <a:r>
              <a:rPr lang="cs-CZ" b="0" i="0" dirty="0">
                <a:solidFill>
                  <a:srgbClr val="000000"/>
                </a:solidFill>
                <a:effectLst/>
              </a:rPr>
              <a:t> </a:t>
            </a:r>
            <a:r>
              <a:rPr lang="cs-CZ" b="0" i="0" dirty="0" err="1">
                <a:solidFill>
                  <a:srgbClr val="000000"/>
                </a:solidFill>
                <a:effectLst/>
              </a:rPr>
              <a:t>time</a:t>
            </a:r>
            <a:r>
              <a:rPr lang="cs-CZ" b="0" i="0" dirty="0">
                <a:solidFill>
                  <a:srgbClr val="000000"/>
                </a:solidFill>
                <a:effectLst/>
              </a:rPr>
              <a:t> </a:t>
            </a:r>
            <a:r>
              <a:rPr lang="cs-CZ" b="0" i="0" dirty="0" err="1">
                <a:solidFill>
                  <a:srgbClr val="000000"/>
                </a:solidFill>
                <a:effectLst/>
              </a:rPr>
              <a:t>at</a:t>
            </a:r>
            <a:r>
              <a:rPr lang="cs-CZ" b="0" i="0" dirty="0">
                <a:solidFill>
                  <a:srgbClr val="000000"/>
                </a:solidFill>
                <a:effectLst/>
              </a:rPr>
              <a:t> </a:t>
            </a:r>
            <a:r>
              <a:rPr lang="cs-CZ" b="0" i="0" dirty="0" err="1">
                <a:solidFill>
                  <a:srgbClr val="000000"/>
                </a:solidFill>
                <a:effectLst/>
              </a:rPr>
              <a:t>the</a:t>
            </a:r>
            <a:r>
              <a:rPr lang="cs-CZ" b="0" i="0" dirty="0">
                <a:solidFill>
                  <a:srgbClr val="000000"/>
                </a:solidFill>
                <a:effectLst/>
              </a:rPr>
              <a:t> </a:t>
            </a:r>
            <a:r>
              <a:rPr lang="cs-CZ" b="0" i="0" dirty="0" err="1">
                <a:solidFill>
                  <a:srgbClr val="000000"/>
                </a:solidFill>
                <a:effectLst/>
              </a:rPr>
              <a:t>Olympics</a:t>
            </a:r>
            <a:r>
              <a:rPr lang="cs-CZ" b="0" i="0" dirty="0">
                <a:solidFill>
                  <a:srgbClr val="000000"/>
                </a:solidFill>
                <a:effectLst/>
              </a:rPr>
              <a:t> in 1936 in </a:t>
            </a:r>
            <a:r>
              <a:rPr lang="cs-CZ" b="0" i="0" dirty="0" err="1">
                <a:solidFill>
                  <a:srgbClr val="223644"/>
                </a:solidFill>
                <a:effectLst/>
              </a:rPr>
              <a:t>Garmisch-Partenkirchen</a:t>
            </a:r>
            <a:endParaRPr lang="cs-CZ" b="0" i="0" dirty="0">
              <a:solidFill>
                <a:srgbClr val="000000"/>
              </a:solidFill>
              <a:effectLst/>
            </a:endParaRPr>
          </a:p>
          <a:p>
            <a:r>
              <a:rPr lang="cs-CZ" b="0" i="0" dirty="0" err="1">
                <a:solidFill>
                  <a:srgbClr val="223644"/>
                </a:solidFill>
                <a:effectLst/>
              </a:rPr>
              <a:t>The</a:t>
            </a:r>
            <a:r>
              <a:rPr lang="cs-CZ" b="0" i="0" dirty="0">
                <a:solidFill>
                  <a:srgbClr val="223644"/>
                </a:solidFill>
                <a:effectLst/>
              </a:rPr>
              <a:t> </a:t>
            </a:r>
            <a:r>
              <a:rPr lang="cs-CZ" b="0" i="0" dirty="0" err="1">
                <a:solidFill>
                  <a:srgbClr val="223644"/>
                </a:solidFill>
                <a:effectLst/>
              </a:rPr>
              <a:t>World</a:t>
            </a:r>
            <a:r>
              <a:rPr lang="cs-CZ" b="0" i="0" dirty="0">
                <a:solidFill>
                  <a:srgbClr val="223644"/>
                </a:solidFill>
                <a:effectLst/>
              </a:rPr>
              <a:t> C</a:t>
            </a:r>
            <a:r>
              <a:rPr lang="cs-CZ" dirty="0">
                <a:solidFill>
                  <a:srgbClr val="223644"/>
                </a:solidFill>
              </a:rPr>
              <a:t>up</a:t>
            </a:r>
            <a:r>
              <a:rPr lang="cs-CZ" b="0" i="0" dirty="0">
                <a:solidFill>
                  <a:srgbClr val="223644"/>
                </a:solidFill>
                <a:effectLst/>
              </a:rPr>
              <a:t> </a:t>
            </a:r>
            <a:r>
              <a:rPr lang="cs-CZ" b="0" i="0" dirty="0" err="1">
                <a:solidFill>
                  <a:srgbClr val="223644"/>
                </a:solidFill>
                <a:effectLst/>
              </a:rPr>
              <a:t>competitions</a:t>
            </a:r>
            <a:r>
              <a:rPr lang="cs-CZ" b="0" i="0" dirty="0">
                <a:solidFill>
                  <a:srgbClr val="223644"/>
                </a:solidFill>
                <a:effectLst/>
              </a:rPr>
              <a:t> </a:t>
            </a:r>
            <a:r>
              <a:rPr lang="cs-CZ" b="0" i="0" dirty="0" err="1">
                <a:solidFill>
                  <a:srgbClr val="223644"/>
                </a:solidFill>
                <a:effectLst/>
              </a:rPr>
              <a:t>have</a:t>
            </a:r>
            <a:r>
              <a:rPr lang="cs-CZ" b="0" i="0" dirty="0">
                <a:solidFill>
                  <a:srgbClr val="223644"/>
                </a:solidFill>
                <a:effectLst/>
              </a:rPr>
              <a:t> </a:t>
            </a:r>
            <a:r>
              <a:rPr lang="cs-CZ" b="0" i="0" dirty="0" err="1">
                <a:solidFill>
                  <a:srgbClr val="223644"/>
                </a:solidFill>
                <a:effectLst/>
              </a:rPr>
              <a:t>been</a:t>
            </a:r>
            <a:r>
              <a:rPr lang="cs-CZ" b="0" i="0" dirty="0">
                <a:solidFill>
                  <a:srgbClr val="223644"/>
                </a:solidFill>
                <a:effectLst/>
              </a:rPr>
              <a:t> </a:t>
            </a:r>
            <a:r>
              <a:rPr lang="cs-CZ" b="0" i="0" dirty="0" err="1">
                <a:solidFill>
                  <a:srgbClr val="223644"/>
                </a:solidFill>
                <a:effectLst/>
              </a:rPr>
              <a:t>held</a:t>
            </a:r>
            <a:r>
              <a:rPr lang="cs-CZ" b="0" i="0" dirty="0">
                <a:solidFill>
                  <a:srgbClr val="223644"/>
                </a:solidFill>
                <a:effectLst/>
              </a:rPr>
              <a:t> </a:t>
            </a:r>
            <a:r>
              <a:rPr lang="cs-CZ" b="0" i="0" dirty="0" err="1">
                <a:solidFill>
                  <a:srgbClr val="223644"/>
                </a:solidFill>
                <a:effectLst/>
              </a:rPr>
              <a:t>regularly</a:t>
            </a:r>
            <a:r>
              <a:rPr lang="cs-CZ" b="0" i="0" dirty="0">
                <a:solidFill>
                  <a:srgbClr val="223644"/>
                </a:solidFill>
                <a:effectLst/>
              </a:rPr>
              <a:t> </a:t>
            </a:r>
            <a:r>
              <a:rPr lang="cs-CZ" b="0" i="0" dirty="0" err="1">
                <a:solidFill>
                  <a:srgbClr val="223644"/>
                </a:solidFill>
                <a:effectLst/>
              </a:rPr>
              <a:t>every</a:t>
            </a:r>
            <a:r>
              <a:rPr lang="cs-CZ" b="0" i="0" dirty="0">
                <a:solidFill>
                  <a:srgbClr val="223644"/>
                </a:solidFill>
                <a:effectLst/>
              </a:rPr>
              <a:t> </a:t>
            </a:r>
            <a:r>
              <a:rPr lang="cs-CZ" b="0" i="0" dirty="0" err="1">
                <a:solidFill>
                  <a:srgbClr val="223644"/>
                </a:solidFill>
                <a:effectLst/>
              </a:rPr>
              <a:t>year</a:t>
            </a:r>
            <a:r>
              <a:rPr lang="cs-CZ" b="0" i="0" dirty="0">
                <a:solidFill>
                  <a:srgbClr val="223644"/>
                </a:solidFill>
                <a:effectLst/>
              </a:rPr>
              <a:t> </a:t>
            </a:r>
            <a:r>
              <a:rPr lang="cs-CZ" b="0" i="0" dirty="0" err="1">
                <a:solidFill>
                  <a:srgbClr val="223644"/>
                </a:solidFill>
                <a:effectLst/>
              </a:rPr>
              <a:t>since</a:t>
            </a:r>
            <a:r>
              <a:rPr lang="cs-CZ" b="0" i="0" dirty="0">
                <a:solidFill>
                  <a:srgbClr val="223644"/>
                </a:solidFill>
                <a:effectLst/>
              </a:rPr>
              <a:t> 1967 </a:t>
            </a:r>
            <a:endParaRPr lang="cs-CZ" b="0" i="0" dirty="0">
              <a:solidFill>
                <a:srgbClr val="000000"/>
              </a:solidFill>
              <a:effectLst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6332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9BB8D0-B9A9-4F1A-914B-FB50E38DC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Equipment</a:t>
            </a:r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6764B5FF-29E7-40A7-96B2-4AFF1E10469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err="1"/>
              <a:t>Skies</a:t>
            </a:r>
            <a:r>
              <a:rPr lang="cs-CZ" dirty="0"/>
              <a:t> </a:t>
            </a:r>
          </a:p>
          <a:p>
            <a:r>
              <a:rPr lang="cs-CZ" dirty="0" err="1"/>
              <a:t>Poles</a:t>
            </a:r>
            <a:endParaRPr lang="cs-CZ" dirty="0"/>
          </a:p>
          <a:p>
            <a:r>
              <a:rPr lang="cs-CZ" dirty="0"/>
              <a:t>Ski </a:t>
            </a:r>
            <a:r>
              <a:rPr lang="cs-CZ" dirty="0" err="1"/>
              <a:t>boots</a:t>
            </a:r>
            <a:endParaRPr lang="cs-CZ" dirty="0"/>
          </a:p>
          <a:p>
            <a:r>
              <a:rPr lang="cs-CZ" dirty="0" err="1"/>
              <a:t>Helmet</a:t>
            </a:r>
            <a:endParaRPr lang="cs-CZ" dirty="0"/>
          </a:p>
          <a:p>
            <a:r>
              <a:rPr lang="cs-CZ" dirty="0" err="1"/>
              <a:t>Glasses</a:t>
            </a:r>
            <a:endParaRPr lang="cs-CZ" dirty="0"/>
          </a:p>
          <a:p>
            <a:r>
              <a:rPr lang="cs-CZ" dirty="0"/>
              <a:t>Speed suit</a:t>
            </a:r>
          </a:p>
          <a:p>
            <a:endParaRPr lang="en-GB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101CB46-4A42-40F4-86B4-18340EB205B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/>
              <a:t>Spine </a:t>
            </a:r>
            <a:r>
              <a:rPr lang="cs-CZ" dirty="0" err="1"/>
              <a:t>protector</a:t>
            </a:r>
            <a:endParaRPr lang="cs-CZ" dirty="0"/>
          </a:p>
          <a:p>
            <a:r>
              <a:rPr lang="cs-CZ" dirty="0" err="1"/>
              <a:t>Arms</a:t>
            </a:r>
            <a:r>
              <a:rPr lang="cs-CZ" dirty="0"/>
              <a:t> </a:t>
            </a:r>
            <a:r>
              <a:rPr lang="cs-CZ" dirty="0" err="1"/>
              <a:t>protector</a:t>
            </a:r>
            <a:endParaRPr lang="cs-CZ" dirty="0"/>
          </a:p>
          <a:p>
            <a:r>
              <a:rPr lang="cs-CZ" dirty="0" err="1"/>
              <a:t>Forearm</a:t>
            </a:r>
            <a:r>
              <a:rPr lang="cs-CZ" dirty="0"/>
              <a:t> </a:t>
            </a:r>
            <a:r>
              <a:rPr lang="cs-CZ" dirty="0" err="1"/>
              <a:t>protector</a:t>
            </a:r>
            <a:endParaRPr lang="cs-CZ" dirty="0"/>
          </a:p>
          <a:p>
            <a:r>
              <a:rPr lang="cs-CZ" dirty="0" err="1"/>
              <a:t>Shin</a:t>
            </a:r>
            <a:r>
              <a:rPr lang="cs-CZ" dirty="0"/>
              <a:t> </a:t>
            </a:r>
            <a:r>
              <a:rPr lang="cs-CZ" dirty="0" err="1"/>
              <a:t>protector</a:t>
            </a:r>
            <a:endParaRPr lang="cs-CZ" dirty="0"/>
          </a:p>
          <a:p>
            <a:r>
              <a:rPr lang="cs-CZ" dirty="0"/>
              <a:t>Pole </a:t>
            </a:r>
            <a:r>
              <a:rPr lang="cs-CZ" dirty="0" err="1"/>
              <a:t>guard</a:t>
            </a:r>
            <a:endParaRPr lang="cs-CZ" dirty="0"/>
          </a:p>
          <a:p>
            <a:r>
              <a:rPr lang="cs-CZ" dirty="0" err="1"/>
              <a:t>Chin</a:t>
            </a:r>
            <a:r>
              <a:rPr lang="cs-CZ" dirty="0"/>
              <a:t> </a:t>
            </a:r>
            <a:r>
              <a:rPr lang="cs-CZ" dirty="0" err="1"/>
              <a:t>guard</a:t>
            </a:r>
            <a:endParaRPr lang="cs-CZ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6F21AC6E-D675-4FA2-9050-AFDA9D5145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8659" y="257911"/>
            <a:ext cx="2162477" cy="2152950"/>
          </a:xfrm>
          <a:prstGeom prst="rect">
            <a:avLst/>
          </a:prstGeom>
        </p:spPr>
      </p:pic>
      <p:pic>
        <p:nvPicPr>
          <p:cNvPr id="7" name="Obrázek 6" descr="Obsah obrázku exteriér, lyžování, osoba, sníh&#10;&#10;Popis byl vytvořen automaticky">
            <a:extLst>
              <a:ext uri="{FF2B5EF4-FFF2-40B4-BE49-F238E27FC236}">
                <a16:creationId xmlns:a16="http://schemas.microsoft.com/office/drawing/2014/main" id="{E4405EC2-1CE1-440D-8B64-EF69E50B5A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263" y="365125"/>
            <a:ext cx="6099101" cy="6099101"/>
          </a:xfrm>
          <a:prstGeom prst="rect">
            <a:avLst/>
          </a:prstGeom>
        </p:spPr>
      </p:pic>
      <p:pic>
        <p:nvPicPr>
          <p:cNvPr id="10" name="Obrázek 9" descr="Obsah obrázku lyžování, exteriér, sníh, osoba&#10;&#10;Popis byl vytvořen automaticky">
            <a:extLst>
              <a:ext uri="{FF2B5EF4-FFF2-40B4-BE49-F238E27FC236}">
                <a16:creationId xmlns:a16="http://schemas.microsoft.com/office/drawing/2014/main" id="{98F823E2-5005-4CE7-8F95-9B870D7461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52" y="685800"/>
            <a:ext cx="9371222" cy="5622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873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8DB93C-41D9-4787-9F3A-5CC926836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5006"/>
            <a:ext cx="10515600" cy="1325563"/>
          </a:xfrm>
        </p:spPr>
        <p:txBody>
          <a:bodyPr/>
          <a:lstStyle/>
          <a:p>
            <a:r>
              <a:rPr lang="cs-CZ" dirty="0" err="1"/>
              <a:t>Equipment</a:t>
            </a:r>
            <a:endParaRPr lang="en-GB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8A39F37-421A-4B01-A85B-7A6B9869713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/>
              <a:t>Slalom </a:t>
            </a:r>
            <a:r>
              <a:rPr lang="cs-CZ" dirty="0" err="1"/>
              <a:t>gates</a:t>
            </a:r>
            <a:endParaRPr lang="cs-CZ" dirty="0"/>
          </a:p>
          <a:p>
            <a:r>
              <a:rPr lang="cs-CZ" dirty="0"/>
              <a:t>Gates (GS, SG, DH)</a:t>
            </a:r>
          </a:p>
          <a:p>
            <a:r>
              <a:rPr lang="cs-CZ" dirty="0" err="1"/>
              <a:t>Special</a:t>
            </a:r>
            <a:r>
              <a:rPr lang="cs-CZ" dirty="0"/>
              <a:t> </a:t>
            </a:r>
            <a:r>
              <a:rPr lang="cs-CZ" dirty="0" err="1"/>
              <a:t>borer</a:t>
            </a:r>
            <a:endParaRPr lang="cs-CZ" dirty="0"/>
          </a:p>
          <a:p>
            <a:r>
              <a:rPr lang="cs-CZ" dirty="0" err="1"/>
              <a:t>Drill</a:t>
            </a:r>
            <a:endParaRPr lang="cs-CZ" dirty="0"/>
          </a:p>
          <a:p>
            <a:r>
              <a:rPr lang="cs-CZ" dirty="0" err="1"/>
              <a:t>Radios</a:t>
            </a:r>
            <a:endParaRPr lang="cs-CZ" dirty="0"/>
          </a:p>
          <a:p>
            <a:r>
              <a:rPr lang="cs-CZ" dirty="0" err="1"/>
              <a:t>Camera</a:t>
            </a:r>
            <a:endParaRPr lang="cs-CZ" dirty="0"/>
          </a:p>
          <a:p>
            <a:r>
              <a:rPr lang="cs-CZ" dirty="0" err="1"/>
              <a:t>Timekeeper</a:t>
            </a:r>
            <a:r>
              <a:rPr lang="cs-CZ" dirty="0"/>
              <a:t> </a:t>
            </a:r>
          </a:p>
          <a:p>
            <a:endParaRPr lang="en-GB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CDDD293-A3E0-4BD3-B1C8-AFABF7AE41A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err="1"/>
              <a:t>Waxing</a:t>
            </a:r>
            <a:r>
              <a:rPr lang="cs-CZ" dirty="0"/>
              <a:t> table</a:t>
            </a:r>
          </a:p>
          <a:p>
            <a:r>
              <a:rPr lang="cs-CZ" dirty="0" err="1"/>
              <a:t>Wax</a:t>
            </a:r>
            <a:r>
              <a:rPr lang="cs-CZ" dirty="0"/>
              <a:t> iron</a:t>
            </a:r>
          </a:p>
          <a:p>
            <a:r>
              <a:rPr lang="cs-CZ" dirty="0" err="1"/>
              <a:t>Wax</a:t>
            </a:r>
            <a:r>
              <a:rPr lang="cs-CZ" dirty="0"/>
              <a:t> </a:t>
            </a:r>
          </a:p>
          <a:p>
            <a:r>
              <a:rPr lang="cs-CZ" dirty="0" err="1"/>
              <a:t>Rasers</a:t>
            </a:r>
            <a:endParaRPr lang="cs-CZ" dirty="0"/>
          </a:p>
          <a:p>
            <a:r>
              <a:rPr lang="cs-CZ" dirty="0" err="1"/>
              <a:t>Scraper</a:t>
            </a:r>
            <a:endParaRPr lang="cs-CZ" dirty="0"/>
          </a:p>
          <a:p>
            <a:r>
              <a:rPr lang="cs-CZ" dirty="0" err="1"/>
              <a:t>Brushes</a:t>
            </a:r>
            <a:endParaRPr lang="cs-CZ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B335B5C5-FF94-4E79-8557-4ECD972FE4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8659" y="257911"/>
            <a:ext cx="2162477" cy="215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32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4F73AF2-A8C7-4351-BCC4-E91CC1979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Disciplines</a:t>
            </a:r>
          </a:p>
        </p:txBody>
      </p:sp>
      <p:sp>
        <p:nvSpPr>
          <p:cNvPr id="7" name="Zástupný obsah 6">
            <a:extLst>
              <a:ext uri="{FF2B5EF4-FFF2-40B4-BE49-F238E27FC236}">
                <a16:creationId xmlns:a16="http://schemas.microsoft.com/office/drawing/2014/main" id="{BFC126BB-E551-49B6-B7B9-9CDA3B8A3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4 </a:t>
            </a:r>
            <a:r>
              <a:rPr lang="cs-CZ" dirty="0" err="1"/>
              <a:t>main</a:t>
            </a:r>
            <a:r>
              <a:rPr lang="cs-CZ" dirty="0"/>
              <a:t> </a:t>
            </a:r>
            <a:r>
              <a:rPr lang="cs-CZ" dirty="0" err="1"/>
              <a:t>disciplines</a:t>
            </a:r>
            <a:r>
              <a:rPr lang="cs-CZ" dirty="0"/>
              <a:t> and </a:t>
            </a:r>
            <a:r>
              <a:rPr lang="cs-CZ" dirty="0" err="1"/>
              <a:t>combination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them</a:t>
            </a:r>
            <a:endParaRPr lang="cs-CZ" dirty="0"/>
          </a:p>
          <a:p>
            <a:pPr>
              <a:buFontTx/>
              <a:buChar char="-"/>
            </a:pPr>
            <a:r>
              <a:rPr lang="cs-CZ" dirty="0"/>
              <a:t>Slalom, </a:t>
            </a:r>
            <a:r>
              <a:rPr lang="cs-CZ" dirty="0" err="1"/>
              <a:t>Giant</a:t>
            </a:r>
            <a:r>
              <a:rPr lang="cs-CZ" dirty="0"/>
              <a:t> slalom, Super-G, </a:t>
            </a:r>
            <a:r>
              <a:rPr lang="cs-CZ" dirty="0" err="1"/>
              <a:t>Downhill</a:t>
            </a:r>
            <a:r>
              <a:rPr lang="cs-CZ" dirty="0"/>
              <a:t>, </a:t>
            </a:r>
            <a:r>
              <a:rPr lang="cs-CZ" dirty="0" err="1"/>
              <a:t>Supercombination</a:t>
            </a:r>
            <a:r>
              <a:rPr lang="cs-CZ" dirty="0"/>
              <a:t>, Alpine </a:t>
            </a:r>
            <a:r>
              <a:rPr lang="cs-CZ" dirty="0" err="1"/>
              <a:t>combination</a:t>
            </a:r>
            <a:r>
              <a:rPr lang="cs-CZ" dirty="0"/>
              <a:t>, Paralel slalom</a:t>
            </a:r>
          </a:p>
          <a:p>
            <a:r>
              <a:rPr lang="cs-CZ" dirty="0" err="1"/>
              <a:t>Technical</a:t>
            </a:r>
            <a:r>
              <a:rPr lang="cs-CZ" dirty="0"/>
              <a:t> and speed </a:t>
            </a:r>
            <a:r>
              <a:rPr lang="cs-CZ" dirty="0" err="1"/>
              <a:t>disciplines</a:t>
            </a:r>
            <a:endParaRPr lang="cs-CZ" dirty="0"/>
          </a:p>
          <a:p>
            <a:r>
              <a:rPr lang="cs-CZ" dirty="0" err="1"/>
              <a:t>Skies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each</a:t>
            </a:r>
            <a:r>
              <a:rPr lang="cs-CZ" dirty="0"/>
              <a:t> </a:t>
            </a:r>
            <a:r>
              <a:rPr lang="cs-CZ" dirty="0" err="1"/>
              <a:t>discipline</a:t>
            </a:r>
            <a:r>
              <a:rPr lang="cs-CZ" dirty="0"/>
              <a:t> are </a:t>
            </a:r>
            <a:r>
              <a:rPr lang="cs-CZ" dirty="0" err="1"/>
              <a:t>different</a:t>
            </a:r>
            <a:r>
              <a:rPr lang="cs-CZ" dirty="0"/>
              <a:t> </a:t>
            </a:r>
            <a:r>
              <a:rPr lang="cs-CZ" dirty="0" err="1"/>
              <a:t>lenght</a:t>
            </a:r>
            <a:r>
              <a:rPr lang="cs-CZ" dirty="0"/>
              <a:t> and </a:t>
            </a:r>
            <a:r>
              <a:rPr lang="cs-CZ" dirty="0" err="1"/>
              <a:t>different</a:t>
            </a:r>
            <a:r>
              <a:rPr lang="cs-CZ" dirty="0"/>
              <a:t> </a:t>
            </a:r>
            <a:r>
              <a:rPr lang="cs-CZ" dirty="0" err="1"/>
              <a:t>radius</a:t>
            </a:r>
            <a:endParaRPr lang="cs-CZ" dirty="0"/>
          </a:p>
          <a:p>
            <a:r>
              <a:rPr lang="cs-CZ" dirty="0" err="1"/>
              <a:t>Each</a:t>
            </a:r>
            <a:r>
              <a:rPr lang="cs-CZ" dirty="0"/>
              <a:t> </a:t>
            </a:r>
            <a:r>
              <a:rPr lang="cs-CZ" dirty="0" err="1"/>
              <a:t>discipline</a:t>
            </a:r>
            <a:r>
              <a:rPr lang="cs-CZ" dirty="0"/>
              <a:t> has </a:t>
            </a:r>
            <a:r>
              <a:rPr lang="cs-CZ" dirty="0" err="1"/>
              <a:t>its</a:t>
            </a:r>
            <a:r>
              <a:rPr lang="cs-CZ" dirty="0"/>
              <a:t> </a:t>
            </a:r>
            <a:r>
              <a:rPr lang="cs-CZ" dirty="0" err="1"/>
              <a:t>own</a:t>
            </a:r>
            <a:r>
              <a:rPr lang="cs-CZ" dirty="0"/>
              <a:t> </a:t>
            </a:r>
            <a:r>
              <a:rPr lang="cs-CZ" dirty="0" err="1"/>
              <a:t>rules</a:t>
            </a:r>
            <a:r>
              <a:rPr lang="cs-CZ" dirty="0"/>
              <a:t> </a:t>
            </a:r>
            <a:r>
              <a:rPr lang="cs-CZ" dirty="0" err="1"/>
              <a:t>including</a:t>
            </a:r>
            <a:r>
              <a:rPr lang="cs-CZ" dirty="0"/>
              <a:t> </a:t>
            </a:r>
            <a:r>
              <a:rPr lang="cs-CZ" dirty="0" err="1"/>
              <a:t>how</a:t>
            </a:r>
            <a:r>
              <a:rPr lang="cs-CZ" dirty="0"/>
              <a:t> long </a:t>
            </a:r>
            <a:r>
              <a:rPr lang="cs-CZ" dirty="0" err="1"/>
              <a:t>the</a:t>
            </a:r>
            <a:r>
              <a:rPr lang="cs-CZ" dirty="0"/>
              <a:t> track has to </a:t>
            </a:r>
            <a:r>
              <a:rPr lang="cs-CZ" dirty="0" err="1"/>
              <a:t>be</a:t>
            </a:r>
            <a:r>
              <a:rPr lang="cs-CZ" dirty="0"/>
              <a:t> 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2A45A6AC-0F8A-4654-9D44-CF75FFC40C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758" y="365125"/>
            <a:ext cx="2565143" cy="2259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184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7F7CA0-BA1E-4E26-A264-DA572BFFB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Disciplines</a:t>
            </a:r>
            <a:r>
              <a:rPr lang="cs-CZ" dirty="0"/>
              <a:t> – </a:t>
            </a:r>
            <a:r>
              <a:rPr lang="cs-CZ" dirty="0" err="1"/>
              <a:t>Giant</a:t>
            </a:r>
            <a:r>
              <a:rPr lang="cs-CZ" dirty="0"/>
              <a:t> slalom</a:t>
            </a:r>
            <a:endParaRPr lang="en-GB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EE820BFC-6D8A-4056-8F9B-7ACD84DCB9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921" y="482084"/>
            <a:ext cx="2565143" cy="2259530"/>
          </a:xfrm>
          <a:prstGeom prst="rect">
            <a:avLst/>
          </a:prstGeom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1BBCA91-0E6A-4322-83C3-465278FAA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r>
              <a:rPr lang="cs-CZ" dirty="0" err="1"/>
              <a:t>Lenght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skies</a:t>
            </a:r>
            <a:r>
              <a:rPr lang="cs-CZ" dirty="0"/>
              <a:t>: 188cm – </a:t>
            </a:r>
            <a:r>
              <a:rPr lang="cs-CZ" dirty="0" err="1"/>
              <a:t>women</a:t>
            </a:r>
            <a:r>
              <a:rPr lang="cs-CZ" dirty="0"/>
              <a:t>; 192 - </a:t>
            </a:r>
            <a:r>
              <a:rPr lang="cs-CZ" dirty="0" err="1"/>
              <a:t>men</a:t>
            </a:r>
            <a:endParaRPr lang="cs-CZ" dirty="0"/>
          </a:p>
          <a:p>
            <a:r>
              <a:rPr lang="cs-CZ" dirty="0" err="1"/>
              <a:t>Radius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skies</a:t>
            </a:r>
            <a:r>
              <a:rPr lang="cs-CZ" dirty="0"/>
              <a:t>: 30m</a:t>
            </a:r>
          </a:p>
          <a:p>
            <a:r>
              <a:rPr lang="cs-CZ" dirty="0" err="1"/>
              <a:t>Minimal</a:t>
            </a:r>
            <a:r>
              <a:rPr lang="cs-CZ" dirty="0"/>
              <a:t> </a:t>
            </a:r>
            <a:r>
              <a:rPr lang="cs-CZ" dirty="0" err="1"/>
              <a:t>dinstance</a:t>
            </a:r>
            <a:r>
              <a:rPr lang="cs-CZ" dirty="0"/>
              <a:t> </a:t>
            </a:r>
            <a:r>
              <a:rPr lang="cs-CZ" dirty="0" err="1"/>
              <a:t>between</a:t>
            </a:r>
            <a:r>
              <a:rPr lang="cs-CZ" dirty="0"/>
              <a:t> </a:t>
            </a:r>
            <a:r>
              <a:rPr lang="cs-CZ" dirty="0" err="1"/>
              <a:t>gates</a:t>
            </a:r>
            <a:r>
              <a:rPr lang="cs-CZ" dirty="0"/>
              <a:t>: 10m</a:t>
            </a:r>
          </a:p>
          <a:p>
            <a:r>
              <a:rPr lang="cs-CZ" dirty="0" err="1"/>
              <a:t>Lenght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track: 250m – 400m (w)/450m (m)</a:t>
            </a:r>
          </a:p>
          <a:p>
            <a:r>
              <a:rPr lang="cs-CZ" dirty="0"/>
              <a:t>2 </a:t>
            </a:r>
            <a:r>
              <a:rPr lang="cs-CZ" dirty="0" err="1"/>
              <a:t>rounds</a:t>
            </a:r>
            <a:r>
              <a:rPr lang="cs-CZ" dirty="0"/>
              <a:t> </a:t>
            </a:r>
          </a:p>
          <a:p>
            <a:r>
              <a:rPr lang="en-GB" sz="1400" dirty="0">
                <a:hlinkClick r:id="rId4"/>
              </a:rPr>
              <a:t>https://www.youtube.com/watch?v=s66UhlVOmTo</a:t>
            </a:r>
            <a:endParaRPr lang="cs-CZ" sz="1400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62944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63F1356A-7CF2-4A73-A9BB-E0AAA037F6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758" y="365125"/>
            <a:ext cx="2565143" cy="225953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82586073-6778-4DF0-9E10-24DC2CF45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Disciplines</a:t>
            </a:r>
            <a:r>
              <a:rPr lang="cs-CZ" dirty="0"/>
              <a:t> – Slalom</a:t>
            </a:r>
            <a:endParaRPr lang="en-GB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37022A6-51D3-4882-83FB-C9610328CA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r>
              <a:rPr lang="cs-CZ" dirty="0" err="1"/>
              <a:t>Lenght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skies</a:t>
            </a:r>
            <a:r>
              <a:rPr lang="cs-CZ" dirty="0"/>
              <a:t>: 155cm – </a:t>
            </a:r>
            <a:r>
              <a:rPr lang="cs-CZ" dirty="0" err="1"/>
              <a:t>women</a:t>
            </a:r>
            <a:r>
              <a:rPr lang="cs-CZ" dirty="0"/>
              <a:t>; 165cm - </a:t>
            </a:r>
            <a:r>
              <a:rPr lang="cs-CZ" dirty="0" err="1"/>
              <a:t>men</a:t>
            </a:r>
            <a:r>
              <a:rPr lang="cs-CZ" dirty="0"/>
              <a:t> </a:t>
            </a:r>
          </a:p>
          <a:p>
            <a:r>
              <a:rPr lang="cs-CZ" dirty="0" err="1"/>
              <a:t>Dinstance</a:t>
            </a:r>
            <a:r>
              <a:rPr lang="cs-CZ" dirty="0"/>
              <a:t> </a:t>
            </a:r>
            <a:r>
              <a:rPr lang="cs-CZ" dirty="0" err="1"/>
              <a:t>between</a:t>
            </a:r>
            <a:r>
              <a:rPr lang="cs-CZ" dirty="0"/>
              <a:t> </a:t>
            </a:r>
            <a:r>
              <a:rPr lang="cs-CZ" dirty="0" err="1"/>
              <a:t>gates</a:t>
            </a:r>
            <a:r>
              <a:rPr lang="cs-CZ" dirty="0"/>
              <a:t>: 6 – 13m</a:t>
            </a:r>
          </a:p>
          <a:p>
            <a:r>
              <a:rPr lang="cs-CZ" dirty="0" err="1"/>
              <a:t>Lenght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track: 140 – 220m (w); 180 – 220m (m)</a:t>
            </a:r>
          </a:p>
          <a:p>
            <a:pPr marL="0" indent="0">
              <a:buNone/>
            </a:pPr>
            <a:r>
              <a:rPr lang="en-GB" sz="1400" dirty="0">
                <a:hlinkClick r:id="rId4"/>
              </a:rPr>
              <a:t>https://www.youtube.com/watch?v=necFhntI19k</a:t>
            </a:r>
            <a:endParaRPr lang="cs-CZ" sz="1400" dirty="0"/>
          </a:p>
          <a:p>
            <a:pPr marL="0" indent="0">
              <a:buNone/>
            </a:pPr>
            <a:r>
              <a:rPr lang="en-GB" sz="1400" dirty="0">
                <a:hlinkClick r:id="rId5"/>
              </a:rPr>
              <a:t>https://www.youtube.com/watch?v=sUhC5bn_0VM</a:t>
            </a:r>
            <a:endParaRPr lang="cs-CZ" sz="1400" dirty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0301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D0EFED3B-897B-4701-A73C-7F149A7F88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758" y="365125"/>
            <a:ext cx="2565143" cy="225953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F5D733C1-C703-4CD1-992D-531F7D0CD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Disciplines</a:t>
            </a:r>
            <a:r>
              <a:rPr lang="cs-CZ" dirty="0"/>
              <a:t> – Super G</a:t>
            </a:r>
            <a:endParaRPr lang="en-GB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30DB52C-A8F3-4D4D-871E-3511170885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cs-CZ" dirty="0"/>
          </a:p>
          <a:p>
            <a:r>
              <a:rPr lang="cs-CZ" dirty="0" err="1"/>
              <a:t>Lenght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skies</a:t>
            </a:r>
            <a:r>
              <a:rPr lang="cs-CZ" dirty="0"/>
              <a:t>: 205cm – </a:t>
            </a:r>
            <a:r>
              <a:rPr lang="cs-CZ" dirty="0" err="1"/>
              <a:t>women</a:t>
            </a:r>
            <a:r>
              <a:rPr lang="cs-CZ" dirty="0"/>
              <a:t>; 210cm - </a:t>
            </a:r>
            <a:r>
              <a:rPr lang="cs-CZ" dirty="0" err="1"/>
              <a:t>men</a:t>
            </a:r>
            <a:endParaRPr lang="cs-CZ" dirty="0"/>
          </a:p>
          <a:p>
            <a:r>
              <a:rPr lang="cs-CZ" dirty="0" err="1"/>
              <a:t>Radius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skies</a:t>
            </a:r>
            <a:r>
              <a:rPr lang="cs-CZ" dirty="0"/>
              <a:t>: 40m – </a:t>
            </a:r>
            <a:r>
              <a:rPr lang="cs-CZ" dirty="0" err="1"/>
              <a:t>women</a:t>
            </a:r>
            <a:r>
              <a:rPr lang="cs-CZ" dirty="0"/>
              <a:t>;; 45m - </a:t>
            </a:r>
            <a:r>
              <a:rPr lang="cs-CZ" dirty="0" err="1"/>
              <a:t>men</a:t>
            </a:r>
            <a:endParaRPr lang="cs-CZ" dirty="0"/>
          </a:p>
          <a:p>
            <a:r>
              <a:rPr lang="cs-CZ" dirty="0" err="1"/>
              <a:t>Minimal</a:t>
            </a:r>
            <a:r>
              <a:rPr lang="cs-CZ" dirty="0"/>
              <a:t> </a:t>
            </a:r>
            <a:r>
              <a:rPr lang="cs-CZ" dirty="0" err="1"/>
              <a:t>dinstance</a:t>
            </a:r>
            <a:r>
              <a:rPr lang="cs-CZ" dirty="0"/>
              <a:t> </a:t>
            </a:r>
            <a:r>
              <a:rPr lang="cs-CZ" dirty="0" err="1"/>
              <a:t>between</a:t>
            </a:r>
            <a:r>
              <a:rPr lang="cs-CZ" dirty="0"/>
              <a:t> </a:t>
            </a:r>
            <a:r>
              <a:rPr lang="cs-CZ" dirty="0" err="1"/>
              <a:t>gates</a:t>
            </a:r>
            <a:r>
              <a:rPr lang="cs-CZ" dirty="0"/>
              <a:t>: 25m</a:t>
            </a:r>
          </a:p>
          <a:p>
            <a:r>
              <a:rPr lang="cs-CZ" dirty="0" err="1"/>
              <a:t>Lenght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track: 400 – 600m (w)/650m (m)</a:t>
            </a:r>
            <a:endParaRPr lang="en-GB" dirty="0"/>
          </a:p>
          <a:p>
            <a:r>
              <a:rPr lang="cs-CZ" dirty="0" err="1"/>
              <a:t>Average</a:t>
            </a:r>
            <a:r>
              <a:rPr lang="cs-CZ" dirty="0"/>
              <a:t> speed: 110 km/h</a:t>
            </a:r>
            <a:endParaRPr lang="en-GB" dirty="0"/>
          </a:p>
          <a:p>
            <a:r>
              <a:rPr lang="cs-CZ" dirty="0" err="1"/>
              <a:t>One</a:t>
            </a:r>
            <a:r>
              <a:rPr lang="cs-CZ" dirty="0"/>
              <a:t> </a:t>
            </a:r>
            <a:r>
              <a:rPr lang="cs-CZ" dirty="0" err="1"/>
              <a:t>round</a:t>
            </a:r>
            <a:endParaRPr lang="cs-CZ" dirty="0"/>
          </a:p>
          <a:p>
            <a:pPr marL="0" indent="0">
              <a:buNone/>
            </a:pPr>
            <a:r>
              <a:rPr lang="en-GB" sz="1800" dirty="0">
                <a:hlinkClick r:id="rId3"/>
              </a:rPr>
              <a:t>https://www.youtube.com/watch?v=Ke0bRzCWz1c</a:t>
            </a:r>
            <a:endParaRPr lang="cs-CZ" sz="1800" dirty="0"/>
          </a:p>
          <a:p>
            <a:pPr marL="0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440106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A1D5FE-96B9-4BBB-8281-69D8E8AE5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Disciplines</a:t>
            </a:r>
            <a:r>
              <a:rPr lang="cs-CZ" dirty="0"/>
              <a:t> - </a:t>
            </a:r>
            <a:r>
              <a:rPr lang="cs-CZ" dirty="0" err="1"/>
              <a:t>Downhill</a:t>
            </a:r>
            <a:endParaRPr lang="en-GB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E92F61B-2A62-4D61-A93D-667B39547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r>
              <a:rPr lang="cs-CZ" dirty="0" err="1"/>
              <a:t>Lenght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skies</a:t>
            </a:r>
            <a:r>
              <a:rPr lang="cs-CZ" dirty="0"/>
              <a:t>: 210cm -  </a:t>
            </a:r>
            <a:r>
              <a:rPr lang="cs-CZ" dirty="0" err="1"/>
              <a:t>women</a:t>
            </a:r>
            <a:r>
              <a:rPr lang="cs-CZ" dirty="0"/>
              <a:t>; 218cm - </a:t>
            </a:r>
            <a:r>
              <a:rPr lang="cs-CZ" dirty="0" err="1"/>
              <a:t>men</a:t>
            </a:r>
            <a:endParaRPr lang="cs-CZ" dirty="0"/>
          </a:p>
          <a:p>
            <a:r>
              <a:rPr lang="cs-CZ" dirty="0" err="1"/>
              <a:t>Radius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skies</a:t>
            </a:r>
            <a:r>
              <a:rPr lang="cs-CZ" dirty="0"/>
              <a:t>: 50m</a:t>
            </a:r>
          </a:p>
          <a:p>
            <a:r>
              <a:rPr lang="cs-CZ" dirty="0" err="1"/>
              <a:t>Lenght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track: 450 – 800m (w); 800 – 1100m (m)</a:t>
            </a:r>
          </a:p>
          <a:p>
            <a:r>
              <a:rPr lang="cs-CZ" dirty="0" err="1"/>
              <a:t>Average</a:t>
            </a:r>
            <a:r>
              <a:rPr lang="cs-CZ" dirty="0"/>
              <a:t> speed: 120 km/h</a:t>
            </a:r>
          </a:p>
          <a:p>
            <a:r>
              <a:rPr lang="cs-CZ" dirty="0" err="1"/>
              <a:t>Compulsory</a:t>
            </a:r>
            <a:r>
              <a:rPr lang="cs-CZ" dirty="0"/>
              <a:t> </a:t>
            </a:r>
            <a:r>
              <a:rPr lang="cs-CZ" dirty="0" err="1"/>
              <a:t>training</a:t>
            </a:r>
            <a:r>
              <a:rPr lang="cs-CZ" dirty="0"/>
              <a:t> </a:t>
            </a:r>
            <a:r>
              <a:rPr lang="cs-CZ" dirty="0" err="1"/>
              <a:t>berofe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race</a:t>
            </a:r>
            <a:r>
              <a:rPr lang="cs-CZ" dirty="0"/>
              <a:t> in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same</a:t>
            </a:r>
            <a:r>
              <a:rPr lang="cs-CZ" dirty="0"/>
              <a:t> track</a:t>
            </a:r>
          </a:p>
          <a:p>
            <a:r>
              <a:rPr lang="en-GB" sz="2000" dirty="0">
                <a:hlinkClick r:id="rId2"/>
              </a:rPr>
              <a:t>https://www.youtube.com/watch?v=R3MFq2wZn1M</a:t>
            </a:r>
            <a:endParaRPr lang="cs-CZ" sz="2000" dirty="0"/>
          </a:p>
          <a:p>
            <a:endParaRPr lang="en-GB" sz="2000" dirty="0"/>
          </a:p>
          <a:p>
            <a:endParaRPr lang="en-GB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EE41C567-3811-4A62-9A3A-C850159A19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758" y="365125"/>
            <a:ext cx="2565143" cy="2259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190026"/>
      </p:ext>
    </p:extLst>
  </p:cSld>
  <p:clrMapOvr>
    <a:masterClrMapping/>
  </p:clrMapOvr>
</p:sld>
</file>

<file path=ppt/theme/theme1.xml><?xml version="1.0" encoding="utf-8"?>
<a:theme xmlns:a="http://schemas.openxmlformats.org/drawingml/2006/main" name="BrushVTI">
  <a:themeElements>
    <a:clrScheme name="AnalogousFromLightSeedLeftStep">
      <a:dk1>
        <a:srgbClr val="000000"/>
      </a:dk1>
      <a:lt1>
        <a:srgbClr val="FFFFFF"/>
      </a:lt1>
      <a:dk2>
        <a:srgbClr val="243541"/>
      </a:dk2>
      <a:lt2>
        <a:srgbClr val="E2E6E8"/>
      </a:lt2>
      <a:accent1>
        <a:srgbClr val="C0998B"/>
      </a:accent1>
      <a:accent2>
        <a:srgbClr val="BA7F88"/>
      </a:accent2>
      <a:accent3>
        <a:srgbClr val="C594B0"/>
      </a:accent3>
      <a:accent4>
        <a:srgbClr val="BA7FB9"/>
      </a:accent4>
      <a:accent5>
        <a:srgbClr val="B396C6"/>
      </a:accent5>
      <a:accent6>
        <a:srgbClr val="897FBA"/>
      </a:accent6>
      <a:hlink>
        <a:srgbClr val="5D8A9A"/>
      </a:hlink>
      <a:folHlink>
        <a:srgbClr val="7F7F7F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1762</TotalTime>
  <Words>1674</Words>
  <Application>Microsoft Office PowerPoint</Application>
  <PresentationFormat>Širokoúhlá obrazovka</PresentationFormat>
  <Paragraphs>209</Paragraphs>
  <Slides>19</Slides>
  <Notes>14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5" baseType="lpstr">
      <vt:lpstr>Arial</vt:lpstr>
      <vt:lpstr>Calibri</vt:lpstr>
      <vt:lpstr>Century Gothic</vt:lpstr>
      <vt:lpstr>Elephant</vt:lpstr>
      <vt:lpstr>Inter</vt:lpstr>
      <vt:lpstr>BrushVTI</vt:lpstr>
      <vt:lpstr>Alpine skiing</vt:lpstr>
      <vt:lpstr>History of the alpine skiing</vt:lpstr>
      <vt:lpstr>Equipment</vt:lpstr>
      <vt:lpstr>Equipment</vt:lpstr>
      <vt:lpstr>Disciplines</vt:lpstr>
      <vt:lpstr>Disciplines – Giant slalom</vt:lpstr>
      <vt:lpstr>Disciplines – Slalom</vt:lpstr>
      <vt:lpstr>Disciplines – Super G</vt:lpstr>
      <vt:lpstr>Disciplines - Downhill</vt:lpstr>
      <vt:lpstr>Cathegories</vt:lpstr>
      <vt:lpstr>Best of the best </vt:lpstr>
      <vt:lpstr>Best of the best – Mikaela Shiffrin</vt:lpstr>
      <vt:lpstr>Best of the best – Aksel Lund Svindal </vt:lpstr>
      <vt:lpstr>Best of the best – Lindsey Vonn</vt:lpstr>
      <vt:lpstr>Best of the best – Ingemar Stenmark</vt:lpstr>
      <vt:lpstr>Best of the best – Bohumír Zeman</vt:lpstr>
      <vt:lpstr>Best of the best – Ester Ledecká</vt:lpstr>
      <vt:lpstr>Best of the best 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Alpine skiing</dc:title>
  <dc:creator>Hana Lukášová</dc:creator>
  <cp:lastModifiedBy>Hana Lukášová</cp:lastModifiedBy>
  <cp:revision>52</cp:revision>
  <dcterms:created xsi:type="dcterms:W3CDTF">2021-04-09T18:09:26Z</dcterms:created>
  <dcterms:modified xsi:type="dcterms:W3CDTF">2021-04-11T22:03:28Z</dcterms:modified>
</cp:coreProperties>
</file>