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77" r:id="rId7"/>
    <p:sldId id="262" r:id="rId8"/>
    <p:sldId id="268" r:id="rId9"/>
    <p:sldId id="269" r:id="rId10"/>
    <p:sldId id="270" r:id="rId11"/>
    <p:sldId id="266" r:id="rId12"/>
    <p:sldId id="271" r:id="rId13"/>
    <p:sldId id="265" r:id="rId14"/>
    <p:sldId id="272" r:id="rId15"/>
    <p:sldId id="273" r:id="rId16"/>
    <p:sldId id="274" r:id="rId17"/>
    <p:sldId id="275" r:id="rId18"/>
    <p:sldId id="276" r:id="rId19"/>
    <p:sldId id="278" r:id="rId20"/>
    <p:sldId id="279" r:id="rId21"/>
    <p:sldId id="280" r:id="rId22"/>
    <p:sldId id="281" r:id="rId23"/>
    <p:sldId id="267" r:id="rId24"/>
    <p:sldId id="263" r:id="rId25"/>
    <p:sldId id="264" r:id="rId2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317CF-95FE-4FEF-8644-E6BDAE1F14CD}" type="datetimeFigureOut">
              <a:rPr lang="cs-CZ" smtClean="0"/>
              <a:t>29.03.2021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2B1C-E930-4509-82A7-FF71509E87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0154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EF2B1C-E930-4509-82A7-FF71509E8775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4970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21818-E75A-458F-AC5B-0E9A2C76B8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056" y="448056"/>
            <a:ext cx="11292840" cy="3401568"/>
          </a:xfrm>
        </p:spPr>
        <p:txBody>
          <a:bodyPr anchor="b">
            <a:normAutofit/>
          </a:bodyPr>
          <a:lstStyle>
            <a:lvl1pPr algn="l"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EE64DE-978B-4F95-BB3C-D027D80087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056" y="4471416"/>
            <a:ext cx="11292840" cy="1481328"/>
          </a:xfr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2400">
                <a:solidFill>
                  <a:schemeClr val="tx2">
                    <a:alpha val="5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6CC717-08C5-4F3E-B8AA-BA93C8755982}"/>
              </a:ext>
            </a:extLst>
          </p:cNvPr>
          <p:cNvCxnSpPr>
            <a:cxnSpLocks/>
          </p:cNvCxnSpPr>
          <p:nvPr/>
        </p:nvCxnSpPr>
        <p:spPr>
          <a:xfrm>
            <a:off x="449400" y="4122000"/>
            <a:ext cx="112932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96B5700-AA45-4E20-8BE5-276204113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cap="all" spc="200" baseline="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r>
              <a:rPr lang="en-US" spc="200" dirty="0"/>
              <a:t>Sample Footer Text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C5B7199-CC00-4D38-8B48-F8A5391129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38232" y="6153912"/>
            <a:ext cx="1510856" cy="5029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16BC76EC-3453-4CE0-A71D-BD2194075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900" cap="all" spc="200" baseline="0">
                <a:solidFill>
                  <a:schemeClr val="tx1">
                    <a:alpha val="55000"/>
                  </a:schemeClr>
                </a:solidFill>
              </a:defRPr>
            </a:lvl1pPr>
          </a:lstStyle>
          <a:p>
            <a:fld id="{8256C2ED-54A4-480D-B5C8-65C0D62359B9}" type="datetime2">
              <a:rPr lang="en-US" smtClean="0"/>
              <a:pPr/>
              <a:t>Monday, March 29,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309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733FC-38A1-463C-BF3D-0D99784E0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FD076A-A004-4560-A43B-028624E20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48056" y="1956816"/>
            <a:ext cx="11301984" cy="3995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FBA60-9309-4F2A-9FA9-305C4AFBEC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53CF612A-4CB0-4F57-9A87-F049CECB184D}" type="datetime2">
              <a:rPr lang="en-US" smtClean="0"/>
              <a:t>Monday, March 29,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BF451-928F-4E55-8A76-111D0E211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EC161-BA80-4E93-AEB1-B61E38C09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9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A44E3E-5EFE-4FCB-86A2-5E20CC6525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232136" y="448056"/>
            <a:ext cx="1581912" cy="55046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5005E-2E0C-4200-BF29-1135A35EE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8912" y="438912"/>
            <a:ext cx="9436608" cy="55046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BBBED-3B21-4271-BC0F-BBA258B59D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8F397F40-C8F7-4897-A6B8-241042F913A9}" type="datetime2">
              <a:rPr lang="en-US" smtClean="0"/>
              <a:t>Monday, March 29,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9CED5-56F3-4943-8143-918F7A860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87180-7248-4741-8E3B-9AAFB414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1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B7685-BDD9-488F-B082-33592E0F1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CB5FF-7FB5-4B8A-BF1C-48765D40B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735200"/>
            <a:ext cx="11293200" cy="3783013"/>
          </a:xfrm>
        </p:spPr>
        <p:txBody>
          <a:bodyPr wrap="square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DA03860-F8F0-4186-B5D0-72C935B2C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cap="all" spc="200" baseline="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r>
              <a:rPr lang="en-US" spc="200" dirty="0"/>
              <a:t>Sample Footer Text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0B9D802-9E36-42DA-B6CA-6C937CBE8A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38232" y="6153912"/>
            <a:ext cx="1510856" cy="5029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227B5A7-BF66-4C50-9DAD-A24070310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900" cap="all" spc="200" baseline="0">
                <a:solidFill>
                  <a:schemeClr val="tx1">
                    <a:alpha val="55000"/>
                  </a:schemeClr>
                </a:solidFill>
              </a:defRPr>
            </a:lvl1pPr>
          </a:lstStyle>
          <a:p>
            <a:fld id="{8256C2ED-54A4-480D-B5C8-65C0D62359B9}" type="datetime2">
              <a:rPr lang="en-US" smtClean="0"/>
              <a:pPr/>
              <a:t>Monday, March 29,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657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E2B8D-DB20-44D1-84BC-F76685913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448056"/>
            <a:ext cx="11311128" cy="3401568"/>
          </a:xfrm>
        </p:spPr>
        <p:txBody>
          <a:bodyPr anchor="b">
            <a:norm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94C298-618E-4642-8F2B-8DD253ED5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056" y="4471416"/>
            <a:ext cx="11292840" cy="1481328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tx2">
                    <a:alpha val="5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3ECD5-2EEA-457B-9C93-36F8AF368E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10EDCA73-0A86-4195-A787-75037827079D}" type="datetime2">
              <a:rPr lang="en-US" smtClean="0"/>
              <a:t>Monday, March 29,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A15D4-F172-4025-9290-C8F5D419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6CD73-9984-4E1D-BD74-37115C1F4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Ins="219456"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9FAD47-5E44-4EE5-A422-A77593F8F3A3}"/>
              </a:ext>
            </a:extLst>
          </p:cNvPr>
          <p:cNvCxnSpPr>
            <a:cxnSpLocks/>
          </p:cNvCxnSpPr>
          <p:nvPr/>
        </p:nvCxnSpPr>
        <p:spPr>
          <a:xfrm>
            <a:off x="449400" y="4122000"/>
            <a:ext cx="112932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392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74E41-AB27-418C-AA9E-8F863DDE3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9E10A-E18D-4122-A71B-0A22F695E0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056" y="1735200"/>
            <a:ext cx="5431536" cy="4214750"/>
          </a:xfrm>
        </p:spPr>
        <p:txBody>
          <a:bodyPr/>
          <a:lstStyle>
            <a:lvl1pPr marL="450000">
              <a:defRPr/>
            </a:lvl1pPr>
            <a:lvl2pPr marL="900000">
              <a:defRPr/>
            </a:lvl2pPr>
            <a:lvl3pPr marL="1350000">
              <a:defRPr/>
            </a:lvl3pPr>
            <a:lvl4pPr marL="1800000">
              <a:defRPr/>
            </a:lvl4pPr>
            <a:lvl5pPr marL="22500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CB980D-2720-431B-88C8-4D837023B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9360" y="1735200"/>
            <a:ext cx="5431536" cy="4214750"/>
          </a:xfrm>
        </p:spPr>
        <p:txBody>
          <a:bodyPr/>
          <a:lstStyle>
            <a:lvl2pPr marL="900000">
              <a:defRPr/>
            </a:lvl2pPr>
            <a:lvl3pPr marL="1350000">
              <a:defRPr/>
            </a:lvl3pPr>
            <a:lvl4pPr marL="1800000">
              <a:defRPr/>
            </a:lvl4pPr>
            <a:lvl5pPr marL="24300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8EB211-F6F7-4C53-B25F-F1EBF7A8BF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83C75374-B296-498E-A935-80631EA9020D}" type="datetime2">
              <a:rPr lang="en-US" smtClean="0"/>
              <a:t>Monday, March 29,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AA830D-482E-415E-B855-D561B94BD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FB2AC-9F49-4D35-8C5E-ECECC6B13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Ins="219456"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51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25D59-DC0A-4295-8714-902B54B98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11128" cy="114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A33E2-E7AE-4E37-9DF1-69697E45D2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056" y="1774952"/>
            <a:ext cx="5431536" cy="612648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2000" b="0" i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2E79D5-E651-4B82-AFAA-DE6E16AC3E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8056" y="2752344"/>
            <a:ext cx="5431536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A91196-F771-42C3-A726-A4ECF561F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9360" y="1774952"/>
            <a:ext cx="5431536" cy="612648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2000" b="0" i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76BA18-D373-4B5F-B812-5D5E4C2378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09360" y="2752344"/>
            <a:ext cx="5431536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95D0EB-9F99-4C95-ADA6-AC6B493C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B098B728-214A-4ABC-8432-5B3A5A66A987}" type="datetime2">
              <a:rPr lang="en-US" smtClean="0"/>
              <a:t>Monday, March 29, 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EB69A9-1E48-4683-8873-D888C39E6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7E419C-3010-4562-BA4B-ECBC2DBE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Ins="219456"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6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58066-A255-4886-A4B0-2AC829A76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11128" cy="5559552"/>
          </a:xfrm>
        </p:spPr>
        <p:txBody>
          <a:bodyPr wrap="squar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68D80A-6560-46E3-AF30-9CEC54EA74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015F02D0-6806-43AF-9888-2359BF40C204}" type="datetime2">
              <a:rPr lang="en-US" smtClean="0"/>
              <a:t>Monday, March 29,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673C2-FB1E-46F5-8CFB-93B9DB807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1E2120-410F-4382-81AB-37F161F72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Ins="219456"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5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802222-E41B-48E7-BF06-5C5509D621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8EE14D2D-B1AF-4197-82D6-FC1F8BD05681}" type="datetime2">
              <a:rPr lang="en-US" smtClean="0"/>
              <a:t>Monday, March 29,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A636E3-B721-46E8-882F-C123530F0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C1178-3E0E-449A-B799-009C04C06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0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23392-4FF4-4922-A14E-8AA23A9BD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3447288" cy="1069848"/>
          </a:xfrm>
        </p:spPr>
        <p:txBody>
          <a:bodyPr wrap="square"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FB38E-5055-4C9B-9A3B-A7B3A4887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0832" y="393192"/>
            <a:ext cx="7379208" cy="555955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2EC2DB-2ED3-408C-BFF2-F413C9D8F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8056" y="1733550"/>
            <a:ext cx="3447288" cy="421919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374FDF-3000-4B2C-AC88-8CE34D6805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98771CEB-9838-4245-91B8-EFBAFE2D8B44}" type="datetime2">
              <a:rPr lang="en-US" smtClean="0"/>
              <a:t>Monday, March 29,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A0B7F4-5B8C-49BD-9BDA-FCBD13E24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2BC00-0803-4A53-8657-91CE0DB80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05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C2A98-C272-40D9-B75A-77A3D5867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3447288" cy="1069848"/>
          </a:xfrm>
        </p:spPr>
        <p:txBody>
          <a:bodyPr wrap="square"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D50DAC-9AC3-4A9A-91B7-6C95E43625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70832" y="441324"/>
            <a:ext cx="7373112" cy="5511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721B04-C243-49A9-B5D3-483379290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8056" y="1735200"/>
            <a:ext cx="3447288" cy="421475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8E949C-DD35-44F6-B45A-35134D7E12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51D3F6BF-A585-41F8-88DF-7E5D069F892A}" type="datetime2">
              <a:rPr lang="en-US" smtClean="0"/>
              <a:t>Monday, March 29,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C70102-4B8E-4FEC-9BB7-97FDC1EAB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693AF-08A9-4388-A9B8-174D53955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0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DDBCE8-F60C-4E3A-83C0-BDE8DD2DE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11412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BC57F-72F2-48BC-B1EE-1F2C6155D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056" y="1733550"/>
            <a:ext cx="11293200" cy="3783013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FBC45-A4BC-4EE5-82B1-8BC7912255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cap="all" spc="200" baseline="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r>
              <a:rPr lang="en-US" spc="200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E1300-1995-409E-B058-59180872B6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38232" y="6153912"/>
            <a:ext cx="1510856" cy="5029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9030E9-7F3B-403F-96B2-7C2C627C3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900" cap="all" spc="200" baseline="0">
                <a:solidFill>
                  <a:schemeClr val="tx1">
                    <a:alpha val="55000"/>
                  </a:schemeClr>
                </a:solidFill>
              </a:defRPr>
            </a:lvl1pPr>
          </a:lstStyle>
          <a:p>
            <a:fld id="{8256C2ED-54A4-480D-B5C8-65C0D62359B9}" type="datetime2">
              <a:rPr lang="en-US" smtClean="0"/>
              <a:pPr/>
              <a:t>Monday, March 29,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0180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i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0000" indent="-448056" algn="l" defTabSz="914400" rtl="0" eaLnBrk="1" latinLnBrk="0" hangingPunct="1">
        <a:lnSpc>
          <a:spcPct val="140000"/>
        </a:lnSpc>
        <a:spcBef>
          <a:spcPts val="10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1pPr>
      <a:lvl2pPr marL="900000" indent="-448056" algn="l" defTabSz="914400" rtl="0" eaLnBrk="1" latinLnBrk="0" hangingPunct="1">
        <a:lnSpc>
          <a:spcPct val="140000"/>
        </a:lnSpc>
        <a:spcBef>
          <a:spcPts val="5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2pPr>
      <a:lvl3pPr marL="1350000" indent="-448056" algn="l" defTabSz="914400" rtl="0" eaLnBrk="1" latinLnBrk="0" hangingPunct="1">
        <a:lnSpc>
          <a:spcPct val="140000"/>
        </a:lnSpc>
        <a:spcBef>
          <a:spcPts val="5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3pPr>
      <a:lvl4pPr marL="1800000" indent="-448056" algn="l" defTabSz="914400" rtl="0" eaLnBrk="1" latinLnBrk="0" hangingPunct="1">
        <a:lnSpc>
          <a:spcPct val="140000"/>
        </a:lnSpc>
        <a:spcBef>
          <a:spcPts val="5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4pPr>
      <a:lvl5pPr marL="2250000" indent="-448056" algn="l" defTabSz="914400" rtl="0" eaLnBrk="1" latinLnBrk="0" hangingPunct="1">
        <a:lnSpc>
          <a:spcPct val="140000"/>
        </a:lnSpc>
        <a:spcBef>
          <a:spcPts val="5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2E5B6AE-5EFE-45F0-A2AE-ED771CA3D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E0EFBF1-335A-43DB-BB87-5411CD12C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055" y="655200"/>
            <a:ext cx="5432045" cy="1969200"/>
          </a:xfrm>
        </p:spPr>
        <p:txBody>
          <a:bodyPr anchor="b">
            <a:normAutofit/>
          </a:bodyPr>
          <a:lstStyle/>
          <a:p>
            <a:r>
              <a:rPr lang="cs-CZ" sz="7200" b="1" dirty="0" err="1"/>
              <a:t>Gymnastics</a:t>
            </a:r>
            <a:endParaRPr lang="cs-CZ" sz="7200" b="1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A9FED9F-4E8C-4B7C-BCEE-8BFA1107A4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796" y="4043837"/>
            <a:ext cx="5432045" cy="332645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cs-CZ" dirty="0" err="1"/>
              <a:t>Author</a:t>
            </a:r>
            <a:r>
              <a:rPr lang="cs-CZ" dirty="0"/>
              <a:t>: Kristýna Pichlová</a:t>
            </a:r>
          </a:p>
          <a:p>
            <a:pPr>
              <a:lnSpc>
                <a:spcPct val="110000"/>
              </a:lnSpc>
            </a:pPr>
            <a:r>
              <a:rPr lang="cs-CZ" dirty="0" err="1"/>
              <a:t>Sports</a:t>
            </a:r>
            <a:r>
              <a:rPr lang="cs-CZ" dirty="0"/>
              <a:t> Management</a:t>
            </a:r>
          </a:p>
          <a:p>
            <a:pPr>
              <a:lnSpc>
                <a:spcPct val="110000"/>
              </a:lnSpc>
            </a:pPr>
            <a:r>
              <a:rPr lang="cs-CZ" dirty="0"/>
              <a:t>Charles University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55B435-D9F3-4A31-B89E-36741390DB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0000" y="450000"/>
            <a:ext cx="54324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Gymnast performing on rings">
            <a:extLst>
              <a:ext uri="{FF2B5EF4-FFF2-40B4-BE49-F238E27FC236}">
                <a16:creationId xmlns:a16="http://schemas.microsoft.com/office/drawing/2014/main" id="{C4F8AE6D-700C-4F85-8D72-F5C3B1FA34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20" r="9090" b="-1"/>
          <a:stretch/>
        </p:blipFill>
        <p:spPr>
          <a:xfrm>
            <a:off x="6311900" y="10"/>
            <a:ext cx="58801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2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00EFD5-0674-4574-9528-3ECB8B14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864647"/>
          </a:xfrm>
        </p:spPr>
        <p:txBody>
          <a:bodyPr/>
          <a:lstStyle/>
          <a:p>
            <a:r>
              <a:rPr lang="cs-CZ" dirty="0" err="1"/>
              <a:t>Asymmetric</a:t>
            </a:r>
            <a:r>
              <a:rPr lang="cs-CZ" dirty="0"/>
              <a:t> </a:t>
            </a:r>
            <a:r>
              <a:rPr lang="cs-CZ" dirty="0" err="1"/>
              <a:t>bars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0797F6-2FE7-455A-B604-D35C4E917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253448"/>
            <a:ext cx="11293200" cy="4264766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3074" name="Picture 2" descr="Women's asymmetric bars gymnastics | Gymnastics, Gymnastics pictures,  Artistic gymnastics">
            <a:extLst>
              <a:ext uri="{FF2B5EF4-FFF2-40B4-BE49-F238E27FC236}">
                <a16:creationId xmlns:a16="http://schemas.microsoft.com/office/drawing/2014/main" id="{05745E76-4CFD-42E1-940F-FA0DF28A5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6" y="1339786"/>
            <a:ext cx="581025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Uneven bars - Wikipedia">
            <a:extLst>
              <a:ext uri="{FF2B5EF4-FFF2-40B4-BE49-F238E27FC236}">
                <a16:creationId xmlns:a16="http://schemas.microsoft.com/office/drawing/2014/main" id="{2652DC1D-7C28-4D38-B8A2-789AD3A21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935" y="1253447"/>
            <a:ext cx="5203321" cy="458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901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602203-BE4B-4DD1-AEAF-81714DC5B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770927"/>
          </a:xfrm>
        </p:spPr>
        <p:txBody>
          <a:bodyPr/>
          <a:lstStyle/>
          <a:p>
            <a:r>
              <a:rPr lang="cs-CZ" dirty="0"/>
              <a:t>Balance </a:t>
            </a:r>
            <a:r>
              <a:rPr lang="cs-CZ" dirty="0" err="1"/>
              <a:t>beam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F30E3C9-438E-4027-8300-FF94EAF29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159728"/>
            <a:ext cx="11293200" cy="4358486"/>
          </a:xfrm>
        </p:spPr>
        <p:txBody>
          <a:bodyPr/>
          <a:lstStyle/>
          <a:p>
            <a:r>
              <a:rPr lang="cs-CZ" dirty="0"/>
              <a:t>125 cm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ground</a:t>
            </a:r>
            <a:r>
              <a:rPr lang="cs-CZ" dirty="0"/>
              <a:t>, 500 cm long, 10 cm </a:t>
            </a:r>
            <a:r>
              <a:rPr lang="cs-CZ" dirty="0" err="1"/>
              <a:t>wide</a:t>
            </a:r>
            <a:endParaRPr lang="cs-CZ" dirty="0"/>
          </a:p>
        </p:txBody>
      </p:sp>
      <p:pic>
        <p:nvPicPr>
          <p:cNvPr id="4098" name="Picture 2" descr="Simone Biles gives fans first look at new balance beam dismount">
            <a:extLst>
              <a:ext uri="{FF2B5EF4-FFF2-40B4-BE49-F238E27FC236}">
                <a16:creationId xmlns:a16="http://schemas.microsoft.com/office/drawing/2014/main" id="{C1E1CC0A-9BE5-4AA9-8396-EE9727BD2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25" y="2341371"/>
            <a:ext cx="6473930" cy="364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ow Is Women's Balance Beam Scored in Gymnastics? | Everything You Need to  Know About the Scoring in Gymnastics, Because Yeah, It's Complicated |  POPSUGAR Fitness Photo 5">
            <a:extLst>
              <a:ext uri="{FF2B5EF4-FFF2-40B4-BE49-F238E27FC236}">
                <a16:creationId xmlns:a16="http://schemas.microsoft.com/office/drawing/2014/main" id="{7FD200BD-7DCD-44AC-BFAF-01DB83FA8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324" y="2357635"/>
            <a:ext cx="5037932" cy="362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237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5B1E3A-5F5C-486D-9F7F-AB7C611A1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770149"/>
          </a:xfrm>
        </p:spPr>
        <p:txBody>
          <a:bodyPr/>
          <a:lstStyle/>
          <a:p>
            <a:r>
              <a:rPr lang="cs-CZ" dirty="0" err="1"/>
              <a:t>Floor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17C946B-7EEB-4A3B-8B6C-C3303784B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158950"/>
            <a:ext cx="11293200" cy="4359264"/>
          </a:xfrm>
        </p:spPr>
        <p:txBody>
          <a:bodyPr/>
          <a:lstStyle/>
          <a:p>
            <a:r>
              <a:rPr lang="cs-CZ" dirty="0"/>
              <a:t>12x12 m</a:t>
            </a:r>
          </a:p>
        </p:txBody>
      </p:sp>
      <p:pic>
        <p:nvPicPr>
          <p:cNvPr id="5122" name="Picture 2" descr="Artistic gymnastics sprung floor - FIG Approved">
            <a:extLst>
              <a:ext uri="{FF2B5EF4-FFF2-40B4-BE49-F238E27FC236}">
                <a16:creationId xmlns:a16="http://schemas.microsoft.com/office/drawing/2014/main" id="{5B43CCF5-085E-4F8B-AF6E-AF8D298AB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45" y="1984439"/>
            <a:ext cx="6667500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loor - Gymnastics facts 101">
            <a:extLst>
              <a:ext uri="{FF2B5EF4-FFF2-40B4-BE49-F238E27FC236}">
                <a16:creationId xmlns:a16="http://schemas.microsoft.com/office/drawing/2014/main" id="{C9B82348-2EFC-46C3-BF11-755759B946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365" y="2852958"/>
            <a:ext cx="4216590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410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EB4747-C6FC-4481-83EB-238230EEB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Rhytmic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B8D4736-89BB-4EDD-A06B-10EF8D23B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special</a:t>
            </a:r>
            <a:r>
              <a:rPr lang="cs-CZ" dirty="0"/>
              <a:t> </a:t>
            </a:r>
            <a:r>
              <a:rPr lang="cs-CZ" dirty="0" err="1"/>
              <a:t>equipment</a:t>
            </a:r>
            <a:r>
              <a:rPr lang="cs-CZ" dirty="0"/>
              <a:t> (</a:t>
            </a:r>
            <a:r>
              <a:rPr lang="cs-CZ" dirty="0" err="1"/>
              <a:t>clubs</a:t>
            </a:r>
            <a:r>
              <a:rPr lang="cs-CZ" dirty="0"/>
              <a:t>, </a:t>
            </a:r>
            <a:r>
              <a:rPr lang="cs-CZ" dirty="0" err="1"/>
              <a:t>hoop</a:t>
            </a:r>
            <a:r>
              <a:rPr lang="cs-CZ" dirty="0"/>
              <a:t>, </a:t>
            </a:r>
            <a:r>
              <a:rPr lang="cs-CZ" dirty="0" err="1"/>
              <a:t>ball</a:t>
            </a:r>
            <a:r>
              <a:rPr lang="cs-CZ" dirty="0"/>
              <a:t>, </a:t>
            </a:r>
            <a:r>
              <a:rPr lang="cs-CZ" dirty="0" err="1"/>
              <a:t>ribbon</a:t>
            </a:r>
            <a:r>
              <a:rPr lang="cs-CZ" dirty="0"/>
              <a:t>, </a:t>
            </a:r>
            <a:r>
              <a:rPr lang="cs-CZ" dirty="0" err="1"/>
              <a:t>rope</a:t>
            </a:r>
            <a:r>
              <a:rPr lang="cs-CZ" dirty="0"/>
              <a:t>)</a:t>
            </a:r>
          </a:p>
          <a:p>
            <a:r>
              <a:rPr lang="cs-CZ" dirty="0" err="1"/>
              <a:t>Individual</a:t>
            </a:r>
            <a:r>
              <a:rPr lang="cs-CZ" dirty="0"/>
              <a:t> sport, but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teams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5 and more</a:t>
            </a:r>
          </a:p>
          <a:p>
            <a:r>
              <a:rPr lang="cs-CZ" dirty="0"/>
              <a:t>It </a:t>
            </a:r>
            <a:r>
              <a:rPr lang="cs-CZ" dirty="0" err="1"/>
              <a:t>combinates</a:t>
            </a:r>
            <a:r>
              <a:rPr lang="cs-CZ" dirty="0"/>
              <a:t> </a:t>
            </a:r>
            <a:r>
              <a:rPr lang="cs-CZ" dirty="0" err="1"/>
              <a:t>elements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ballet</a:t>
            </a:r>
            <a:r>
              <a:rPr lang="cs-CZ" dirty="0"/>
              <a:t>, </a:t>
            </a:r>
            <a:r>
              <a:rPr lang="cs-CZ" dirty="0" err="1"/>
              <a:t>gymnastics</a:t>
            </a:r>
            <a:r>
              <a:rPr lang="cs-CZ" dirty="0"/>
              <a:t>, </a:t>
            </a:r>
            <a:r>
              <a:rPr lang="cs-CZ" dirty="0" err="1"/>
              <a:t>dance</a:t>
            </a:r>
            <a:r>
              <a:rPr lang="cs-CZ" dirty="0"/>
              <a:t> and </a:t>
            </a:r>
            <a:r>
              <a:rPr lang="cs-CZ" dirty="0" err="1"/>
              <a:t>apparatus</a:t>
            </a:r>
            <a:r>
              <a:rPr lang="cs-CZ" dirty="0"/>
              <a:t> </a:t>
            </a:r>
            <a:r>
              <a:rPr lang="cs-CZ" dirty="0" err="1"/>
              <a:t>manipulation</a:t>
            </a:r>
            <a:endParaRPr lang="cs-CZ" dirty="0"/>
          </a:p>
          <a:p>
            <a:r>
              <a:rPr lang="cs-CZ" dirty="0" err="1"/>
              <a:t>Women-only</a:t>
            </a:r>
            <a:endParaRPr lang="cs-CZ" dirty="0"/>
          </a:p>
          <a:p>
            <a:r>
              <a:rPr lang="cs-CZ" dirty="0" err="1"/>
              <a:t>Equipment</a:t>
            </a:r>
            <a:r>
              <a:rPr lang="cs-CZ" dirty="0"/>
              <a:t> </a:t>
            </a:r>
            <a:r>
              <a:rPr lang="cs-CZ" dirty="0" err="1"/>
              <a:t>according</a:t>
            </a:r>
            <a:r>
              <a:rPr lang="cs-CZ" dirty="0"/>
              <a:t> to </a:t>
            </a:r>
            <a:r>
              <a:rPr lang="cs-CZ" dirty="0" err="1"/>
              <a:t>age</a:t>
            </a:r>
            <a:r>
              <a:rPr lang="cs-CZ" dirty="0"/>
              <a:t>, </a:t>
            </a:r>
            <a:r>
              <a:rPr lang="cs-CZ" dirty="0" err="1"/>
              <a:t>there</a:t>
            </a:r>
            <a:r>
              <a:rPr lang="cs-CZ" dirty="0"/>
              <a:t> are </a:t>
            </a:r>
            <a:r>
              <a:rPr lang="cs-CZ" dirty="0" err="1"/>
              <a:t>some</a:t>
            </a:r>
            <a:r>
              <a:rPr lang="cs-CZ" dirty="0"/>
              <a:t> </a:t>
            </a:r>
            <a:r>
              <a:rPr lang="cs-CZ" dirty="0" err="1"/>
              <a:t>optional</a:t>
            </a:r>
            <a:endParaRPr lang="cs-CZ" dirty="0"/>
          </a:p>
          <a:p>
            <a:r>
              <a:rPr lang="cs-CZ" dirty="0" err="1"/>
              <a:t>Girls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do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4 </a:t>
            </a:r>
            <a:r>
              <a:rPr lang="cs-CZ" dirty="0" err="1"/>
              <a:t>years</a:t>
            </a:r>
            <a:r>
              <a:rPr lang="cs-CZ" dirty="0"/>
              <a:t>, </a:t>
            </a:r>
            <a:r>
              <a:rPr lang="cs-CZ" dirty="0" err="1"/>
              <a:t>mostly</a:t>
            </a:r>
            <a:r>
              <a:rPr lang="cs-CZ" dirty="0"/>
              <a:t> 6</a:t>
            </a:r>
          </a:p>
          <a:p>
            <a:r>
              <a:rPr lang="cs-CZ" dirty="0" err="1"/>
              <a:t>Winner</a:t>
            </a:r>
            <a:r>
              <a:rPr lang="cs-CZ" dirty="0"/>
              <a:t> – </a:t>
            </a:r>
            <a:r>
              <a:rPr lang="cs-CZ" dirty="0" err="1"/>
              <a:t>according</a:t>
            </a:r>
            <a:r>
              <a:rPr lang="cs-CZ" dirty="0"/>
              <a:t> to </a:t>
            </a:r>
            <a:r>
              <a:rPr lang="cs-CZ" dirty="0" err="1"/>
              <a:t>points</a:t>
            </a:r>
            <a:endParaRPr lang="cs-CZ" dirty="0"/>
          </a:p>
          <a:p>
            <a:r>
              <a:rPr lang="cs-CZ" dirty="0"/>
              <a:t>4 lines</a:t>
            </a:r>
          </a:p>
        </p:txBody>
      </p:sp>
    </p:spTree>
    <p:extLst>
      <p:ext uri="{BB962C8B-B14F-4D97-AF65-F5344CB8AC3E}">
        <p14:creationId xmlns:p14="http://schemas.microsoft.com/office/powerpoint/2010/main" val="2174498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411D18-7FAC-409D-83E9-B1D1C90E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700261"/>
          </a:xfrm>
        </p:spPr>
        <p:txBody>
          <a:bodyPr/>
          <a:lstStyle/>
          <a:p>
            <a:r>
              <a:rPr lang="cs-CZ" dirty="0" err="1"/>
              <a:t>Ball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293805-5BBB-4FB5-AA55-39DD4C3C8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089062"/>
            <a:ext cx="11293200" cy="4429152"/>
          </a:xfrm>
        </p:spPr>
        <p:txBody>
          <a:bodyPr/>
          <a:lstStyle/>
          <a:p>
            <a:r>
              <a:rPr lang="cs-CZ" dirty="0" err="1"/>
              <a:t>rubber</a:t>
            </a:r>
            <a:r>
              <a:rPr lang="cs-CZ" dirty="0"/>
              <a:t>, soft </a:t>
            </a:r>
            <a:r>
              <a:rPr lang="cs-CZ" dirty="0" err="1"/>
              <a:t>plastic</a:t>
            </a:r>
            <a:endParaRPr lang="cs-CZ" dirty="0"/>
          </a:p>
          <a:p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diameter</a:t>
            </a:r>
            <a:r>
              <a:rPr lang="cs-CZ" dirty="0"/>
              <a:t> 18-20 cm</a:t>
            </a:r>
          </a:p>
          <a:p>
            <a:r>
              <a:rPr lang="cs-CZ" dirty="0"/>
              <a:t>400 g</a:t>
            </a:r>
          </a:p>
          <a:p>
            <a:r>
              <a:rPr lang="cs-CZ" dirty="0" err="1"/>
              <a:t>Lots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colours</a:t>
            </a:r>
            <a:endParaRPr lang="cs-CZ" dirty="0"/>
          </a:p>
        </p:txBody>
      </p:sp>
      <p:pic>
        <p:nvPicPr>
          <p:cNvPr id="6146" name="Picture 2" descr="Ball routine- what a beautiful pose. | Rhythmic gymnastics leotards, Rhythmic  gymnastics, Gymnastics photos">
            <a:extLst>
              <a:ext uri="{FF2B5EF4-FFF2-40B4-BE49-F238E27FC236}">
                <a16:creationId xmlns:a16="http://schemas.microsoft.com/office/drawing/2014/main" id="{03E7A7B4-DFA6-4A8B-9464-9BF9728AA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346" y="1180504"/>
            <a:ext cx="3428518" cy="515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00001 FIG - PASTORELLI NEW GENERATION Ball | Rhythmic Gymnastics Gym Balls  FIG Approved | Pastorelli Sport Rhythmic Gymnastics Store">
            <a:extLst>
              <a:ext uri="{FF2B5EF4-FFF2-40B4-BE49-F238E27FC236}">
                <a16:creationId xmlns:a16="http://schemas.microsoft.com/office/drawing/2014/main" id="{EA412EC6-1774-42C9-9D81-7C6BFCE5B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823" y="3095517"/>
            <a:ext cx="3457575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071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5BEB00-3F86-4CC1-A3AB-5147FDB8F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587245"/>
          </a:xfrm>
        </p:spPr>
        <p:txBody>
          <a:bodyPr/>
          <a:lstStyle/>
          <a:p>
            <a:r>
              <a:rPr lang="cs-CZ" dirty="0" err="1"/>
              <a:t>Hoop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BF33F2-A468-4C73-A277-C1B37443C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150706"/>
            <a:ext cx="11293200" cy="4367507"/>
          </a:xfrm>
        </p:spPr>
        <p:txBody>
          <a:bodyPr/>
          <a:lstStyle/>
          <a:p>
            <a:r>
              <a:rPr lang="cs-CZ" dirty="0" err="1"/>
              <a:t>Wood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plastic</a:t>
            </a:r>
            <a:endParaRPr lang="cs-CZ" dirty="0"/>
          </a:p>
          <a:p>
            <a:r>
              <a:rPr lang="cs-CZ" dirty="0" err="1"/>
              <a:t>Inner</a:t>
            </a:r>
            <a:r>
              <a:rPr lang="cs-CZ" dirty="0"/>
              <a:t> </a:t>
            </a:r>
            <a:r>
              <a:rPr lang="cs-CZ" dirty="0" err="1"/>
              <a:t>diameter</a:t>
            </a:r>
            <a:r>
              <a:rPr lang="cs-CZ" dirty="0"/>
              <a:t> 80 to 90 </a:t>
            </a:r>
            <a:r>
              <a:rPr lang="cs-CZ" dirty="0" err="1"/>
              <a:t>centimeters</a:t>
            </a:r>
            <a:endParaRPr lang="cs-CZ" dirty="0"/>
          </a:p>
          <a:p>
            <a:r>
              <a:rPr lang="cs-CZ" dirty="0"/>
              <a:t>300 g</a:t>
            </a:r>
          </a:p>
          <a:p>
            <a:r>
              <a:rPr lang="cs-CZ" dirty="0"/>
              <a:t>At least </a:t>
            </a:r>
            <a:r>
              <a:rPr lang="cs-CZ" dirty="0" err="1"/>
              <a:t>three</a:t>
            </a:r>
            <a:r>
              <a:rPr lang="cs-CZ" dirty="0"/>
              <a:t> </a:t>
            </a:r>
            <a:r>
              <a:rPr lang="cs-CZ" dirty="0" err="1"/>
              <a:t>leaps</a:t>
            </a:r>
            <a:endParaRPr lang="cs-CZ" dirty="0"/>
          </a:p>
          <a:p>
            <a:r>
              <a:rPr lang="cs-CZ" dirty="0"/>
              <a:t>It </a:t>
            </a:r>
            <a:r>
              <a:rPr lang="cs-CZ" dirty="0" err="1"/>
              <a:t>can‘t</a:t>
            </a:r>
            <a:r>
              <a:rPr lang="cs-CZ" dirty="0"/>
              <a:t> </a:t>
            </a:r>
            <a:r>
              <a:rPr lang="cs-CZ" dirty="0" err="1"/>
              <a:t>touch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floor</a:t>
            </a:r>
            <a:endParaRPr lang="cs-CZ" dirty="0"/>
          </a:p>
          <a:p>
            <a:endParaRPr lang="cs-CZ" dirty="0"/>
          </a:p>
        </p:txBody>
      </p:sp>
      <p:pic>
        <p:nvPicPr>
          <p:cNvPr id="7170" name="Picture 2" descr="Rhythmic gymnastics 101: Scoring | NBC Olympics">
            <a:extLst>
              <a:ext uri="{FF2B5EF4-FFF2-40B4-BE49-F238E27FC236}">
                <a16:creationId xmlns:a16="http://schemas.microsoft.com/office/drawing/2014/main" id="{DC995E09-A806-4C56-9AC1-5F6859A01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701" y="3197830"/>
            <a:ext cx="4876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Pin on Дина и Арина Аверины">
            <a:extLst>
              <a:ext uri="{FF2B5EF4-FFF2-40B4-BE49-F238E27FC236}">
                <a16:creationId xmlns:a16="http://schemas.microsoft.com/office/drawing/2014/main" id="{6010118E-2DB7-44AC-A55F-929921EE3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27" y="2116475"/>
            <a:ext cx="3218829" cy="457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206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6" name="Rectangle 134">
            <a:extLst>
              <a:ext uri="{FF2B5EF4-FFF2-40B4-BE49-F238E27FC236}">
                <a16:creationId xmlns:a16="http://schemas.microsoft.com/office/drawing/2014/main" id="{51D9D766-3B0F-47FE-96C2-31AB8A958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C30279F-69AF-4E59-BA11-7FC400D5F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3452432" cy="860400"/>
          </a:xfrm>
        </p:spPr>
        <p:txBody>
          <a:bodyPr anchor="b">
            <a:normAutofit/>
          </a:bodyPr>
          <a:lstStyle/>
          <a:p>
            <a:r>
              <a:rPr lang="cs-CZ" dirty="0"/>
              <a:t>Rope</a:t>
            </a:r>
          </a:p>
        </p:txBody>
      </p:sp>
      <p:cxnSp>
        <p:nvCxnSpPr>
          <p:cNvPr id="8197" name="Straight Connector 136">
            <a:extLst>
              <a:ext uri="{FF2B5EF4-FFF2-40B4-BE49-F238E27FC236}">
                <a16:creationId xmlns:a16="http://schemas.microsoft.com/office/drawing/2014/main" id="{B32E796E-8D19-4926-B7B8-653B019390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0000" y="1609200"/>
            <a:ext cx="3454116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341945D-CC2D-43E3-B989-D17678D53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3452432" cy="4006800"/>
          </a:xfrm>
        </p:spPr>
        <p:txBody>
          <a:bodyPr>
            <a:normAutofit/>
          </a:bodyPr>
          <a:lstStyle/>
          <a:p>
            <a:r>
              <a:rPr lang="cs-CZ" dirty="0" err="1"/>
              <a:t>Hemp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a </a:t>
            </a:r>
            <a:r>
              <a:rPr lang="cs-CZ" dirty="0" err="1"/>
              <a:t>similar</a:t>
            </a:r>
            <a:r>
              <a:rPr lang="cs-CZ" dirty="0"/>
              <a:t> </a:t>
            </a:r>
            <a:r>
              <a:rPr lang="cs-CZ" dirty="0" err="1"/>
              <a:t>material</a:t>
            </a:r>
            <a:endParaRPr lang="cs-CZ" dirty="0"/>
          </a:p>
          <a:p>
            <a:r>
              <a:rPr lang="cs-CZ" dirty="0"/>
              <a:t>No set </a:t>
            </a:r>
            <a:r>
              <a:rPr lang="cs-CZ" dirty="0" err="1"/>
              <a:t>length</a:t>
            </a:r>
            <a:endParaRPr lang="cs-CZ" dirty="0"/>
          </a:p>
          <a:p>
            <a:r>
              <a:rPr lang="cs-CZ" dirty="0"/>
              <a:t>At least </a:t>
            </a:r>
            <a:r>
              <a:rPr lang="cs-CZ" dirty="0" err="1"/>
              <a:t>three</a:t>
            </a:r>
            <a:r>
              <a:rPr lang="cs-CZ" dirty="0"/>
              <a:t> </a:t>
            </a:r>
            <a:r>
              <a:rPr lang="cs-CZ" dirty="0" err="1"/>
              <a:t>leaps</a:t>
            </a:r>
            <a:endParaRPr lang="cs-CZ" dirty="0"/>
          </a:p>
        </p:txBody>
      </p:sp>
      <p:pic>
        <p:nvPicPr>
          <p:cNvPr id="4" name="Picture 4" descr="Gymnastics rhythmic: feast for your eyes -- china.org.cn">
            <a:extLst>
              <a:ext uri="{FF2B5EF4-FFF2-40B4-BE49-F238E27FC236}">
                <a16:creationId xmlns:a16="http://schemas.microsoft.com/office/drawing/2014/main" id="{E16823CA-4A4F-4EE5-90B5-A40BE7CED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7214" y="1880749"/>
            <a:ext cx="3600687" cy="2646504"/>
          </a:xfrm>
          <a:custGeom>
            <a:avLst/>
            <a:gdLst/>
            <a:ahLst/>
            <a:cxnLst/>
            <a:rect l="l" t="t" r="r" b="b"/>
            <a:pathLst>
              <a:path w="3600689" h="5508001">
                <a:moveTo>
                  <a:pt x="0" y="0"/>
                </a:moveTo>
                <a:lnTo>
                  <a:pt x="3600689" y="1"/>
                </a:lnTo>
                <a:lnTo>
                  <a:pt x="3600689" y="5508001"/>
                </a:lnTo>
                <a:lnTo>
                  <a:pt x="0" y="550800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Russia's Kanaeva wins rhythmic gymnastics gold -- china.org.cn">
            <a:extLst>
              <a:ext uri="{FF2B5EF4-FFF2-40B4-BE49-F238E27FC236}">
                <a16:creationId xmlns:a16="http://schemas.microsoft.com/office/drawing/2014/main" id="{DDC77BA1-BE9D-417A-912D-B422309472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5" b="2"/>
          <a:stretch/>
        </p:blipFill>
        <p:spPr bwMode="auto">
          <a:xfrm>
            <a:off x="8147900" y="1860577"/>
            <a:ext cx="3600689" cy="2686849"/>
          </a:xfrm>
          <a:custGeom>
            <a:avLst/>
            <a:gdLst/>
            <a:ahLst/>
            <a:cxnLst/>
            <a:rect l="l" t="t" r="r" b="b"/>
            <a:pathLst>
              <a:path w="3600687" h="5508001">
                <a:moveTo>
                  <a:pt x="0" y="0"/>
                </a:moveTo>
                <a:lnTo>
                  <a:pt x="3600687" y="0"/>
                </a:lnTo>
                <a:lnTo>
                  <a:pt x="3600687" y="5508001"/>
                </a:lnTo>
                <a:lnTo>
                  <a:pt x="0" y="550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045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5A484D-4382-4B83-8A93-7322DC43B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628342"/>
          </a:xfrm>
        </p:spPr>
        <p:txBody>
          <a:bodyPr/>
          <a:lstStyle/>
          <a:p>
            <a:r>
              <a:rPr lang="cs-CZ" dirty="0" err="1"/>
              <a:t>Ribbon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F1E5813-0329-4972-A986-749224BC6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400" y="1017142"/>
            <a:ext cx="11293200" cy="4501071"/>
          </a:xfrm>
        </p:spPr>
        <p:txBody>
          <a:bodyPr/>
          <a:lstStyle/>
          <a:p>
            <a:r>
              <a:rPr lang="cs-CZ" dirty="0"/>
              <a:t>5-7 m </a:t>
            </a:r>
            <a:r>
              <a:rPr lang="cs-CZ" dirty="0" err="1"/>
              <a:t>strip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ribbon</a:t>
            </a:r>
            <a:r>
              <a:rPr lang="cs-CZ" dirty="0"/>
              <a:t>, </a:t>
            </a:r>
            <a:r>
              <a:rPr lang="cs-CZ" dirty="0" err="1"/>
              <a:t>satin</a:t>
            </a:r>
            <a:endParaRPr lang="cs-CZ" dirty="0"/>
          </a:p>
          <a:p>
            <a:r>
              <a:rPr lang="cs-CZ" dirty="0" err="1"/>
              <a:t>Stick</a:t>
            </a:r>
            <a:r>
              <a:rPr lang="cs-CZ" dirty="0"/>
              <a:t> - 50 cm</a:t>
            </a:r>
          </a:p>
        </p:txBody>
      </p:sp>
      <p:pic>
        <p:nvPicPr>
          <p:cNvPr id="9218" name="Picture 2" descr="Highlights of women's rhythmic gymnastics ribbon final at SEA Games -  Xinhua | English.news.cn">
            <a:extLst>
              <a:ext uri="{FF2B5EF4-FFF2-40B4-BE49-F238E27FC236}">
                <a16:creationId xmlns:a16="http://schemas.microsoft.com/office/drawing/2014/main" id="{353001E9-045B-4BA4-B77B-DE542091C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22" y="2696538"/>
            <a:ext cx="48768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The Casual Olympic Viewer's Guide: Rhythmic Gymnastics">
            <a:extLst>
              <a:ext uri="{FF2B5EF4-FFF2-40B4-BE49-F238E27FC236}">
                <a16:creationId xmlns:a16="http://schemas.microsoft.com/office/drawing/2014/main" id="{2E26EE7F-63E3-411B-846D-26DFF3252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95250"/>
            <a:ext cx="66675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979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4EF3EB-D83C-45C5-A17C-D5D72CF15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751631"/>
          </a:xfrm>
        </p:spPr>
        <p:txBody>
          <a:bodyPr/>
          <a:lstStyle/>
          <a:p>
            <a:r>
              <a:rPr lang="cs-CZ" dirty="0" err="1"/>
              <a:t>Clubs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78A7F2-7BA0-4394-A894-FF4FD03C8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222626"/>
            <a:ext cx="11293200" cy="4295588"/>
          </a:xfrm>
        </p:spPr>
        <p:txBody>
          <a:bodyPr/>
          <a:lstStyle/>
          <a:p>
            <a:r>
              <a:rPr lang="cs-CZ" dirty="0"/>
              <a:t>2 </a:t>
            </a:r>
            <a:r>
              <a:rPr lang="cs-CZ" dirty="0" err="1"/>
              <a:t>bottle-shaped</a:t>
            </a:r>
            <a:r>
              <a:rPr lang="cs-CZ" dirty="0"/>
              <a:t> </a:t>
            </a:r>
            <a:r>
              <a:rPr lang="cs-CZ" dirty="0" err="1"/>
              <a:t>clubs</a:t>
            </a:r>
            <a:endParaRPr lang="cs-CZ" dirty="0"/>
          </a:p>
          <a:p>
            <a:r>
              <a:rPr lang="cs-CZ" dirty="0" err="1"/>
              <a:t>Wood</a:t>
            </a:r>
            <a:r>
              <a:rPr lang="cs-CZ" dirty="0"/>
              <a:t>, </a:t>
            </a:r>
            <a:r>
              <a:rPr lang="cs-CZ" dirty="0" err="1"/>
              <a:t>plastic</a:t>
            </a:r>
            <a:endParaRPr lang="cs-CZ" dirty="0"/>
          </a:p>
        </p:txBody>
      </p:sp>
      <p:pic>
        <p:nvPicPr>
          <p:cNvPr id="10242" name="Picture 2" descr="PASTORELLI 36 cm CONNECTABLE Clubs mod. MASHA - Fluo pink and Violet | Rhythmic  Gymnastics Clubs FIG Approved and others | Pastorelli Sport Rhythmic  Gymnastics Store">
            <a:extLst>
              <a:ext uri="{FF2B5EF4-FFF2-40B4-BE49-F238E27FC236}">
                <a16:creationId xmlns:a16="http://schemas.microsoft.com/office/drawing/2014/main" id="{B6C6E8D2-0A95-4F16-8833-68ABBD0EC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2563890"/>
            <a:ext cx="3663105" cy="366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hythmic Gymnastics Elements - Clubs - YouTube">
            <a:extLst>
              <a:ext uri="{FF2B5EF4-FFF2-40B4-BE49-F238E27FC236}">
                <a16:creationId xmlns:a16="http://schemas.microsoft.com/office/drawing/2014/main" id="{8FDF7E67-01D4-415C-A99E-EB38F65BBA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1" t="3417" r="5727"/>
          <a:stretch/>
        </p:blipFill>
        <p:spPr bwMode="auto">
          <a:xfrm>
            <a:off x="5898209" y="1140431"/>
            <a:ext cx="4522342" cy="331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874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93E905E4-EF0C-4890-85FA-2CF6EEF555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69A1C6E-859D-4441-968F-8B37EF0B9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647944" cy="860400"/>
          </a:xfrm>
        </p:spPr>
        <p:txBody>
          <a:bodyPr anchor="b">
            <a:normAutofit/>
          </a:bodyPr>
          <a:lstStyle/>
          <a:p>
            <a:r>
              <a:rPr lang="cs-CZ" sz="3000" dirty="0" err="1"/>
              <a:t>Famous</a:t>
            </a:r>
            <a:r>
              <a:rPr lang="cs-CZ" sz="3000" dirty="0"/>
              <a:t> Czech(</a:t>
            </a:r>
            <a:r>
              <a:rPr lang="cs-CZ" sz="3000" dirty="0" err="1"/>
              <a:t>oslovak</a:t>
            </a:r>
            <a:r>
              <a:rPr lang="cs-CZ" sz="3000" dirty="0"/>
              <a:t>) </a:t>
            </a:r>
            <a:r>
              <a:rPr lang="cs-CZ" sz="3000" dirty="0" err="1"/>
              <a:t>gymnasts</a:t>
            </a:r>
            <a:r>
              <a:rPr lang="cs-CZ" sz="3000" dirty="0"/>
              <a:t> 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32E796E-8D19-4926-B7B8-653B019390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0000" y="1609200"/>
            <a:ext cx="3454116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9C7295-056F-4679-916D-6F23C754D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3452432" cy="4006800"/>
          </a:xfrm>
        </p:spPr>
        <p:txBody>
          <a:bodyPr>
            <a:normAutofit/>
          </a:bodyPr>
          <a:lstStyle/>
          <a:p>
            <a:pPr marL="1944" indent="0">
              <a:buNone/>
            </a:pPr>
            <a:r>
              <a:rPr lang="cs-CZ" dirty="0"/>
              <a:t>Věra Čáslavská (1942-2016)</a:t>
            </a:r>
          </a:p>
          <a:p>
            <a:pPr marL="1944" indent="0">
              <a:buNone/>
            </a:pPr>
            <a:r>
              <a:rPr lang="cs-CZ" dirty="0"/>
              <a:t>-        </a:t>
            </a:r>
            <a:r>
              <a:rPr lang="cs-CZ" dirty="0" err="1"/>
              <a:t>Czechoslovak</a:t>
            </a:r>
            <a:r>
              <a:rPr lang="cs-CZ" dirty="0"/>
              <a:t> </a:t>
            </a:r>
            <a:r>
              <a:rPr lang="cs-CZ" dirty="0" err="1"/>
              <a:t>artistic</a:t>
            </a:r>
            <a:r>
              <a:rPr lang="cs-CZ" dirty="0"/>
              <a:t> </a:t>
            </a:r>
            <a:r>
              <a:rPr lang="cs-CZ" dirty="0" err="1"/>
              <a:t>gymnast</a:t>
            </a:r>
            <a:endParaRPr lang="cs-CZ" dirty="0"/>
          </a:p>
          <a:p>
            <a:pPr>
              <a:buFontTx/>
              <a:buChar char="-"/>
            </a:pPr>
            <a:r>
              <a:rPr lang="cs-CZ" dirty="0"/>
              <a:t>22 </a:t>
            </a:r>
            <a:r>
              <a:rPr lang="cs-CZ" dirty="0" err="1"/>
              <a:t>international</a:t>
            </a:r>
            <a:r>
              <a:rPr lang="cs-CZ" dirty="0"/>
              <a:t> </a:t>
            </a:r>
            <a:r>
              <a:rPr lang="cs-CZ" dirty="0" err="1"/>
              <a:t>titles</a:t>
            </a:r>
            <a:endParaRPr lang="cs-CZ" dirty="0"/>
          </a:p>
          <a:p>
            <a:pPr>
              <a:buFontTx/>
              <a:buChar char="-"/>
            </a:pPr>
            <a:r>
              <a:rPr lang="cs-CZ" dirty="0"/>
              <a:t>7 </a:t>
            </a:r>
            <a:r>
              <a:rPr lang="cs-CZ" dirty="0" err="1"/>
              <a:t>Olympic</a:t>
            </a:r>
            <a:r>
              <a:rPr lang="cs-CZ" dirty="0"/>
              <a:t> </a:t>
            </a:r>
            <a:r>
              <a:rPr lang="cs-CZ" dirty="0" err="1"/>
              <a:t>gold</a:t>
            </a:r>
            <a:r>
              <a:rPr lang="cs-CZ" dirty="0"/>
              <a:t> </a:t>
            </a:r>
            <a:r>
              <a:rPr lang="cs-CZ" dirty="0" err="1"/>
              <a:t>medals</a:t>
            </a:r>
            <a:r>
              <a:rPr lang="cs-CZ" dirty="0"/>
              <a:t>, 4 </a:t>
            </a:r>
            <a:r>
              <a:rPr lang="cs-CZ" dirty="0" err="1"/>
              <a:t>world</a:t>
            </a:r>
            <a:r>
              <a:rPr lang="cs-CZ" dirty="0"/>
              <a:t> </a:t>
            </a:r>
            <a:r>
              <a:rPr lang="cs-CZ" dirty="0" err="1"/>
              <a:t>titles</a:t>
            </a:r>
            <a:r>
              <a:rPr lang="cs-CZ" dirty="0"/>
              <a:t> and 11 </a:t>
            </a:r>
            <a:r>
              <a:rPr lang="cs-CZ" dirty="0" err="1"/>
              <a:t>European</a:t>
            </a:r>
            <a:r>
              <a:rPr lang="cs-CZ" dirty="0"/>
              <a:t> </a:t>
            </a:r>
            <a:r>
              <a:rPr lang="cs-CZ" dirty="0" err="1"/>
              <a:t>championships</a:t>
            </a:r>
            <a:endParaRPr lang="cs-CZ" dirty="0"/>
          </a:p>
        </p:txBody>
      </p:sp>
      <p:pic>
        <p:nvPicPr>
          <p:cNvPr id="11266" name="Picture 2" descr="Nejstatečnější. Věra Čáslavská protestovala proti sovětské okupaci na  stupních vítězů | Paměť národa">
            <a:extLst>
              <a:ext uri="{FF2B5EF4-FFF2-40B4-BE49-F238E27FC236}">
                <a16:creationId xmlns:a16="http://schemas.microsoft.com/office/drawing/2014/main" id="{79A3702D-2663-45B2-AEB2-7E200F846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2569" y="1817230"/>
            <a:ext cx="7381375" cy="413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529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96CD20-92BD-423C-B13C-3DABDE5EA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68251"/>
            <a:ext cx="11301984" cy="895470"/>
          </a:xfrm>
        </p:spPr>
        <p:txBody>
          <a:bodyPr>
            <a:normAutofit/>
          </a:bodyPr>
          <a:lstStyle/>
          <a:p>
            <a:r>
              <a:rPr lang="cs-CZ" sz="4800"/>
              <a:t>Content</a:t>
            </a:r>
            <a:endParaRPr lang="cs-CZ" sz="4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551DD0-2B2E-4BE1-9364-4FCA70DE4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263721"/>
            <a:ext cx="11293200" cy="5075433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Basic </a:t>
            </a:r>
            <a:r>
              <a:rPr lang="cs-CZ" dirty="0" err="1"/>
              <a:t>information</a:t>
            </a:r>
            <a:endParaRPr lang="cs-CZ" dirty="0"/>
          </a:p>
          <a:p>
            <a:r>
              <a:rPr lang="cs-CZ" dirty="0" err="1"/>
              <a:t>History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gymnastics</a:t>
            </a:r>
            <a:endParaRPr lang="cs-CZ" dirty="0"/>
          </a:p>
          <a:p>
            <a:r>
              <a:rPr lang="cs-CZ" dirty="0" err="1"/>
              <a:t>Federation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International </a:t>
            </a:r>
            <a:r>
              <a:rPr lang="cs-CZ" dirty="0" err="1"/>
              <a:t>Gymnastics</a:t>
            </a:r>
            <a:endParaRPr lang="cs-CZ" dirty="0"/>
          </a:p>
          <a:p>
            <a:r>
              <a:rPr lang="cs-CZ" dirty="0" err="1"/>
              <a:t>Artistic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endParaRPr lang="cs-CZ" dirty="0"/>
          </a:p>
          <a:p>
            <a:r>
              <a:rPr lang="cs-CZ" dirty="0" err="1"/>
              <a:t>Rhythmic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endParaRPr lang="cs-CZ" dirty="0"/>
          </a:p>
          <a:p>
            <a:r>
              <a:rPr lang="cs-CZ" dirty="0" err="1"/>
              <a:t>Famous</a:t>
            </a:r>
            <a:r>
              <a:rPr lang="cs-CZ" dirty="0"/>
              <a:t> </a:t>
            </a:r>
            <a:r>
              <a:rPr lang="cs-CZ" dirty="0" err="1"/>
              <a:t>gymnasts</a:t>
            </a:r>
            <a:endParaRPr lang="cs-CZ" dirty="0"/>
          </a:p>
          <a:p>
            <a:r>
              <a:rPr lang="cs-CZ" dirty="0" err="1"/>
              <a:t>Problems</a:t>
            </a:r>
            <a:endParaRPr lang="cs-CZ" dirty="0"/>
          </a:p>
          <a:p>
            <a:endParaRPr lang="cs-CZ" dirty="0"/>
          </a:p>
          <a:p>
            <a:pPr marL="1944" indent="0">
              <a:buNone/>
            </a:pPr>
            <a:endParaRPr lang="cs-CZ" dirty="0"/>
          </a:p>
          <a:p>
            <a:pPr marL="1944" indent="0">
              <a:buNone/>
            </a:pPr>
            <a:endParaRPr lang="cs-CZ" dirty="0"/>
          </a:p>
          <a:p>
            <a:r>
              <a:rPr lang="cs-CZ" dirty="0" err="1"/>
              <a:t>Questions</a:t>
            </a:r>
            <a:endParaRPr lang="cs-CZ" dirty="0"/>
          </a:p>
        </p:txBody>
      </p:sp>
      <p:pic>
        <p:nvPicPr>
          <p:cNvPr id="15362" name="Picture 2" descr="moderní gymnastika – Studio FitActivity">
            <a:extLst>
              <a:ext uri="{FF2B5EF4-FFF2-40B4-BE49-F238E27FC236}">
                <a16:creationId xmlns:a16="http://schemas.microsoft.com/office/drawing/2014/main" id="{0C6850D0-C795-43F9-B306-2857CAD30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238" y="1020725"/>
            <a:ext cx="6138973" cy="409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849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5D64A1-5D28-41A8-9951-C2F95575F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089062"/>
            <a:ext cx="11293200" cy="4429152"/>
          </a:xfrm>
        </p:spPr>
        <p:txBody>
          <a:bodyPr/>
          <a:lstStyle/>
          <a:p>
            <a:pPr marL="1944" indent="0">
              <a:buNone/>
            </a:pPr>
            <a:r>
              <a:rPr lang="cs-CZ" dirty="0"/>
              <a:t>Martin Konečný (1984)</a:t>
            </a:r>
          </a:p>
          <a:p>
            <a:r>
              <a:rPr lang="cs-CZ" dirty="0"/>
              <a:t>Czech </a:t>
            </a:r>
            <a:r>
              <a:rPr lang="cs-CZ" dirty="0" err="1"/>
              <a:t>artistic</a:t>
            </a:r>
            <a:r>
              <a:rPr lang="cs-CZ" dirty="0"/>
              <a:t> </a:t>
            </a:r>
            <a:r>
              <a:rPr lang="cs-CZ" dirty="0" err="1"/>
              <a:t>gymnast</a:t>
            </a:r>
            <a:r>
              <a:rPr lang="cs-CZ" dirty="0"/>
              <a:t> </a:t>
            </a:r>
          </a:p>
          <a:p>
            <a:r>
              <a:rPr lang="cs-CZ" dirty="0"/>
              <a:t>Part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national</a:t>
            </a:r>
            <a:r>
              <a:rPr lang="cs-CZ" dirty="0"/>
              <a:t> team</a:t>
            </a:r>
          </a:p>
          <a:p>
            <a:r>
              <a:rPr lang="cs-CZ" dirty="0"/>
              <a:t>Bronze </a:t>
            </a:r>
            <a:r>
              <a:rPr lang="cs-CZ" dirty="0" err="1"/>
              <a:t>medalist</a:t>
            </a:r>
            <a:r>
              <a:rPr lang="cs-CZ" dirty="0"/>
              <a:t> in 2006 </a:t>
            </a:r>
            <a:r>
              <a:rPr lang="cs-CZ" dirty="0" err="1"/>
              <a:t>European</a:t>
            </a:r>
            <a:r>
              <a:rPr lang="cs-CZ" dirty="0"/>
              <a:t> </a:t>
            </a:r>
            <a:r>
              <a:rPr lang="cs-CZ" dirty="0" err="1"/>
              <a:t>championship</a:t>
            </a:r>
            <a:endParaRPr lang="cs-CZ" dirty="0"/>
          </a:p>
          <a:p>
            <a:r>
              <a:rPr lang="cs-CZ" dirty="0" err="1"/>
              <a:t>Participates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Olympic</a:t>
            </a:r>
            <a:r>
              <a:rPr lang="cs-CZ" dirty="0"/>
              <a:t> </a:t>
            </a:r>
            <a:r>
              <a:rPr lang="cs-CZ" dirty="0" err="1"/>
              <a:t>games</a:t>
            </a:r>
            <a:endParaRPr lang="cs-CZ" dirty="0"/>
          </a:p>
          <a:p>
            <a:pPr marL="1944" indent="0">
              <a:buNone/>
            </a:pPr>
            <a:endParaRPr lang="cs-CZ" dirty="0"/>
          </a:p>
          <a:p>
            <a:pPr marL="1944" indent="0">
              <a:buNone/>
            </a:pPr>
            <a:endParaRPr lang="cs-CZ" dirty="0"/>
          </a:p>
          <a:p>
            <a:pPr marL="1944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12290" name="Picture 2" descr="Martin Konečný | Czech Sport Guru">
            <a:extLst>
              <a:ext uri="{FF2B5EF4-FFF2-40B4-BE49-F238E27FC236}">
                <a16:creationId xmlns:a16="http://schemas.microsoft.com/office/drawing/2014/main" id="{ACBB4AC0-0641-4823-915D-4E3B7353C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090" y="1902338"/>
            <a:ext cx="48768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942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93E905E4-EF0C-4890-85FA-2CF6EEF555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32E796E-8D19-4926-B7B8-653B019390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0000" y="1609200"/>
            <a:ext cx="3454116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34FA382-B7A0-4063-9912-BF44FED66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3452432" cy="4006800"/>
          </a:xfrm>
        </p:spPr>
        <p:txBody>
          <a:bodyPr>
            <a:normAutofit/>
          </a:bodyPr>
          <a:lstStyle/>
          <a:p>
            <a:pPr marL="1944" indent="0">
              <a:buNone/>
            </a:pPr>
            <a:r>
              <a:rPr lang="cs-CZ" dirty="0"/>
              <a:t>Zita Frydrychová (1991)</a:t>
            </a:r>
          </a:p>
          <a:p>
            <a:pPr>
              <a:buFontTx/>
              <a:buChar char="-"/>
            </a:pPr>
            <a:r>
              <a:rPr lang="cs-CZ" dirty="0" err="1"/>
              <a:t>Trampoline</a:t>
            </a:r>
            <a:r>
              <a:rPr lang="cs-CZ" dirty="0"/>
              <a:t> </a:t>
            </a:r>
            <a:r>
              <a:rPr lang="cs-CZ" dirty="0" err="1"/>
              <a:t>gymnast</a:t>
            </a:r>
            <a:endParaRPr lang="cs-CZ" dirty="0"/>
          </a:p>
          <a:p>
            <a:pPr>
              <a:buFontTx/>
              <a:buChar char="-"/>
            </a:pPr>
            <a:r>
              <a:rPr lang="cs-CZ" dirty="0" err="1"/>
              <a:t>Participated</a:t>
            </a:r>
            <a:r>
              <a:rPr lang="cs-CZ" dirty="0"/>
              <a:t> in 2012 </a:t>
            </a:r>
            <a:r>
              <a:rPr lang="cs-CZ" dirty="0" err="1"/>
              <a:t>Olympic</a:t>
            </a:r>
            <a:r>
              <a:rPr lang="cs-CZ" dirty="0"/>
              <a:t> </a:t>
            </a:r>
            <a:r>
              <a:rPr lang="cs-CZ" dirty="0" err="1"/>
              <a:t>games</a:t>
            </a:r>
            <a:r>
              <a:rPr lang="cs-CZ" dirty="0"/>
              <a:t> in London</a:t>
            </a:r>
          </a:p>
        </p:txBody>
      </p:sp>
      <p:pic>
        <p:nvPicPr>
          <p:cNvPr id="13314" name="Picture 2" descr="Zita Frydrychová jde na to. Doskočí si pro medaili? - Liberecký deník">
            <a:extLst>
              <a:ext uri="{FF2B5EF4-FFF2-40B4-BE49-F238E27FC236}">
                <a16:creationId xmlns:a16="http://schemas.microsoft.com/office/drawing/2014/main" id="{C7962AC4-4121-45E3-83AC-8CBB8BB10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7213" y="1127988"/>
            <a:ext cx="7381375" cy="415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517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51D9D766-3B0F-47FE-96C2-31AB8A958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80F7964-57DD-4D61-B909-B3CE57CB0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3452432" cy="860400"/>
          </a:xfrm>
        </p:spPr>
        <p:txBody>
          <a:bodyPr anchor="b">
            <a:normAutofit/>
          </a:bodyPr>
          <a:lstStyle/>
          <a:p>
            <a:r>
              <a:rPr lang="cs-CZ" dirty="0" err="1"/>
              <a:t>Famous</a:t>
            </a:r>
            <a:r>
              <a:rPr lang="cs-CZ" dirty="0"/>
              <a:t> </a:t>
            </a:r>
            <a:r>
              <a:rPr lang="cs-CZ" dirty="0" err="1"/>
              <a:t>gymnasts</a:t>
            </a:r>
            <a:endParaRPr lang="cs-CZ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32E796E-8D19-4926-B7B8-653B019390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0000" y="1609200"/>
            <a:ext cx="3454116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C7202B-EEF7-4163-BCA3-2707870D9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1"/>
            <a:ext cx="3452432" cy="4006800"/>
          </a:xfrm>
        </p:spPr>
        <p:txBody>
          <a:bodyPr>
            <a:normAutofit/>
          </a:bodyPr>
          <a:lstStyle/>
          <a:p>
            <a:pPr marL="1944" indent="0">
              <a:lnSpc>
                <a:spcPct val="130000"/>
              </a:lnSpc>
              <a:buNone/>
            </a:pPr>
            <a:r>
              <a:rPr lang="cs-CZ" sz="1400" dirty="0"/>
              <a:t>Shannon Miller (1977)</a:t>
            </a:r>
          </a:p>
          <a:p>
            <a:pPr marL="1944" indent="0">
              <a:lnSpc>
                <a:spcPct val="130000"/>
              </a:lnSpc>
              <a:buNone/>
            </a:pPr>
            <a:r>
              <a:rPr lang="cs-CZ" sz="1400" dirty="0"/>
              <a:t>	- </a:t>
            </a:r>
            <a:r>
              <a:rPr lang="cs-CZ" sz="1400" dirty="0" err="1"/>
              <a:t>American</a:t>
            </a:r>
            <a:endParaRPr lang="cs-CZ" sz="1400" dirty="0"/>
          </a:p>
          <a:p>
            <a:pPr marL="1944" indent="0">
              <a:lnSpc>
                <a:spcPct val="130000"/>
              </a:lnSpc>
              <a:buNone/>
            </a:pPr>
            <a:r>
              <a:rPr lang="cs-CZ" sz="1400" dirty="0"/>
              <a:t>	- </a:t>
            </a:r>
            <a:r>
              <a:rPr lang="cs-CZ" sz="1400" dirty="0" err="1"/>
              <a:t>used</a:t>
            </a:r>
            <a:r>
              <a:rPr lang="cs-CZ" sz="1400" dirty="0"/>
              <a:t> to </a:t>
            </a:r>
            <a:r>
              <a:rPr lang="cs-CZ" sz="1400" dirty="0" err="1"/>
              <a:t>be</a:t>
            </a:r>
            <a:r>
              <a:rPr lang="cs-CZ" sz="1400" dirty="0"/>
              <a:t> </a:t>
            </a:r>
            <a:r>
              <a:rPr lang="cs-CZ" sz="1400" dirty="0" err="1"/>
              <a:t>artistic</a:t>
            </a:r>
            <a:r>
              <a:rPr lang="cs-CZ" sz="1400" dirty="0"/>
              <a:t> </a:t>
            </a:r>
            <a:r>
              <a:rPr lang="cs-CZ" sz="1400" dirty="0" err="1"/>
              <a:t>gymnasts</a:t>
            </a:r>
            <a:endParaRPr lang="cs-CZ" sz="1400" dirty="0"/>
          </a:p>
          <a:p>
            <a:pPr marL="1944" indent="0">
              <a:lnSpc>
                <a:spcPct val="130000"/>
              </a:lnSpc>
              <a:buNone/>
            </a:pPr>
            <a:r>
              <a:rPr lang="cs-CZ" sz="1400" dirty="0"/>
              <a:t>	- 7 </a:t>
            </a:r>
            <a:r>
              <a:rPr lang="cs-CZ" sz="1400" dirty="0" err="1"/>
              <a:t>Olympic</a:t>
            </a:r>
            <a:r>
              <a:rPr lang="cs-CZ" sz="1400" dirty="0"/>
              <a:t> </a:t>
            </a:r>
            <a:r>
              <a:rPr lang="cs-CZ" sz="1400" dirty="0" err="1"/>
              <a:t>medails</a:t>
            </a:r>
            <a:endParaRPr lang="cs-CZ" sz="1400" dirty="0"/>
          </a:p>
          <a:p>
            <a:pPr marL="1944" indent="0">
              <a:lnSpc>
                <a:spcPct val="130000"/>
              </a:lnSpc>
              <a:buNone/>
            </a:pPr>
            <a:r>
              <a:rPr lang="cs-CZ" sz="1400" dirty="0"/>
              <a:t>Simone </a:t>
            </a:r>
            <a:r>
              <a:rPr lang="cs-CZ" sz="1400" dirty="0" err="1"/>
              <a:t>Biles</a:t>
            </a:r>
            <a:r>
              <a:rPr lang="cs-CZ" sz="1400" dirty="0"/>
              <a:t> (1997)</a:t>
            </a:r>
          </a:p>
          <a:p>
            <a:pPr marL="1944" indent="0">
              <a:lnSpc>
                <a:spcPct val="130000"/>
              </a:lnSpc>
              <a:buNone/>
            </a:pPr>
            <a:r>
              <a:rPr lang="cs-CZ" sz="1400" dirty="0"/>
              <a:t>	- </a:t>
            </a:r>
            <a:r>
              <a:rPr lang="cs-CZ" sz="1400" dirty="0" err="1"/>
              <a:t>one</a:t>
            </a:r>
            <a:r>
              <a:rPr lang="cs-CZ" sz="1400" dirty="0"/>
              <a:t> </a:t>
            </a:r>
            <a:r>
              <a:rPr lang="cs-CZ" sz="1400" dirty="0" err="1"/>
              <a:t>of</a:t>
            </a:r>
            <a:r>
              <a:rPr lang="cs-CZ" sz="1400" dirty="0"/>
              <a:t> </a:t>
            </a:r>
            <a:r>
              <a:rPr lang="cs-CZ" sz="1400" dirty="0" err="1"/>
              <a:t>the</a:t>
            </a:r>
            <a:r>
              <a:rPr lang="cs-CZ" sz="1400" dirty="0"/>
              <a:t> </a:t>
            </a:r>
            <a:r>
              <a:rPr lang="cs-CZ" sz="1400" dirty="0" err="1"/>
              <a:t>best</a:t>
            </a:r>
            <a:r>
              <a:rPr lang="cs-CZ" sz="1400" dirty="0"/>
              <a:t> </a:t>
            </a:r>
            <a:r>
              <a:rPr lang="cs-CZ" sz="1400" dirty="0" err="1"/>
              <a:t>gymnasts</a:t>
            </a:r>
            <a:r>
              <a:rPr lang="cs-CZ" sz="1400" dirty="0"/>
              <a:t> </a:t>
            </a:r>
            <a:r>
              <a:rPr lang="cs-CZ" sz="1400" dirty="0" err="1"/>
              <a:t>at</a:t>
            </a:r>
            <a:r>
              <a:rPr lang="cs-CZ" sz="1400" dirty="0"/>
              <a:t> </a:t>
            </a:r>
            <a:r>
              <a:rPr lang="cs-CZ" sz="1400" dirty="0" err="1"/>
              <a:t>all</a:t>
            </a:r>
            <a:r>
              <a:rPr lang="cs-CZ" sz="1400" dirty="0"/>
              <a:t> </a:t>
            </a:r>
          </a:p>
          <a:p>
            <a:pPr marL="1944" indent="0">
              <a:lnSpc>
                <a:spcPct val="130000"/>
              </a:lnSpc>
              <a:buNone/>
            </a:pPr>
            <a:r>
              <a:rPr lang="cs-CZ" sz="1400" dirty="0"/>
              <a:t>	- 4 </a:t>
            </a:r>
            <a:r>
              <a:rPr lang="cs-CZ" sz="1400" dirty="0" err="1"/>
              <a:t>gold</a:t>
            </a:r>
            <a:r>
              <a:rPr lang="cs-CZ" sz="1400" dirty="0"/>
              <a:t> </a:t>
            </a:r>
            <a:r>
              <a:rPr lang="cs-CZ" sz="1400" dirty="0" err="1"/>
              <a:t>medal</a:t>
            </a:r>
            <a:r>
              <a:rPr lang="cs-CZ" sz="1400" dirty="0"/>
              <a:t> </a:t>
            </a:r>
            <a:r>
              <a:rPr lang="cs-CZ" sz="1400" dirty="0" err="1"/>
              <a:t>from</a:t>
            </a:r>
            <a:r>
              <a:rPr lang="cs-CZ" sz="1400" dirty="0"/>
              <a:t> </a:t>
            </a:r>
            <a:r>
              <a:rPr lang="cs-CZ" sz="1400" dirty="0" err="1"/>
              <a:t>Olympic</a:t>
            </a:r>
            <a:r>
              <a:rPr lang="cs-CZ" sz="1400" dirty="0"/>
              <a:t> 	</a:t>
            </a:r>
            <a:r>
              <a:rPr lang="cs-CZ" sz="1400" dirty="0" err="1"/>
              <a:t>Games</a:t>
            </a:r>
            <a:endParaRPr lang="cs-CZ" sz="1400" dirty="0"/>
          </a:p>
          <a:p>
            <a:pPr marL="1944" indent="0">
              <a:lnSpc>
                <a:spcPct val="130000"/>
              </a:lnSpc>
              <a:buNone/>
            </a:pPr>
            <a:r>
              <a:rPr lang="cs-CZ" sz="1400" dirty="0"/>
              <a:t>	- 14 </a:t>
            </a:r>
            <a:r>
              <a:rPr lang="cs-CZ" sz="1400" dirty="0" err="1"/>
              <a:t>gold</a:t>
            </a:r>
            <a:r>
              <a:rPr lang="cs-CZ" sz="1400" dirty="0"/>
              <a:t> </a:t>
            </a:r>
            <a:r>
              <a:rPr lang="cs-CZ" sz="1400" dirty="0" err="1"/>
              <a:t>medals</a:t>
            </a:r>
            <a:r>
              <a:rPr lang="cs-CZ" sz="1400" dirty="0"/>
              <a:t> </a:t>
            </a:r>
            <a:r>
              <a:rPr lang="cs-CZ" sz="1400" dirty="0" err="1"/>
              <a:t>from</a:t>
            </a:r>
            <a:r>
              <a:rPr lang="cs-CZ" sz="1400" dirty="0"/>
              <a:t> </a:t>
            </a:r>
            <a:r>
              <a:rPr lang="cs-CZ" sz="1400" dirty="0" err="1"/>
              <a:t>World</a:t>
            </a:r>
            <a:r>
              <a:rPr lang="cs-CZ" sz="1400" dirty="0"/>
              <a:t> 	</a:t>
            </a:r>
            <a:r>
              <a:rPr lang="cs-CZ" sz="1400" dirty="0" err="1"/>
              <a:t>Championship</a:t>
            </a:r>
            <a:endParaRPr lang="cs-CZ" sz="1400" dirty="0"/>
          </a:p>
        </p:txBody>
      </p:sp>
      <p:pic>
        <p:nvPicPr>
          <p:cNvPr id="14340" name="Picture 4" descr="American legend Miller event ambassador of Mumbai Marathon - Rediff Sports">
            <a:extLst>
              <a:ext uri="{FF2B5EF4-FFF2-40B4-BE49-F238E27FC236}">
                <a16:creationId xmlns:a16="http://schemas.microsoft.com/office/drawing/2014/main" id="{935A64B4-8F58-4271-B5D4-D383B3F87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7214" y="1054338"/>
            <a:ext cx="3600687" cy="4299327"/>
          </a:xfrm>
          <a:custGeom>
            <a:avLst/>
            <a:gdLst/>
            <a:ahLst/>
            <a:cxnLst/>
            <a:rect l="l" t="t" r="r" b="b"/>
            <a:pathLst>
              <a:path w="3600689" h="5508001">
                <a:moveTo>
                  <a:pt x="0" y="0"/>
                </a:moveTo>
                <a:lnTo>
                  <a:pt x="3600689" y="1"/>
                </a:lnTo>
                <a:lnTo>
                  <a:pt x="3600689" y="5508001"/>
                </a:lnTo>
                <a:lnTo>
                  <a:pt x="0" y="550800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Simone Biles on Serena Williams, Showing Emotions, and Being Unafraid to  Own Her Greatness | Glamour">
            <a:extLst>
              <a:ext uri="{FF2B5EF4-FFF2-40B4-BE49-F238E27FC236}">
                <a16:creationId xmlns:a16="http://schemas.microsoft.com/office/drawing/2014/main" id="{5EAE7808-1538-42A6-B236-40BCEB7FF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41311" y="1054338"/>
            <a:ext cx="3910276" cy="4299327"/>
          </a:xfrm>
          <a:custGeom>
            <a:avLst/>
            <a:gdLst/>
            <a:ahLst/>
            <a:cxnLst/>
            <a:rect l="l" t="t" r="r" b="b"/>
            <a:pathLst>
              <a:path w="3600687" h="5508001">
                <a:moveTo>
                  <a:pt x="0" y="0"/>
                </a:moveTo>
                <a:lnTo>
                  <a:pt x="3600687" y="0"/>
                </a:lnTo>
                <a:lnTo>
                  <a:pt x="3600687" y="5508001"/>
                </a:lnTo>
                <a:lnTo>
                  <a:pt x="0" y="550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047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1EA76F-05C8-4EFB-A231-FB5AD879E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669438"/>
          </a:xfrm>
        </p:spPr>
        <p:txBody>
          <a:bodyPr/>
          <a:lstStyle/>
          <a:p>
            <a:r>
              <a:rPr lang="cs-CZ" dirty="0" err="1"/>
              <a:t>Problems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172EDE-562B-4789-8A95-70F2EF239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756880"/>
            <a:ext cx="11293200" cy="3729519"/>
          </a:xfrm>
        </p:spPr>
        <p:txBody>
          <a:bodyPr/>
          <a:lstStyle/>
          <a:p>
            <a:r>
              <a:rPr lang="cs-CZ" dirty="0" err="1"/>
              <a:t>Dangerous</a:t>
            </a:r>
            <a:endParaRPr lang="cs-CZ" dirty="0"/>
          </a:p>
          <a:p>
            <a:r>
              <a:rPr lang="cs-CZ" dirty="0" err="1"/>
              <a:t>Lots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injuries</a:t>
            </a:r>
            <a:endParaRPr lang="cs-CZ" dirty="0"/>
          </a:p>
          <a:p>
            <a:r>
              <a:rPr lang="cs-CZ" dirty="0" err="1"/>
              <a:t>Eating</a:t>
            </a:r>
            <a:r>
              <a:rPr lang="cs-CZ" dirty="0"/>
              <a:t> </a:t>
            </a:r>
            <a:r>
              <a:rPr lang="cs-CZ" dirty="0" err="1"/>
              <a:t>disorders</a:t>
            </a:r>
            <a:endParaRPr lang="cs-CZ" dirty="0"/>
          </a:p>
          <a:p>
            <a:r>
              <a:rPr lang="cs-CZ" dirty="0" err="1"/>
              <a:t>Pills</a:t>
            </a:r>
            <a:endParaRPr lang="cs-CZ" dirty="0"/>
          </a:p>
          <a:p>
            <a:r>
              <a:rPr lang="cs-CZ" dirty="0" err="1"/>
              <a:t>Sexual</a:t>
            </a:r>
            <a:r>
              <a:rPr lang="cs-CZ" dirty="0"/>
              <a:t> abuse (</a:t>
            </a:r>
            <a:r>
              <a:rPr lang="cs-CZ" dirty="0" err="1"/>
              <a:t>Movie</a:t>
            </a:r>
            <a:r>
              <a:rPr lang="cs-CZ" dirty="0"/>
              <a:t> </a:t>
            </a:r>
            <a:r>
              <a:rPr lang="cs-CZ" dirty="0" err="1"/>
              <a:t>recommendation</a:t>
            </a:r>
            <a:r>
              <a:rPr lang="cs-CZ" dirty="0"/>
              <a:t> – </a:t>
            </a:r>
            <a:r>
              <a:rPr lang="cs-CZ" dirty="0" err="1"/>
              <a:t>Athlete</a:t>
            </a:r>
            <a:r>
              <a:rPr lang="cs-CZ" dirty="0"/>
              <a:t> A)</a:t>
            </a:r>
          </a:p>
          <a:p>
            <a:r>
              <a:rPr lang="cs-CZ" dirty="0" err="1"/>
              <a:t>Obsessed</a:t>
            </a:r>
            <a:r>
              <a:rPr lang="cs-CZ" dirty="0"/>
              <a:t> </a:t>
            </a:r>
            <a:r>
              <a:rPr lang="cs-CZ" dirty="0" err="1"/>
              <a:t>parents</a:t>
            </a:r>
            <a:r>
              <a:rPr lang="cs-CZ" dirty="0"/>
              <a:t>, </a:t>
            </a:r>
            <a:r>
              <a:rPr lang="cs-CZ" dirty="0" err="1"/>
              <a:t>girls</a:t>
            </a:r>
            <a:r>
              <a:rPr lang="cs-CZ" dirty="0"/>
              <a:t> </a:t>
            </a:r>
            <a:r>
              <a:rPr lang="cs-CZ" dirty="0" err="1"/>
              <a:t>without</a:t>
            </a:r>
            <a:r>
              <a:rPr lang="cs-CZ" dirty="0"/>
              <a:t> </a:t>
            </a:r>
            <a:r>
              <a:rPr lang="cs-CZ" dirty="0" err="1"/>
              <a:t>childhood</a:t>
            </a:r>
            <a:r>
              <a:rPr lang="cs-CZ" dirty="0"/>
              <a:t> </a:t>
            </a:r>
          </a:p>
          <a:p>
            <a:r>
              <a:rPr lang="cs-CZ" dirty="0" err="1"/>
              <a:t>Suicide</a:t>
            </a:r>
            <a:r>
              <a:rPr lang="cs-CZ" dirty="0"/>
              <a:t> </a:t>
            </a:r>
            <a:r>
              <a:rPr lang="cs-CZ" dirty="0" err="1"/>
              <a:t>attemps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68334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B8565D-71A4-4F68-9BE2-EDF4C9797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Questions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3A7333-1049-406E-8193-91C808263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What</a:t>
            </a:r>
            <a:r>
              <a:rPr lang="cs-CZ" dirty="0"/>
              <a:t> </a:t>
            </a:r>
            <a:r>
              <a:rPr lang="cs-CZ" dirty="0" err="1"/>
              <a:t>does</a:t>
            </a:r>
            <a:r>
              <a:rPr lang="cs-CZ" dirty="0"/>
              <a:t> ,,</a:t>
            </a:r>
            <a:r>
              <a:rPr lang="cs-CZ" dirty="0" err="1"/>
              <a:t>gymnos</a:t>
            </a:r>
            <a:r>
              <a:rPr lang="cs-CZ" dirty="0"/>
              <a:t>“ </a:t>
            </a:r>
            <a:r>
              <a:rPr lang="cs-CZ" dirty="0" err="1"/>
              <a:t>mean</a:t>
            </a:r>
            <a:r>
              <a:rPr lang="cs-CZ" dirty="0"/>
              <a:t>?</a:t>
            </a:r>
          </a:p>
          <a:p>
            <a:r>
              <a:rPr lang="cs-CZ" dirty="0" err="1"/>
              <a:t>Could</a:t>
            </a:r>
            <a:r>
              <a:rPr lang="cs-CZ" dirty="0"/>
              <a:t>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dirty="0" err="1"/>
              <a:t>name</a:t>
            </a:r>
            <a:r>
              <a:rPr lang="cs-CZ" dirty="0"/>
              <a:t> any </a:t>
            </a:r>
            <a:r>
              <a:rPr lang="cs-CZ" dirty="0" err="1"/>
              <a:t>equipment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rhythmic</a:t>
            </a:r>
            <a:r>
              <a:rPr lang="cs-CZ" dirty="0"/>
              <a:t> </a:t>
            </a:r>
            <a:r>
              <a:rPr lang="cs-CZ" dirty="0" err="1"/>
              <a:t>gymnasts</a:t>
            </a:r>
            <a:r>
              <a:rPr lang="cs-CZ" dirty="0"/>
              <a:t> use?</a:t>
            </a:r>
          </a:p>
          <a:p>
            <a:r>
              <a:rPr lang="cs-CZ" dirty="0"/>
              <a:t>Do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dirty="0" err="1"/>
              <a:t>know</a:t>
            </a:r>
            <a:r>
              <a:rPr lang="cs-CZ" dirty="0"/>
              <a:t> any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famous</a:t>
            </a:r>
            <a:r>
              <a:rPr lang="cs-CZ" dirty="0"/>
              <a:t> </a:t>
            </a:r>
            <a:r>
              <a:rPr lang="cs-CZ" dirty="0" err="1"/>
              <a:t>gymnasts</a:t>
            </a:r>
            <a:r>
              <a:rPr lang="cs-CZ" dirty="0"/>
              <a:t>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14469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B77965-F3DC-48D7-9CF2-424A65E31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422" y="2657670"/>
            <a:ext cx="11301984" cy="1141200"/>
          </a:xfrm>
        </p:spPr>
        <p:txBody>
          <a:bodyPr>
            <a:normAutofit/>
          </a:bodyPr>
          <a:lstStyle/>
          <a:p>
            <a:r>
              <a:rPr lang="cs-CZ" sz="7200" dirty="0" err="1"/>
              <a:t>Thank</a:t>
            </a:r>
            <a:r>
              <a:rPr lang="cs-CZ" sz="7200" dirty="0"/>
              <a:t> </a:t>
            </a:r>
            <a:r>
              <a:rPr lang="cs-CZ" sz="7200" dirty="0" err="1"/>
              <a:t>you</a:t>
            </a:r>
            <a:r>
              <a:rPr lang="cs-CZ" sz="7200" dirty="0"/>
              <a:t> </a:t>
            </a:r>
            <a:r>
              <a:rPr lang="cs-CZ" sz="7200" dirty="0" err="1"/>
              <a:t>for</a:t>
            </a:r>
            <a:r>
              <a:rPr lang="cs-CZ" sz="7200" dirty="0"/>
              <a:t> </a:t>
            </a:r>
            <a:r>
              <a:rPr lang="cs-CZ" sz="7200" dirty="0" err="1"/>
              <a:t>attention</a:t>
            </a:r>
            <a:endParaRPr lang="cs-CZ" sz="7200" dirty="0"/>
          </a:p>
        </p:txBody>
      </p:sp>
    </p:spTree>
    <p:extLst>
      <p:ext uri="{BB962C8B-B14F-4D97-AF65-F5344CB8AC3E}">
        <p14:creationId xmlns:p14="http://schemas.microsoft.com/office/powerpoint/2010/main" val="2293506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8C3B91-7104-499D-835B-61CE1813A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" y="402300"/>
            <a:ext cx="11301984" cy="607793"/>
          </a:xfrm>
        </p:spPr>
        <p:txBody>
          <a:bodyPr/>
          <a:lstStyle/>
          <a:p>
            <a:r>
              <a:rPr lang="cs-CZ" dirty="0"/>
              <a:t>Basic </a:t>
            </a:r>
            <a:r>
              <a:rPr lang="cs-CZ" dirty="0" err="1"/>
              <a:t>information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017E787-063E-4318-B2CF-E034B61ED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363" y="2005999"/>
            <a:ext cx="11293200" cy="4449701"/>
          </a:xfrm>
        </p:spPr>
        <p:txBody>
          <a:bodyPr/>
          <a:lstStyle/>
          <a:p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exercises</a:t>
            </a:r>
            <a:r>
              <a:rPr lang="cs-CZ" dirty="0"/>
              <a:t> </a:t>
            </a:r>
            <a:r>
              <a:rPr lang="cs-CZ" dirty="0" err="1"/>
              <a:t>which</a:t>
            </a:r>
            <a:r>
              <a:rPr lang="cs-CZ" dirty="0"/>
              <a:t> </a:t>
            </a:r>
            <a:r>
              <a:rPr lang="cs-CZ" dirty="0" err="1"/>
              <a:t>need</a:t>
            </a:r>
            <a:r>
              <a:rPr lang="cs-CZ" dirty="0"/>
              <a:t> </a:t>
            </a:r>
            <a:r>
              <a:rPr lang="cs-CZ" dirty="0" err="1"/>
              <a:t>strength</a:t>
            </a:r>
            <a:r>
              <a:rPr lang="cs-CZ" dirty="0"/>
              <a:t>, flexibility, balance and </a:t>
            </a:r>
            <a:r>
              <a:rPr lang="cs-CZ" dirty="0" err="1"/>
              <a:t>control</a:t>
            </a:r>
            <a:endParaRPr lang="cs-CZ" dirty="0"/>
          </a:p>
          <a:p>
            <a:r>
              <a:rPr lang="cs-CZ" dirty="0"/>
              <a:t>jumping, </a:t>
            </a:r>
            <a:r>
              <a:rPr lang="cs-CZ" dirty="0" err="1"/>
              <a:t>tumbling</a:t>
            </a:r>
            <a:r>
              <a:rPr lang="cs-CZ" dirty="0"/>
              <a:t>, </a:t>
            </a:r>
            <a:r>
              <a:rPr lang="cs-CZ" dirty="0" err="1"/>
              <a:t>somersaulting</a:t>
            </a:r>
            <a:r>
              <a:rPr lang="cs-CZ" dirty="0"/>
              <a:t>, </a:t>
            </a:r>
            <a:r>
              <a:rPr lang="cs-CZ" dirty="0" err="1"/>
              <a:t>flipping</a:t>
            </a:r>
            <a:r>
              <a:rPr lang="cs-CZ" dirty="0"/>
              <a:t>, </a:t>
            </a:r>
            <a:r>
              <a:rPr lang="cs-CZ" dirty="0" err="1"/>
              <a:t>balancing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gymnastic</a:t>
            </a:r>
            <a:r>
              <a:rPr lang="cs-CZ" dirty="0"/>
              <a:t> </a:t>
            </a:r>
            <a:r>
              <a:rPr lang="cs-CZ" dirty="0" err="1"/>
              <a:t>movements</a:t>
            </a:r>
            <a:r>
              <a:rPr lang="cs-CZ" dirty="0"/>
              <a:t>  </a:t>
            </a:r>
            <a:r>
              <a:rPr lang="cs-CZ" dirty="0" err="1"/>
              <a:t>contribute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development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muscles</a:t>
            </a:r>
            <a:endParaRPr lang="cs-CZ" dirty="0"/>
          </a:p>
          <a:p>
            <a:r>
              <a:rPr lang="cs-CZ" dirty="0"/>
              <a:t>a </a:t>
            </a:r>
            <a:r>
              <a:rPr lang="cs-CZ" dirty="0" err="1"/>
              <a:t>Summer</a:t>
            </a:r>
            <a:r>
              <a:rPr lang="cs-CZ" dirty="0"/>
              <a:t> </a:t>
            </a:r>
            <a:r>
              <a:rPr lang="cs-CZ" dirty="0" err="1"/>
              <a:t>Olympic</a:t>
            </a:r>
            <a:r>
              <a:rPr lang="cs-CZ" dirty="0"/>
              <a:t> sport</a:t>
            </a:r>
          </a:p>
          <a:p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everyone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word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derived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Greek</a:t>
            </a:r>
            <a:r>
              <a:rPr lang="cs-CZ" dirty="0"/>
              <a:t> “</a:t>
            </a:r>
            <a:r>
              <a:rPr lang="cs-CZ" dirty="0" err="1"/>
              <a:t>gymnos</a:t>
            </a:r>
            <a:r>
              <a:rPr lang="cs-CZ" dirty="0"/>
              <a:t>“, </a:t>
            </a:r>
            <a:r>
              <a:rPr lang="cs-CZ" dirty="0" err="1"/>
              <a:t>which</a:t>
            </a:r>
            <a:r>
              <a:rPr lang="cs-CZ" dirty="0"/>
              <a:t> </a:t>
            </a:r>
            <a:r>
              <a:rPr lang="cs-CZ" dirty="0" err="1"/>
              <a:t>means</a:t>
            </a:r>
            <a:r>
              <a:rPr lang="cs-CZ" dirty="0"/>
              <a:t>  “</a:t>
            </a:r>
            <a:r>
              <a:rPr lang="cs-CZ" dirty="0" err="1"/>
              <a:t>train</a:t>
            </a:r>
            <a:r>
              <a:rPr lang="cs-CZ" dirty="0"/>
              <a:t> </a:t>
            </a:r>
            <a:r>
              <a:rPr lang="cs-CZ" dirty="0" err="1"/>
              <a:t>naked</a:t>
            </a:r>
            <a:r>
              <a:rPr lang="cs-CZ" dirty="0"/>
              <a:t>“</a:t>
            </a:r>
          </a:p>
        </p:txBody>
      </p:sp>
      <p:pic>
        <p:nvPicPr>
          <p:cNvPr id="16386" name="Picture 2" descr="Gymnastika – Wikipedie">
            <a:extLst>
              <a:ext uri="{FF2B5EF4-FFF2-40B4-BE49-F238E27FC236}">
                <a16:creationId xmlns:a16="http://schemas.microsoft.com/office/drawing/2014/main" id="{C63293FA-CE22-4A69-A35F-8354CBD1F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03" y="2216651"/>
            <a:ext cx="3740460" cy="24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03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A0B9D5-F7A9-4106-BB58-8987CD3EC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665300"/>
          </a:xfrm>
        </p:spPr>
        <p:txBody>
          <a:bodyPr/>
          <a:lstStyle/>
          <a:p>
            <a:r>
              <a:rPr lang="cs-CZ" dirty="0" err="1"/>
              <a:t>History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 </a:t>
            </a:r>
            <a:r>
              <a:rPr lang="cs-CZ" dirty="0" err="1"/>
              <a:t>gymnastics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9BD21E-5743-47F2-B58E-DE4DC7FA8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699733"/>
            <a:ext cx="11293200" cy="4286313"/>
          </a:xfrm>
        </p:spPr>
        <p:txBody>
          <a:bodyPr>
            <a:normAutofit fontScale="85000" lnSpcReduction="10000"/>
          </a:bodyPr>
          <a:lstStyle/>
          <a:p>
            <a:r>
              <a:rPr lang="cs-CZ" dirty="0" err="1"/>
              <a:t>began</a:t>
            </a:r>
            <a:r>
              <a:rPr lang="cs-CZ" dirty="0"/>
              <a:t> as a </a:t>
            </a:r>
            <a:r>
              <a:rPr lang="cs-CZ" dirty="0" err="1"/>
              <a:t>form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exercise</a:t>
            </a:r>
            <a:r>
              <a:rPr lang="cs-CZ" dirty="0"/>
              <a:t> in </a:t>
            </a:r>
            <a:r>
              <a:rPr lang="cs-CZ" dirty="0" err="1"/>
              <a:t>ancient</a:t>
            </a:r>
            <a:r>
              <a:rPr lang="cs-CZ" dirty="0"/>
              <a:t> </a:t>
            </a:r>
            <a:r>
              <a:rPr lang="cs-CZ" dirty="0" err="1"/>
              <a:t>Greece</a:t>
            </a:r>
            <a:r>
              <a:rPr lang="cs-CZ" dirty="0"/>
              <a:t> - Sparta and </a:t>
            </a:r>
            <a:r>
              <a:rPr lang="cs-CZ" dirty="0" err="1"/>
              <a:t>Athens</a:t>
            </a:r>
            <a:r>
              <a:rPr lang="cs-CZ" dirty="0"/>
              <a:t> (</a:t>
            </a:r>
            <a:r>
              <a:rPr lang="cs-CZ" dirty="0" err="1"/>
              <a:t>running</a:t>
            </a:r>
            <a:r>
              <a:rPr lang="cs-CZ" dirty="0"/>
              <a:t>, jumping, </a:t>
            </a:r>
            <a:r>
              <a:rPr lang="cs-CZ" dirty="0" err="1"/>
              <a:t>throwing</a:t>
            </a:r>
            <a:r>
              <a:rPr lang="cs-CZ" dirty="0"/>
              <a:t>, </a:t>
            </a:r>
            <a:r>
              <a:rPr lang="cs-CZ" dirty="0" err="1"/>
              <a:t>swimming</a:t>
            </a:r>
            <a:r>
              <a:rPr lang="cs-CZ" dirty="0"/>
              <a:t>, wrestling and box)</a:t>
            </a:r>
          </a:p>
          <a:p>
            <a:r>
              <a:rPr lang="cs-CZ" dirty="0" err="1"/>
              <a:t>preparation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war</a:t>
            </a:r>
            <a:r>
              <a:rPr lang="cs-CZ" dirty="0"/>
              <a:t> (</a:t>
            </a:r>
            <a:r>
              <a:rPr lang="cs-CZ" dirty="0" err="1"/>
              <a:t>men</a:t>
            </a:r>
            <a:r>
              <a:rPr lang="cs-CZ" dirty="0"/>
              <a:t>)</a:t>
            </a:r>
          </a:p>
          <a:p>
            <a:r>
              <a:rPr lang="cs-CZ" dirty="0" err="1"/>
              <a:t>one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/>
              <a:t> </a:t>
            </a:r>
            <a:r>
              <a:rPr lang="cs-CZ" dirty="0" err="1"/>
              <a:t>sports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Olympics</a:t>
            </a:r>
            <a:endParaRPr lang="cs-CZ" dirty="0"/>
          </a:p>
          <a:p>
            <a:r>
              <a:rPr lang="cs-CZ" dirty="0" err="1"/>
              <a:t>after</a:t>
            </a:r>
            <a:r>
              <a:rPr lang="cs-CZ" dirty="0"/>
              <a:t> </a:t>
            </a:r>
            <a:r>
              <a:rPr lang="cs-CZ" dirty="0" err="1"/>
              <a:t>Middle</a:t>
            </a:r>
            <a:r>
              <a:rPr lang="cs-CZ" dirty="0"/>
              <a:t> </a:t>
            </a:r>
            <a:r>
              <a:rPr lang="cs-CZ" dirty="0" err="1"/>
              <a:t>ages</a:t>
            </a:r>
            <a:r>
              <a:rPr lang="cs-CZ" dirty="0"/>
              <a:t> – </a:t>
            </a:r>
            <a:r>
              <a:rPr lang="cs-CZ" dirty="0" err="1"/>
              <a:t>huge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 </a:t>
            </a:r>
            <a:r>
              <a:rPr lang="cs-CZ" dirty="0" err="1"/>
              <a:t>systems</a:t>
            </a:r>
            <a:endParaRPr lang="cs-CZ" dirty="0"/>
          </a:p>
          <a:p>
            <a:r>
              <a:rPr lang="cs-CZ" dirty="0" err="1"/>
              <a:t>basics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– Johann Gust </a:t>
            </a:r>
            <a:r>
              <a:rPr lang="cs-CZ" dirty="0" err="1"/>
              <a:t>Muths</a:t>
            </a:r>
            <a:r>
              <a:rPr lang="cs-CZ" dirty="0"/>
              <a:t> and Johann Heinrich </a:t>
            </a:r>
            <a:r>
              <a:rPr lang="cs-CZ" dirty="0" err="1"/>
              <a:t>Pestalozzi</a:t>
            </a:r>
            <a:endParaRPr lang="cs-CZ" dirty="0"/>
          </a:p>
          <a:p>
            <a:r>
              <a:rPr lang="cs-CZ" dirty="0"/>
              <a:t>FIG – 1881, </a:t>
            </a:r>
            <a:r>
              <a:rPr lang="cs-CZ" dirty="0" err="1"/>
              <a:t>Liege</a:t>
            </a:r>
            <a:endParaRPr lang="cs-CZ" dirty="0"/>
          </a:p>
          <a:p>
            <a:r>
              <a:rPr lang="cs-CZ" dirty="0" err="1"/>
              <a:t>National</a:t>
            </a:r>
            <a:r>
              <a:rPr lang="cs-CZ" dirty="0"/>
              <a:t> Revival – development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national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(Miroslav Tyrš)</a:t>
            </a:r>
          </a:p>
          <a:p>
            <a:r>
              <a:rPr lang="cs-CZ" dirty="0"/>
              <a:t>George </a:t>
            </a:r>
            <a:r>
              <a:rPr lang="cs-CZ" dirty="0" err="1"/>
              <a:t>Hebert</a:t>
            </a:r>
            <a:r>
              <a:rPr lang="cs-CZ" dirty="0"/>
              <a:t> – influence </a:t>
            </a:r>
            <a:r>
              <a:rPr lang="cs-CZ" dirty="0" err="1"/>
              <a:t>of</a:t>
            </a:r>
            <a:r>
              <a:rPr lang="cs-CZ" dirty="0"/>
              <a:t> natural </a:t>
            </a:r>
            <a:r>
              <a:rPr lang="cs-CZ" dirty="0" err="1"/>
              <a:t>exercises</a:t>
            </a:r>
            <a:r>
              <a:rPr lang="cs-CZ" dirty="0"/>
              <a:t>, in 20th </a:t>
            </a:r>
            <a:r>
              <a:rPr lang="cs-CZ" dirty="0" err="1"/>
              <a:t>century</a:t>
            </a:r>
            <a:r>
              <a:rPr lang="cs-CZ" dirty="0"/>
              <a:t> </a:t>
            </a:r>
            <a:r>
              <a:rPr lang="cs-CZ" dirty="0" err="1"/>
              <a:t>help</a:t>
            </a:r>
            <a:r>
              <a:rPr lang="cs-CZ" dirty="0"/>
              <a:t> to </a:t>
            </a:r>
            <a:r>
              <a:rPr lang="cs-CZ" dirty="0" err="1"/>
              <a:t>develop</a:t>
            </a:r>
            <a:r>
              <a:rPr lang="cs-CZ" dirty="0"/>
              <a:t> </a:t>
            </a:r>
            <a:r>
              <a:rPr lang="cs-CZ" dirty="0" err="1"/>
              <a:t>rhytmic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, </a:t>
            </a:r>
            <a:r>
              <a:rPr lang="cs-CZ" dirty="0" err="1"/>
              <a:t>competitions</a:t>
            </a:r>
            <a:r>
              <a:rPr lang="cs-CZ" dirty="0"/>
              <a:t> in many </a:t>
            </a:r>
            <a:r>
              <a:rPr lang="cs-CZ" dirty="0" err="1"/>
              <a:t>disciplines</a:t>
            </a:r>
            <a:endParaRPr lang="cs-CZ" dirty="0"/>
          </a:p>
          <a:p>
            <a:r>
              <a:rPr lang="cs-CZ" dirty="0"/>
              <a:t>30‘s –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athletics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0536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D1A01C-70D8-4DC6-B517-8AA487AB3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27155"/>
            <a:ext cx="11301984" cy="1141200"/>
          </a:xfrm>
        </p:spPr>
        <p:txBody>
          <a:bodyPr/>
          <a:lstStyle/>
          <a:p>
            <a:r>
              <a:rPr lang="cs-CZ" dirty="0" err="1"/>
              <a:t>Federation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 International </a:t>
            </a:r>
            <a:r>
              <a:rPr lang="cs-CZ" dirty="0" err="1"/>
              <a:t>Gymnastics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8A4CC0-B7A1-49E1-82BB-0875F1C24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840" y="1590941"/>
            <a:ext cx="11293200" cy="4490797"/>
          </a:xfrm>
        </p:spPr>
        <p:txBody>
          <a:bodyPr/>
          <a:lstStyle/>
          <a:p>
            <a:r>
              <a:rPr lang="cs-CZ" dirty="0" err="1"/>
              <a:t>governing</a:t>
            </a:r>
            <a:r>
              <a:rPr lang="cs-CZ" dirty="0"/>
              <a:t> body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competitive</a:t>
            </a:r>
            <a:r>
              <a:rPr lang="cs-CZ" dirty="0"/>
              <a:t> </a:t>
            </a:r>
            <a:r>
              <a:rPr lang="cs-CZ" dirty="0" err="1"/>
              <a:t>gymnastics</a:t>
            </a:r>
            <a:endParaRPr lang="cs-CZ" dirty="0"/>
          </a:p>
          <a:p>
            <a:r>
              <a:rPr lang="cs-CZ" dirty="0" err="1"/>
              <a:t>headquarters</a:t>
            </a:r>
            <a:r>
              <a:rPr lang="cs-CZ" dirty="0"/>
              <a:t> in Lausanne, </a:t>
            </a:r>
            <a:r>
              <a:rPr lang="cs-CZ" dirty="0" err="1"/>
              <a:t>Switzerland</a:t>
            </a:r>
            <a:endParaRPr lang="cs-CZ" dirty="0"/>
          </a:p>
          <a:p>
            <a:r>
              <a:rPr lang="cs-CZ" dirty="0" err="1"/>
              <a:t>founded</a:t>
            </a:r>
            <a:r>
              <a:rPr lang="cs-CZ" dirty="0"/>
              <a:t> on 23th July, 1881, </a:t>
            </a:r>
            <a:r>
              <a:rPr lang="cs-CZ" dirty="0" err="1"/>
              <a:t>Liege</a:t>
            </a:r>
            <a:endParaRPr lang="cs-CZ" dirty="0"/>
          </a:p>
          <a:p>
            <a:r>
              <a:rPr lang="cs-CZ" dirty="0" err="1"/>
              <a:t>world‘s</a:t>
            </a:r>
            <a:r>
              <a:rPr lang="cs-CZ" dirty="0"/>
              <a:t> </a:t>
            </a:r>
            <a:r>
              <a:rPr lang="cs-CZ" dirty="0" err="1"/>
              <a:t>oldest</a:t>
            </a:r>
            <a:r>
              <a:rPr lang="cs-CZ" dirty="0"/>
              <a:t> </a:t>
            </a:r>
            <a:r>
              <a:rPr lang="cs-CZ" dirty="0" err="1"/>
              <a:t>existing</a:t>
            </a:r>
            <a:r>
              <a:rPr lang="cs-CZ" dirty="0"/>
              <a:t> </a:t>
            </a:r>
            <a:r>
              <a:rPr lang="cs-CZ" dirty="0" err="1"/>
              <a:t>international</a:t>
            </a:r>
            <a:r>
              <a:rPr lang="cs-CZ" dirty="0"/>
              <a:t> </a:t>
            </a:r>
            <a:r>
              <a:rPr lang="cs-CZ" dirty="0" err="1"/>
              <a:t>sports</a:t>
            </a:r>
            <a:r>
              <a:rPr lang="cs-CZ" dirty="0"/>
              <a:t> </a:t>
            </a:r>
            <a:r>
              <a:rPr lang="cs-CZ" dirty="0" err="1"/>
              <a:t>organization</a:t>
            </a:r>
            <a:endParaRPr lang="cs-CZ" dirty="0"/>
          </a:p>
          <a:p>
            <a:r>
              <a:rPr lang="cs-CZ" dirty="0" err="1"/>
              <a:t>originally</a:t>
            </a:r>
            <a:r>
              <a:rPr lang="cs-CZ" dirty="0"/>
              <a:t> </a:t>
            </a:r>
            <a:r>
              <a:rPr lang="cs-CZ" dirty="0" err="1"/>
              <a:t>called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European</a:t>
            </a:r>
            <a:r>
              <a:rPr lang="cs-CZ" dirty="0"/>
              <a:t> </a:t>
            </a:r>
            <a:r>
              <a:rPr lang="cs-CZ" dirty="0" err="1"/>
              <a:t>Federation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Gymnastics</a:t>
            </a:r>
            <a:endParaRPr lang="cs-CZ" dirty="0"/>
          </a:p>
          <a:p>
            <a:r>
              <a:rPr lang="cs-CZ" dirty="0" err="1"/>
              <a:t>sets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rules</a:t>
            </a:r>
            <a:r>
              <a:rPr lang="cs-CZ" dirty="0"/>
              <a:t> (</a:t>
            </a:r>
            <a:r>
              <a:rPr lang="cs-CZ" dirty="0" err="1"/>
              <a:t>code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points</a:t>
            </a:r>
            <a:r>
              <a:rPr lang="cs-CZ" dirty="0"/>
              <a:t>),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regulate</a:t>
            </a:r>
            <a:r>
              <a:rPr lang="cs-CZ" dirty="0"/>
              <a:t> </a:t>
            </a:r>
            <a:r>
              <a:rPr lang="cs-CZ" dirty="0" err="1"/>
              <a:t>how</a:t>
            </a:r>
            <a:r>
              <a:rPr lang="cs-CZ" dirty="0"/>
              <a:t> </a:t>
            </a:r>
            <a:r>
              <a:rPr lang="cs-CZ" dirty="0" err="1"/>
              <a:t>gymnasts</a:t>
            </a:r>
            <a:r>
              <a:rPr lang="cs-CZ" dirty="0"/>
              <a:t> are </a:t>
            </a:r>
            <a:r>
              <a:rPr lang="cs-CZ" dirty="0" err="1"/>
              <a:t>evaluated</a:t>
            </a:r>
            <a:r>
              <a:rPr lang="cs-CZ" dirty="0"/>
              <a:t> </a:t>
            </a:r>
          </a:p>
          <a:p>
            <a:r>
              <a:rPr lang="cs-CZ" dirty="0"/>
              <a:t>7 </a:t>
            </a:r>
            <a:r>
              <a:rPr lang="cs-CZ" dirty="0" err="1"/>
              <a:t>disciplines</a:t>
            </a:r>
            <a:r>
              <a:rPr lang="cs-CZ" dirty="0"/>
              <a:t> – </a:t>
            </a:r>
            <a:r>
              <a:rPr lang="cs-CZ" dirty="0" err="1"/>
              <a:t>artistic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, </a:t>
            </a:r>
            <a:r>
              <a:rPr lang="cs-CZ" dirty="0" err="1"/>
              <a:t>rhythmic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, aerobic </a:t>
            </a:r>
            <a:r>
              <a:rPr lang="cs-CZ" dirty="0" err="1"/>
              <a:t>gymnastics</a:t>
            </a:r>
            <a:r>
              <a:rPr lang="cs-CZ" dirty="0"/>
              <a:t>, </a:t>
            </a:r>
            <a:r>
              <a:rPr lang="cs-CZ" dirty="0" err="1"/>
              <a:t>acrobatic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, </a:t>
            </a:r>
            <a:r>
              <a:rPr lang="cs-CZ" dirty="0" err="1"/>
              <a:t>trampolining</a:t>
            </a:r>
            <a:r>
              <a:rPr lang="cs-CZ" dirty="0"/>
              <a:t>, </a:t>
            </a:r>
            <a:r>
              <a:rPr lang="cs-CZ" dirty="0" err="1"/>
              <a:t>tumbling</a:t>
            </a:r>
            <a:r>
              <a:rPr lang="cs-CZ" dirty="0"/>
              <a:t> and </a:t>
            </a:r>
            <a:r>
              <a:rPr lang="cs-CZ" dirty="0" err="1"/>
              <a:t>parkour</a:t>
            </a:r>
            <a:endParaRPr lang="cs-CZ" dirty="0"/>
          </a:p>
          <a:p>
            <a:r>
              <a:rPr lang="cs-CZ" dirty="0" err="1"/>
              <a:t>responsible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Olympics</a:t>
            </a:r>
            <a:r>
              <a:rPr lang="cs-CZ" dirty="0"/>
              <a:t> </a:t>
            </a:r>
            <a:r>
              <a:rPr lang="cs-CZ" dirty="0" err="1"/>
              <a:t>athletes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376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92E4E9A-E992-419C-B03A-5686FEC1D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A35C34B-7716-4B56-9233-2E5A1CFD0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0532" cy="986400"/>
          </a:xfrm>
        </p:spPr>
        <p:txBody>
          <a:bodyPr anchor="b">
            <a:normAutofit/>
          </a:bodyPr>
          <a:lstStyle/>
          <a:p>
            <a:r>
              <a:rPr lang="cs-CZ" sz="6400"/>
              <a:t>Judging and scoring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32E796E-8D19-4926-B7B8-653B019390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0000" y="1609200"/>
            <a:ext cx="113004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 descr="How to Become a Gymnastics Judge - allgymnasts.com">
            <a:extLst>
              <a:ext uri="{FF2B5EF4-FFF2-40B4-BE49-F238E27FC236}">
                <a16:creationId xmlns:a16="http://schemas.microsoft.com/office/drawing/2014/main" id="{10358FDC-53E1-4CF5-B8AC-EEE9DCE03A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0"/>
          <a:stretch/>
        </p:blipFill>
        <p:spPr bwMode="auto">
          <a:xfrm>
            <a:off x="449999" y="2059200"/>
            <a:ext cx="7374789" cy="389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93465AE-1C9D-43BB-AF6A-37742B231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6588" y="1944000"/>
            <a:ext cx="3490212" cy="4006800"/>
          </a:xfrm>
        </p:spPr>
        <p:txBody>
          <a:bodyPr>
            <a:normAutofit/>
          </a:bodyPr>
          <a:lstStyle/>
          <a:p>
            <a:r>
              <a:rPr lang="cs-CZ" dirty="0"/>
              <a:t>4-6 </a:t>
            </a:r>
            <a:r>
              <a:rPr lang="cs-CZ" dirty="0" err="1"/>
              <a:t>judges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Staircase</a:t>
            </a:r>
            <a:r>
              <a:rPr lang="cs-CZ" dirty="0"/>
              <a:t> </a:t>
            </a:r>
            <a:r>
              <a:rPr lang="cs-CZ" dirty="0" err="1"/>
              <a:t>effect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073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B4E234-8C65-452E-B822-138EFB4C7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628342"/>
          </a:xfrm>
        </p:spPr>
        <p:txBody>
          <a:bodyPr/>
          <a:lstStyle/>
          <a:p>
            <a:r>
              <a:rPr lang="cs-CZ" dirty="0" err="1"/>
              <a:t>Artistic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1C7EF3B-A335-47DA-B462-1C39656AB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442445"/>
            <a:ext cx="11293200" cy="4501071"/>
          </a:xfrm>
        </p:spPr>
        <p:txBody>
          <a:bodyPr/>
          <a:lstStyle/>
          <a:p>
            <a:r>
              <a:rPr lang="cs-CZ" dirty="0" err="1"/>
              <a:t>gymnasts</a:t>
            </a:r>
            <a:r>
              <a:rPr lang="cs-CZ" dirty="0"/>
              <a:t> use </a:t>
            </a:r>
            <a:r>
              <a:rPr lang="cs-CZ" dirty="0" err="1"/>
              <a:t>apparatuses</a:t>
            </a:r>
            <a:endParaRPr lang="cs-CZ" dirty="0"/>
          </a:p>
          <a:p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was</a:t>
            </a:r>
            <a:r>
              <a:rPr lang="cs-CZ" dirty="0"/>
              <a:t> </a:t>
            </a:r>
            <a:r>
              <a:rPr lang="cs-CZ" dirty="0" err="1"/>
              <a:t>created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Turner </a:t>
            </a:r>
            <a:r>
              <a:rPr lang="cs-CZ" dirty="0" err="1"/>
              <a:t>movement</a:t>
            </a:r>
            <a:r>
              <a:rPr lang="cs-CZ" dirty="0"/>
              <a:t>  (</a:t>
            </a:r>
            <a:r>
              <a:rPr lang="cs-CZ" dirty="0" err="1"/>
              <a:t>Deutschland</a:t>
            </a:r>
            <a:r>
              <a:rPr lang="cs-CZ" dirty="0"/>
              <a:t>)</a:t>
            </a:r>
          </a:p>
          <a:p>
            <a:r>
              <a:rPr lang="cs-CZ" dirty="0"/>
              <a:t>Miroslav Tyrš- sort </a:t>
            </a:r>
            <a:r>
              <a:rPr lang="cs-CZ" dirty="0" err="1"/>
              <a:t>exercises</a:t>
            </a:r>
            <a:r>
              <a:rPr lang="cs-CZ" dirty="0"/>
              <a:t>, terminology, he </a:t>
            </a:r>
            <a:r>
              <a:rPr lang="cs-CZ" dirty="0" err="1"/>
              <a:t>named</a:t>
            </a:r>
            <a:r>
              <a:rPr lang="cs-CZ" dirty="0"/>
              <a:t> </a:t>
            </a:r>
            <a:r>
              <a:rPr lang="cs-CZ" dirty="0" err="1"/>
              <a:t>positions</a:t>
            </a:r>
            <a:endParaRPr lang="cs-CZ" dirty="0"/>
          </a:p>
          <a:p>
            <a:r>
              <a:rPr lang="cs-CZ" dirty="0" err="1"/>
              <a:t>disciplines</a:t>
            </a:r>
            <a:r>
              <a:rPr lang="cs-CZ" dirty="0"/>
              <a:t> are </a:t>
            </a:r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women</a:t>
            </a:r>
            <a:r>
              <a:rPr lang="cs-CZ" dirty="0"/>
              <a:t> and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men</a:t>
            </a:r>
            <a:endParaRPr lang="cs-CZ" dirty="0"/>
          </a:p>
          <a:p>
            <a:r>
              <a:rPr lang="cs-CZ" dirty="0"/>
              <a:t>a part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Olympic</a:t>
            </a:r>
            <a:r>
              <a:rPr lang="cs-CZ" dirty="0"/>
              <a:t> </a:t>
            </a:r>
            <a:r>
              <a:rPr lang="cs-CZ" dirty="0" err="1"/>
              <a:t>Games</a:t>
            </a:r>
            <a:endParaRPr lang="cs-CZ" dirty="0"/>
          </a:p>
          <a:p>
            <a:r>
              <a:rPr lang="cs-CZ" dirty="0" err="1"/>
              <a:t>Championships</a:t>
            </a:r>
            <a:r>
              <a:rPr lang="cs-CZ" dirty="0"/>
              <a:t> </a:t>
            </a:r>
            <a:r>
              <a:rPr lang="cs-CZ" dirty="0" err="1"/>
              <a:t>since</a:t>
            </a:r>
            <a:r>
              <a:rPr lang="cs-CZ" dirty="0"/>
              <a:t> 1903</a:t>
            </a:r>
          </a:p>
          <a:p>
            <a:r>
              <a:rPr lang="cs-CZ" dirty="0" err="1"/>
              <a:t>men</a:t>
            </a:r>
            <a:r>
              <a:rPr lang="cs-CZ" dirty="0"/>
              <a:t> </a:t>
            </a:r>
            <a:r>
              <a:rPr lang="cs-CZ" dirty="0" err="1"/>
              <a:t>artistic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 - 6 </a:t>
            </a:r>
            <a:r>
              <a:rPr lang="cs-CZ" dirty="0" err="1"/>
              <a:t>disciplines</a:t>
            </a:r>
            <a:r>
              <a:rPr lang="cs-CZ" dirty="0"/>
              <a:t> – </a:t>
            </a:r>
            <a:r>
              <a:rPr lang="cs-CZ" dirty="0" err="1"/>
              <a:t>floor</a:t>
            </a:r>
            <a:r>
              <a:rPr lang="cs-CZ" dirty="0"/>
              <a:t>, </a:t>
            </a:r>
            <a:r>
              <a:rPr lang="cs-CZ" dirty="0" err="1"/>
              <a:t>pommel</a:t>
            </a:r>
            <a:r>
              <a:rPr lang="cs-CZ" dirty="0"/>
              <a:t> </a:t>
            </a:r>
            <a:r>
              <a:rPr lang="cs-CZ" dirty="0" err="1"/>
              <a:t>horse</a:t>
            </a:r>
            <a:r>
              <a:rPr lang="cs-CZ" dirty="0"/>
              <a:t>, </a:t>
            </a:r>
            <a:r>
              <a:rPr lang="cs-CZ" dirty="0" err="1"/>
              <a:t>rings</a:t>
            </a:r>
            <a:r>
              <a:rPr lang="cs-CZ" dirty="0"/>
              <a:t>, </a:t>
            </a:r>
            <a:r>
              <a:rPr lang="cs-CZ" dirty="0" err="1"/>
              <a:t>vault</a:t>
            </a:r>
            <a:r>
              <a:rPr lang="cs-CZ" dirty="0"/>
              <a:t> , </a:t>
            </a:r>
            <a:r>
              <a:rPr lang="cs-CZ" dirty="0" err="1"/>
              <a:t>high</a:t>
            </a:r>
            <a:r>
              <a:rPr lang="cs-CZ" dirty="0"/>
              <a:t> bar, </a:t>
            </a:r>
            <a:r>
              <a:rPr lang="cs-CZ" dirty="0" err="1"/>
              <a:t>parallel</a:t>
            </a:r>
            <a:r>
              <a:rPr lang="cs-CZ" dirty="0"/>
              <a:t> </a:t>
            </a:r>
            <a:r>
              <a:rPr lang="cs-CZ" dirty="0" err="1"/>
              <a:t>bars</a:t>
            </a:r>
            <a:endParaRPr lang="cs-CZ" dirty="0"/>
          </a:p>
          <a:p>
            <a:r>
              <a:rPr lang="cs-CZ" dirty="0" err="1"/>
              <a:t>women</a:t>
            </a:r>
            <a:r>
              <a:rPr lang="cs-CZ" dirty="0"/>
              <a:t> </a:t>
            </a:r>
            <a:r>
              <a:rPr lang="cs-CZ" dirty="0" err="1"/>
              <a:t>artistic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 – </a:t>
            </a:r>
            <a:r>
              <a:rPr lang="cs-CZ" dirty="0" err="1"/>
              <a:t>vault</a:t>
            </a:r>
            <a:r>
              <a:rPr lang="cs-CZ" dirty="0"/>
              <a:t>, </a:t>
            </a:r>
            <a:r>
              <a:rPr lang="cs-CZ" dirty="0" err="1"/>
              <a:t>bars</a:t>
            </a:r>
            <a:r>
              <a:rPr lang="cs-CZ" dirty="0"/>
              <a:t>, </a:t>
            </a:r>
            <a:r>
              <a:rPr lang="cs-CZ" dirty="0" err="1"/>
              <a:t>floor</a:t>
            </a:r>
            <a:r>
              <a:rPr lang="cs-CZ" dirty="0"/>
              <a:t> , balance </a:t>
            </a:r>
            <a:r>
              <a:rPr lang="cs-CZ" dirty="0" err="1"/>
              <a:t>beam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6980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5050BD-EC20-49D7-B0CE-DE012673F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710535"/>
          </a:xfrm>
        </p:spPr>
        <p:txBody>
          <a:bodyPr>
            <a:normAutofit fontScale="90000"/>
          </a:bodyPr>
          <a:lstStyle/>
          <a:p>
            <a:r>
              <a:rPr lang="cs-CZ" dirty="0" err="1"/>
              <a:t>Vault</a:t>
            </a:r>
            <a:br>
              <a:rPr lang="cs-CZ" dirty="0"/>
            </a:br>
            <a:r>
              <a:rPr lang="cs-CZ" sz="1800" dirty="0"/>
              <a:t> </a:t>
            </a:r>
            <a:br>
              <a:rPr lang="cs-CZ" sz="1800" dirty="0"/>
            </a:br>
            <a:endParaRPr lang="cs-CZ" dirty="0"/>
          </a:p>
        </p:txBody>
      </p:sp>
      <p:pic>
        <p:nvPicPr>
          <p:cNvPr id="1026" name="Picture 2" descr="What Is The Amanar Vault? There's A Long Story Behind This Famous US  Gymnastics Move">
            <a:extLst>
              <a:ext uri="{FF2B5EF4-FFF2-40B4-BE49-F238E27FC236}">
                <a16:creationId xmlns:a16="http://schemas.microsoft.com/office/drawing/2014/main" id="{CAFE6B41-FAD9-430E-9D5D-D1366EA42B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67" y="2997486"/>
            <a:ext cx="4569827" cy="30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ault (gymnastics) - Wikipedia">
            <a:extLst>
              <a:ext uri="{FF2B5EF4-FFF2-40B4-BE49-F238E27FC236}">
                <a16:creationId xmlns:a16="http://schemas.microsoft.com/office/drawing/2014/main" id="{18B19BF9-87EF-4829-86AC-04FC1E0D8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938" y="3885781"/>
            <a:ext cx="5178202" cy="269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aulting | gymnastics | Britannica">
            <a:extLst>
              <a:ext uri="{FF2B5EF4-FFF2-40B4-BE49-F238E27FC236}">
                <a16:creationId xmlns:a16="http://schemas.microsoft.com/office/drawing/2014/main" id="{56F47375-1BA7-4D2D-AB5D-E53BD39E8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283" y="388800"/>
            <a:ext cx="3091142" cy="32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89841012-7DC1-4DE8-87A6-DD3FCF9B82DF}"/>
              </a:ext>
            </a:extLst>
          </p:cNvPr>
          <p:cNvSpPr txBox="1"/>
          <p:nvPr/>
        </p:nvSpPr>
        <p:spPr>
          <a:xfrm>
            <a:off x="832207" y="1651774"/>
            <a:ext cx="6904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-in 2001 </a:t>
            </a:r>
            <a:r>
              <a:rPr lang="cs-CZ" dirty="0" err="1"/>
              <a:t>horse</a:t>
            </a:r>
            <a:r>
              <a:rPr lang="cs-CZ" dirty="0"/>
              <a:t> </a:t>
            </a:r>
            <a:r>
              <a:rPr lang="cs-CZ" dirty="0" err="1"/>
              <a:t>was</a:t>
            </a:r>
            <a:r>
              <a:rPr lang="cs-CZ" dirty="0"/>
              <a:t> </a:t>
            </a:r>
            <a:r>
              <a:rPr lang="cs-CZ" dirty="0" err="1"/>
              <a:t>replaced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a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apparatus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92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A3A2E6-2DE1-4257-B7B0-683F5F35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813276"/>
          </a:xfrm>
        </p:spPr>
        <p:txBody>
          <a:bodyPr/>
          <a:lstStyle/>
          <a:p>
            <a:r>
              <a:rPr lang="cs-CZ" dirty="0" err="1"/>
              <a:t>Parallel</a:t>
            </a:r>
            <a:r>
              <a:rPr lang="cs-CZ" dirty="0"/>
              <a:t> </a:t>
            </a:r>
            <a:r>
              <a:rPr lang="cs-CZ" dirty="0" err="1"/>
              <a:t>bars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46797F7-EC7E-47A0-8BBF-6348AD738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7" y="1176086"/>
            <a:ext cx="18533648" cy="9396944"/>
          </a:xfrm>
        </p:spPr>
        <p:txBody>
          <a:bodyPr/>
          <a:lstStyle/>
          <a:p>
            <a:r>
              <a:rPr lang="cs-CZ" dirty="0" err="1"/>
              <a:t>swinging</a:t>
            </a:r>
            <a:r>
              <a:rPr lang="cs-CZ" dirty="0"/>
              <a:t> </a:t>
            </a:r>
            <a:r>
              <a:rPr lang="cs-CZ" dirty="0" err="1"/>
              <a:t>skills</a:t>
            </a:r>
            <a:r>
              <a:rPr lang="cs-CZ" dirty="0"/>
              <a:t> in a support </a:t>
            </a:r>
            <a:r>
              <a:rPr lang="cs-CZ" dirty="0" err="1"/>
              <a:t>position</a:t>
            </a:r>
            <a:r>
              <a:rPr lang="cs-CZ" dirty="0"/>
              <a:t>, a </a:t>
            </a:r>
            <a:r>
              <a:rPr lang="cs-CZ" dirty="0" err="1"/>
              <a:t>hanging</a:t>
            </a:r>
            <a:r>
              <a:rPr lang="cs-CZ" dirty="0"/>
              <a:t> </a:t>
            </a:r>
            <a:r>
              <a:rPr lang="cs-CZ" dirty="0" err="1"/>
              <a:t>position</a:t>
            </a:r>
            <a:r>
              <a:rPr lang="cs-CZ" dirty="0"/>
              <a:t>,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upper</a:t>
            </a:r>
            <a:r>
              <a:rPr lang="cs-CZ" dirty="0"/>
              <a:t> </a:t>
            </a:r>
            <a:r>
              <a:rPr lang="cs-CZ" dirty="0" err="1"/>
              <a:t>arm</a:t>
            </a:r>
            <a:r>
              <a:rPr lang="cs-CZ" dirty="0"/>
              <a:t> </a:t>
            </a:r>
            <a:r>
              <a:rPr lang="cs-CZ" dirty="0" err="1"/>
              <a:t>position</a:t>
            </a:r>
            <a:endParaRPr lang="cs-CZ" dirty="0"/>
          </a:p>
          <a:p>
            <a:endParaRPr lang="cs-CZ" dirty="0"/>
          </a:p>
        </p:txBody>
      </p:sp>
      <p:pic>
        <p:nvPicPr>
          <p:cNvPr id="2050" name="Picture 2" descr="Parallel bars - Wikipedia">
            <a:extLst>
              <a:ext uri="{FF2B5EF4-FFF2-40B4-BE49-F238E27FC236}">
                <a16:creationId xmlns:a16="http://schemas.microsoft.com/office/drawing/2014/main" id="{576622F1-6A98-48A9-84FC-3B673C09C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15119"/>
            <a:ext cx="5196744" cy="335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amuel Mikulak USA Parallel bars Pan Am Games Print | Gymnastics Posters |  Samuel Mikulak">
            <a:extLst>
              <a:ext uri="{FF2B5EF4-FFF2-40B4-BE49-F238E27FC236}">
                <a16:creationId xmlns:a16="http://schemas.microsoft.com/office/drawing/2014/main" id="{D60AA984-1FF0-4723-8D8C-3A1FA7759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6" y="2155448"/>
            <a:ext cx="4820990" cy="321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672896"/>
      </p:ext>
    </p:extLst>
  </p:cSld>
  <p:clrMapOvr>
    <a:masterClrMapping/>
  </p:clrMapOvr>
</p:sld>
</file>

<file path=ppt/theme/theme1.xml><?xml version="1.0" encoding="utf-8"?>
<a:theme xmlns:a="http://schemas.openxmlformats.org/drawingml/2006/main" name="ThinLineVTI">
  <a:themeElements>
    <a:clrScheme name="AnalogousFromLightSeedLeftStep">
      <a:dk1>
        <a:srgbClr val="000000"/>
      </a:dk1>
      <a:lt1>
        <a:srgbClr val="FFFFFF"/>
      </a:lt1>
      <a:dk2>
        <a:srgbClr val="412F24"/>
      </a:dk2>
      <a:lt2>
        <a:srgbClr val="E8E2E6"/>
      </a:lt2>
      <a:accent1>
        <a:srgbClr val="81AB91"/>
      </a:accent1>
      <a:accent2>
        <a:srgbClr val="78AD76"/>
      </a:accent2>
      <a:accent3>
        <a:srgbClr val="92A87F"/>
      </a:accent3>
      <a:accent4>
        <a:srgbClr val="9FA571"/>
      </a:accent4>
      <a:accent5>
        <a:srgbClr val="ADA081"/>
      </a:accent5>
      <a:accent6>
        <a:srgbClr val="BA907F"/>
      </a:accent6>
      <a:hlink>
        <a:srgbClr val="AE6995"/>
      </a:hlink>
      <a:folHlink>
        <a:srgbClr val="7F7F7F"/>
      </a:folHlink>
    </a:clrScheme>
    <a:fontScheme name="Custom 3">
      <a:majorFont>
        <a:latin typeface="Source Sans Pro Light"/>
        <a:ea typeface=""/>
        <a:cs typeface=""/>
      </a:majorFont>
      <a:minorFont>
        <a:latin typeface="Source Sans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inLineVTI" id="{DA2A884B-D36C-4F63-9FE8-3C89F2B99A40}" vid="{62C1F77B-42AE-47B9-869B-5CE48C8ED844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704</Words>
  <Application>Microsoft Office PowerPoint</Application>
  <PresentationFormat>Širokoúhlá obrazovka</PresentationFormat>
  <Paragraphs>131</Paragraphs>
  <Slides>25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Source Sans Pro</vt:lpstr>
      <vt:lpstr>Source Sans Pro Light</vt:lpstr>
      <vt:lpstr>ThinLineVTI</vt:lpstr>
      <vt:lpstr>Gymnastics</vt:lpstr>
      <vt:lpstr>Content</vt:lpstr>
      <vt:lpstr>Basic information</vt:lpstr>
      <vt:lpstr>History of  gymnastics</vt:lpstr>
      <vt:lpstr>Federation of  International Gymnastics</vt:lpstr>
      <vt:lpstr>Judging and scoring</vt:lpstr>
      <vt:lpstr>Artistic gymnastics</vt:lpstr>
      <vt:lpstr>Vault   </vt:lpstr>
      <vt:lpstr>Parallel bars</vt:lpstr>
      <vt:lpstr>Asymmetric bars</vt:lpstr>
      <vt:lpstr>Balance beam</vt:lpstr>
      <vt:lpstr>Floor</vt:lpstr>
      <vt:lpstr>Rhytmic gymnastics</vt:lpstr>
      <vt:lpstr>Ball</vt:lpstr>
      <vt:lpstr>Hoop</vt:lpstr>
      <vt:lpstr>Rope</vt:lpstr>
      <vt:lpstr>Ribbon</vt:lpstr>
      <vt:lpstr>Clubs</vt:lpstr>
      <vt:lpstr>Famous Czech(oslovak) gymnasts </vt:lpstr>
      <vt:lpstr>Prezentace aplikace PowerPoint</vt:lpstr>
      <vt:lpstr>Prezentace aplikace PowerPoint</vt:lpstr>
      <vt:lpstr>Famous gymnasts</vt:lpstr>
      <vt:lpstr>Problems</vt:lpstr>
      <vt:lpstr>Questions</vt:lpstr>
      <vt:lpstr>Thank you for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Gymnastics</dc:title>
  <dc:creator>Kristýna Pichlová</dc:creator>
  <cp:lastModifiedBy>Kristýna Pichlová</cp:lastModifiedBy>
  <cp:revision>44</cp:revision>
  <dcterms:created xsi:type="dcterms:W3CDTF">2021-03-21T12:47:18Z</dcterms:created>
  <dcterms:modified xsi:type="dcterms:W3CDTF">2021-03-29T10:42:36Z</dcterms:modified>
</cp:coreProperties>
</file>