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19FD3D-3575-750A-CA7C-3553DB163713}" v="56" dt="2021-03-08T13:51:17.756"/>
    <p1510:client id="{2D7DD8B1-F6CE-C8A4-A678-428172929049}" v="518" dt="2021-03-08T11:54:57.966"/>
    <p1510:client id="{33E7B19F-B0C6-2000-80DA-0B50362C52AB}" v="1797" dt="2021-03-07T11:23:24.061"/>
    <p1510:client id="{4C09B839-1886-98CF-4CEB-8A9310292CDA}" v="721" dt="2021-03-05T14:22:35.351"/>
    <p1510:client id="{5145087E-FBFF-B82F-1D1A-934017AF409A}" v="1540" dt="2021-02-27T14:47:26.580"/>
    <p1510:client id="{55C3CB90-33A6-343B-CC4A-23B882099A41}" v="2995" dt="2021-03-06T12:24:00.863"/>
    <p1510:client id="{61FBB19F-4005-2000-80DA-097C2804B2B9}" v="170" dt="2021-03-07T16:42:10.618"/>
    <p1510:client id="{7D3E77A4-ABF4-1361-FB24-A0574862B661}" v="4145" dt="2021-03-07T16:31:44.561"/>
    <p1510:client id="{827B2DC2-30B5-746F-9F1C-18997B571C37}" v="30" dt="2021-03-02T10:24:47.437"/>
    <p1510:client id="{D09FDF22-7668-BE08-B2E6-A538E839D83E}" v="1244" dt="2021-03-03T14:42:13.248"/>
    <p1510:client id="{DBF1B09F-8080-2000-80DA-003FFEF02101}" v="59" dt="2021-03-04T11:14:31.7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5/21/2021</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6863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06150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5/21/2021</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23712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5/21/2021</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43603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5/21/2021</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70337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6592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5/21/2021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49177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5/21/2021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1659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5/21/2021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6421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5/21/2021</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892047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5/21/2021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0196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ED291B17-9318-49DB-B28B-6E5994AE9581}" type="datetime1">
              <a:rPr lang="en-US" smtClean="0"/>
              <a:t>5/21/2021</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8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068043645"/>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16" r:id="rId6"/>
    <p:sldLayoutId id="2147483712" r:id="rId7"/>
    <p:sldLayoutId id="2147483713" r:id="rId8"/>
    <p:sldLayoutId id="2147483714" r:id="rId9"/>
    <p:sldLayoutId id="2147483715" r:id="rId10"/>
    <p:sldLayoutId id="2147483717" r:id="rId11"/>
  </p:sldLayoutIdLst>
  <p:hf sldNum="0" hdr="0" ftr="0" dt="0"/>
  <p:txStyles>
    <p:titleStyle>
      <a:lvl1pPr algn="l" defTabSz="457200" rtl="0" eaLnBrk="1" latinLnBrk="0" hangingPunct="1">
        <a:lnSpc>
          <a:spcPct val="90000"/>
        </a:lnSpc>
        <a:spcBef>
          <a:spcPct val="0"/>
        </a:spcBef>
        <a:buNone/>
        <a:defRPr sz="44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5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24">
            <a:extLst>
              <a:ext uri="{FF2B5EF4-FFF2-40B4-BE49-F238E27FC236}">
                <a16:creationId xmlns:a16="http://schemas.microsoft.com/office/drawing/2014/main" id="{E08D4B6A-8113-4DFB-B82E-B60CAC8E0A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2" name="Rectangle 26">
            <a:extLst>
              <a:ext uri="{FF2B5EF4-FFF2-40B4-BE49-F238E27FC236}">
                <a16:creationId xmlns:a16="http://schemas.microsoft.com/office/drawing/2014/main" id="{9822E561-F97C-4CBB-A9A6-A6BF6317B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Nadpis 1"/>
          <p:cNvSpPr>
            <a:spLocks noGrp="1"/>
          </p:cNvSpPr>
          <p:nvPr>
            <p:ph type="ctrTitle"/>
          </p:nvPr>
        </p:nvSpPr>
        <p:spPr>
          <a:xfrm>
            <a:off x="638620" y="550544"/>
            <a:ext cx="3511233" cy="3779995"/>
          </a:xfrm>
        </p:spPr>
        <p:txBody>
          <a:bodyPr anchor="ctr">
            <a:normAutofit/>
          </a:bodyPr>
          <a:lstStyle/>
          <a:p>
            <a:r>
              <a:rPr lang="cs-CZ">
                <a:solidFill>
                  <a:schemeClr val="tx1"/>
                </a:solidFill>
                <a:cs typeface="Calibri Light"/>
              </a:rPr>
              <a:t>Basketball</a:t>
            </a:r>
            <a:endParaRPr lang="cs-CZ">
              <a:solidFill>
                <a:schemeClr val="tx1"/>
              </a:solidFill>
            </a:endParaRPr>
          </a:p>
        </p:txBody>
      </p:sp>
      <p:sp>
        <p:nvSpPr>
          <p:cNvPr id="3" name="Podnadpis 2"/>
          <p:cNvSpPr>
            <a:spLocks noGrp="1"/>
          </p:cNvSpPr>
          <p:nvPr>
            <p:ph type="subTitle" idx="1"/>
          </p:nvPr>
        </p:nvSpPr>
        <p:spPr>
          <a:xfrm>
            <a:off x="638621" y="3601999"/>
            <a:ext cx="3511233" cy="1147054"/>
          </a:xfrm>
        </p:spPr>
        <p:txBody>
          <a:bodyPr vert="horz" lIns="91440" tIns="45720" rIns="91440" bIns="45720" rtlCol="0" anchor="t">
            <a:normAutofit/>
          </a:bodyPr>
          <a:lstStyle/>
          <a:p>
            <a:r>
              <a:rPr lang="cs-CZ" sz="2200" dirty="0"/>
              <a:t>Daniel Veselý</a:t>
            </a:r>
          </a:p>
          <a:p>
            <a:r>
              <a:rPr lang="cs-CZ" sz="2200" dirty="0"/>
              <a:t>PJAZ188 - </a:t>
            </a:r>
            <a:r>
              <a:rPr lang="cs-CZ" sz="2200" dirty="0" err="1"/>
              <a:t>English</a:t>
            </a:r>
          </a:p>
        </p:txBody>
      </p:sp>
      <p:sp>
        <p:nvSpPr>
          <p:cNvPr id="33" name="Rectangle 28">
            <a:extLst>
              <a:ext uri="{FF2B5EF4-FFF2-40B4-BE49-F238E27FC236}">
                <a16:creationId xmlns:a16="http://schemas.microsoft.com/office/drawing/2014/main" id="{B01B0E58-A5C8-4CDA-A2E0-35DF94E59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8" name="Picture 3" descr="Basketbalový míč padající do koše">
            <a:extLst>
              <a:ext uri="{FF2B5EF4-FFF2-40B4-BE49-F238E27FC236}">
                <a16:creationId xmlns:a16="http://schemas.microsoft.com/office/drawing/2014/main" id="{247062A1-44D5-4236-8640-0AA0F241CF5A}"/>
              </a:ext>
            </a:extLst>
          </p:cNvPr>
          <p:cNvPicPr>
            <a:picLocks noChangeAspect="1"/>
          </p:cNvPicPr>
          <p:nvPr/>
        </p:nvPicPr>
        <p:blipFill rotWithShape="1">
          <a:blip r:embed="rId2"/>
          <a:srcRect l="13613" r="13613"/>
          <a:stretch/>
        </p:blipFill>
        <p:spPr>
          <a:xfrm>
            <a:off x="4654295" y="10"/>
            <a:ext cx="7537705" cy="6857990"/>
          </a:xfrm>
          <a:prstGeom prst="rect">
            <a:avLst/>
          </a:prstGeom>
        </p:spPr>
      </p:pic>
    </p:spTree>
    <p:extLst>
      <p:ext uri="{BB962C8B-B14F-4D97-AF65-F5344CB8AC3E}">
        <p14:creationId xmlns:p14="http://schemas.microsoft.com/office/powerpoint/2010/main" val="379952300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6C408-41E3-4E0A-8D96-2AB9B396B6CC}"/>
              </a:ext>
            </a:extLst>
          </p:cNvPr>
          <p:cNvSpPr>
            <a:spLocks noGrp="1"/>
          </p:cNvSpPr>
          <p:nvPr>
            <p:ph type="title"/>
          </p:nvPr>
        </p:nvSpPr>
        <p:spPr>
          <a:xfrm>
            <a:off x="581192" y="303571"/>
            <a:ext cx="11029616" cy="1188720"/>
          </a:xfrm>
        </p:spPr>
        <p:txBody>
          <a:bodyPr/>
          <a:lstStyle/>
          <a:p>
            <a:r>
              <a:rPr lang="en-US"/>
              <a:t>Club competitions</a:t>
            </a:r>
          </a:p>
        </p:txBody>
      </p:sp>
      <p:sp>
        <p:nvSpPr>
          <p:cNvPr id="3" name="Content Placeholder 2">
            <a:extLst>
              <a:ext uri="{FF2B5EF4-FFF2-40B4-BE49-F238E27FC236}">
                <a16:creationId xmlns:a16="http://schemas.microsoft.com/office/drawing/2014/main" id="{B53FD02C-117B-4B1A-8B09-F39D272B9FF2}"/>
              </a:ext>
            </a:extLst>
          </p:cNvPr>
          <p:cNvSpPr>
            <a:spLocks noGrp="1"/>
          </p:cNvSpPr>
          <p:nvPr>
            <p:ph idx="1"/>
          </p:nvPr>
        </p:nvSpPr>
        <p:spPr>
          <a:xfrm>
            <a:off x="592915" y="781694"/>
            <a:ext cx="11029615" cy="3634486"/>
          </a:xfrm>
        </p:spPr>
        <p:txBody>
          <a:bodyPr/>
          <a:lstStyle/>
          <a:p>
            <a:pPr marL="305435" indent="-305435"/>
            <a:r>
              <a:rPr lang="en-US" b="1"/>
              <a:t>WNBA: </a:t>
            </a:r>
            <a:r>
              <a:rPr lang="en-US">
                <a:ea typeface="+mn-lt"/>
                <a:cs typeface="+mn-lt"/>
              </a:rPr>
              <a:t>The Women's National Basketball Association is a professional women's basketball league in the United States. It is currently composed of twelve teams. The league was founded in 1996, as the women's counterpart to the NBA. The regular season is played from May to September, folowed by the  WNBA Finals at the end of September. Current champions are Seattle Storm. In its beginnings WNBA was actually  not proffitable due to a lack of viewership and interest from a genral public, however the sutuation got better over time and all WNBA teams are making money now.</a:t>
            </a:r>
            <a:endParaRPr lang="en-US"/>
          </a:p>
        </p:txBody>
      </p:sp>
      <p:pic>
        <p:nvPicPr>
          <p:cNvPr id="4" name="Graphic 4">
            <a:extLst>
              <a:ext uri="{FF2B5EF4-FFF2-40B4-BE49-F238E27FC236}">
                <a16:creationId xmlns:a16="http://schemas.microsoft.com/office/drawing/2014/main" id="{D6FF4EEF-D88F-407C-A23C-D494424714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45082" y="3736934"/>
            <a:ext cx="5716213" cy="2766349"/>
          </a:xfrm>
          <a:prstGeom prst="rect">
            <a:avLst/>
          </a:prstGeom>
        </p:spPr>
      </p:pic>
    </p:spTree>
    <p:extLst>
      <p:ext uri="{BB962C8B-B14F-4D97-AF65-F5344CB8AC3E}">
        <p14:creationId xmlns:p14="http://schemas.microsoft.com/office/powerpoint/2010/main" val="1673878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3">
            <a:extLst>
              <a:ext uri="{FF2B5EF4-FFF2-40B4-BE49-F238E27FC236}">
                <a16:creationId xmlns:a16="http://schemas.microsoft.com/office/drawing/2014/main" id="{3CED7894-4F62-4A6C-8DB5-DB5BE08E9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C980B9F7-B853-4C99-8A42-B209EC970043}"/>
              </a:ext>
            </a:extLst>
          </p:cNvPr>
          <p:cNvSpPr>
            <a:spLocks noGrp="1"/>
          </p:cNvSpPr>
          <p:nvPr>
            <p:ph type="title"/>
          </p:nvPr>
        </p:nvSpPr>
        <p:spPr>
          <a:xfrm>
            <a:off x="609906" y="702156"/>
            <a:ext cx="3568661" cy="1188720"/>
          </a:xfrm>
        </p:spPr>
        <p:txBody>
          <a:bodyPr>
            <a:normAutofit/>
          </a:bodyPr>
          <a:lstStyle/>
          <a:p>
            <a:r>
              <a:rPr lang="en-US" sz="3700"/>
              <a:t>Club Competitions</a:t>
            </a:r>
          </a:p>
        </p:txBody>
      </p:sp>
      <p:sp>
        <p:nvSpPr>
          <p:cNvPr id="15" name="Rectangle 15">
            <a:extLst>
              <a:ext uri="{FF2B5EF4-FFF2-40B4-BE49-F238E27FC236}">
                <a16:creationId xmlns:a16="http://schemas.microsoft.com/office/drawing/2014/main" id="{E536F3B4-50F6-4C52-8F76-4EB121471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F2D558DF-BE0C-4253-A3BA-E918A90A6D04}"/>
              </a:ext>
            </a:extLst>
          </p:cNvPr>
          <p:cNvSpPr>
            <a:spLocks noGrp="1"/>
          </p:cNvSpPr>
          <p:nvPr>
            <p:ph idx="1"/>
          </p:nvPr>
        </p:nvSpPr>
        <p:spPr>
          <a:xfrm>
            <a:off x="581151" y="2110826"/>
            <a:ext cx="3568661" cy="3634486"/>
          </a:xfrm>
        </p:spPr>
        <p:txBody>
          <a:bodyPr>
            <a:normAutofit/>
          </a:bodyPr>
          <a:lstStyle/>
          <a:p>
            <a:pPr marL="305435" indent="-305435">
              <a:lnSpc>
                <a:spcPct val="110000"/>
              </a:lnSpc>
            </a:pPr>
            <a:r>
              <a:rPr lang="en-US" b="1" dirty="0" err="1"/>
              <a:t>Kooperativa</a:t>
            </a:r>
            <a:r>
              <a:rPr lang="en-US" b="1" dirty="0"/>
              <a:t> NBL</a:t>
            </a:r>
            <a:r>
              <a:rPr lang="en-US" dirty="0"/>
              <a:t>: Is the highest Czech basketball league. It started in 1993 after the division of Czechoslovakia. The league is played by 12 teams. The season is divided into two parts, regular season and playoffs where teams need three victories to get through each Play-off round. The most successful team by far is ČEZ </a:t>
            </a:r>
            <a:r>
              <a:rPr lang="en-US" dirty="0" err="1"/>
              <a:t>Basketbal</a:t>
            </a:r>
            <a:r>
              <a:rPr lang="en-US" dirty="0"/>
              <a:t> </a:t>
            </a:r>
            <a:r>
              <a:rPr lang="en-US" dirty="0" err="1"/>
              <a:t>Nymburk</a:t>
            </a:r>
            <a:r>
              <a:rPr lang="en-US" dirty="0"/>
              <a:t> that has won 13 titles since 1993. The most dominating team in women's category USK Praha.</a:t>
            </a:r>
          </a:p>
        </p:txBody>
      </p:sp>
      <p:pic>
        <p:nvPicPr>
          <p:cNvPr id="4" name="Picture 4">
            <a:extLst>
              <a:ext uri="{FF2B5EF4-FFF2-40B4-BE49-F238E27FC236}">
                <a16:creationId xmlns:a16="http://schemas.microsoft.com/office/drawing/2014/main" id="{15390CC7-D82F-4CF8-A23B-F5A6DAD1D868}"/>
              </a:ext>
            </a:extLst>
          </p:cNvPr>
          <p:cNvPicPr>
            <a:picLocks noChangeAspect="1"/>
          </p:cNvPicPr>
          <p:nvPr/>
        </p:nvPicPr>
        <p:blipFill rotWithShape="1">
          <a:blip r:embed="rId2"/>
          <a:srcRect l="13043" r="13041" b="-2"/>
          <a:stretch/>
        </p:blipFill>
        <p:spPr>
          <a:xfrm>
            <a:off x="4654295" y="10"/>
            <a:ext cx="7537705" cy="6857990"/>
          </a:xfrm>
          <a:prstGeom prst="rect">
            <a:avLst/>
          </a:prstGeom>
        </p:spPr>
      </p:pic>
    </p:spTree>
    <p:extLst>
      <p:ext uri="{BB962C8B-B14F-4D97-AF65-F5344CB8AC3E}">
        <p14:creationId xmlns:p14="http://schemas.microsoft.com/office/powerpoint/2010/main" val="140008750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0D013-2657-4C45-AF71-3A45C786BC08}"/>
              </a:ext>
            </a:extLst>
          </p:cNvPr>
          <p:cNvSpPr>
            <a:spLocks noGrp="1"/>
          </p:cNvSpPr>
          <p:nvPr>
            <p:ph type="title"/>
          </p:nvPr>
        </p:nvSpPr>
        <p:spPr>
          <a:xfrm>
            <a:off x="581192" y="327018"/>
            <a:ext cx="11029616" cy="1188720"/>
          </a:xfrm>
        </p:spPr>
        <p:txBody>
          <a:bodyPr/>
          <a:lstStyle/>
          <a:p>
            <a:r>
              <a:rPr lang="en-US"/>
              <a:t>Club competitions</a:t>
            </a:r>
          </a:p>
        </p:txBody>
      </p:sp>
      <p:sp>
        <p:nvSpPr>
          <p:cNvPr id="3" name="Content Placeholder 2">
            <a:extLst>
              <a:ext uri="{FF2B5EF4-FFF2-40B4-BE49-F238E27FC236}">
                <a16:creationId xmlns:a16="http://schemas.microsoft.com/office/drawing/2014/main" id="{5FD531D2-4856-41E8-81C3-A86AE3501168}"/>
              </a:ext>
            </a:extLst>
          </p:cNvPr>
          <p:cNvSpPr>
            <a:spLocks noGrp="1"/>
          </p:cNvSpPr>
          <p:nvPr>
            <p:ph idx="1"/>
          </p:nvPr>
        </p:nvSpPr>
        <p:spPr>
          <a:xfrm>
            <a:off x="592915" y="814653"/>
            <a:ext cx="11029615" cy="5000334"/>
          </a:xfrm>
        </p:spPr>
        <p:txBody>
          <a:bodyPr>
            <a:normAutofit/>
          </a:bodyPr>
          <a:lstStyle/>
          <a:p>
            <a:pPr marL="305435" indent="-305435"/>
            <a:r>
              <a:rPr lang="en-US" b="1" dirty="0" err="1"/>
              <a:t>EuroLeague</a:t>
            </a:r>
            <a:r>
              <a:rPr lang="en-US" b="1" dirty="0"/>
              <a:t> </a:t>
            </a:r>
            <a:r>
              <a:rPr lang="en-US" b="1" dirty="0" err="1"/>
              <a:t>baskeball</a:t>
            </a:r>
            <a:r>
              <a:rPr lang="en-US" b="1" dirty="0"/>
              <a:t>:</a:t>
            </a:r>
            <a:r>
              <a:rPr lang="en-US" dirty="0"/>
              <a:t> </a:t>
            </a:r>
            <a:r>
              <a:rPr lang="en-US" dirty="0">
                <a:ea typeface="+mn-lt"/>
                <a:cs typeface="+mn-lt"/>
              </a:rPr>
              <a:t>known as the Turkish Airlines </a:t>
            </a:r>
            <a:r>
              <a:rPr lang="en-US" dirty="0" err="1">
                <a:ea typeface="+mn-lt"/>
                <a:cs typeface="+mn-lt"/>
              </a:rPr>
              <a:t>EuroLeague</a:t>
            </a:r>
            <a:r>
              <a:rPr lang="en-US" dirty="0">
                <a:ea typeface="+mn-lt"/>
                <a:cs typeface="+mn-lt"/>
              </a:rPr>
              <a:t>, is the top-tier European professional basketball club competition, organized by </a:t>
            </a:r>
            <a:r>
              <a:rPr lang="en-US" dirty="0" err="1">
                <a:ea typeface="+mn-lt"/>
                <a:cs typeface="+mn-lt"/>
              </a:rPr>
              <a:t>Euroleague</a:t>
            </a:r>
            <a:r>
              <a:rPr lang="en-US" dirty="0">
                <a:ea typeface="+mn-lt"/>
                <a:cs typeface="+mn-lt"/>
              </a:rPr>
              <a:t> Basketball.</a:t>
            </a:r>
            <a:endParaRPr lang="en-US" dirty="0"/>
          </a:p>
          <a:p>
            <a:pPr marL="305435" indent="-305435"/>
            <a:r>
              <a:rPr lang="en-US" dirty="0">
                <a:ea typeface="+mn-lt"/>
                <a:cs typeface="+mn-lt"/>
              </a:rPr>
              <a:t>Introduced in 2000, the competition replaced the FIBA </a:t>
            </a:r>
            <a:r>
              <a:rPr lang="en-US" dirty="0" err="1">
                <a:ea typeface="+mn-lt"/>
                <a:cs typeface="+mn-lt"/>
              </a:rPr>
              <a:t>EuroLeague</a:t>
            </a:r>
            <a:r>
              <a:rPr lang="en-US" dirty="0">
                <a:ea typeface="+mn-lt"/>
                <a:cs typeface="+mn-lt"/>
              </a:rPr>
              <a:t>, which had been run by FIBA since 1958. The </a:t>
            </a:r>
            <a:r>
              <a:rPr lang="en-US" dirty="0" err="1">
                <a:ea typeface="+mn-lt"/>
                <a:cs typeface="+mn-lt"/>
              </a:rPr>
              <a:t>EuroLeague</a:t>
            </a:r>
            <a:r>
              <a:rPr lang="en-US" dirty="0">
                <a:ea typeface="+mn-lt"/>
                <a:cs typeface="+mn-lt"/>
              </a:rPr>
              <a:t> is one of the most popular indoor sports leagues in Europe. The league is considered to be the second most competitive basketball league in the world (After NBA) and the best one in Europe.</a:t>
            </a:r>
            <a:endParaRPr lang="en-US" dirty="0"/>
          </a:p>
          <a:p>
            <a:pPr marL="305435" indent="-305435"/>
            <a:r>
              <a:rPr lang="en-US" dirty="0">
                <a:ea typeface="+mn-lt"/>
                <a:cs typeface="+mn-lt"/>
              </a:rPr>
              <a:t>18 champions from European basketball leagues participate in the league every year. The </a:t>
            </a:r>
            <a:r>
              <a:rPr lang="en-US" dirty="0" err="1">
                <a:ea typeface="+mn-lt"/>
                <a:cs typeface="+mn-lt"/>
              </a:rPr>
              <a:t>EuroLeague</a:t>
            </a:r>
            <a:r>
              <a:rPr lang="en-US" dirty="0">
                <a:ea typeface="+mn-lt"/>
                <a:cs typeface="+mn-lt"/>
              </a:rPr>
              <a:t> title has been won by 21 clubs, 13 of which have won the title more than once. The most successful club in the competition is Real Madrid, with ten titles. The current champions are CSKA Moscow, who defeated Anadolu </a:t>
            </a:r>
            <a:r>
              <a:rPr lang="en-US" dirty="0" err="1">
                <a:ea typeface="+mn-lt"/>
                <a:cs typeface="+mn-lt"/>
              </a:rPr>
              <a:t>Efes</a:t>
            </a:r>
            <a:r>
              <a:rPr lang="en-US" dirty="0">
                <a:ea typeface="+mn-lt"/>
                <a:cs typeface="+mn-lt"/>
              </a:rPr>
              <a:t> in the 2019 final, winning the club's eighth title.</a:t>
            </a:r>
            <a:endParaRPr lang="en-US" dirty="0"/>
          </a:p>
          <a:p>
            <a:pPr marL="305435" indent="-305435"/>
            <a:endParaRPr lang="en-US" dirty="0"/>
          </a:p>
        </p:txBody>
      </p:sp>
      <p:pic>
        <p:nvPicPr>
          <p:cNvPr id="4" name="Picture 4">
            <a:extLst>
              <a:ext uri="{FF2B5EF4-FFF2-40B4-BE49-F238E27FC236}">
                <a16:creationId xmlns:a16="http://schemas.microsoft.com/office/drawing/2014/main" id="{6CA74EE9-3E45-4B00-B325-4EF93429AF5D}"/>
              </a:ext>
            </a:extLst>
          </p:cNvPr>
          <p:cNvPicPr>
            <a:picLocks noChangeAspect="1"/>
          </p:cNvPicPr>
          <p:nvPr/>
        </p:nvPicPr>
        <p:blipFill>
          <a:blip r:embed="rId2"/>
          <a:stretch>
            <a:fillRect/>
          </a:stretch>
        </p:blipFill>
        <p:spPr>
          <a:xfrm>
            <a:off x="3198852" y="4609581"/>
            <a:ext cx="5546784" cy="2062420"/>
          </a:xfrm>
          <a:prstGeom prst="rect">
            <a:avLst/>
          </a:prstGeom>
        </p:spPr>
      </p:pic>
    </p:spTree>
    <p:extLst>
      <p:ext uri="{BB962C8B-B14F-4D97-AF65-F5344CB8AC3E}">
        <p14:creationId xmlns:p14="http://schemas.microsoft.com/office/powerpoint/2010/main" val="1707673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3">
            <a:extLst>
              <a:ext uri="{FF2B5EF4-FFF2-40B4-BE49-F238E27FC236}">
                <a16:creationId xmlns:a16="http://schemas.microsoft.com/office/drawing/2014/main" id="{124E1A04-39B9-40B4-9262-CDD9ED752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15">
            <a:extLst>
              <a:ext uri="{FF2B5EF4-FFF2-40B4-BE49-F238E27FC236}">
                <a16:creationId xmlns:a16="http://schemas.microsoft.com/office/drawing/2014/main" id="{581B9858-A5E9-4EB2-830E-72BB81A84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17">
            <a:extLst>
              <a:ext uri="{FF2B5EF4-FFF2-40B4-BE49-F238E27FC236}">
                <a16:creationId xmlns:a16="http://schemas.microsoft.com/office/drawing/2014/main" id="{C83B291D-F718-46F4-AF9D-812BD00323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19">
            <a:extLst>
              <a:ext uri="{FF2B5EF4-FFF2-40B4-BE49-F238E27FC236}">
                <a16:creationId xmlns:a16="http://schemas.microsoft.com/office/drawing/2014/main" id="{86261C36-54A7-4257-8145-A85D30C0E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useBgFill="1">
        <p:nvSpPr>
          <p:cNvPr id="29" name="Rectangle 21">
            <a:extLst>
              <a:ext uri="{FF2B5EF4-FFF2-40B4-BE49-F238E27FC236}">
                <a16:creationId xmlns:a16="http://schemas.microsoft.com/office/drawing/2014/main" id="{8A555FB3-C8F7-4C59-92A7-A7155CC38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3">
            <a:extLst>
              <a:ext uri="{FF2B5EF4-FFF2-40B4-BE49-F238E27FC236}">
                <a16:creationId xmlns:a16="http://schemas.microsoft.com/office/drawing/2014/main" id="{EB4C7473-9138-4198-AD0F-3C22581FCC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5">
            <a:extLst>
              <a:ext uri="{FF2B5EF4-FFF2-40B4-BE49-F238E27FC236}">
                <a16:creationId xmlns:a16="http://schemas.microsoft.com/office/drawing/2014/main" id="{6D9D191F-8949-44E0-B578-9235C28E64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rgbClr val="B7492E"/>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7">
            <a:extLst>
              <a:ext uri="{FF2B5EF4-FFF2-40B4-BE49-F238E27FC236}">
                <a16:creationId xmlns:a16="http://schemas.microsoft.com/office/drawing/2014/main" id="{9A4F9A2D-9C5D-4790-8FE1-6699E47385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4">
            <a:extLst>
              <a:ext uri="{FF2B5EF4-FFF2-40B4-BE49-F238E27FC236}">
                <a16:creationId xmlns:a16="http://schemas.microsoft.com/office/drawing/2014/main" id="{B17937F1-5F5F-4F60-96A9-8ECC30395452}"/>
              </a:ext>
            </a:extLst>
          </p:cNvPr>
          <p:cNvPicPr>
            <a:picLocks noChangeAspect="1"/>
          </p:cNvPicPr>
          <p:nvPr/>
        </p:nvPicPr>
        <p:blipFill rotWithShape="1">
          <a:blip r:embed="rId2"/>
          <a:srcRect r="1" b="27531"/>
          <a:stretch/>
        </p:blipFill>
        <p:spPr>
          <a:xfrm>
            <a:off x="445177" y="636397"/>
            <a:ext cx="3699658" cy="3279644"/>
          </a:xfrm>
          <a:prstGeom prst="rect">
            <a:avLst/>
          </a:prstGeom>
        </p:spPr>
      </p:pic>
      <p:pic>
        <p:nvPicPr>
          <p:cNvPr id="6" name="Picture 6">
            <a:extLst>
              <a:ext uri="{FF2B5EF4-FFF2-40B4-BE49-F238E27FC236}">
                <a16:creationId xmlns:a16="http://schemas.microsoft.com/office/drawing/2014/main" id="{35365C2E-0BC9-424F-A5B1-B2ADFB7568C9}"/>
              </a:ext>
            </a:extLst>
          </p:cNvPr>
          <p:cNvPicPr>
            <a:picLocks noChangeAspect="1"/>
          </p:cNvPicPr>
          <p:nvPr/>
        </p:nvPicPr>
        <p:blipFill rotWithShape="1">
          <a:blip r:embed="rId3"/>
          <a:srcRect r="-3" b="11438"/>
          <a:stretch/>
        </p:blipFill>
        <p:spPr>
          <a:xfrm>
            <a:off x="4241831" y="636397"/>
            <a:ext cx="3703320" cy="3279644"/>
          </a:xfrm>
          <a:prstGeom prst="rect">
            <a:avLst/>
          </a:prstGeom>
        </p:spPr>
      </p:pic>
      <p:pic>
        <p:nvPicPr>
          <p:cNvPr id="5" name="Picture 5">
            <a:extLst>
              <a:ext uri="{FF2B5EF4-FFF2-40B4-BE49-F238E27FC236}">
                <a16:creationId xmlns:a16="http://schemas.microsoft.com/office/drawing/2014/main" id="{39EF99E6-2453-4A11-89D4-86DCA388B00A}"/>
              </a:ext>
            </a:extLst>
          </p:cNvPr>
          <p:cNvPicPr>
            <a:picLocks noChangeAspect="1"/>
          </p:cNvPicPr>
          <p:nvPr/>
        </p:nvPicPr>
        <p:blipFill rotWithShape="1">
          <a:blip r:embed="rId4"/>
          <a:srcRect r="-4" b="29018"/>
          <a:stretch/>
        </p:blipFill>
        <p:spPr>
          <a:xfrm>
            <a:off x="8042147" y="636397"/>
            <a:ext cx="3696464" cy="3279644"/>
          </a:xfrm>
          <a:prstGeom prst="rect">
            <a:avLst/>
          </a:prstGeom>
        </p:spPr>
      </p:pic>
      <p:sp>
        <p:nvSpPr>
          <p:cNvPr id="34" name="Rectangle 29">
            <a:extLst>
              <a:ext uri="{FF2B5EF4-FFF2-40B4-BE49-F238E27FC236}">
                <a16:creationId xmlns:a16="http://schemas.microsoft.com/office/drawing/2014/main" id="{B6877874-48AA-48C8-AED1-578BEB501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177" y="4020816"/>
            <a:ext cx="11293434" cy="2296120"/>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26EC99-0F83-46A2-8BBB-D808AF27AB91}"/>
              </a:ext>
            </a:extLst>
          </p:cNvPr>
          <p:cNvSpPr>
            <a:spLocks noGrp="1"/>
          </p:cNvSpPr>
          <p:nvPr>
            <p:ph type="title"/>
          </p:nvPr>
        </p:nvSpPr>
        <p:spPr>
          <a:xfrm>
            <a:off x="581191" y="4020816"/>
            <a:ext cx="10993549" cy="1475013"/>
          </a:xfrm>
        </p:spPr>
        <p:txBody>
          <a:bodyPr vert="horz" lIns="91440" tIns="45720" rIns="91440" bIns="45720" rtlCol="0" anchor="b">
            <a:normAutofit/>
          </a:bodyPr>
          <a:lstStyle/>
          <a:p>
            <a:pPr algn="ctr"/>
            <a:r>
              <a:rPr lang="en-US" sz="3600">
                <a:solidFill>
                  <a:srgbClr val="FFFFFF"/>
                </a:solidFill>
              </a:rPr>
              <a:t>Famous Czech Basketball players</a:t>
            </a:r>
            <a:endParaRPr lang="en-US"/>
          </a:p>
        </p:txBody>
      </p:sp>
      <p:sp>
        <p:nvSpPr>
          <p:cNvPr id="7" name="TextBox 6">
            <a:extLst>
              <a:ext uri="{FF2B5EF4-FFF2-40B4-BE49-F238E27FC236}">
                <a16:creationId xmlns:a16="http://schemas.microsoft.com/office/drawing/2014/main" id="{C2F72452-82A8-44D0-A0A3-774CBFC32A27}"/>
              </a:ext>
            </a:extLst>
          </p:cNvPr>
          <p:cNvSpPr txBox="1"/>
          <p:nvPr/>
        </p:nvSpPr>
        <p:spPr>
          <a:xfrm>
            <a:off x="8042147" y="3588077"/>
            <a:ext cx="3696464" cy="327964"/>
          </a:xfrm>
          <a:prstGeom prst="rect">
            <a:avLst/>
          </a:prstGeom>
          <a:solidFill>
            <a:srgbClr val="000000">
              <a:alpha val="50000"/>
            </a:srgb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300">
                <a:solidFill>
                  <a:srgbClr val="FFFFFF"/>
                </a:solidFill>
              </a:rPr>
              <a:t>Jan Veselý</a:t>
            </a:r>
          </a:p>
        </p:txBody>
      </p:sp>
      <p:sp>
        <p:nvSpPr>
          <p:cNvPr id="8" name="TextBox 7">
            <a:extLst>
              <a:ext uri="{FF2B5EF4-FFF2-40B4-BE49-F238E27FC236}">
                <a16:creationId xmlns:a16="http://schemas.microsoft.com/office/drawing/2014/main" id="{C63AE8B9-DB5B-4B9A-B0CD-78F0F2B997EA}"/>
              </a:ext>
            </a:extLst>
          </p:cNvPr>
          <p:cNvSpPr txBox="1"/>
          <p:nvPr/>
        </p:nvSpPr>
        <p:spPr>
          <a:xfrm>
            <a:off x="445177" y="3588077"/>
            <a:ext cx="3699658" cy="327964"/>
          </a:xfrm>
          <a:prstGeom prst="rect">
            <a:avLst/>
          </a:prstGeom>
          <a:solidFill>
            <a:srgbClr val="000000">
              <a:alpha val="50000"/>
            </a:srgb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300">
                <a:solidFill>
                  <a:srgbClr val="FFFFFF"/>
                </a:solidFill>
              </a:rPr>
              <a:t>Tomáš Satoranský</a:t>
            </a:r>
          </a:p>
        </p:txBody>
      </p:sp>
      <p:sp>
        <p:nvSpPr>
          <p:cNvPr id="9" name="TextBox 8">
            <a:extLst>
              <a:ext uri="{FF2B5EF4-FFF2-40B4-BE49-F238E27FC236}">
                <a16:creationId xmlns:a16="http://schemas.microsoft.com/office/drawing/2014/main" id="{678BEE78-A485-4D19-AB67-D8A5F3CF19A8}"/>
              </a:ext>
            </a:extLst>
          </p:cNvPr>
          <p:cNvSpPr txBox="1"/>
          <p:nvPr/>
        </p:nvSpPr>
        <p:spPr>
          <a:xfrm>
            <a:off x="4241831" y="3588077"/>
            <a:ext cx="3703320" cy="327964"/>
          </a:xfrm>
          <a:prstGeom prst="rect">
            <a:avLst/>
          </a:prstGeom>
          <a:solidFill>
            <a:srgbClr val="000000">
              <a:alpha val="50000"/>
            </a:srgb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300">
                <a:solidFill>
                  <a:srgbClr val="FFFFFF"/>
                </a:solidFill>
              </a:rPr>
              <a:t>Kateřina Elhotová</a:t>
            </a:r>
          </a:p>
        </p:txBody>
      </p:sp>
    </p:spTree>
    <p:extLst>
      <p:ext uri="{BB962C8B-B14F-4D97-AF65-F5344CB8AC3E}">
        <p14:creationId xmlns:p14="http://schemas.microsoft.com/office/powerpoint/2010/main" val="2120609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5285FFA-7854-4293-9A6C-D6542512C5B7}"/>
              </a:ext>
            </a:extLst>
          </p:cNvPr>
          <p:cNvSpPr>
            <a:spLocks noGrp="1"/>
          </p:cNvSpPr>
          <p:nvPr>
            <p:ph type="title"/>
          </p:nvPr>
        </p:nvSpPr>
        <p:spPr>
          <a:xfrm>
            <a:off x="771148" y="1037967"/>
            <a:ext cx="3054091" cy="4709131"/>
          </a:xfrm>
        </p:spPr>
        <p:txBody>
          <a:bodyPr anchor="ctr">
            <a:normAutofit/>
          </a:bodyPr>
          <a:lstStyle/>
          <a:p>
            <a:r>
              <a:rPr lang="en-US" sz="4100">
                <a:solidFill>
                  <a:srgbClr val="FFFEFF"/>
                </a:solidFill>
              </a:rPr>
              <a:t>Variations of basketball</a:t>
            </a:r>
          </a:p>
        </p:txBody>
      </p:sp>
      <p:sp>
        <p:nvSpPr>
          <p:cNvPr id="3" name="Content Placeholder 2">
            <a:extLst>
              <a:ext uri="{FF2B5EF4-FFF2-40B4-BE49-F238E27FC236}">
                <a16:creationId xmlns:a16="http://schemas.microsoft.com/office/drawing/2014/main" id="{FA36D72A-57C5-4CCE-9234-50A339F72381}"/>
              </a:ext>
            </a:extLst>
          </p:cNvPr>
          <p:cNvSpPr>
            <a:spLocks noGrp="1"/>
          </p:cNvSpPr>
          <p:nvPr>
            <p:ph idx="1"/>
          </p:nvPr>
        </p:nvSpPr>
        <p:spPr>
          <a:xfrm>
            <a:off x="4534935" y="1037968"/>
            <a:ext cx="7099710" cy="5338416"/>
          </a:xfrm>
        </p:spPr>
        <p:txBody>
          <a:bodyPr>
            <a:normAutofit/>
          </a:bodyPr>
          <a:lstStyle/>
          <a:p>
            <a:pPr marL="305435" indent="-305435">
              <a:lnSpc>
                <a:spcPct val="110000"/>
              </a:lnSpc>
            </a:pPr>
            <a:r>
              <a:rPr lang="en-US" b="1" dirty="0"/>
              <a:t>3x3/ Streetball/ Half-court: </a:t>
            </a:r>
            <a:r>
              <a:rPr lang="en-US" dirty="0"/>
              <a:t>Probably the most popular variation of basketball thanks to its availability and simple rules. </a:t>
            </a:r>
            <a:r>
              <a:rPr lang="en-US" dirty="0">
                <a:ea typeface="+mn-lt"/>
                <a:cs typeface="+mn-lt"/>
              </a:rPr>
              <a:t>Only one basket is used, and the ball must be "taken back" (passed or dribbled) outside the three-point line each time possession of the ball changes from one team to the other. This game is very popular among casual basketball players in the street of big American cities. The popularity of the game is expected to grow even more since it became an Olympic sport three years ago and going to be featured in Tokyo.</a:t>
            </a:r>
            <a:endParaRPr lang="en-US">
              <a:ea typeface="+mn-lt"/>
              <a:cs typeface="+mn-lt"/>
            </a:endParaRPr>
          </a:p>
          <a:p>
            <a:pPr marL="305435" indent="-305435">
              <a:lnSpc>
                <a:spcPct val="110000"/>
              </a:lnSpc>
            </a:pPr>
            <a:r>
              <a:rPr lang="en-US" b="1" dirty="0"/>
              <a:t>Slam dunk contest:</a:t>
            </a:r>
            <a:r>
              <a:rPr lang="en-US" dirty="0"/>
              <a:t> is a competition in which players try to get the ball through the hoop by using different acrobatic skills. The slam dunk contest is also part of the NBA-All-Star Game and the winner is considered to by most skillful finisher.</a:t>
            </a:r>
            <a:endParaRPr lang="en-US"/>
          </a:p>
          <a:p>
            <a:pPr marL="305435" indent="-305435">
              <a:lnSpc>
                <a:spcPct val="110000"/>
              </a:lnSpc>
            </a:pPr>
            <a:r>
              <a:rPr lang="en-US" b="1" dirty="0"/>
              <a:t>Wheelchair basketball:</a:t>
            </a:r>
            <a:r>
              <a:rPr lang="en-US" dirty="0"/>
              <a:t> </a:t>
            </a:r>
            <a:r>
              <a:rPr lang="en-US" dirty="0">
                <a:ea typeface="+mn-lt"/>
                <a:cs typeface="+mn-lt"/>
              </a:rPr>
              <a:t>started in 50's. It used to be played primarily between American World War II disabled veterans.  Wheelchair basketball is included in the Paralympic Games. The Wheelchair Basketball World Championship is played two years after every Paralympic Games. </a:t>
            </a:r>
            <a:endParaRPr lang="en-US" baseline="30000"/>
          </a:p>
          <a:p>
            <a:pPr marL="305435" indent="-305435">
              <a:lnSpc>
                <a:spcPct val="110000"/>
              </a:lnSpc>
            </a:pPr>
            <a:endParaRPr lang="en-US"/>
          </a:p>
          <a:p>
            <a:pPr marL="305435" indent="-305435">
              <a:lnSpc>
                <a:spcPct val="110000"/>
              </a:lnSpc>
            </a:pPr>
            <a:endParaRPr lang="en-US"/>
          </a:p>
        </p:txBody>
      </p:sp>
    </p:spTree>
    <p:extLst>
      <p:ext uri="{BB962C8B-B14F-4D97-AF65-F5344CB8AC3E}">
        <p14:creationId xmlns:p14="http://schemas.microsoft.com/office/powerpoint/2010/main" val="3657874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FABB624F-BF77-4AE1-B71D-2D681D473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2">
            <a:extLst>
              <a:ext uri="{FF2B5EF4-FFF2-40B4-BE49-F238E27FC236}">
                <a16:creationId xmlns:a16="http://schemas.microsoft.com/office/drawing/2014/main" id="{8E3E2EA7-E955-47E0-890C-E6CCEC8667DE}"/>
              </a:ext>
            </a:extLst>
          </p:cNvPr>
          <p:cNvPicPr>
            <a:picLocks noChangeAspect="1"/>
          </p:cNvPicPr>
          <p:nvPr/>
        </p:nvPicPr>
        <p:blipFill rotWithShape="1">
          <a:blip r:embed="rId2"/>
          <a:srcRect t="12274" b="18169"/>
          <a:stretch/>
        </p:blipFill>
        <p:spPr>
          <a:xfrm>
            <a:off x="-1" y="10"/>
            <a:ext cx="7370057" cy="6857990"/>
          </a:xfrm>
          <a:prstGeom prst="rect">
            <a:avLst/>
          </a:prstGeom>
        </p:spPr>
      </p:pic>
      <p:pic>
        <p:nvPicPr>
          <p:cNvPr id="4" name="Picture 4">
            <a:extLst>
              <a:ext uri="{FF2B5EF4-FFF2-40B4-BE49-F238E27FC236}">
                <a16:creationId xmlns:a16="http://schemas.microsoft.com/office/drawing/2014/main" id="{8799DAEB-3684-4E23-A720-BCC7EA0DCD03}"/>
              </a:ext>
            </a:extLst>
          </p:cNvPr>
          <p:cNvPicPr>
            <a:picLocks noChangeAspect="1"/>
          </p:cNvPicPr>
          <p:nvPr/>
        </p:nvPicPr>
        <p:blipFill rotWithShape="1">
          <a:blip r:embed="rId3"/>
          <a:srcRect l="5869" r="1236" b="-4"/>
          <a:stretch/>
        </p:blipFill>
        <p:spPr>
          <a:xfrm>
            <a:off x="7534656" y="1"/>
            <a:ext cx="4657344" cy="3346704"/>
          </a:xfrm>
          <a:prstGeom prst="rect">
            <a:avLst/>
          </a:prstGeom>
        </p:spPr>
      </p:pic>
      <p:pic>
        <p:nvPicPr>
          <p:cNvPr id="3" name="Picture 3">
            <a:extLst>
              <a:ext uri="{FF2B5EF4-FFF2-40B4-BE49-F238E27FC236}">
                <a16:creationId xmlns:a16="http://schemas.microsoft.com/office/drawing/2014/main" id="{81F6C0FE-17F9-453F-BDD5-35D60E652EAF}"/>
              </a:ext>
            </a:extLst>
          </p:cNvPr>
          <p:cNvPicPr>
            <a:picLocks noChangeAspect="1"/>
          </p:cNvPicPr>
          <p:nvPr/>
        </p:nvPicPr>
        <p:blipFill rotWithShape="1">
          <a:blip r:embed="rId4"/>
          <a:srcRect l="17149" r="4571" b="-2"/>
          <a:stretch/>
        </p:blipFill>
        <p:spPr>
          <a:xfrm>
            <a:off x="7534654" y="3511296"/>
            <a:ext cx="4657346" cy="3346704"/>
          </a:xfrm>
          <a:prstGeom prst="rect">
            <a:avLst/>
          </a:prstGeom>
        </p:spPr>
      </p:pic>
    </p:spTree>
    <p:extLst>
      <p:ext uri="{BB962C8B-B14F-4D97-AF65-F5344CB8AC3E}">
        <p14:creationId xmlns:p14="http://schemas.microsoft.com/office/powerpoint/2010/main" val="2931349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3B011-9294-4B37-A57D-4315E12147DF}"/>
              </a:ext>
            </a:extLst>
          </p:cNvPr>
          <p:cNvSpPr>
            <a:spLocks noGrp="1"/>
          </p:cNvSpPr>
          <p:nvPr>
            <p:ph type="title"/>
          </p:nvPr>
        </p:nvSpPr>
        <p:spPr/>
        <p:txBody>
          <a:bodyPr/>
          <a:lstStyle/>
          <a:p>
            <a:r>
              <a:rPr lang="en-US"/>
              <a:t>questions</a:t>
            </a:r>
          </a:p>
        </p:txBody>
      </p:sp>
      <p:sp>
        <p:nvSpPr>
          <p:cNvPr id="3" name="Content Placeholder 2">
            <a:extLst>
              <a:ext uri="{FF2B5EF4-FFF2-40B4-BE49-F238E27FC236}">
                <a16:creationId xmlns:a16="http://schemas.microsoft.com/office/drawing/2014/main" id="{DD778C2A-D185-4B40-AC23-FCB064A908EF}"/>
              </a:ext>
            </a:extLst>
          </p:cNvPr>
          <p:cNvSpPr>
            <a:spLocks noGrp="1"/>
          </p:cNvSpPr>
          <p:nvPr>
            <p:ph idx="1"/>
          </p:nvPr>
        </p:nvSpPr>
        <p:spPr>
          <a:xfrm>
            <a:off x="581192" y="1883664"/>
            <a:ext cx="11158568" cy="4033070"/>
          </a:xfrm>
        </p:spPr>
        <p:txBody>
          <a:bodyPr/>
          <a:lstStyle/>
          <a:p>
            <a:pPr marL="305435" indent="-305435"/>
            <a:r>
              <a:rPr lang="en-US" dirty="0"/>
              <a:t>Who created basketball and why?</a:t>
            </a:r>
          </a:p>
          <a:p>
            <a:pPr marL="305435" indent="-305435"/>
            <a:r>
              <a:rPr lang="en-US" dirty="0"/>
              <a:t>How was FIBA founded?</a:t>
            </a:r>
          </a:p>
          <a:p>
            <a:pPr marL="305435" indent="-305435"/>
            <a:r>
              <a:rPr lang="en-US" dirty="0"/>
              <a:t>Where was the first match in Austrian-Hungarian empire?</a:t>
            </a:r>
          </a:p>
          <a:p>
            <a:pPr marL="305435" indent="-305435"/>
            <a:r>
              <a:rPr lang="en-US" dirty="0"/>
              <a:t>Name any basketball position.</a:t>
            </a:r>
          </a:p>
          <a:p>
            <a:pPr marL="305435" indent="-305435"/>
            <a:r>
              <a:rPr lang="en-US" dirty="0"/>
              <a:t>How was NBA created?</a:t>
            </a:r>
          </a:p>
          <a:p>
            <a:pPr marL="305435" indent="-305435"/>
            <a:r>
              <a:rPr lang="en-US" dirty="0"/>
              <a:t>What is WNBA?</a:t>
            </a:r>
          </a:p>
          <a:p>
            <a:pPr marL="305435" indent="-305435"/>
            <a:r>
              <a:rPr lang="en-US" dirty="0"/>
              <a:t>What are top Czech and European competitions?</a:t>
            </a:r>
          </a:p>
          <a:p>
            <a:pPr marL="305435" indent="-305435"/>
            <a:r>
              <a:rPr lang="en-US" dirty="0"/>
              <a:t>Name some famous players (Czech and international).</a:t>
            </a:r>
          </a:p>
        </p:txBody>
      </p:sp>
    </p:spTree>
    <p:extLst>
      <p:ext uri="{BB962C8B-B14F-4D97-AF65-F5344CB8AC3E}">
        <p14:creationId xmlns:p14="http://schemas.microsoft.com/office/powerpoint/2010/main" val="405371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17">
            <a:extLst>
              <a:ext uri="{FF2B5EF4-FFF2-40B4-BE49-F238E27FC236}">
                <a16:creationId xmlns:a16="http://schemas.microsoft.com/office/drawing/2014/main" id="{B3B8DB28-FA7D-4C33-BBA2-6D73D0156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Basketbalový míč na palubovce v hale">
            <a:extLst>
              <a:ext uri="{FF2B5EF4-FFF2-40B4-BE49-F238E27FC236}">
                <a16:creationId xmlns:a16="http://schemas.microsoft.com/office/drawing/2014/main" id="{768E0DCA-68A5-4C11-AA28-F97D89BEF2B1}"/>
              </a:ext>
            </a:extLst>
          </p:cNvPr>
          <p:cNvPicPr>
            <a:picLocks noChangeAspect="1"/>
          </p:cNvPicPr>
          <p:nvPr/>
        </p:nvPicPr>
        <p:blipFill rotWithShape="1">
          <a:blip r:embed="rId2"/>
          <a:srcRect t="21274" r="9091" b="2117"/>
          <a:stretch/>
        </p:blipFill>
        <p:spPr>
          <a:xfrm>
            <a:off x="20" y="10"/>
            <a:ext cx="12191980" cy="6857990"/>
          </a:xfrm>
          <a:prstGeom prst="rect">
            <a:avLst/>
          </a:prstGeom>
        </p:spPr>
      </p:pic>
      <p:sp>
        <p:nvSpPr>
          <p:cNvPr id="16" name="Rectangle 19">
            <a:extLst>
              <a:ext uri="{FF2B5EF4-FFF2-40B4-BE49-F238E27FC236}">
                <a16:creationId xmlns:a16="http://schemas.microsoft.com/office/drawing/2014/main" id="{264FF5A0-304A-44DA-A4D4-A1E66D92F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068" y="457200"/>
            <a:ext cx="7507224"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AD43769B-7D6E-4E76-B810-BEC3B774BB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067" y="597643"/>
            <a:ext cx="7503665" cy="5794689"/>
          </a:xfrm>
          <a:prstGeom prst="rect">
            <a:avLst/>
          </a:prstGeom>
          <a:solidFill>
            <a:srgbClr val="465359">
              <a:alpha val="97000"/>
            </a:srgb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646EC13-F493-45F6-B005-FE883CB93568}"/>
              </a:ext>
            </a:extLst>
          </p:cNvPr>
          <p:cNvSpPr>
            <a:spLocks noGrp="1"/>
          </p:cNvSpPr>
          <p:nvPr>
            <p:ph type="title"/>
          </p:nvPr>
        </p:nvSpPr>
        <p:spPr>
          <a:xfrm>
            <a:off x="673856" y="1131195"/>
            <a:ext cx="7034288" cy="1247938"/>
          </a:xfrm>
        </p:spPr>
        <p:txBody>
          <a:bodyPr anchor="ctr">
            <a:normAutofit/>
          </a:bodyPr>
          <a:lstStyle/>
          <a:p>
            <a:r>
              <a:rPr lang="en-US">
                <a:solidFill>
                  <a:srgbClr val="FFFFFF"/>
                </a:solidFill>
              </a:rPr>
              <a:t>Introduction</a:t>
            </a:r>
          </a:p>
        </p:txBody>
      </p:sp>
      <p:sp>
        <p:nvSpPr>
          <p:cNvPr id="3" name="Content Placeholder 2">
            <a:extLst>
              <a:ext uri="{FF2B5EF4-FFF2-40B4-BE49-F238E27FC236}">
                <a16:creationId xmlns:a16="http://schemas.microsoft.com/office/drawing/2014/main" id="{21CA1BB3-ACA1-46CD-8D26-D6C27BEAF40F}"/>
              </a:ext>
            </a:extLst>
          </p:cNvPr>
          <p:cNvSpPr>
            <a:spLocks noGrp="1"/>
          </p:cNvSpPr>
          <p:nvPr>
            <p:ph idx="1"/>
          </p:nvPr>
        </p:nvSpPr>
        <p:spPr>
          <a:xfrm>
            <a:off x="670885" y="2093343"/>
            <a:ext cx="7037222" cy="3376252"/>
          </a:xfrm>
        </p:spPr>
        <p:txBody>
          <a:bodyPr>
            <a:normAutofit/>
          </a:bodyPr>
          <a:lstStyle/>
          <a:p>
            <a:pPr marL="305435" indent="-305435"/>
            <a:r>
              <a:rPr lang="en-US" sz="1800" dirty="0">
                <a:solidFill>
                  <a:srgbClr val="FFFFFF"/>
                </a:solidFill>
                <a:ea typeface="+mn-lt"/>
                <a:cs typeface="+mn-lt"/>
              </a:rPr>
              <a:t>Basketball is a team sport in which two teams (five players each) compete with the primary objective of shooting a ball through the defender's hoop while preventing the opposing team from shooting through their own. A successful shot is worth two points, unless made from behind the 3-point line (than it is worth three points). Free-throws are worth 1 point, those usually occur after a foul play.  The team with more points at the end of the game wins.</a:t>
            </a:r>
          </a:p>
        </p:txBody>
      </p:sp>
    </p:spTree>
    <p:extLst>
      <p:ext uri="{BB962C8B-B14F-4D97-AF65-F5344CB8AC3E}">
        <p14:creationId xmlns:p14="http://schemas.microsoft.com/office/powerpoint/2010/main" val="300247872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30F8B-8C67-4213-9848-9F2D63823CD3}"/>
              </a:ext>
            </a:extLst>
          </p:cNvPr>
          <p:cNvSpPr>
            <a:spLocks noGrp="1"/>
          </p:cNvSpPr>
          <p:nvPr>
            <p:ph type="title"/>
          </p:nvPr>
        </p:nvSpPr>
        <p:spPr/>
        <p:txBody>
          <a:bodyPr/>
          <a:lstStyle/>
          <a:p>
            <a:r>
              <a:rPr lang="en-US" dirty="0"/>
              <a:t>History of  the game</a:t>
            </a:r>
          </a:p>
        </p:txBody>
      </p:sp>
      <p:sp>
        <p:nvSpPr>
          <p:cNvPr id="3" name="Content Placeholder 2">
            <a:extLst>
              <a:ext uri="{FF2B5EF4-FFF2-40B4-BE49-F238E27FC236}">
                <a16:creationId xmlns:a16="http://schemas.microsoft.com/office/drawing/2014/main" id="{B9BCBF50-7426-47B4-B79C-C62B217B4197}"/>
              </a:ext>
            </a:extLst>
          </p:cNvPr>
          <p:cNvSpPr>
            <a:spLocks noGrp="1"/>
          </p:cNvSpPr>
          <p:nvPr>
            <p:ph idx="1"/>
          </p:nvPr>
        </p:nvSpPr>
        <p:spPr>
          <a:xfrm>
            <a:off x="581192" y="1903984"/>
            <a:ext cx="11175751" cy="4071366"/>
          </a:xfrm>
        </p:spPr>
        <p:txBody>
          <a:bodyPr>
            <a:normAutofit/>
          </a:bodyPr>
          <a:lstStyle/>
          <a:p>
            <a:pPr marL="305435" indent="-305435"/>
            <a:r>
              <a:rPr lang="en-US" dirty="0"/>
              <a:t>The history of basketball could be tracked all the way back to England. However it's real origin dates to the end of 19th century to the US.  The game as we know it today was created in Massachusetts by Canadian professor James Naismith. He was searching for an indoor activity to</a:t>
            </a:r>
            <a:r>
              <a:rPr lang="en-US" dirty="0">
                <a:ea typeface="+mn-lt"/>
                <a:cs typeface="+mn-lt"/>
              </a:rPr>
              <a:t> keep his students occupied and at proper levels of fitness during the long winters. Interesting fact is that dribbling was not part of the original game (except for the bounce pass) to teammates. Dribbling was common by 1896.</a:t>
            </a:r>
          </a:p>
          <a:p>
            <a:pPr marL="305435" indent="-305435"/>
            <a:r>
              <a:rPr lang="en-US" dirty="0">
                <a:ea typeface="+mn-lt"/>
                <a:cs typeface="+mn-lt"/>
              </a:rPr>
              <a:t>In the 20th century the game was popularized in the US primarily thanks to YMCA (Youngs men's Christian association). YMCA was responsible for developing and spreading the game especially in high schools and colleges throughout the United states but also Canada, however amateur clubs jumped on board soon after.</a:t>
            </a:r>
          </a:p>
          <a:p>
            <a:pPr marL="305435" indent="-305435"/>
            <a:r>
              <a:rPr lang="en-US" dirty="0">
                <a:ea typeface="+mn-lt"/>
                <a:cs typeface="+mn-lt"/>
              </a:rPr>
              <a:t>Basketball became popular after the first world war and by 1920 there were hundreds of pro or semi-pro clubs throughout the United states. After the second war the BAA (Basketball association of America) and NBL(National basketball league) were formed to govern the game. Those two organizations merged by 1950 and created NBA (National basketball association). Today the NBA is the top professional basketball league in the world in terms of popularity, salaries, talent, and level of competition.</a:t>
            </a:r>
            <a:endParaRPr lang="en-US"/>
          </a:p>
        </p:txBody>
      </p:sp>
    </p:spTree>
    <p:extLst>
      <p:ext uri="{BB962C8B-B14F-4D97-AF65-F5344CB8AC3E}">
        <p14:creationId xmlns:p14="http://schemas.microsoft.com/office/powerpoint/2010/main" val="3172049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231C-A116-40B0-99D1-46F695326B73}"/>
              </a:ext>
            </a:extLst>
          </p:cNvPr>
          <p:cNvSpPr>
            <a:spLocks noGrp="1"/>
          </p:cNvSpPr>
          <p:nvPr>
            <p:ph type="title"/>
          </p:nvPr>
        </p:nvSpPr>
        <p:spPr>
          <a:xfrm>
            <a:off x="581192" y="702156"/>
            <a:ext cx="11029616" cy="1188720"/>
          </a:xfrm>
        </p:spPr>
        <p:txBody>
          <a:bodyPr>
            <a:normAutofit/>
          </a:bodyPr>
          <a:lstStyle/>
          <a:p>
            <a:r>
              <a:rPr lang="en-US" sz="4100" dirty="0"/>
              <a:t>Organization of basketball in  the world</a:t>
            </a:r>
          </a:p>
        </p:txBody>
      </p:sp>
      <p:sp>
        <p:nvSpPr>
          <p:cNvPr id="3" name="Content Placeholder 2">
            <a:extLst>
              <a:ext uri="{FF2B5EF4-FFF2-40B4-BE49-F238E27FC236}">
                <a16:creationId xmlns:a16="http://schemas.microsoft.com/office/drawing/2014/main" id="{C0501AAC-AB9C-4C01-9BD2-A06A03473E8E}"/>
              </a:ext>
            </a:extLst>
          </p:cNvPr>
          <p:cNvSpPr>
            <a:spLocks noGrp="1"/>
          </p:cNvSpPr>
          <p:nvPr>
            <p:ph idx="1"/>
          </p:nvPr>
        </p:nvSpPr>
        <p:spPr>
          <a:xfrm>
            <a:off x="437419" y="2383996"/>
            <a:ext cx="7024758" cy="3634486"/>
          </a:xfrm>
        </p:spPr>
        <p:txBody>
          <a:bodyPr>
            <a:normAutofit/>
          </a:bodyPr>
          <a:lstStyle/>
          <a:p>
            <a:pPr marL="305435" indent="-305435"/>
            <a:r>
              <a:rPr lang="en-US" dirty="0"/>
              <a:t>The world basketball today is run by FIBA (international basketball federation). FIBA was founded in 1932 by 8 national federations (Czechoslovakia's basketball federation was one of them). </a:t>
            </a:r>
            <a:r>
              <a:rPr lang="en-US" dirty="0">
                <a:ea typeface="+mn-lt"/>
                <a:cs typeface="+mn-lt"/>
              </a:rPr>
              <a:t>At the time, the organization only oversaw amateur players and clubs. </a:t>
            </a:r>
          </a:p>
          <a:p>
            <a:pPr marL="305435" indent="-305435"/>
            <a:r>
              <a:rPr lang="en-US" dirty="0"/>
              <a:t>FIBA is responsible for organization and promotion of international basketball (both men and women). Biggest events that are being organized by the federation are FIBA World Cup and basketball tournament at the Olympic games (sanctioned by IOC). </a:t>
            </a:r>
            <a:r>
              <a:rPr lang="en-US" dirty="0">
                <a:ea typeface="+mn-lt"/>
                <a:cs typeface="+mn-lt"/>
              </a:rPr>
              <a:t>FIBA divides the world into 5 commissions, each roughly based on a continent. Those commissions are than responsible for their own competitions such as EuroBasket (European basketball championship) in Europe.</a:t>
            </a:r>
          </a:p>
          <a:p>
            <a:pPr marL="305435" indent="-305435"/>
            <a:endParaRPr lang="en-US" dirty="0">
              <a:ea typeface="+mn-lt"/>
              <a:cs typeface="+mn-lt"/>
            </a:endParaRPr>
          </a:p>
        </p:txBody>
      </p:sp>
      <p:pic>
        <p:nvPicPr>
          <p:cNvPr id="4" name="Picture 4">
            <a:extLst>
              <a:ext uri="{FF2B5EF4-FFF2-40B4-BE49-F238E27FC236}">
                <a16:creationId xmlns:a16="http://schemas.microsoft.com/office/drawing/2014/main" id="{FB32D684-4DAB-472A-856E-B3A46DEFE9FA}"/>
              </a:ext>
            </a:extLst>
          </p:cNvPr>
          <p:cNvPicPr>
            <a:picLocks noChangeAspect="1"/>
          </p:cNvPicPr>
          <p:nvPr/>
        </p:nvPicPr>
        <p:blipFill rotWithShape="1">
          <a:blip r:embed="rId2"/>
          <a:srcRect l="18760" r="18306" b="1"/>
          <a:stretch/>
        </p:blipFill>
        <p:spPr>
          <a:xfrm>
            <a:off x="7926620" y="2272236"/>
            <a:ext cx="3683001" cy="3634486"/>
          </a:xfrm>
          <a:prstGeom prst="rect">
            <a:avLst/>
          </a:prstGeom>
        </p:spPr>
      </p:pic>
    </p:spTree>
    <p:extLst>
      <p:ext uri="{BB962C8B-B14F-4D97-AF65-F5344CB8AC3E}">
        <p14:creationId xmlns:p14="http://schemas.microsoft.com/office/powerpoint/2010/main" val="2847846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94C59-BA88-415A-AAF4-AE4831255130}"/>
              </a:ext>
            </a:extLst>
          </p:cNvPr>
          <p:cNvSpPr>
            <a:spLocks noGrp="1"/>
          </p:cNvSpPr>
          <p:nvPr>
            <p:ph type="title"/>
          </p:nvPr>
        </p:nvSpPr>
        <p:spPr>
          <a:xfrm>
            <a:off x="581192" y="702156"/>
            <a:ext cx="11029616" cy="1188720"/>
          </a:xfrm>
        </p:spPr>
        <p:txBody>
          <a:bodyPr>
            <a:normAutofit/>
          </a:bodyPr>
          <a:lstStyle/>
          <a:p>
            <a:r>
              <a:rPr lang="en-US"/>
              <a:t>Basketball in czech republic</a:t>
            </a:r>
          </a:p>
        </p:txBody>
      </p:sp>
      <p:sp>
        <p:nvSpPr>
          <p:cNvPr id="18" name="Rectangle 20">
            <a:extLst>
              <a:ext uri="{FF2B5EF4-FFF2-40B4-BE49-F238E27FC236}">
                <a16:creationId xmlns:a16="http://schemas.microsoft.com/office/drawing/2014/main" id="{7A4CA679-3546-4E14-8FB8-F57168C37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44D16E90-7C64-4C04-A50A-B866A1A92B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4">
            <a:extLst>
              <a:ext uri="{FF2B5EF4-FFF2-40B4-BE49-F238E27FC236}">
                <a16:creationId xmlns:a16="http://schemas.microsoft.com/office/drawing/2014/main" id="{DBE4DD59-5AA2-46C6-B6A8-9B4C62D19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6">
            <a:extLst>
              <a:ext uri="{FF2B5EF4-FFF2-40B4-BE49-F238E27FC236}">
                <a16:creationId xmlns:a16="http://schemas.microsoft.com/office/drawing/2014/main" id="{160CE81C-67DC-489E-BFFB-877C80B85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2180496"/>
            <a:ext cx="5404639" cy="4045683"/>
          </a:xfrm>
          <a:prstGeom prst="rect">
            <a:avLst/>
          </a:prstGeom>
          <a:solidFill>
            <a:srgbClr val="FFFFFF">
              <a:alpha val="80000"/>
            </a:srgbClr>
          </a:solidFill>
          <a:ln w="38100">
            <a:solidFill>
              <a:srgbClr val="465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3">
            <a:extLst>
              <a:ext uri="{FF2B5EF4-FFF2-40B4-BE49-F238E27FC236}">
                <a16:creationId xmlns:a16="http://schemas.microsoft.com/office/drawing/2014/main" id="{14774BD8-A200-4758-931D-52DB00665177}"/>
              </a:ext>
            </a:extLst>
          </p:cNvPr>
          <p:cNvPicPr>
            <a:picLocks noChangeAspect="1"/>
          </p:cNvPicPr>
          <p:nvPr/>
        </p:nvPicPr>
        <p:blipFill rotWithShape="1">
          <a:blip r:embed="rId2"/>
          <a:srcRect t="26831" r="-2" b="14"/>
          <a:stretch/>
        </p:blipFill>
        <p:spPr>
          <a:xfrm>
            <a:off x="611392" y="2347105"/>
            <a:ext cx="5074920" cy="3712464"/>
          </a:xfrm>
          <a:prstGeom prst="rect">
            <a:avLst/>
          </a:prstGeom>
        </p:spPr>
      </p:pic>
      <p:sp>
        <p:nvSpPr>
          <p:cNvPr id="3" name="Content Placeholder 2">
            <a:extLst>
              <a:ext uri="{FF2B5EF4-FFF2-40B4-BE49-F238E27FC236}">
                <a16:creationId xmlns:a16="http://schemas.microsoft.com/office/drawing/2014/main" id="{4F9D91C6-B0A9-486F-B304-98FD1045E086}"/>
              </a:ext>
            </a:extLst>
          </p:cNvPr>
          <p:cNvSpPr>
            <a:spLocks noGrp="1"/>
          </p:cNvSpPr>
          <p:nvPr>
            <p:ph idx="1"/>
          </p:nvPr>
        </p:nvSpPr>
        <p:spPr>
          <a:xfrm>
            <a:off x="5967019" y="2153959"/>
            <a:ext cx="5787561" cy="4037050"/>
          </a:xfrm>
        </p:spPr>
        <p:txBody>
          <a:bodyPr>
            <a:normAutofit/>
          </a:bodyPr>
          <a:lstStyle/>
          <a:p>
            <a:pPr marL="305435" indent="-305435">
              <a:lnSpc>
                <a:spcPct val="110000"/>
              </a:lnSpc>
            </a:pPr>
            <a:r>
              <a:rPr lang="en-US" sz="1300" dirty="0"/>
              <a:t>Basketball was introduced to the Czech public at the end of 19th century by a teacher of </a:t>
            </a:r>
            <a:r>
              <a:rPr lang="en-US" sz="1300" dirty="0" err="1"/>
              <a:t>Vysoke</a:t>
            </a:r>
            <a:r>
              <a:rPr lang="en-US" sz="1300" dirty="0"/>
              <a:t> </a:t>
            </a:r>
            <a:r>
              <a:rPr lang="en-US" sz="1300" dirty="0" err="1"/>
              <a:t>Myto's</a:t>
            </a:r>
            <a:r>
              <a:rPr lang="en-US" sz="1300" dirty="0"/>
              <a:t> grammar school Jaroslav Karasek.  </a:t>
            </a:r>
            <a:r>
              <a:rPr lang="en-US" sz="1300" dirty="0" err="1"/>
              <a:t>Vysoke</a:t>
            </a:r>
            <a:r>
              <a:rPr lang="en-US" sz="1300" dirty="0"/>
              <a:t> </a:t>
            </a:r>
            <a:r>
              <a:rPr lang="en-US" sz="1300" dirty="0" err="1"/>
              <a:t>Myto</a:t>
            </a:r>
            <a:r>
              <a:rPr lang="en-US" sz="1300" dirty="0"/>
              <a:t> also hosted the first basketball match in Austrian-Hungarian empire. In 1924 the Czechoslovakian basketball and volleyball federation was founded. In 1946 the two sports separated, and the Czechoslovakian basketball federation was formed. The federation was operating under different names until 1992, when the federation split into separate federations after the division of Czechoslovakia.</a:t>
            </a:r>
          </a:p>
          <a:p>
            <a:pPr marL="305435" indent="-305435">
              <a:lnSpc>
                <a:spcPct val="110000"/>
              </a:lnSpc>
            </a:pPr>
            <a:r>
              <a:rPr lang="en-US" sz="1300" dirty="0"/>
              <a:t>ČBF (Czech basketball federation) today is responsible for organization of Czech competitions (most prestigious being </a:t>
            </a:r>
            <a:r>
              <a:rPr lang="en-US" sz="1300" dirty="0" err="1"/>
              <a:t>Kooperativa</a:t>
            </a:r>
            <a:r>
              <a:rPr lang="en-US" sz="1300" dirty="0"/>
              <a:t> ČBL) promotion of basketball in the country and management of national teams.</a:t>
            </a:r>
          </a:p>
        </p:txBody>
      </p:sp>
    </p:spTree>
    <p:extLst>
      <p:ext uri="{BB962C8B-B14F-4D97-AF65-F5344CB8AC3E}">
        <p14:creationId xmlns:p14="http://schemas.microsoft.com/office/powerpoint/2010/main" val="1659618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B4E7F-EE3A-4AED-AAE0-DA10DE554A25}"/>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6D66CEA2-982B-412E-95D1-FE8FAB276E58}"/>
              </a:ext>
            </a:extLst>
          </p:cNvPr>
          <p:cNvSpPr>
            <a:spLocks noGrp="1"/>
          </p:cNvSpPr>
          <p:nvPr>
            <p:ph idx="1"/>
          </p:nvPr>
        </p:nvSpPr>
        <p:spPr>
          <a:xfrm>
            <a:off x="581192" y="2056384"/>
            <a:ext cx="11029615" cy="3634486"/>
          </a:xfrm>
        </p:spPr>
        <p:txBody>
          <a:bodyPr/>
          <a:lstStyle/>
          <a:p>
            <a:pPr marL="305435" indent="-305435"/>
            <a:r>
              <a:rPr lang="en-US" dirty="0">
                <a:ea typeface="+mn-lt"/>
                <a:cs typeface="+mn-lt"/>
              </a:rPr>
              <a:t>Games are played in four quarters of 10 or 12 minutes (depending on competition) of actual playing time with 15-minute half-time break and five-minute break between quarters. Five players from each team may be on the court at one time. Substitutions are unlimited but can only be done when play is stopped. Each quarter starts with a center jump. </a:t>
            </a:r>
            <a:endParaRPr lang="en-US" dirty="0"/>
          </a:p>
          <a:p>
            <a:pPr marL="305435" indent="-305435"/>
            <a:r>
              <a:rPr lang="en-US" dirty="0">
                <a:ea typeface="+mn-lt"/>
                <a:cs typeface="+mn-lt"/>
              </a:rPr>
              <a:t>The object of the game is to outscore one's opponents by throwing the ball through the opponents' basket from above while preventing the opponents from scoring into your own. An attempt to score is called a shot. A successful shot is worth two points,  three if it is taken from behind the three-point line. A one-point can be earned when shooting from the foul line after a foul play (free throw). After a team has scored, the play is resumed with a throw in by the non-scoring team.</a:t>
            </a:r>
          </a:p>
          <a:p>
            <a:pPr marL="305435" indent="-305435"/>
            <a:r>
              <a:rPr lang="en-US" dirty="0"/>
              <a:t>Ball can be moved around the court by dribbling or passing. Player is allowed to take only three steps while holding the ball in both hand. After the three steps are taken the ball must be passed or shoot, the player cannot resume dribbling.</a:t>
            </a:r>
            <a:endParaRPr lang="en-US" dirty="0">
              <a:ea typeface="+mn-lt"/>
              <a:cs typeface="+mn-lt"/>
            </a:endParaRPr>
          </a:p>
        </p:txBody>
      </p:sp>
    </p:spTree>
    <p:extLst>
      <p:ext uri="{BB962C8B-B14F-4D97-AF65-F5344CB8AC3E}">
        <p14:creationId xmlns:p14="http://schemas.microsoft.com/office/powerpoint/2010/main" val="97102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CED7894-4F62-4A6C-8DB5-DB5BE08E9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27BE0C2E-7E7B-440E-9D53-6641F79C836E}"/>
              </a:ext>
            </a:extLst>
          </p:cNvPr>
          <p:cNvSpPr>
            <a:spLocks noGrp="1"/>
          </p:cNvSpPr>
          <p:nvPr>
            <p:ph type="title"/>
          </p:nvPr>
        </p:nvSpPr>
        <p:spPr>
          <a:xfrm>
            <a:off x="7984678" y="112684"/>
            <a:ext cx="3568661" cy="1188720"/>
          </a:xfrm>
        </p:spPr>
        <p:txBody>
          <a:bodyPr>
            <a:normAutofit/>
          </a:bodyPr>
          <a:lstStyle/>
          <a:p>
            <a:r>
              <a:rPr lang="en-US" dirty="0"/>
              <a:t>Positions</a:t>
            </a:r>
          </a:p>
        </p:txBody>
      </p:sp>
      <p:pic>
        <p:nvPicPr>
          <p:cNvPr id="4" name="Picture 4">
            <a:extLst>
              <a:ext uri="{FF2B5EF4-FFF2-40B4-BE49-F238E27FC236}">
                <a16:creationId xmlns:a16="http://schemas.microsoft.com/office/drawing/2014/main" id="{8C9A6354-F04A-4A16-94A5-2A6051226F78}"/>
              </a:ext>
            </a:extLst>
          </p:cNvPr>
          <p:cNvPicPr>
            <a:picLocks noChangeAspect="1"/>
          </p:cNvPicPr>
          <p:nvPr/>
        </p:nvPicPr>
        <p:blipFill rotWithShape="1">
          <a:blip r:embed="rId2"/>
          <a:srcRect t="2169" r="-1" b="-1"/>
          <a:stretch/>
        </p:blipFill>
        <p:spPr>
          <a:xfrm>
            <a:off x="-71100" y="782330"/>
            <a:ext cx="6491205" cy="5892790"/>
          </a:xfrm>
          <a:prstGeom prst="rect">
            <a:avLst/>
          </a:prstGeom>
        </p:spPr>
      </p:pic>
      <p:sp>
        <p:nvSpPr>
          <p:cNvPr id="11" name="Rectangle 10">
            <a:extLst>
              <a:ext uri="{FF2B5EF4-FFF2-40B4-BE49-F238E27FC236}">
                <a16:creationId xmlns:a16="http://schemas.microsoft.com/office/drawing/2014/main" id="{E536F3B4-50F6-4C52-8F76-4EB121471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BAB1E294-C8D4-4788-8C69-2FC26C166BE1}"/>
              </a:ext>
            </a:extLst>
          </p:cNvPr>
          <p:cNvSpPr>
            <a:spLocks noGrp="1"/>
          </p:cNvSpPr>
          <p:nvPr>
            <p:ph idx="1"/>
          </p:nvPr>
        </p:nvSpPr>
        <p:spPr>
          <a:xfrm>
            <a:off x="6231407" y="1142752"/>
            <a:ext cx="5546027" cy="5331013"/>
          </a:xfrm>
        </p:spPr>
        <p:txBody>
          <a:bodyPr>
            <a:normAutofit/>
          </a:bodyPr>
          <a:lstStyle/>
          <a:p>
            <a:pPr marL="305435" indent="-305435">
              <a:lnSpc>
                <a:spcPct val="110000"/>
              </a:lnSpc>
            </a:pPr>
            <a:r>
              <a:rPr lang="en-US" sz="1300" b="1" dirty="0">
                <a:ea typeface="+mn-lt"/>
                <a:cs typeface="+mn-lt"/>
              </a:rPr>
              <a:t>Point guard</a:t>
            </a:r>
            <a:r>
              <a:rPr lang="en-US" sz="1300" dirty="0">
                <a:ea typeface="+mn-lt"/>
                <a:cs typeface="+mn-lt"/>
              </a:rPr>
              <a:t> (1) is usually the fastest player on the team, organizes the team's offense by controlling the ball and making sure that it gets to the right player at the right time. Steph Curry, Magic Johnson, Kyrie Irving. Tomáš </a:t>
            </a:r>
            <a:r>
              <a:rPr lang="en-US" sz="1300" dirty="0" err="1">
                <a:ea typeface="+mn-lt"/>
                <a:cs typeface="+mn-lt"/>
              </a:rPr>
              <a:t>Satoranský</a:t>
            </a:r>
            <a:r>
              <a:rPr lang="en-US" sz="1300" dirty="0">
                <a:ea typeface="+mn-lt"/>
                <a:cs typeface="+mn-lt"/>
              </a:rPr>
              <a:t>.</a:t>
            </a:r>
          </a:p>
          <a:p>
            <a:pPr marL="305435" indent="-305435">
              <a:lnSpc>
                <a:spcPct val="110000"/>
              </a:lnSpc>
            </a:pPr>
            <a:r>
              <a:rPr lang="en-US" sz="1300" b="1" dirty="0">
                <a:ea typeface="+mn-lt"/>
                <a:cs typeface="+mn-lt"/>
              </a:rPr>
              <a:t>Shooting guard </a:t>
            </a:r>
            <a:r>
              <a:rPr lang="en-US" sz="1300" dirty="0">
                <a:ea typeface="+mn-lt"/>
                <a:cs typeface="+mn-lt"/>
              </a:rPr>
              <a:t>(2) creates a high volume of shots on offense, mainly long-ranged and guards the opponent's best perimeter player on defense. Michael Jordan, Kobe Bryant, James Harden.</a:t>
            </a:r>
          </a:p>
          <a:p>
            <a:pPr marL="305435" indent="-305435">
              <a:lnSpc>
                <a:spcPct val="110000"/>
              </a:lnSpc>
            </a:pPr>
            <a:r>
              <a:rPr lang="en-US" sz="1300" b="1" dirty="0">
                <a:ea typeface="+mn-lt"/>
                <a:cs typeface="+mn-lt"/>
              </a:rPr>
              <a:t>Small forward</a:t>
            </a:r>
            <a:r>
              <a:rPr lang="en-US" sz="1300" dirty="0">
                <a:ea typeface="+mn-lt"/>
                <a:cs typeface="+mn-lt"/>
              </a:rPr>
              <a:t> (3) is often primarily responsible for scoring points via cuts to the basket and dribble penetration, on defense seeks rebounds and  often steals the ball. Lebron James, John Havlicek, Kevin Durant.</a:t>
            </a:r>
          </a:p>
          <a:p>
            <a:pPr marL="305435" indent="-305435">
              <a:lnSpc>
                <a:spcPct val="110000"/>
              </a:lnSpc>
            </a:pPr>
            <a:r>
              <a:rPr lang="en-US" sz="1300" b="1" dirty="0">
                <a:ea typeface="+mn-lt"/>
                <a:cs typeface="+mn-lt"/>
              </a:rPr>
              <a:t>Power forward</a:t>
            </a:r>
            <a:r>
              <a:rPr lang="en-US" sz="1300" dirty="0">
                <a:ea typeface="+mn-lt"/>
                <a:cs typeface="+mn-lt"/>
              </a:rPr>
              <a:t> (4) plays offensively often with their back to the basket. On defense, plays under the basket or against the opposing power forward. Draymond Green, Dirk Nowitzki.</a:t>
            </a:r>
          </a:p>
          <a:p>
            <a:pPr marL="305435" indent="-305435">
              <a:lnSpc>
                <a:spcPct val="110000"/>
              </a:lnSpc>
            </a:pPr>
            <a:r>
              <a:rPr lang="en-US" sz="1300" b="1" dirty="0">
                <a:ea typeface="+mn-lt"/>
                <a:cs typeface="+mn-lt"/>
              </a:rPr>
              <a:t>Center</a:t>
            </a:r>
            <a:r>
              <a:rPr lang="en-US" sz="1300" dirty="0">
                <a:ea typeface="+mn-lt"/>
                <a:cs typeface="+mn-lt"/>
              </a:rPr>
              <a:t> (5) usually the tallest player in the team. Operates near the basket both in defense and offence. The best centers are powerful in the middle, excellent shot blockers, and excellent rebounders. Bill Russel.</a:t>
            </a:r>
            <a:endParaRPr lang="en-US" sz="1300" dirty="0"/>
          </a:p>
        </p:txBody>
      </p:sp>
    </p:spTree>
    <p:extLst>
      <p:ext uri="{BB962C8B-B14F-4D97-AF65-F5344CB8AC3E}">
        <p14:creationId xmlns:p14="http://schemas.microsoft.com/office/powerpoint/2010/main" val="400663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A738D-DE2C-49FA-9FF9-A6B38387646E}"/>
              </a:ext>
            </a:extLst>
          </p:cNvPr>
          <p:cNvSpPr>
            <a:spLocks noGrp="1"/>
          </p:cNvSpPr>
          <p:nvPr>
            <p:ph type="title"/>
          </p:nvPr>
        </p:nvSpPr>
        <p:spPr>
          <a:xfrm>
            <a:off x="581193" y="401412"/>
            <a:ext cx="11029616" cy="988332"/>
          </a:xfrm>
        </p:spPr>
        <p:txBody>
          <a:bodyPr/>
          <a:lstStyle/>
          <a:p>
            <a:r>
              <a:rPr lang="en-US" dirty="0"/>
              <a:t>Competitions-International</a:t>
            </a:r>
          </a:p>
        </p:txBody>
      </p:sp>
      <p:sp>
        <p:nvSpPr>
          <p:cNvPr id="3" name="Content Placeholder 2">
            <a:extLst>
              <a:ext uri="{FF2B5EF4-FFF2-40B4-BE49-F238E27FC236}">
                <a16:creationId xmlns:a16="http://schemas.microsoft.com/office/drawing/2014/main" id="{9499DC89-F55A-49AB-A5F4-0BC80363C3A9}"/>
              </a:ext>
            </a:extLst>
          </p:cNvPr>
          <p:cNvSpPr>
            <a:spLocks noGrp="1"/>
          </p:cNvSpPr>
          <p:nvPr>
            <p:ph sz="half" idx="1"/>
          </p:nvPr>
        </p:nvSpPr>
        <p:spPr>
          <a:xfrm>
            <a:off x="581193" y="1512895"/>
            <a:ext cx="5194767" cy="3633047"/>
          </a:xfrm>
        </p:spPr>
        <p:txBody>
          <a:bodyPr>
            <a:normAutofit/>
          </a:bodyPr>
          <a:lstStyle/>
          <a:p>
            <a:pPr marL="305435" indent="-305435"/>
            <a:r>
              <a:rPr lang="en-US" b="1" dirty="0"/>
              <a:t>Olympic Games:</a:t>
            </a:r>
            <a:r>
              <a:rPr lang="en-US" dirty="0"/>
              <a:t> Men's basketball competition was first introduced at Berlin summer Olympics in 1936. Women got their Olympic debut 40 years later in 1976 in Montreal. In 1989 FIBA allowed NBA professionals to participate in the Olympic tournament. Since the inclusion of the NBA players USA national team pretty much dominated the Olympics. They won last 3 tournaments (2008, 2012, 2016). The 2004 team (even though they did not win the tournament) is still considered one of the best teams in the history and rightfully called the Dream </a:t>
            </a:r>
            <a:r>
              <a:rPr lang="en-US"/>
              <a:t>Team.</a:t>
            </a:r>
            <a:endParaRPr lang="en-US" dirty="0"/>
          </a:p>
        </p:txBody>
      </p:sp>
      <p:sp>
        <p:nvSpPr>
          <p:cNvPr id="4" name="Content Placeholder 3">
            <a:extLst>
              <a:ext uri="{FF2B5EF4-FFF2-40B4-BE49-F238E27FC236}">
                <a16:creationId xmlns:a16="http://schemas.microsoft.com/office/drawing/2014/main" id="{DF2EC3EB-3CEA-4B9D-9A44-C57F1F7CB677}"/>
              </a:ext>
            </a:extLst>
          </p:cNvPr>
          <p:cNvSpPr>
            <a:spLocks noGrp="1"/>
          </p:cNvSpPr>
          <p:nvPr>
            <p:ph sz="half" idx="2"/>
          </p:nvPr>
        </p:nvSpPr>
        <p:spPr>
          <a:xfrm>
            <a:off x="6101079" y="1401136"/>
            <a:ext cx="5530049" cy="4049607"/>
          </a:xfrm>
        </p:spPr>
        <p:txBody>
          <a:bodyPr>
            <a:normAutofit/>
          </a:bodyPr>
          <a:lstStyle/>
          <a:p>
            <a:pPr marL="305435" indent="-305435"/>
            <a:r>
              <a:rPr lang="en-US" b="1" dirty="0"/>
              <a:t>FIBA World Cup: </a:t>
            </a:r>
            <a:r>
              <a:rPr lang="en-US" dirty="0"/>
              <a:t>First World Cup was played in 1950 in Argentina, women got their first World Cup Three years later in Chile. World Cup is played once in a four years with total number of 32 teams competing for The Naismith Trophy. Last World Cup was held in China In 2019 where Spain beat Argentina in the final. Our national team qualified on the tournament for the first time since the division of Czechoslovakia and finished 6th, which was a big surprise and great achievement for Czech basketball. Last Women World Cup took place </a:t>
            </a:r>
            <a:r>
              <a:rPr lang="en-US"/>
              <a:t>in Spain in 2018. USA won the tournament. Our biggest </a:t>
            </a:r>
            <a:r>
              <a:rPr lang="en-US" dirty="0"/>
              <a:t>achievements are three 2nd places, last one in 2010 where we were the hosts.</a:t>
            </a:r>
          </a:p>
        </p:txBody>
      </p:sp>
      <p:pic>
        <p:nvPicPr>
          <p:cNvPr id="7" name="Picture 7">
            <a:extLst>
              <a:ext uri="{FF2B5EF4-FFF2-40B4-BE49-F238E27FC236}">
                <a16:creationId xmlns:a16="http://schemas.microsoft.com/office/drawing/2014/main" id="{E077A385-91C2-4A57-9CE4-CB15883C1BBF}"/>
              </a:ext>
            </a:extLst>
          </p:cNvPr>
          <p:cNvPicPr>
            <a:picLocks noChangeAspect="1"/>
          </p:cNvPicPr>
          <p:nvPr/>
        </p:nvPicPr>
        <p:blipFill>
          <a:blip r:embed="rId2"/>
          <a:stretch>
            <a:fillRect/>
          </a:stretch>
        </p:blipFill>
        <p:spPr>
          <a:xfrm>
            <a:off x="1969477" y="4834481"/>
            <a:ext cx="3305906" cy="1655532"/>
          </a:xfrm>
          <a:prstGeom prst="rect">
            <a:avLst/>
          </a:prstGeom>
        </p:spPr>
      </p:pic>
    </p:spTree>
    <p:extLst>
      <p:ext uri="{BB962C8B-B14F-4D97-AF65-F5344CB8AC3E}">
        <p14:creationId xmlns:p14="http://schemas.microsoft.com/office/powerpoint/2010/main" val="3981622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04BED40-EAF7-4E55-AFF7-2CD840EBD3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3BB320-4708-4799-BF70-45F26EF9DEF6}"/>
              </a:ext>
            </a:extLst>
          </p:cNvPr>
          <p:cNvSpPr>
            <a:spLocks noGrp="1"/>
          </p:cNvSpPr>
          <p:nvPr>
            <p:ph type="title"/>
          </p:nvPr>
        </p:nvSpPr>
        <p:spPr>
          <a:xfrm>
            <a:off x="451797" y="702156"/>
            <a:ext cx="6540462" cy="1013800"/>
          </a:xfrm>
        </p:spPr>
        <p:txBody>
          <a:bodyPr>
            <a:normAutofit/>
          </a:bodyPr>
          <a:lstStyle/>
          <a:p>
            <a:r>
              <a:rPr lang="en-US">
                <a:solidFill>
                  <a:schemeClr val="tx2"/>
                </a:solidFill>
              </a:rPr>
              <a:t>Club competitions</a:t>
            </a:r>
          </a:p>
        </p:txBody>
      </p:sp>
      <p:sp>
        <p:nvSpPr>
          <p:cNvPr id="13" name="Rectangle 12">
            <a:extLst>
              <a:ext uri="{FF2B5EF4-FFF2-40B4-BE49-F238E27FC236}">
                <a16:creationId xmlns:a16="http://schemas.microsoft.com/office/drawing/2014/main" id="{F367CCF1-BB1E-41CF-8499-94A870C33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66751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27580DB1-3026-4E6F-9B5E-27E9D5FE41D7}"/>
              </a:ext>
            </a:extLst>
          </p:cNvPr>
          <p:cNvSpPr>
            <a:spLocks noGrp="1"/>
          </p:cNvSpPr>
          <p:nvPr>
            <p:ph idx="1"/>
          </p:nvPr>
        </p:nvSpPr>
        <p:spPr>
          <a:xfrm>
            <a:off x="221760" y="1206420"/>
            <a:ext cx="6553418" cy="5328113"/>
          </a:xfrm>
        </p:spPr>
        <p:txBody>
          <a:bodyPr>
            <a:normAutofit/>
          </a:bodyPr>
          <a:lstStyle/>
          <a:p>
            <a:pPr marL="305435" indent="-305435">
              <a:lnSpc>
                <a:spcPct val="110000"/>
              </a:lnSpc>
            </a:pPr>
            <a:r>
              <a:rPr lang="en-US" sz="1300" b="1" dirty="0">
                <a:solidFill>
                  <a:schemeClr val="tx2"/>
                </a:solidFill>
                <a:ea typeface="+mn-lt"/>
                <a:cs typeface="+mn-lt"/>
              </a:rPr>
              <a:t>National Basketball Association</a:t>
            </a:r>
            <a:r>
              <a:rPr lang="en-US" sz="1300" dirty="0">
                <a:solidFill>
                  <a:schemeClr val="tx2"/>
                </a:solidFill>
                <a:ea typeface="+mn-lt"/>
                <a:cs typeface="+mn-lt"/>
              </a:rPr>
              <a:t> (</a:t>
            </a:r>
            <a:r>
              <a:rPr lang="en-US" sz="1300" b="1" dirty="0">
                <a:solidFill>
                  <a:schemeClr val="tx2"/>
                </a:solidFill>
                <a:ea typeface="+mn-lt"/>
                <a:cs typeface="+mn-lt"/>
              </a:rPr>
              <a:t>NBA</a:t>
            </a:r>
            <a:r>
              <a:rPr lang="en-US" sz="1300" dirty="0">
                <a:solidFill>
                  <a:schemeClr val="tx2"/>
                </a:solidFill>
                <a:ea typeface="+mn-lt"/>
                <a:cs typeface="+mn-lt"/>
              </a:rPr>
              <a:t>): is a professional basketball league in North America played by 30 teams (29 in the United States and 1 in Canada) and is the most </a:t>
            </a:r>
            <a:r>
              <a:rPr lang="en-US" sz="1300" dirty="0" err="1">
                <a:solidFill>
                  <a:schemeClr val="tx2"/>
                </a:solidFill>
                <a:ea typeface="+mn-lt"/>
                <a:cs typeface="+mn-lt"/>
              </a:rPr>
              <a:t>prestigeous</a:t>
            </a:r>
            <a:r>
              <a:rPr lang="en-US" sz="1300" dirty="0">
                <a:solidFill>
                  <a:schemeClr val="tx2"/>
                </a:solidFill>
                <a:ea typeface="+mn-lt"/>
                <a:cs typeface="+mn-lt"/>
              </a:rPr>
              <a:t> and famous  men's professional basketball league in the world. NBA is divided into Western and Eastern conferences. After a regular season in which every team plays against every team, 8 teams from each conference gets to the play-off. Winners of each conference than play against each other in the NBA finals. Play-offs are played on four victories. Current champions are LA Lakers.</a:t>
            </a:r>
          </a:p>
          <a:p>
            <a:pPr marL="305435" indent="-305435">
              <a:lnSpc>
                <a:spcPct val="110000"/>
              </a:lnSpc>
            </a:pPr>
            <a:r>
              <a:rPr lang="en-US" sz="1300" dirty="0">
                <a:solidFill>
                  <a:schemeClr val="tx2"/>
                </a:solidFill>
              </a:rPr>
              <a:t>NBA is one of the biggest club competition in the entire world in terms of salaries, talent, broadcasting and marketing. The most successful teams are LA Lakers (17 titles), Boston Celtics (17 titles), Chicago Bulls and Golden State Warriors. Throughout the history the league produced such stars as Michael Jordan, Magic Johnson, Bill Russell, Shaquille O'neal or Kobe Bryant. The faces of todays NBA are LeBron James, Steph Curry, James Harden, Kevin Durant and Jannis </a:t>
            </a:r>
            <a:r>
              <a:rPr lang="en-US" sz="1300" dirty="0" err="1">
                <a:solidFill>
                  <a:schemeClr val="tx2"/>
                </a:solidFill>
              </a:rPr>
              <a:t>Antetokunmpo</a:t>
            </a:r>
            <a:r>
              <a:rPr lang="en-US" sz="1300" dirty="0">
                <a:solidFill>
                  <a:schemeClr val="tx2"/>
                </a:solidFill>
              </a:rPr>
              <a:t>.</a:t>
            </a:r>
          </a:p>
          <a:p>
            <a:pPr marL="305435" indent="-305435">
              <a:lnSpc>
                <a:spcPct val="110000"/>
              </a:lnSpc>
            </a:pPr>
            <a:endParaRPr lang="en-US" sz="1300">
              <a:solidFill>
                <a:schemeClr val="tx2"/>
              </a:solidFill>
            </a:endParaRPr>
          </a:p>
        </p:txBody>
      </p:sp>
      <p:pic>
        <p:nvPicPr>
          <p:cNvPr id="5" name="Picture 5">
            <a:extLst>
              <a:ext uri="{FF2B5EF4-FFF2-40B4-BE49-F238E27FC236}">
                <a16:creationId xmlns:a16="http://schemas.microsoft.com/office/drawing/2014/main" id="{88DD45BC-77A2-48FC-9686-395444761990}"/>
              </a:ext>
            </a:extLst>
          </p:cNvPr>
          <p:cNvPicPr>
            <a:picLocks noChangeAspect="1"/>
          </p:cNvPicPr>
          <p:nvPr/>
        </p:nvPicPr>
        <p:blipFill>
          <a:blip r:embed="rId2"/>
          <a:stretch>
            <a:fillRect/>
          </a:stretch>
        </p:blipFill>
        <p:spPr>
          <a:xfrm>
            <a:off x="7298046" y="515880"/>
            <a:ext cx="4441716" cy="3000240"/>
          </a:xfrm>
          <a:prstGeom prst="rect">
            <a:avLst/>
          </a:prstGeom>
        </p:spPr>
      </p:pic>
      <p:pic>
        <p:nvPicPr>
          <p:cNvPr id="6" name="Picture 6">
            <a:extLst>
              <a:ext uri="{FF2B5EF4-FFF2-40B4-BE49-F238E27FC236}">
                <a16:creationId xmlns:a16="http://schemas.microsoft.com/office/drawing/2014/main" id="{F6B3BDB1-5CA3-4110-99CF-72691E1E547A}"/>
              </a:ext>
            </a:extLst>
          </p:cNvPr>
          <p:cNvPicPr>
            <a:picLocks noChangeAspect="1"/>
          </p:cNvPicPr>
          <p:nvPr/>
        </p:nvPicPr>
        <p:blipFill>
          <a:blip r:embed="rId3"/>
          <a:stretch>
            <a:fillRect/>
          </a:stretch>
        </p:blipFill>
        <p:spPr>
          <a:xfrm>
            <a:off x="7272302" y="3514907"/>
            <a:ext cx="4470777" cy="2560687"/>
          </a:xfrm>
          <a:prstGeom prst="rect">
            <a:avLst/>
          </a:prstGeom>
        </p:spPr>
      </p:pic>
    </p:spTree>
    <p:extLst>
      <p:ext uri="{BB962C8B-B14F-4D97-AF65-F5344CB8AC3E}">
        <p14:creationId xmlns:p14="http://schemas.microsoft.com/office/powerpoint/2010/main" val="1117411077"/>
      </p:ext>
    </p:extLst>
  </p:cSld>
  <p:clrMapOvr>
    <a:masterClrMapping/>
  </p:clrMapOvr>
</p:sld>
</file>

<file path=ppt/theme/theme1.xml><?xml version="1.0" encoding="utf-8"?>
<a:theme xmlns:a="http://schemas.openxmlformats.org/drawingml/2006/main" name="DividendVTI">
  <a:themeElements>
    <a:clrScheme name="DividendVTI">
      <a:dk1>
        <a:sysClr val="windowText" lastClr="000000"/>
      </a:dk1>
      <a:lt1>
        <a:sysClr val="window" lastClr="FFFFFF"/>
      </a:lt1>
      <a:dk2>
        <a:srgbClr val="3D3D3D"/>
      </a:dk2>
      <a:lt2>
        <a:srgbClr val="EBEBEB"/>
      </a:lt2>
      <a:accent1>
        <a:srgbClr val="ED8428"/>
      </a:accent1>
      <a:accent2>
        <a:srgbClr val="E6C46D"/>
      </a:accent2>
      <a:accent3>
        <a:srgbClr val="537685"/>
      </a:accent3>
      <a:accent4>
        <a:srgbClr val="969FA7"/>
      </a:accent4>
      <a:accent5>
        <a:srgbClr val="A9C37C"/>
      </a:accent5>
      <a:accent6>
        <a:srgbClr val="5A8071"/>
      </a:accent6>
      <a:hlink>
        <a:srgbClr val="828282"/>
      </a:hlink>
      <a:folHlink>
        <a:srgbClr val="A5A5A5"/>
      </a:folHlink>
    </a:clrScheme>
    <a:fontScheme name="Dividend">
      <a:majorFont>
        <a:latin typeface="Univers Condensed"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Univers"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Widescreen</PresentationFormat>
  <Paragraphs>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DividendVTI</vt:lpstr>
      <vt:lpstr>Basketball</vt:lpstr>
      <vt:lpstr>Introduction</vt:lpstr>
      <vt:lpstr>History of  the game</vt:lpstr>
      <vt:lpstr>Organization of basketball in  the world</vt:lpstr>
      <vt:lpstr>Basketball in czech republic</vt:lpstr>
      <vt:lpstr>Rules</vt:lpstr>
      <vt:lpstr>Positions</vt:lpstr>
      <vt:lpstr>Competitions-International</vt:lpstr>
      <vt:lpstr>Club competitions</vt:lpstr>
      <vt:lpstr>Club competitions</vt:lpstr>
      <vt:lpstr>Club Competitions</vt:lpstr>
      <vt:lpstr>Club competitions</vt:lpstr>
      <vt:lpstr>Famous Czech Basketball players</vt:lpstr>
      <vt:lpstr>Variations of basketball</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1458</cp:revision>
  <dcterms:created xsi:type="dcterms:W3CDTF">2021-02-27T13:26:34Z</dcterms:created>
  <dcterms:modified xsi:type="dcterms:W3CDTF">2021-05-21T08:57:48Z</dcterms:modified>
</cp:coreProperties>
</file>