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62" r:id="rId4"/>
    <p:sldId id="258" r:id="rId5"/>
    <p:sldId id="263" r:id="rId6"/>
    <p:sldId id="259" r:id="rId7"/>
    <p:sldId id="260" r:id="rId8"/>
    <p:sldId id="261" r:id="rId9"/>
    <p:sldId id="264" r:id="rId10"/>
    <p:sldId id="265" r:id="rId11"/>
    <p:sldId id="266" r:id="rId12"/>
    <p:sldId id="267" r:id="rId13"/>
    <p:sldId id="279" r:id="rId14"/>
    <p:sldId id="268" r:id="rId15"/>
    <p:sldId id="269" r:id="rId16"/>
    <p:sldId id="270" r:id="rId17"/>
    <p:sldId id="271" r:id="rId18"/>
    <p:sldId id="272" r:id="rId19"/>
    <p:sldId id="273" r:id="rId20"/>
    <p:sldId id="280" r:id="rId21"/>
    <p:sldId id="281" r:id="rId22"/>
    <p:sldId id="274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Čechák Petr" initials="ČP" lastIdx="13" clrIdx="0">
    <p:extLst>
      <p:ext uri="{19B8F6BF-5375-455C-9EA6-DF929625EA0E}">
        <p15:presenceInfo xmlns:p15="http://schemas.microsoft.com/office/powerpoint/2012/main" userId="Čechák Petr" providerId="None"/>
      </p:ext>
    </p:extLst>
  </p:cmAuthor>
  <p:cmAuthor id="2" name="655" initials="ČP" lastIdx="8" clrIdx="1">
    <p:extLst>
      <p:ext uri="{19B8F6BF-5375-455C-9EA6-DF929625EA0E}">
        <p15:presenceInfo xmlns:p15="http://schemas.microsoft.com/office/powerpoint/2012/main" userId="655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44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4-03-01T16:41:49.490" idx="1">
    <p:pos x="2026" y="1900"/>
    <p:text>není problém samo o sobě</p:text>
    <p:extLst>
      <p:ext uri="{C676402C-5697-4E1C-873F-D02D1690AC5C}">
        <p15:threadingInfo xmlns:p15="http://schemas.microsoft.com/office/powerpoint/2012/main" timeZoneBias="-60"/>
      </p:ext>
    </p:extLst>
  </p:cm>
  <p:cm authorId="2" dt="2024-03-01T16:41:59.777" idx="2">
    <p:pos x="2544" y="2256"/>
    <p:text>Nebezpečné, často pak poradci více důvěřujeme, že nám pomohl, byť on vlastně zkreslil posouzení toho, jaké investiční nástroje pro nás jsou přiměřené.</p:text>
    <p:extLst>
      <p:ext uri="{C676402C-5697-4E1C-873F-D02D1690AC5C}">
        <p15:threadingInfo xmlns:p15="http://schemas.microsoft.com/office/powerpoint/2012/main" timeZoneBias="-60"/>
      </p:ext>
    </p:extLst>
  </p:cm>
  <p:cm authorId="2" dt="2024-03-01T16:42:43.501" idx="3">
    <p:pos x="3438" y="2616"/>
    <p:text>Pozor, ČNB nereguluje sama o sobě "investice"</p:text>
    <p:extLst>
      <p:ext uri="{C676402C-5697-4E1C-873F-D02D1690AC5C}">
        <p15:threadingInfo xmlns:p15="http://schemas.microsoft.com/office/powerpoint/2012/main" timeZoneBias="-60"/>
      </p:ext>
    </p:extLst>
  </p:cm>
  <p:cm authorId="2" dt="2024-03-01T16:43:10.119" idx="4">
    <p:pos x="4230" y="2796"/>
    <p:text>Investice mohou, ale nemusejí jít snadno proměnit v peněžní prostředky</p:text>
    <p:extLst>
      <p:ext uri="{C676402C-5697-4E1C-873F-D02D1690AC5C}">
        <p15:threadingInfo xmlns:p15="http://schemas.microsoft.com/office/powerpoint/2012/main" timeZoneBias="-60"/>
      </p:ext>
    </p:extLst>
  </p:cm>
  <p:cm authorId="2" dt="2024-03-01T16:43:46.810" idx="5">
    <p:pos x="3522" y="2970"/>
    <p:text>Poměrně časté, není nutně problém - penijko je vlastně určitý druh investování</p:text>
    <p:extLst>
      <p:ext uri="{C676402C-5697-4E1C-873F-D02D1690AC5C}">
        <p15:threadingInfo xmlns:p15="http://schemas.microsoft.com/office/powerpoint/2012/main" timeZoneBias="-60"/>
      </p:ext>
    </p:extLst>
  </p:cm>
  <p:cm authorId="2" dt="2024-03-01T16:44:10.615" idx="6">
    <p:pos x="5130" y="3150"/>
    <p:text>ČNB ani EU zpravidla nic nedoporučují.</p:text>
    <p:extLst>
      <p:ext uri="{C676402C-5697-4E1C-873F-D02D1690AC5C}">
        <p15:threadingInfo xmlns:p15="http://schemas.microsoft.com/office/powerpoint/2012/main" timeZoneBias="-60"/>
      </p:ext>
    </p:extLst>
  </p:cm>
  <p:cm authorId="2" dt="2024-03-01T16:44:35.661" idx="7">
    <p:pos x="4422" y="3330"/>
    <p:text>Mohlo být v investičním dotazníku, jistě nemůžeme vědět.</p:text>
    <p:extLst>
      <p:ext uri="{C676402C-5697-4E1C-873F-D02D1690AC5C}">
        <p15:threadingInfo xmlns:p15="http://schemas.microsoft.com/office/powerpoint/2012/main" timeZoneBias="-60"/>
      </p:ext>
    </p:extLst>
  </p:cm>
  <p:cm authorId="2" dt="2024-03-01T16:44:48.609" idx="8">
    <p:pos x="3102" y="3684"/>
    <p:text>Neregulovaná činnost - nemusí dělat jen finanční poradce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3-01T16:29:36.738" idx="1">
    <p:pos x="2895" y="2476"/>
    <p:text>První volba pro zaslání stížnosti</p:text>
    <p:extLst>
      <p:ext uri="{C676402C-5697-4E1C-873F-D02D1690AC5C}">
        <p15:threadingInfo xmlns:p15="http://schemas.microsoft.com/office/powerpoint/2012/main" timeZoneBias="-60"/>
      </p:ext>
    </p:extLst>
  </p:cm>
  <p:cm authorId="1" dt="2024-03-01T16:29:55.378" idx="2">
    <p:pos x="1140" y="2712"/>
    <p:text>Pokud požaduji náhradu škody</p:text>
    <p:extLst>
      <p:ext uri="{C676402C-5697-4E1C-873F-D02D1690AC5C}">
        <p15:threadingInfo xmlns:p15="http://schemas.microsoft.com/office/powerpoint/2012/main" timeZoneBias="-60"/>
      </p:ext>
    </p:extLst>
  </p:cm>
  <p:cm authorId="1" dt="2024-03-01T16:30:07.763" idx="3">
    <p:pos x="1254" y="2946"/>
    <p:text>Pokud mám podezření na trestný čin (např. podovod - ovšem pozor, špatně se dokazuje)</p:text>
    <p:extLst>
      <p:ext uri="{C676402C-5697-4E1C-873F-D02D1690AC5C}">
        <p15:threadingInfo xmlns:p15="http://schemas.microsoft.com/office/powerpoint/2012/main" timeZoneBias="-60"/>
      </p:ext>
    </p:extLst>
  </p:cm>
  <p:cm authorId="1" dt="2024-03-01T16:30:33.492" idx="4">
    <p:pos x="1998" y="3180"/>
    <p:text>v zákonem daných případech - viz www.finarbitr.cz; může zajistit i náhradu škody</p:text>
    <p:extLst>
      <p:ext uri="{C676402C-5697-4E1C-873F-D02D1690AC5C}">
        <p15:threadingInfo xmlns:p15="http://schemas.microsoft.com/office/powerpoint/2012/main" timeZoneBias="-60"/>
      </p:ext>
    </p:extLst>
  </p:cm>
  <p:cm authorId="1" dt="2024-03-01T16:31:15.046" idx="5">
    <p:pos x="1038" y="3414"/>
    <p:text>Hlavní orgán dohledu - viz další slide</p:text>
    <p:extLst>
      <p:ext uri="{C676402C-5697-4E1C-873F-D02D1690AC5C}">
        <p15:threadingInfo xmlns:p15="http://schemas.microsoft.com/office/powerpoint/2012/main" timeZoneBias="-60"/>
      </p:ext>
    </p:extLst>
  </p:cm>
  <p:cm authorId="1" dt="2024-03-01T16:31:30.975" idx="6">
    <p:pos x="1386" y="3642"/>
    <p:text>Spíše se jich vyvarovat - jde o zcela nezávazné mechanismy řešení konfliktu</p:text>
    <p:extLst>
      <p:ext uri="{C676402C-5697-4E1C-873F-D02D1690AC5C}">
        <p15:threadingInfo xmlns:p15="http://schemas.microsoft.com/office/powerpoint/2012/main" timeZoneBias="-60"/>
      </p:ext>
    </p:extLst>
  </p:cm>
  <p:cm authorId="1" dt="2024-03-01T16:31:57.009" idx="7">
    <p:pos x="1350" y="3876"/>
    <p:text>Budou se vám hodit v případě, že se obrátíte na sou d o náhradu škody</p:text>
    <p:extLst>
      <p:ext uri="{C676402C-5697-4E1C-873F-D02D1690AC5C}">
        <p15:threadingInfo xmlns:p15="http://schemas.microsoft.com/office/powerpoint/2012/main" timeZoneBias="-60"/>
      </p:ext>
    </p:extLst>
  </p:cm>
  <p:cm authorId="1" dt="2024-03-01T16:32:21.665" idx="8">
    <p:pos x="1176" y="4110"/>
    <p:text/>
    <p:extLst>
      <p:ext uri="{C676402C-5697-4E1C-873F-D02D1690AC5C}">
        <p15:threadingInfo xmlns:p15="http://schemas.microsoft.com/office/powerpoint/2012/main" timeZoneBias="-60"/>
      </p:ext>
    </p:extLst>
  </p:cm>
  <p:cm authorId="1" dt="2024-03-01T16:33:12.814" idx="9">
    <p:pos x="4842" y="2478"/>
    <p:text>Téměř nikdy.</p:text>
    <p:extLst>
      <p:ext uri="{C676402C-5697-4E1C-873F-D02D1690AC5C}">
        <p15:threadingInfo xmlns:p15="http://schemas.microsoft.com/office/powerpoint/2012/main" timeZoneBias="-60"/>
      </p:ext>
    </p:extLst>
  </p:cm>
  <p:cm authorId="1" dt="2024-03-01T16:33:26.293" idx="10">
    <p:pos x="4656" y="2712"/>
    <p:text>Téměř nikdy.</p:text>
    <p:extLst>
      <p:ext uri="{C676402C-5697-4E1C-873F-D02D1690AC5C}">
        <p15:threadingInfo xmlns:p15="http://schemas.microsoft.com/office/powerpoint/2012/main" timeZoneBias="-60"/>
      </p:ext>
    </p:extLst>
  </p:cm>
  <p:cm authorId="1" dt="2024-03-01T16:33:41.686" idx="11">
    <p:pos x="4758" y="2946"/>
    <p:text>Složité - vyžaduje důkazy.</p:text>
    <p:extLst>
      <p:ext uri="{C676402C-5697-4E1C-873F-D02D1690AC5C}">
        <p15:threadingInfo xmlns:p15="http://schemas.microsoft.com/office/powerpoint/2012/main" timeZoneBias="-60"/>
      </p:ext>
    </p:extLst>
  </p:cm>
  <p:cm authorId="1" dt="2024-03-01T16:33:54.318" idx="12">
    <p:pos x="5628" y="3180"/>
    <p:text>Velmi složité - vyžaduje důkazy.</p:text>
    <p:extLst>
      <p:ext uri="{C676402C-5697-4E1C-873F-D02D1690AC5C}">
        <p15:threadingInfo xmlns:p15="http://schemas.microsoft.com/office/powerpoint/2012/main" timeZoneBias="-60"/>
      </p:ext>
    </p:extLst>
  </p:cm>
  <p:cm authorId="1" dt="2024-03-01T16:34:07.672" idx="13">
    <p:pos x="4680" y="3414"/>
    <p:text>Vyžaduje důkazy, pak možné.</p:text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A84DF-F572-4242-947A-6DC8A855FCA6}" type="datetimeFigureOut">
              <a:rPr lang="cs-CZ" smtClean="0"/>
              <a:t>01.03.2024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149F27-7133-4424-8415-598F22187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124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0E9BFD3-84A2-44DF-8B73-76085990828B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BE7DB-0BCE-46B1-A686-3F506A44C279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D9424-E261-4973-B121-9BC393DF80FC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ADBDE-95F6-4FEE-91A3-0FFCCEDCF582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9ECB2-F1A4-44E3-90C3-D82CBA7EC0F4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6045-5C90-4628-ABD6-646BC0C49ED9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1932-CFE8-4604-9913-44AE7B18812D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DD402-5FDB-4DB1-9835-EBBA367B8203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5DB1E-04F5-4662-BFCE-3F2A4284FC3A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4E28-29E8-4FAD-853C-296CD84AC8CF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84BC6-3DEB-499A-97B3-58A8E54A5326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113454D-4121-4965-81B9-69FA67F051FA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statistiky.ekcr.info/statistiky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so.cz/documents/10180/230783424/160077-23.pdf/e6c1975f-1a64-4942-a547-a75e41a1a692?version=1.0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apl.cnb.cz/apljerrsdad/JERRS.WEB07.INTRO_PAGE?p_lang=cz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narbitr.cz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cechakpe@gmail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500" dirty="0" smtClean="0"/>
              <a:t>Finanční gramotnost </a:t>
            </a:r>
            <a:br>
              <a:rPr lang="cs-CZ" sz="4500" dirty="0" smtClean="0"/>
            </a:br>
            <a:r>
              <a:rPr lang="cs-CZ" sz="4500" dirty="0" smtClean="0"/>
              <a:t>a ochrana spotřebitele 1</a:t>
            </a:r>
            <a:endParaRPr lang="cs-CZ" sz="45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Petr ČECHÁK</a:t>
            </a:r>
          </a:p>
          <a:p>
            <a:r>
              <a:rPr lang="cs-CZ" dirty="0" smtClean="0"/>
              <a:t>KMDM, </a:t>
            </a:r>
            <a:r>
              <a:rPr lang="cs-CZ" dirty="0" err="1" smtClean="0"/>
              <a:t>PedF</a:t>
            </a:r>
            <a:r>
              <a:rPr lang="cs-CZ" dirty="0" smtClean="0"/>
              <a:t> UK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BD51D-AF44-4794-9734-86B84C07B01D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280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do finanční gramotnosti – 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/>
              <a:t>Finanční gramotnost</a:t>
            </a:r>
            <a:r>
              <a:rPr lang="cs-CZ" dirty="0" smtClean="0"/>
              <a:t> je souhrn </a:t>
            </a:r>
            <a:r>
              <a:rPr lang="cs-CZ" dirty="0"/>
              <a:t>znalostí, dovedností a postojů nezbytných k dosažení finanční prosperity prostřednictvím zodpovědného finančního rozhodování</a:t>
            </a:r>
            <a:r>
              <a:rPr lang="cs-CZ" dirty="0" smtClean="0"/>
              <a:t>. </a:t>
            </a:r>
          </a:p>
          <a:p>
            <a:pPr algn="just"/>
            <a:r>
              <a:rPr lang="cs-CZ" b="1" dirty="0" smtClean="0"/>
              <a:t>Finanční </a:t>
            </a:r>
            <a:r>
              <a:rPr lang="cs-CZ" b="1" dirty="0"/>
              <a:t>vzdělávání</a:t>
            </a:r>
            <a:r>
              <a:rPr lang="cs-CZ" dirty="0"/>
              <a:t> je proces směřující ke zvyšování úrovně finanční gramotnosti. </a:t>
            </a:r>
            <a:endParaRPr lang="cs-CZ" dirty="0" smtClean="0"/>
          </a:p>
          <a:p>
            <a:pPr algn="just"/>
            <a:r>
              <a:rPr lang="cs-CZ" dirty="0" smtClean="0"/>
              <a:t>(Národní strategie finančního vzdělávání 2.0, MFČR, 2019)</a:t>
            </a:r>
          </a:p>
          <a:p>
            <a:pPr algn="just"/>
            <a:r>
              <a:rPr lang="cs-CZ" dirty="0" smtClean="0"/>
              <a:t>Konkrétní oblasti a očekávané výsledky vzdělávání jsou upřesněny ve </a:t>
            </a:r>
            <a:r>
              <a:rPr lang="cs-CZ" b="1" dirty="0" smtClean="0"/>
              <a:t>Standardu finanční gramotnosti ČR </a:t>
            </a:r>
            <a:r>
              <a:rPr lang="cs-CZ" dirty="0" smtClean="0"/>
              <a:t>(MFČR, 2017).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BE81-7192-411C-962C-E08916B9BA7E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07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gramotnost v ČR – výzkumy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Šetření PISA zaměřená na finanční gramotnost (žáci ve věku 15 let):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čeští žáci skončili v pásmu průměru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významná role socioekonomického statusu jedince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finanční gramotnost ovlivněna čtenářskou a matematickou gramotností</a:t>
            </a:r>
          </a:p>
          <a:p>
            <a:pPr marL="128016" lvl="1" indent="0">
              <a:buNone/>
            </a:pPr>
            <a:r>
              <a:rPr lang="cs-CZ" sz="800" i="1" dirty="0"/>
              <a:t>(https://www.csicr.cz/</a:t>
            </a:r>
            <a:r>
              <a:rPr lang="cs-CZ" sz="800" i="1" dirty="0" err="1"/>
              <a:t>html</a:t>
            </a:r>
            <a:r>
              <a:rPr lang="cs-CZ" sz="800" i="1" dirty="0"/>
              <a:t>/PISA-FG/html5/index.html?&amp;</a:t>
            </a:r>
            <a:r>
              <a:rPr lang="cs-CZ" sz="800" i="1" dirty="0" err="1" smtClean="0"/>
              <a:t>locale</a:t>
            </a:r>
            <a:r>
              <a:rPr lang="cs-CZ" sz="800" i="1" dirty="0" smtClean="0"/>
              <a:t>=CSY)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cs-CZ" dirty="0"/>
          </a:p>
          <a:p>
            <a:pPr marL="128016" lvl="1" indent="0">
              <a:buNone/>
            </a:pPr>
            <a:r>
              <a:rPr lang="cs-CZ" sz="2200" dirty="0" smtClean="0"/>
              <a:t>Česká školní inspekce v roce 2022/2023: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1800" dirty="0"/>
              <a:t> </a:t>
            </a:r>
            <a:r>
              <a:rPr lang="cs-CZ" sz="1800" dirty="0" smtClean="0"/>
              <a:t>Tematická zpráva ČŠI: Finanční gramotnost žáků </a:t>
            </a:r>
          </a:p>
          <a:p>
            <a:pPr marL="310896" lvl="2" indent="0">
              <a:buNone/>
            </a:pPr>
            <a:r>
              <a:rPr lang="cs-CZ" sz="1800" dirty="0"/>
              <a:t> </a:t>
            </a:r>
            <a:r>
              <a:rPr lang="cs-CZ" sz="1800" dirty="0" smtClean="0"/>
              <a:t>   základních škol a výuka finanční gramotnosti </a:t>
            </a:r>
          </a:p>
          <a:p>
            <a:pPr marL="310896" lvl="2" indent="0">
              <a:buNone/>
            </a:pPr>
            <a:r>
              <a:rPr lang="cs-CZ" sz="1800" dirty="0"/>
              <a:t> </a:t>
            </a:r>
            <a:r>
              <a:rPr lang="cs-CZ" sz="1800" dirty="0" smtClean="0"/>
              <a:t>   na středních školách (2023)</a:t>
            </a:r>
          </a:p>
          <a:p>
            <a:pPr marL="310896" lvl="2" indent="0">
              <a:buNone/>
            </a:pPr>
            <a:r>
              <a:rPr lang="cs-CZ" sz="800" i="1" dirty="0"/>
              <a:t>(https://</a:t>
            </a:r>
            <a:r>
              <a:rPr lang="cs-CZ" sz="800" i="1" dirty="0" smtClean="0"/>
              <a:t>www.csicr.cz/CSICR/media/</a:t>
            </a:r>
            <a:r>
              <a:rPr lang="cs-CZ" sz="800" i="1" dirty="0" err="1" smtClean="0"/>
              <a:t>Elektronicke</a:t>
            </a:r>
            <a:r>
              <a:rPr lang="cs-CZ" sz="800" i="1" dirty="0" smtClean="0"/>
              <a:t>-publikace/2023/</a:t>
            </a:r>
            <a:r>
              <a:rPr lang="cs-CZ" sz="800" i="1" dirty="0" err="1" smtClean="0"/>
              <a:t>TZ_Financni_gramotnost</a:t>
            </a:r>
            <a:r>
              <a:rPr lang="cs-CZ" sz="800" i="1" dirty="0" smtClean="0"/>
              <a:t>/html5/</a:t>
            </a:r>
            <a:r>
              <a:rPr lang="cs-CZ" sz="800" i="1" dirty="0" err="1" smtClean="0"/>
              <a:t>index.html?pn</a:t>
            </a:r>
            <a:r>
              <a:rPr lang="cs-CZ" sz="800" i="1" dirty="0" smtClean="0"/>
              <a:t>=3)</a:t>
            </a:r>
          </a:p>
          <a:p>
            <a:pPr marL="128016" lvl="1" indent="0">
              <a:buNone/>
            </a:pPr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EF567-9C40-49F4-A33C-70903FFDB76C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6769" y="3995557"/>
            <a:ext cx="4720641" cy="2475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809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gramotnost v </a:t>
            </a:r>
            <a:r>
              <a:rPr lang="cs-CZ" dirty="0" err="1" smtClean="0"/>
              <a:t>čr</a:t>
            </a:r>
            <a:r>
              <a:rPr lang="cs-CZ" dirty="0"/>
              <a:t> </a:t>
            </a:r>
            <a:r>
              <a:rPr lang="cs-CZ" dirty="0" smtClean="0"/>
              <a:t>– Co říkají statistiky: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Exekutorská komora ČR (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statistiky.ekcr.info/statistiky</a:t>
            </a:r>
            <a:r>
              <a:rPr lang="cs-CZ" dirty="0" smtClean="0"/>
              <a:t>):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A27A-B539-4921-9829-CF1D9756BE4D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596" y="2707005"/>
            <a:ext cx="5819775" cy="159067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4839" y="2670810"/>
            <a:ext cx="2790825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690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gramotnost v </a:t>
            </a:r>
            <a:r>
              <a:rPr lang="cs-CZ" dirty="0" err="1"/>
              <a:t>čr</a:t>
            </a:r>
            <a:r>
              <a:rPr lang="cs-CZ" dirty="0"/>
              <a:t> – Co říkají statistiky: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67136" y="2939505"/>
            <a:ext cx="5285875" cy="2384159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ADBDE-95F6-4FEE-91A3-0FFCCEDCF582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  <p:sp>
        <p:nvSpPr>
          <p:cNvPr id="7" name="TextovéPole 6"/>
          <p:cNvSpPr txBox="1"/>
          <p:nvPr/>
        </p:nvSpPr>
        <p:spPr>
          <a:xfrm>
            <a:off x="1171074" y="2084832"/>
            <a:ext cx="1073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ČNB a ČSÚ: Finanční situace domácností za roky 2021-2022 (vydáno 15.12.2023)</a:t>
            </a:r>
          </a:p>
          <a:p>
            <a:r>
              <a:rPr lang="cs-CZ" sz="800" i="1" dirty="0"/>
              <a:t>(</a:t>
            </a:r>
            <a:r>
              <a:rPr lang="cs-CZ" sz="800" i="1" dirty="0">
                <a:hlinkClick r:id="rId3"/>
              </a:rPr>
              <a:t>https://</a:t>
            </a:r>
            <a:r>
              <a:rPr lang="cs-CZ" sz="800" i="1" dirty="0" smtClean="0">
                <a:hlinkClick r:id="rId3"/>
              </a:rPr>
              <a:t>www.czso.cz/</a:t>
            </a:r>
            <a:r>
              <a:rPr lang="cs-CZ" sz="800" i="1" dirty="0" err="1" smtClean="0">
                <a:hlinkClick r:id="rId3"/>
              </a:rPr>
              <a:t>documents</a:t>
            </a:r>
            <a:r>
              <a:rPr lang="cs-CZ" sz="800" i="1" dirty="0" smtClean="0">
                <a:hlinkClick r:id="rId3"/>
              </a:rPr>
              <a:t>/10180/230783424/160077-23.pdf/e6c1975f-1a64-4942-a547-a75e41a1a692?version=1.0</a:t>
            </a:r>
            <a:r>
              <a:rPr lang="cs-CZ" sz="800" i="1" dirty="0" smtClean="0"/>
              <a:t>) </a:t>
            </a:r>
            <a:endParaRPr lang="cs-CZ" sz="800" i="1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417" y="2939505"/>
            <a:ext cx="5337508" cy="237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07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trh a jeho struktura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30C39-B8E7-40C3-B2B1-F531E380F47B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48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trh – klíčová slova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800" y="1664072"/>
            <a:ext cx="7708232" cy="5005346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E4F75-B0CF-4838-A389-A2A51AC0109E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37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finančního trhu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sz="1000" dirty="0" smtClean="0"/>
              <a:t>(pohled spotřebitele)</a:t>
            </a:r>
            <a:endParaRPr lang="cs-CZ" sz="10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4421" y="1876793"/>
            <a:ext cx="7389681" cy="4612907"/>
          </a:xfrm>
          <a:prstGeom prst="rect">
            <a:avLst/>
          </a:prstGeom>
        </p:spPr>
      </p:pic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1290-FD97-4A3C-A397-94E8685F3B1E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623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finančního trhu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Kdo jsou tzv. „finanční poradci“ ?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b</a:t>
            </a:r>
            <a:r>
              <a:rPr lang="cs-CZ" dirty="0" smtClean="0"/>
              <a:t>uď zaměstnanci bank,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nebo tzv. vázaní zástupci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Seznamy regulovaných a registrovaných </a:t>
            </a:r>
            <a:r>
              <a:rPr lang="cs-CZ" dirty="0"/>
              <a:t>subjektů vede ČNB: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apl.cnb.cz/apljerrsdad/JERRS.WEB07.INTRO_PAGE?p_lang=cz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629C1-3144-4635-93E0-941FE92F9381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38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spotřebitele na finančním trhu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A8E4D-44A1-4576-B145-0C77E0B3D129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654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spotřebitele na finančním trhu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VIDEO 1: FINANČNÍ PORADCE A ZÁKAZNICE </a:t>
            </a:r>
          </a:p>
          <a:p>
            <a:r>
              <a:rPr lang="cs-CZ" b="1" dirty="0" smtClean="0"/>
              <a:t>Některé vaše zajímavé postřehy k chování finančního poradce: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pošpinil jméno bank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donutil ji podepsat něco, co nebyla pravda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zodpovídal otázky za klienta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neosvětlil problematiku (rizika, poplatky, princip fungování, smlouva)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nabízel investici neregulovanou ze strany ČNB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vysoký počáteční vklad, vysoké riziko ztráty, nepůjde vybrat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„</a:t>
            </a:r>
            <a:r>
              <a:rPr lang="cs-CZ" dirty="0" err="1" smtClean="0"/>
              <a:t>penzijko</a:t>
            </a:r>
            <a:r>
              <a:rPr lang="cs-CZ" dirty="0" smtClean="0"/>
              <a:t>“ počítal jako zkušenost s investováním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nabízel produkty nedoporučované ze strany  ČNB a EU kvůli transparentnosti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nezhodnotil finanční situaci zákaznice, neptal se na investiční cíle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podezřelé „převádění“ přes internetové bankovnictví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nenabídl ji ani investici do cenných kovů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cs-CZ" b="1" dirty="0" smtClean="0"/>
          </a:p>
          <a:p>
            <a:pPr lvl="1">
              <a:buFont typeface="Wingdings" panose="05000000000000000000" pitchFamily="2" charset="2"/>
              <a:buChar char="v"/>
            </a:pPr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D1AD3-5DC6-411D-BD9E-DBD274D7338D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39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 dnešního setkání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Základní informace o předmětu a jeho organizaci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Představení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Úvod do finanční gramotnosti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Finanční trh a jeho struktura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Ochrana spotřebitele na finančním trhu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16EB2-567E-4941-8C9C-1BACCE305136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01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spotřebitele na finančním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VIDEO 1: FINANČNÍ PORADCE A ZÁKAZNICE </a:t>
            </a:r>
          </a:p>
          <a:p>
            <a:r>
              <a:rPr lang="cs-CZ" b="1" dirty="0"/>
              <a:t>Některé vaše zajímavé postřehy k chování </a:t>
            </a:r>
            <a:r>
              <a:rPr lang="cs-CZ" b="1" dirty="0" smtClean="0"/>
              <a:t>zákaznice: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b="1" dirty="0" smtClean="0"/>
              <a:t> </a:t>
            </a:r>
            <a:r>
              <a:rPr lang="cs-CZ" dirty="0" smtClean="0"/>
              <a:t>neověřila si informace, nedoptávala se, investovala do něčeho, čemu nerozumí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slepě podepsala smlouvu a další papíry, aniž by je četla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neodnesla si kopie dokladů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nediverzifikovala portfolio, vše vložila na 1 kartu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neví</a:t>
            </a:r>
            <a:r>
              <a:rPr lang="cs-CZ" dirty="0"/>
              <a:t>, čeho přesně chce investováním dosáhnout - jen že chce "porazit </a:t>
            </a:r>
            <a:r>
              <a:rPr lang="cs-CZ" dirty="0" smtClean="0"/>
              <a:t>inflaci„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prozradila, kde má uložené peníze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cs-CZ" b="1" dirty="0"/>
          </a:p>
          <a:p>
            <a:pPr lvl="1">
              <a:buFont typeface="Wingdings" panose="05000000000000000000" pitchFamily="2" charset="2"/>
              <a:buChar char="v"/>
            </a:pPr>
            <a:endParaRPr lang="cs-CZ" b="1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ADBDE-95F6-4FEE-91A3-0FFCCEDCF582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421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spotřebitele na finančním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852866"/>
            <a:ext cx="9720071" cy="4023360"/>
          </a:xfrm>
        </p:spPr>
        <p:txBody>
          <a:bodyPr/>
          <a:lstStyle/>
          <a:p>
            <a:r>
              <a:rPr lang="cs-CZ" dirty="0"/>
              <a:t>VIDEO 1: FINANČNÍ PORADCE A ZÁKAZNICE </a:t>
            </a:r>
          </a:p>
          <a:p>
            <a:r>
              <a:rPr lang="cs-CZ" i="1" dirty="0" smtClean="0"/>
              <a:t>Kam by se měla zákaznice obrátit a čeho by mohla dosáhnout?</a:t>
            </a:r>
          </a:p>
          <a:p>
            <a:r>
              <a:rPr lang="cs-CZ" b="1" dirty="0" smtClean="0"/>
              <a:t>Některé vaše zajímavé postřehy k této otázce:</a:t>
            </a:r>
          </a:p>
          <a:p>
            <a:pPr marL="128016" lvl="1" indent="0">
              <a:buNone/>
            </a:pPr>
            <a:endParaRPr lang="cs-CZ" b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ADBDE-95F6-4FEE-91A3-0FFCCEDCF582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528926"/>
              </p:ext>
            </p:extLst>
          </p:nvPr>
        </p:nvGraphicFramePr>
        <p:xfrm>
          <a:off x="1109580" y="3152010"/>
          <a:ext cx="8128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83470369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011992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Na koho se obrátit?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Čeho může dosáhnout?</a:t>
                      </a:r>
                      <a:endParaRPr lang="cs-CZ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5125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Finanční</a:t>
                      </a:r>
                      <a:r>
                        <a:rPr lang="cs-CZ" sz="1800" baseline="0" dirty="0" smtClean="0"/>
                        <a:t> poradce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ničeho</a:t>
                      </a:r>
                      <a:endParaRPr lang="cs-CZ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1662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Nadřízený finančního poradce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navrácení prostředků</a:t>
                      </a:r>
                      <a:endParaRPr lang="cs-CZ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340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soud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anulování</a:t>
                      </a:r>
                      <a:r>
                        <a:rPr lang="cs-CZ" sz="1800" baseline="0" dirty="0" smtClean="0"/>
                        <a:t> smlouvy</a:t>
                      </a:r>
                      <a:endParaRPr lang="cs-CZ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749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policie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získání</a:t>
                      </a:r>
                      <a:r>
                        <a:rPr lang="cs-CZ" sz="1800" baseline="0" dirty="0" smtClean="0"/>
                        <a:t> odškodného</a:t>
                      </a:r>
                      <a:endParaRPr lang="cs-CZ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05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Finanční</a:t>
                      </a:r>
                      <a:r>
                        <a:rPr lang="cs-CZ" sz="1800" baseline="0" dirty="0" smtClean="0"/>
                        <a:t> arbitr ČR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potrestání poradce (pro podvod)</a:t>
                      </a:r>
                      <a:endParaRPr lang="cs-CZ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900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ČNB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potrestání</a:t>
                      </a:r>
                      <a:r>
                        <a:rPr lang="cs-CZ" sz="1800" baseline="0" dirty="0" smtClean="0"/>
                        <a:t> poradce (odnětí licence)</a:t>
                      </a:r>
                      <a:endParaRPr lang="cs-CZ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786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asociace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720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právníci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047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banka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3151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1555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spotřebitele na finančním trhu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10814946" cy="402336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Dohled nad finančním trhem v ČR je svěřen </a:t>
            </a:r>
            <a:r>
              <a:rPr lang="cs-CZ" b="1" dirty="0" smtClean="0"/>
              <a:t>České národní bance</a:t>
            </a:r>
            <a:r>
              <a:rPr lang="cs-CZ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Pozor – ne všechny subjekty a ne všechny operace na finančním trhu jsou dohlížené – konkrétní pravomoci vždy určuje příslušný sektorový zákon a zákon o ČNB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Např. nejsou dohlíženy osoby podle </a:t>
            </a:r>
            <a:r>
              <a:rPr lang="cs-CZ" dirty="0"/>
              <a:t>§ 15 zákona o investičních společnostech a investičních fondech, ČNB rovněž nedohlíží nad kvalitou či návratností finančních nástrojů, stejně jako nedohlíží investice do komodit</a:t>
            </a:r>
            <a:r>
              <a:rPr lang="cs-CZ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Zároveň fakt, že ČNB je svěřen dohled nad finančními trhy, neznamená, že můžete po ČNB chtít všechno: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sankcionování dohlížených subjektů, usměrnění jejich dohlížené činnosti		ANO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náhrada škody								NE (</a:t>
            </a:r>
            <a:r>
              <a:rPr lang="cs-CZ" b="1" dirty="0" smtClean="0"/>
              <a:t>soud</a:t>
            </a:r>
            <a:r>
              <a:rPr lang="cs-CZ" dirty="0" smtClean="0"/>
              <a:t>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vyšetření „podvodu“								NE (</a:t>
            </a:r>
            <a:r>
              <a:rPr lang="cs-CZ" b="1" dirty="0" smtClean="0"/>
              <a:t>policie</a:t>
            </a:r>
            <a:r>
              <a:rPr lang="cs-CZ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 smtClean="0"/>
              <a:t>Finanční arbitr ČR </a:t>
            </a:r>
            <a:r>
              <a:rPr lang="cs-CZ" dirty="0" smtClean="0"/>
              <a:t>(</a:t>
            </a:r>
            <a:r>
              <a:rPr lang="cs-CZ" dirty="0" smtClean="0">
                <a:hlinkClick r:id="rId2"/>
              </a:rPr>
              <a:t>www.finarbitr.cz</a:t>
            </a:r>
            <a:r>
              <a:rPr lang="cs-CZ" dirty="0" smtClean="0"/>
              <a:t>)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67A72-B9F0-4E70-A67A-7202AB64FAD3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332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Dotazy?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Děkuji vám za pozornost!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FC50-800C-41EF-819B-8170460591CD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913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 o předmětu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D55D-FBF1-4844-9CB6-1C722A16FE44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468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 o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2 části a 2 vyučující: Petr Čechák (finanční gramotnost) a prof. Martin Bílek (ochrana spotřebitele)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4 kredity – zápočet spočívá v odevzdání 2 esejí (1 na téma týkající se finanční gramotnosti, 1 na téma ve vztahu k ochraně spotřebitele) – optimálně odevzdat do konce června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z finanční gramotnosti pravidelná setkání v termínech: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28.2.2024: úvod do předmětu, fungování finančních trhů, ochrana spotřebitele na  finančních trzích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6.3.2024: cena a cenotvorba, inflace, rodinný rozpočet, finanční plánování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13.3.2024: různé podoby investování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20.3.2024: úvěry, předlužení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27.3.2024: didaktické aspekty finančního vzdělávání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podobu další výuky zveřejní prof. Bílek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k dispozici MS </a:t>
            </a:r>
            <a:r>
              <a:rPr lang="cs-CZ" dirty="0" err="1" smtClean="0"/>
              <a:t>Teams</a:t>
            </a:r>
            <a:r>
              <a:rPr lang="cs-CZ" dirty="0" smtClean="0"/>
              <a:t> a také kurz v </a:t>
            </a:r>
            <a:r>
              <a:rPr lang="cs-CZ" dirty="0" err="1" smtClean="0"/>
              <a:t>Moodle</a:t>
            </a:r>
            <a:endParaRPr lang="cs-CZ" dirty="0" smtClean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3DF1-666B-44A0-BB93-04233A516A97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134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informace o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2 legitimní způsoby, jak lze přistoupit k mým hodinám: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minimalisticky (nechodit na semináře, odevzdat esej na zvolené téma)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intenzivně (chodit na semináře, dělat úkoly, které budou k dispozici týden předem, odevzdat esej na zvolené téma)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eseje: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5 stran max.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témata k dispozici v </a:t>
            </a:r>
            <a:r>
              <a:rPr lang="cs-CZ" dirty="0" err="1" smtClean="0"/>
              <a:t>Moodle</a:t>
            </a:r>
            <a:r>
              <a:rPr lang="cs-CZ" dirty="0" smtClean="0"/>
              <a:t> či MS </a:t>
            </a:r>
            <a:r>
              <a:rPr lang="cs-CZ" dirty="0" err="1" smtClean="0"/>
              <a:t>Teams</a:t>
            </a:r>
            <a:r>
              <a:rPr lang="cs-CZ" dirty="0" smtClean="0"/>
              <a:t> (možné zvolit i jiné po domluvě)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očekává se vhled do problematiky, užití vhodných zdrojů (nemusí jich být moc, záleží na tématu), pozor na citační normu (jakákoliv je možná, ale konzistentně)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užití AI možné, ale nezbavuje to odpovědnosti za případné chyby a nevhodné citování zdrojů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kontakt: </a:t>
            </a:r>
            <a:r>
              <a:rPr lang="cs-CZ" dirty="0" smtClean="0">
                <a:hlinkClick r:id="rId2"/>
              </a:rPr>
              <a:t>cechakpe@gmail.com</a:t>
            </a:r>
            <a:r>
              <a:rPr lang="cs-CZ" dirty="0" smtClean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</a:t>
            </a:r>
            <a:r>
              <a:rPr lang="cs-CZ" dirty="0"/>
              <a:t>k</a:t>
            </a:r>
            <a:r>
              <a:rPr lang="cs-CZ" dirty="0" smtClean="0"/>
              <a:t>onzultace: po každé výuce ve středu pro předem domluvené, počínaje příštím týdnem 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1F10-1ADA-4603-BC24-F34CD3F207BC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649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Představení skupiny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6F12-A45B-44C3-B21B-1C79EE124D2D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422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Naše motivace</a:t>
            </a:r>
            <a:endParaRPr lang="cs-CZ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78869" y="2778125"/>
            <a:ext cx="7010400" cy="3038475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0229-8376-4AD9-B617-DEC6C3AC70B2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751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Naše tvrzená úroveň finanční gramotnosti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394"/>
          <a:stretch/>
        </p:blipFill>
        <p:spPr>
          <a:xfrm>
            <a:off x="2374106" y="2801937"/>
            <a:ext cx="7019925" cy="2949158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4791C-9365-4AE7-9EF7-3F5C65A1ABBB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251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do finanční gramotnosti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5E0DB-B850-4F3D-B11A-871CB98E1947}" type="datetime1">
              <a:rPr lang="cs-CZ" smtClean="0"/>
              <a:t>01.03.2024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990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210</TotalTime>
  <Words>1063</Words>
  <Application>Microsoft Office PowerPoint</Application>
  <PresentationFormat>Širokoúhlá obrazovka</PresentationFormat>
  <Paragraphs>175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Calibri</vt:lpstr>
      <vt:lpstr>Tw Cen MT</vt:lpstr>
      <vt:lpstr>Tw Cen MT Condensed</vt:lpstr>
      <vt:lpstr>Wingdings</vt:lpstr>
      <vt:lpstr>Wingdings 3</vt:lpstr>
      <vt:lpstr>Integrál</vt:lpstr>
      <vt:lpstr>Finanční gramotnost  a ochrana spotřebitele 1</vt:lpstr>
      <vt:lpstr>Plán dnešního setkání</vt:lpstr>
      <vt:lpstr>Základní informace o předmětu</vt:lpstr>
      <vt:lpstr>Základní informace o předmětu</vt:lpstr>
      <vt:lpstr>Základní informace o předmětu</vt:lpstr>
      <vt:lpstr>Představení skupiny</vt:lpstr>
      <vt:lpstr>Naše motivace</vt:lpstr>
      <vt:lpstr>Naše tvrzená úroveň finanční gramotnosti</vt:lpstr>
      <vt:lpstr>Úvod do finanční gramotnosti</vt:lpstr>
      <vt:lpstr>Úvod do finanční gramotnosti – základní pojmy</vt:lpstr>
      <vt:lpstr>Finanční gramotnost v ČR – výzkumy</vt:lpstr>
      <vt:lpstr>Finanční gramotnost v čr – Co říkají statistiky:</vt:lpstr>
      <vt:lpstr>Finanční gramotnost v čr – Co říkají statistiky:</vt:lpstr>
      <vt:lpstr>Finanční trh a jeho struktura</vt:lpstr>
      <vt:lpstr>Finanční trh – klíčová slova</vt:lpstr>
      <vt:lpstr>Struktura finančního trhu  (pohled spotřebitele)</vt:lpstr>
      <vt:lpstr>Struktura finančního trhu</vt:lpstr>
      <vt:lpstr>Ochrana spotřebitele na finančním trhu</vt:lpstr>
      <vt:lpstr>Ochrana spotřebitele na finančním trhu</vt:lpstr>
      <vt:lpstr>Ochrana spotřebitele na finančním trhu</vt:lpstr>
      <vt:lpstr>Ochrana spotřebitele na finančním trhu</vt:lpstr>
      <vt:lpstr>Ochrana spotřebitele na finančním trhu</vt:lpstr>
      <vt:lpstr>Dotazy?</vt:lpstr>
    </vt:vector>
  </TitlesOfParts>
  <Company>Česká národní banka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gramotnost  a ochrana spotřebitele 1</dc:title>
  <dc:creator>655</dc:creator>
  <cp:lastModifiedBy>655</cp:lastModifiedBy>
  <cp:revision>18</cp:revision>
  <dcterms:created xsi:type="dcterms:W3CDTF">2024-02-26T12:22:08Z</dcterms:created>
  <dcterms:modified xsi:type="dcterms:W3CDTF">2024-03-01T15:45:05Z</dcterms:modified>
</cp:coreProperties>
</file>