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8"/>
  </p:notesMasterIdLst>
  <p:sldIdLst>
    <p:sldId id="256" r:id="rId2"/>
    <p:sldId id="257" r:id="rId3"/>
    <p:sldId id="302" r:id="rId4"/>
    <p:sldId id="303" r:id="rId5"/>
    <p:sldId id="304" r:id="rId6"/>
    <p:sldId id="305" r:id="rId7"/>
    <p:sldId id="306" r:id="rId8"/>
    <p:sldId id="307" r:id="rId9"/>
    <p:sldId id="308" r:id="rId10"/>
    <p:sldId id="309" r:id="rId11"/>
    <p:sldId id="310" r:id="rId12"/>
    <p:sldId id="311" r:id="rId13"/>
    <p:sldId id="312" r:id="rId14"/>
    <p:sldId id="364" r:id="rId15"/>
    <p:sldId id="363" r:id="rId16"/>
    <p:sldId id="315" r:id="rId17"/>
    <p:sldId id="335" r:id="rId18"/>
    <p:sldId id="336" r:id="rId19"/>
    <p:sldId id="337" r:id="rId20"/>
    <p:sldId id="338" r:id="rId21"/>
    <p:sldId id="340" r:id="rId22"/>
    <p:sldId id="341" r:id="rId23"/>
    <p:sldId id="339" r:id="rId24"/>
    <p:sldId id="342" r:id="rId25"/>
    <p:sldId id="343" r:id="rId26"/>
    <p:sldId id="314" r:id="rId27"/>
    <p:sldId id="344" r:id="rId28"/>
    <p:sldId id="345" r:id="rId29"/>
    <p:sldId id="346" r:id="rId30"/>
    <p:sldId id="347" r:id="rId31"/>
    <p:sldId id="348" r:id="rId32"/>
    <p:sldId id="349" r:id="rId33"/>
    <p:sldId id="350" r:id="rId34"/>
    <p:sldId id="351" r:id="rId35"/>
    <p:sldId id="352" r:id="rId36"/>
    <p:sldId id="353" r:id="rId37"/>
    <p:sldId id="354" r:id="rId38"/>
    <p:sldId id="355" r:id="rId39"/>
    <p:sldId id="356" r:id="rId40"/>
    <p:sldId id="357" r:id="rId41"/>
    <p:sldId id="358" r:id="rId42"/>
    <p:sldId id="360" r:id="rId43"/>
    <p:sldId id="361" r:id="rId44"/>
    <p:sldId id="362" r:id="rId45"/>
    <p:sldId id="322" r:id="rId46"/>
    <p:sldId id="324" r:id="rId4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82263"/>
  </p:normalViewPr>
  <p:slideViewPr>
    <p:cSldViewPr snapToGrid="0" snapToObjects="1">
      <p:cViewPr varScale="1">
        <p:scale>
          <a:sx n="55" d="100"/>
          <a:sy n="55" d="100"/>
        </p:scale>
        <p:origin x="107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E089BE-F818-8543-8DF7-128281BF41BB}" type="datetimeFigureOut">
              <a:rPr lang="cs-CZ" smtClean="0"/>
              <a:t>17.05.2023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09CDA1-CE2A-2B41-8EBE-D2DACAB42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84208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B4812D-9A1F-3341-A53B-013B559B2EE4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19572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dirty="0"/>
              <a:t>Příspěvkové organizace státu: organizace ministerstev, např. doprava =&gt; ředitelství silnic a dálnic, obrana =&gt; UVN</a:t>
            </a:r>
          </a:p>
          <a:p>
            <a:r>
              <a:rPr lang="cs-CZ" sz="1200" dirty="0"/>
              <a:t>Samosprávných celků: galerie hlavního města Prahy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09CDA1-CE2A-2B41-8EBE-D2DACAB42C0F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23657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B4812D-9A1F-3341-A53B-013B559B2EE4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33226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B4812D-9A1F-3341-A53B-013B559B2EE4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59585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B4812D-9A1F-3341-A53B-013B559B2EE4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55135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B4812D-9A1F-3341-A53B-013B559B2EE4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26119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B4812D-9A1F-3341-A53B-013B559B2EE4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86609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B4812D-9A1F-3341-A53B-013B559B2EE4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56610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B4812D-9A1F-3341-A53B-013B559B2EE4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92972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B4812D-9A1F-3341-A53B-013B559B2EE4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29355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09CDA1-CE2A-2B41-8EBE-D2DACAB42C0F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77751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FB93-1BD2-814C-B432-64C0C3382D44}" type="datetimeFigureOut">
              <a:rPr lang="cs-CZ" smtClean="0"/>
              <a:t>17.05.2023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4AC0-B50C-554C-9395-3C50F25020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3466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FB93-1BD2-814C-B432-64C0C3382D44}" type="datetimeFigureOut">
              <a:rPr lang="cs-CZ" smtClean="0"/>
              <a:t>17.05.2023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4AC0-B50C-554C-9395-3C50F25020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6378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FB93-1BD2-814C-B432-64C0C3382D44}" type="datetimeFigureOut">
              <a:rPr lang="cs-CZ" smtClean="0"/>
              <a:t>17.05.2023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4AC0-B50C-554C-9395-3C50F250202A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666523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FB93-1BD2-814C-B432-64C0C3382D44}" type="datetimeFigureOut">
              <a:rPr lang="cs-CZ" smtClean="0"/>
              <a:t>17.05.2023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4AC0-B50C-554C-9395-3C50F25020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64941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FB93-1BD2-814C-B432-64C0C3382D44}" type="datetimeFigureOut">
              <a:rPr lang="cs-CZ" smtClean="0"/>
              <a:t>17.05.2023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4AC0-B50C-554C-9395-3C50F250202A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36224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FB93-1BD2-814C-B432-64C0C3382D44}" type="datetimeFigureOut">
              <a:rPr lang="cs-CZ" smtClean="0"/>
              <a:t>17.05.2023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4AC0-B50C-554C-9395-3C50F25020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48863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FB93-1BD2-814C-B432-64C0C3382D44}" type="datetimeFigureOut">
              <a:rPr lang="cs-CZ" smtClean="0"/>
              <a:t>17.05.2023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4AC0-B50C-554C-9395-3C50F25020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41612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FB93-1BD2-814C-B432-64C0C3382D44}" type="datetimeFigureOut">
              <a:rPr lang="cs-CZ" smtClean="0"/>
              <a:t>17.05.2023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4AC0-B50C-554C-9395-3C50F25020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0946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FB93-1BD2-814C-B432-64C0C3382D44}" type="datetimeFigureOut">
              <a:rPr lang="cs-CZ" smtClean="0"/>
              <a:t>17.05.2023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4AC0-B50C-554C-9395-3C50F25020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507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FB93-1BD2-814C-B432-64C0C3382D44}" type="datetimeFigureOut">
              <a:rPr lang="cs-CZ" smtClean="0"/>
              <a:t>17.05.2023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4AC0-B50C-554C-9395-3C50F25020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4095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FB93-1BD2-814C-B432-64C0C3382D44}" type="datetimeFigureOut">
              <a:rPr lang="cs-CZ" smtClean="0"/>
              <a:t>17.05.2023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4AC0-B50C-554C-9395-3C50F25020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2166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FB93-1BD2-814C-B432-64C0C3382D44}" type="datetimeFigureOut">
              <a:rPr lang="cs-CZ" smtClean="0"/>
              <a:t>17.05.2023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4AC0-B50C-554C-9395-3C50F25020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8266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FB93-1BD2-814C-B432-64C0C3382D44}" type="datetimeFigureOut">
              <a:rPr lang="cs-CZ" smtClean="0"/>
              <a:t>17.05.2023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4AC0-B50C-554C-9395-3C50F25020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5296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FB93-1BD2-814C-B432-64C0C3382D44}" type="datetimeFigureOut">
              <a:rPr lang="cs-CZ" smtClean="0"/>
              <a:t>17.05.2023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4AC0-B50C-554C-9395-3C50F25020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8502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FB93-1BD2-814C-B432-64C0C3382D44}" type="datetimeFigureOut">
              <a:rPr lang="cs-CZ" smtClean="0"/>
              <a:t>17.05.2023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4AC0-B50C-554C-9395-3C50F25020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8459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FB93-1BD2-814C-B432-64C0C3382D44}" type="datetimeFigureOut">
              <a:rPr lang="cs-CZ" smtClean="0"/>
              <a:t>17.05.2023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4AC0-B50C-554C-9395-3C50F25020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4529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0FB93-1BD2-814C-B432-64C0C3382D44}" type="datetimeFigureOut">
              <a:rPr lang="cs-CZ" smtClean="0"/>
              <a:t>17.05.2023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A6F4AC0-B50C-554C-9395-3C50F25020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1315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smt.cz/sport-1" TargetMode="External"/><Relationship Id="rId2" Type="http://schemas.openxmlformats.org/officeDocument/2006/relationships/hyperlink" Target="https://agenturasport.cz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582080-79C2-8746-88BC-7D0E2FDDED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Ekonomie, ekonomika a management sportu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FDB4630-9B8C-734B-BEE4-8882E460A5B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/>
              <a:t>Daniel Opelík</a:t>
            </a:r>
          </a:p>
          <a:p>
            <a:r>
              <a:rPr lang="cs-CZ" b="1" dirty="0"/>
              <a:t>Katedra managementu sportu</a:t>
            </a:r>
          </a:p>
        </p:txBody>
      </p:sp>
    </p:spTree>
    <p:extLst>
      <p:ext uri="{BB962C8B-B14F-4D97-AF65-F5344CB8AC3E}">
        <p14:creationId xmlns:p14="http://schemas.microsoft.com/office/powerpoint/2010/main" val="3095046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F01EEC-1317-BE4B-AD58-BA2D86C0C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Výzva standardizovaná infrastruktura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1C091E6-C07C-D24A-84AA-C3FCEEF4C2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488687"/>
          </a:xfrm>
        </p:spPr>
        <p:txBody>
          <a:bodyPr>
            <a:normAutofit/>
          </a:bodyPr>
          <a:lstStyle/>
          <a:p>
            <a:r>
              <a:rPr lang="cs-CZ" sz="2000" dirty="0"/>
              <a:t>2020-2024</a:t>
            </a:r>
          </a:p>
          <a:p>
            <a:r>
              <a:rPr lang="cs-CZ" sz="2000" dirty="0"/>
              <a:t>Účel: sportovní infrastruktura dle standardů</a:t>
            </a:r>
          </a:p>
          <a:p>
            <a:r>
              <a:rPr lang="cs-CZ" sz="2000" dirty="0"/>
              <a:t>Nová výstavba splňující standardy:</a:t>
            </a:r>
          </a:p>
          <a:p>
            <a:pPr lvl="1"/>
            <a:r>
              <a:rPr lang="cs-CZ" sz="1800" dirty="0"/>
              <a:t>Tréninková sportovní hala pro míčové sporty</a:t>
            </a:r>
          </a:p>
          <a:p>
            <a:pPr lvl="1"/>
            <a:r>
              <a:rPr lang="cs-CZ" sz="1800" dirty="0"/>
              <a:t>Tréninkový zimní stadion</a:t>
            </a:r>
          </a:p>
          <a:p>
            <a:pPr lvl="1"/>
            <a:r>
              <a:rPr lang="cs-CZ" sz="1800" dirty="0"/>
              <a:t>Plavecký bazén 25m</a:t>
            </a:r>
          </a:p>
          <a:p>
            <a:r>
              <a:rPr lang="cs-CZ" sz="2000" dirty="0"/>
              <a:t>Alokace: 1 200 000 000 Kč</a:t>
            </a:r>
          </a:p>
          <a:p>
            <a:r>
              <a:rPr lang="cs-CZ" sz="2000" dirty="0"/>
              <a:t>Vyhlášení: 7.12.2020</a:t>
            </a:r>
          </a:p>
          <a:p>
            <a:r>
              <a:rPr lang="cs-CZ" sz="2000" dirty="0"/>
              <a:t>Konec přijmu žádostí: červen 2022</a:t>
            </a:r>
          </a:p>
          <a:p>
            <a:r>
              <a:rPr lang="cs-CZ" sz="2000" dirty="0"/>
              <a:t>Vlastní zdroje na způsobilé náklady: 30 %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6536295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F01EEC-1317-BE4B-AD58-BA2D86C0C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Výzva standardizovaná infrastruktura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1C091E6-C07C-D24A-84AA-C3FCEEF4C2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488687"/>
          </a:xfrm>
        </p:spPr>
        <p:txBody>
          <a:bodyPr>
            <a:normAutofit/>
          </a:bodyPr>
          <a:lstStyle/>
          <a:p>
            <a:r>
              <a:rPr lang="cs-CZ" sz="2000" dirty="0"/>
              <a:t>Limity:</a:t>
            </a:r>
          </a:p>
          <a:p>
            <a:pPr lvl="1"/>
            <a:r>
              <a:rPr lang="cs-CZ" sz="1800" dirty="0"/>
              <a:t>Tréninková sportovní hala pro míčové sporty: 60 mil. Kč</a:t>
            </a:r>
          </a:p>
          <a:p>
            <a:pPr lvl="1"/>
            <a:r>
              <a:rPr lang="cs-CZ" sz="1800" dirty="0"/>
              <a:t>Tréninkový zimní stadion: 90 mil. Kč</a:t>
            </a:r>
          </a:p>
          <a:p>
            <a:pPr lvl="1"/>
            <a:r>
              <a:rPr lang="cs-CZ" sz="1800" dirty="0"/>
              <a:t>Plavecký bazén 25m: 90 mil. Kč</a:t>
            </a:r>
          </a:p>
          <a:p>
            <a:r>
              <a:rPr lang="cs-CZ" sz="2000" dirty="0"/>
              <a:t>Maximální délka realizace: 24 měsíců</a:t>
            </a:r>
          </a:p>
          <a:p>
            <a:r>
              <a:rPr lang="cs-CZ" sz="2000" dirty="0"/>
              <a:t>Dotace ex post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1899073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CA3E85-6EB0-8746-8A1B-CE100A07E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Nadregionální sportovní infrastruktura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9A5B716-9CB6-8E46-888D-BA68A5D80D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rmAutofit/>
          </a:bodyPr>
          <a:lstStyle/>
          <a:p>
            <a:r>
              <a:rPr lang="cs-CZ" sz="2000" dirty="0"/>
              <a:t>Programové výzvy nejsou spuštěny</a:t>
            </a:r>
          </a:p>
          <a:p>
            <a:r>
              <a:rPr lang="cs-CZ" sz="2000" dirty="0"/>
              <a:t>Udržitelná sportovní infrastruktura</a:t>
            </a:r>
          </a:p>
          <a:p>
            <a:r>
              <a:rPr lang="cs-CZ" sz="2000" dirty="0"/>
              <a:t>Spádovost pro širší okruh</a:t>
            </a:r>
          </a:p>
          <a:p>
            <a:r>
              <a:rPr lang="cs-CZ" sz="2000" dirty="0"/>
              <a:t>Vychází z koncepce podpory sportu 2016-2025</a:t>
            </a:r>
          </a:p>
          <a:p>
            <a:r>
              <a:rPr lang="cs-CZ" sz="2000" dirty="0"/>
              <a:t>Účel</a:t>
            </a:r>
          </a:p>
          <a:p>
            <a:r>
              <a:rPr lang="cs-CZ" sz="2000" dirty="0"/>
              <a:t>Kdo žádá?</a:t>
            </a:r>
          </a:p>
        </p:txBody>
      </p:sp>
    </p:spTree>
    <p:extLst>
      <p:ext uri="{BB962C8B-B14F-4D97-AF65-F5344CB8AC3E}">
        <p14:creationId xmlns:p14="http://schemas.microsoft.com/office/powerpoint/2010/main" val="5340389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CA3E85-6EB0-8746-8A1B-CE100A07E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Nadregionální sportovní infrastruktura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9A5B716-9CB6-8E46-888D-BA68A5D80D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rmAutofit/>
          </a:bodyPr>
          <a:lstStyle/>
          <a:p>
            <a:r>
              <a:rPr lang="cs-CZ" sz="2000" dirty="0"/>
              <a:t>Fotbalový stadion</a:t>
            </a:r>
          </a:p>
          <a:p>
            <a:r>
              <a:rPr lang="cs-CZ" sz="2000" dirty="0"/>
              <a:t>Hala míčové sporty</a:t>
            </a:r>
          </a:p>
          <a:p>
            <a:r>
              <a:rPr lang="cs-CZ" sz="2000" dirty="0"/>
              <a:t>Hala na lední hokej</a:t>
            </a:r>
          </a:p>
          <a:p>
            <a:r>
              <a:rPr lang="cs-CZ" sz="2000" dirty="0"/>
              <a:t>Atletický stadion</a:t>
            </a:r>
          </a:p>
          <a:p>
            <a:r>
              <a:rPr lang="cs-CZ" sz="2000" dirty="0"/>
              <a:t>Atletická hala</a:t>
            </a:r>
          </a:p>
          <a:p>
            <a:r>
              <a:rPr lang="cs-CZ" sz="2000" dirty="0"/>
              <a:t>Cyklistický velodrom</a:t>
            </a:r>
          </a:p>
          <a:p>
            <a:r>
              <a:rPr lang="cs-CZ" sz="2000" dirty="0"/>
              <a:t>Rychlobruslařský stadion</a:t>
            </a:r>
          </a:p>
          <a:p>
            <a:r>
              <a:rPr lang="cs-CZ" sz="2000" dirty="0"/>
              <a:t>Plavecký stadion s 50m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5145134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F6A8ED-96C6-0082-3D19-998FE17A9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Materiálně technická základna sportu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03D48E-0F32-9EBC-E1CC-E7DCB98F9F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Název výzvy: </a:t>
            </a:r>
            <a:r>
              <a:rPr lang="cs-CZ" sz="2000" i="1" dirty="0"/>
              <a:t>Movité investice - Rozvoj materiálně technické základny sportovních svazů 2022-2023</a:t>
            </a:r>
          </a:p>
          <a:p>
            <a:r>
              <a:rPr lang="cs-CZ" sz="2000" dirty="0"/>
              <a:t>Alokace: 250 000 000</a:t>
            </a:r>
          </a:p>
          <a:p>
            <a:r>
              <a:rPr lang="cs-CZ" sz="2000" dirty="0"/>
              <a:t>Účel: podpořit rozvoj materiálně technické základny sportovní organizace formou pořízení </a:t>
            </a:r>
            <a:r>
              <a:rPr lang="cs-CZ" sz="2000" b="1" dirty="0"/>
              <a:t>dlouhodobého hmotného movitého majetku a dlouhodobého nehmotného majetku</a:t>
            </a:r>
          </a:p>
          <a:p>
            <a:r>
              <a:rPr lang="cs-CZ" sz="2000" dirty="0"/>
              <a:t>Oprávněný žadatel: sportovní svaz </a:t>
            </a:r>
          </a:p>
          <a:p>
            <a:r>
              <a:rPr lang="cs-CZ" sz="2000" dirty="0"/>
              <a:t>Slouží k zajištění sportovní přípravy (reprezentace a příprava mládeže)</a:t>
            </a:r>
          </a:p>
          <a:p>
            <a:r>
              <a:rPr lang="cs-CZ" sz="2000" dirty="0"/>
              <a:t>Maximální výše dotace na jednu žádost = 6 500 000 Kč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0534806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F6A8ED-96C6-0082-3D19-998FE17A9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Materiálně technická základna sportu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03D48E-0F32-9EBC-E1CC-E7DCB98F9F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7494" y="1463040"/>
            <a:ext cx="8596668" cy="4866639"/>
          </a:xfrm>
        </p:spPr>
        <p:txBody>
          <a:bodyPr>
            <a:noAutofit/>
          </a:bodyPr>
          <a:lstStyle/>
          <a:p>
            <a:r>
              <a:rPr lang="cs-CZ" dirty="0"/>
              <a:t>hmotné movité věci a jejich soubory, které slouží ke sportovnímu výkonu sportovců (lodě, sportovní nářadí, apod.)</a:t>
            </a:r>
          </a:p>
          <a:p>
            <a:r>
              <a:rPr lang="cs-CZ" dirty="0"/>
              <a:t>hmotné movité věci sloužící ke sportovní přípravě sportovců (např. posilovací stroje, trenažéry apod.) </a:t>
            </a:r>
          </a:p>
          <a:p>
            <a:r>
              <a:rPr lang="cs-CZ" dirty="0"/>
              <a:t>hmotné movité věci sloužící k regeneraci a zdravotnímu zabezpečení sportovců (včetně zdravotnických, fyzioterapeutických přístrojů)</a:t>
            </a:r>
          </a:p>
          <a:p>
            <a:r>
              <a:rPr lang="cs-CZ" dirty="0"/>
              <a:t>sportovní mobilní zařízení do hal, tělocvičen a ostatních sportovišť (např. mobilní sportovní povrchy, mantinely, bloky, doskočiště, dráhy apod.),</a:t>
            </a:r>
          </a:p>
          <a:p>
            <a:r>
              <a:rPr lang="cs-CZ" dirty="0"/>
              <a:t>hmotné movité věci – motorizovaná zařízení – automobily pro přepravu minimálně 8 osob bez místa pro řidiče – kategorie M1, motorizované doprovodné lodě, sněhové skútry apod.,</a:t>
            </a:r>
          </a:p>
          <a:p>
            <a:r>
              <a:rPr lang="cs-CZ" dirty="0"/>
              <a:t>hmotné movité věci sloužící k vytvoření nezbytného zázemí pro zajištění sportovní přípravy nebo sportovních soutěží – stroje a zařízení pro přípravu sportovního vybavení (např. brusky nožů), komunikační sety pro rozhodčí, IT hardware sety pro utkání a soutěže reprezentace a talentované mládeže (např. </a:t>
            </a:r>
            <a:r>
              <a:rPr lang="cs-CZ" dirty="0" err="1"/>
              <a:t>videochallenge</a:t>
            </a:r>
            <a:r>
              <a:rPr lang="cs-CZ" dirty="0"/>
              <a:t>, </a:t>
            </a:r>
            <a:r>
              <a:rPr lang="cs-CZ" dirty="0" err="1"/>
              <a:t>videostatistiky</a:t>
            </a:r>
            <a:r>
              <a:rPr lang="cs-CZ" dirty="0"/>
              <a:t>, IT zařízení pro e-zápis apod.)</a:t>
            </a:r>
          </a:p>
        </p:txBody>
      </p:sp>
    </p:spTree>
    <p:extLst>
      <p:ext uri="{BB962C8B-B14F-4D97-AF65-F5344CB8AC3E}">
        <p14:creationId xmlns:p14="http://schemas.microsoft.com/office/powerpoint/2010/main" val="23907418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49A4E8-4067-1840-B62F-35E0873F0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Neziskové organizace v ČR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AF57179-327B-AD42-A281-4024E5695A8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Neziskové organizace působící v ČR - Především ve sportovní praxi</a:t>
            </a:r>
          </a:p>
        </p:txBody>
      </p:sp>
    </p:spTree>
    <p:extLst>
      <p:ext uri="{BB962C8B-B14F-4D97-AF65-F5344CB8AC3E}">
        <p14:creationId xmlns:p14="http://schemas.microsoft.com/office/powerpoint/2010/main" val="13103614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Neziskové organizace v ČR - historie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Snaha o dobročinnost a rozvoj společnosti</a:t>
            </a:r>
          </a:p>
          <a:p>
            <a:r>
              <a:rPr lang="cs-CZ" sz="2000" dirty="0"/>
              <a:t>1811 obecný zákoník rakouský – právnická nezisková osoba</a:t>
            </a:r>
          </a:p>
          <a:p>
            <a:r>
              <a:rPr lang="cs-CZ" sz="2000" dirty="0"/>
              <a:t>Vznik Pražský Sokol</a:t>
            </a:r>
          </a:p>
          <a:p>
            <a:r>
              <a:rPr lang="cs-CZ" sz="2000" dirty="0"/>
              <a:t>1989 vznik mnoha neziskových organizací</a:t>
            </a:r>
          </a:p>
        </p:txBody>
      </p:sp>
    </p:spTree>
    <p:extLst>
      <p:ext uri="{BB962C8B-B14F-4D97-AF65-F5344CB8AC3E}">
        <p14:creationId xmlns:p14="http://schemas.microsoft.com/office/powerpoint/2010/main" val="6446057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Neziskové organizace v ČR - historie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1990-1992: právní úpravy neziskového sektoru</a:t>
            </a:r>
          </a:p>
          <a:p>
            <a:r>
              <a:rPr lang="cs-CZ" sz="2000" dirty="0"/>
              <a:t>1993-1996: skeptický přístup k neziskovému sektoru (primárně nestátní neziskové organizace problémem)</a:t>
            </a:r>
          </a:p>
          <a:p>
            <a:r>
              <a:rPr lang="cs-CZ" sz="2000" dirty="0"/>
              <a:t>1997-2001: nový impuls ve vztahu k neziskovým organizacím (např. Rada vláda pro nestátní neziskové organizace)</a:t>
            </a:r>
          </a:p>
          <a:p>
            <a:r>
              <a:rPr lang="cs-CZ" sz="2000" dirty="0"/>
              <a:t>2002-2013: reforma veřejné správy, začlenění v EU</a:t>
            </a:r>
          </a:p>
          <a:p>
            <a:r>
              <a:rPr lang="cs-CZ" sz="2000" dirty="0"/>
              <a:t>Od 2014: NOZ, vznik nové právní úpravy, diskuze o veřejné prospěšnosti (veřejný zájem)</a:t>
            </a:r>
          </a:p>
        </p:txBody>
      </p:sp>
    </p:spTree>
    <p:extLst>
      <p:ext uri="{BB962C8B-B14F-4D97-AF65-F5344CB8AC3E}">
        <p14:creationId xmlns:p14="http://schemas.microsoft.com/office/powerpoint/2010/main" val="3954611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Neziskové organizace v ČR - členění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Veřejnoprávní neziskové organizace – na základě veřejného práva</a:t>
            </a:r>
          </a:p>
          <a:p>
            <a:r>
              <a:rPr lang="cs-CZ" sz="2000" dirty="0"/>
              <a:t>Soukromoprávní neziskové organizace – na základě soukromého práva</a:t>
            </a:r>
          </a:p>
          <a:p>
            <a:r>
              <a:rPr lang="cs-CZ" sz="2000" dirty="0"/>
              <a:t>Z toho plyne (kdo zakládá):</a:t>
            </a:r>
          </a:p>
          <a:p>
            <a:pPr lvl="1"/>
            <a:r>
              <a:rPr lang="cs-CZ" sz="1800" dirty="0"/>
              <a:t>Nestátní či nevládní neziskové organizace</a:t>
            </a:r>
          </a:p>
          <a:p>
            <a:pPr lvl="1"/>
            <a:r>
              <a:rPr lang="cs-CZ" sz="1800" dirty="0"/>
              <a:t>Státní (vládní) neziskové organizace</a:t>
            </a:r>
          </a:p>
        </p:txBody>
      </p:sp>
    </p:spTree>
    <p:extLst>
      <p:ext uri="{BB962C8B-B14F-4D97-AF65-F5344CB8AC3E}">
        <p14:creationId xmlns:p14="http://schemas.microsoft.com/office/powerpoint/2010/main" val="1916779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A0BA97-B26D-964D-960B-7EA0C9BE4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7DB52A0-78E1-0449-8D61-737EFCA76F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Státní péče o sport </a:t>
            </a:r>
            <a:r>
              <a:rPr lang="cs-CZ" sz="2000"/>
              <a:t>– investiční </a:t>
            </a:r>
            <a:r>
              <a:rPr lang="cs-CZ" sz="2000" dirty="0"/>
              <a:t>výzvy</a:t>
            </a:r>
          </a:p>
          <a:p>
            <a:r>
              <a:rPr lang="cs-CZ" sz="2000" dirty="0"/>
              <a:t>Neziskové organizace v oblasti sportu</a:t>
            </a:r>
          </a:p>
        </p:txBody>
      </p:sp>
    </p:spTree>
    <p:extLst>
      <p:ext uri="{BB962C8B-B14F-4D97-AF65-F5344CB8AC3E}">
        <p14:creationId xmlns:p14="http://schemas.microsoft.com/office/powerpoint/2010/main" val="24806753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Státní (vládní) neziskové organizace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Zřizovány institucemi veřejného sektoru</a:t>
            </a:r>
          </a:p>
          <a:p>
            <a:r>
              <a:rPr lang="cs-CZ" sz="2000" dirty="0"/>
              <a:t>Zajištují veřejné služby, které mají formu čistých nebo smíšených veřejných statků!</a:t>
            </a:r>
          </a:p>
          <a:p>
            <a:r>
              <a:rPr lang="cs-CZ" sz="2000" dirty="0"/>
              <a:t>Hlavní role:</a:t>
            </a:r>
          </a:p>
          <a:p>
            <a:pPr lvl="1"/>
            <a:r>
              <a:rPr lang="cs-CZ" sz="1800" dirty="0"/>
              <a:t>Organizační složky</a:t>
            </a:r>
          </a:p>
          <a:p>
            <a:pPr lvl="1"/>
            <a:r>
              <a:rPr lang="cs-CZ" sz="1800" dirty="0"/>
              <a:t>Příspěvkové organizace</a:t>
            </a:r>
          </a:p>
          <a:p>
            <a:r>
              <a:rPr lang="cs-CZ" sz="2000" dirty="0"/>
              <a:t>Zákony, dle kterých se řídí:</a:t>
            </a:r>
          </a:p>
          <a:p>
            <a:pPr lvl="1"/>
            <a:r>
              <a:rPr lang="cs-CZ" sz="1800" dirty="0"/>
              <a:t>Zákon č. 218/2000 Sb., o rozpočtových pravidlech</a:t>
            </a:r>
          </a:p>
          <a:p>
            <a:pPr lvl="1"/>
            <a:r>
              <a:rPr lang="cs-CZ" sz="1800" dirty="0"/>
              <a:t>Zákon č. 250/2000 Sb., o rozpočtových pravidlech územních rozpočtů</a:t>
            </a:r>
          </a:p>
        </p:txBody>
      </p:sp>
    </p:spTree>
    <p:extLst>
      <p:ext uri="{BB962C8B-B14F-4D97-AF65-F5344CB8AC3E}">
        <p14:creationId xmlns:p14="http://schemas.microsoft.com/office/powerpoint/2010/main" val="33902935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Organizační složky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840231"/>
            <a:ext cx="8596668" cy="4629150"/>
          </a:xfrm>
        </p:spPr>
        <p:txBody>
          <a:bodyPr>
            <a:normAutofit/>
          </a:bodyPr>
          <a:lstStyle/>
          <a:p>
            <a:r>
              <a:rPr lang="cs-CZ" sz="2000" dirty="0"/>
              <a:t>Na úrovni státu i územních samosprávných celků</a:t>
            </a:r>
          </a:p>
          <a:p>
            <a:r>
              <a:rPr lang="cs-CZ" sz="2000" dirty="0"/>
              <a:t>Nemají vlastní právní subjektivitu</a:t>
            </a:r>
          </a:p>
          <a:p>
            <a:r>
              <a:rPr lang="cs-CZ" sz="2000" b="1" dirty="0"/>
              <a:t>Organizační složky státu:</a:t>
            </a:r>
          </a:p>
          <a:p>
            <a:pPr lvl="1"/>
            <a:r>
              <a:rPr lang="cs-CZ" sz="1800" dirty="0"/>
              <a:t>Zřizuje ji příslušný ústřední orgán státní správy</a:t>
            </a:r>
          </a:p>
          <a:p>
            <a:pPr lvl="1"/>
            <a:r>
              <a:rPr lang="cs-CZ" sz="1800" dirty="0"/>
              <a:t>Zřizovatelem je ten orgán, pod který je složka napojena (v kapitole státního rozpočtu)</a:t>
            </a:r>
          </a:p>
          <a:p>
            <a:pPr lvl="1"/>
            <a:r>
              <a:rPr lang="cs-CZ" sz="1800" dirty="0"/>
              <a:t>Čerpá prostředky státního rozpočtu</a:t>
            </a:r>
          </a:p>
          <a:p>
            <a:r>
              <a:rPr lang="cs-CZ" sz="2000" b="1" dirty="0"/>
              <a:t>Organizační složky územních samosprávných celků:</a:t>
            </a:r>
          </a:p>
          <a:p>
            <a:pPr lvl="1"/>
            <a:r>
              <a:rPr lang="cs-CZ" sz="1800" dirty="0"/>
              <a:t>Vzniká rozhodnutím voleného orgánů (zastupitelstvo – obec, kraj)</a:t>
            </a:r>
          </a:p>
          <a:p>
            <a:pPr lvl="1"/>
            <a:r>
              <a:rPr lang="cs-CZ" sz="1800" dirty="0"/>
              <a:t>Zřizovatel plní funkci výkonného orgánu</a:t>
            </a:r>
          </a:p>
          <a:p>
            <a:pPr lvl="1"/>
            <a:r>
              <a:rPr lang="cs-CZ" sz="1800" dirty="0"/>
              <a:t>Není samostatnou účetní jednotkou</a:t>
            </a:r>
          </a:p>
        </p:txBody>
      </p:sp>
    </p:spTree>
    <p:extLst>
      <p:ext uri="{BB962C8B-B14F-4D97-AF65-F5344CB8AC3E}">
        <p14:creationId xmlns:p14="http://schemas.microsoft.com/office/powerpoint/2010/main" val="7875149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Příspěvkové organizace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817370"/>
            <a:ext cx="8596668" cy="4652011"/>
          </a:xfrm>
        </p:spPr>
        <p:txBody>
          <a:bodyPr>
            <a:normAutofit/>
          </a:bodyPr>
          <a:lstStyle/>
          <a:p>
            <a:r>
              <a:rPr lang="cs-CZ" sz="2000" dirty="0"/>
              <a:t>Na úrovni státu i územních samosprávných celků</a:t>
            </a:r>
          </a:p>
          <a:p>
            <a:r>
              <a:rPr lang="cs-CZ" sz="2000" dirty="0"/>
              <a:t>Složitost = vlastní právní subjektivita (právnická osoba + účetní jednotka)</a:t>
            </a:r>
          </a:p>
          <a:p>
            <a:r>
              <a:rPr lang="cs-CZ" sz="2000" b="1" dirty="0"/>
              <a:t>Státní příspěvkové organizace:</a:t>
            </a:r>
          </a:p>
          <a:p>
            <a:pPr lvl="1"/>
            <a:r>
              <a:rPr lang="cs-CZ" sz="1800" dirty="0"/>
              <a:t>Hlavní jsou zdroje od zřizovatele </a:t>
            </a:r>
          </a:p>
          <a:p>
            <a:pPr lvl="1"/>
            <a:r>
              <a:rPr lang="cs-CZ" sz="1800" dirty="0"/>
              <a:t>Provádí také vedlejší (hospodářskou) činnost</a:t>
            </a:r>
          </a:p>
          <a:p>
            <a:pPr lvl="1"/>
            <a:r>
              <a:rPr lang="cs-CZ" sz="1800" dirty="0"/>
              <a:t>Hospodářská činnost nesmí narušit činnost hlavní</a:t>
            </a:r>
          </a:p>
          <a:p>
            <a:pPr lvl="1"/>
            <a:r>
              <a:rPr lang="cs-CZ" sz="1800" dirty="0"/>
              <a:t>Prostředky: od zřizovatele, od státu, z fondů, z vlastní činnosti, peněžité dary</a:t>
            </a:r>
          </a:p>
          <a:p>
            <a:r>
              <a:rPr lang="cs-CZ" sz="2000" b="1" dirty="0"/>
              <a:t>Příspěvkové organizace územních samosprávných celků:</a:t>
            </a:r>
          </a:p>
          <a:p>
            <a:pPr lvl="1"/>
            <a:r>
              <a:rPr lang="cs-CZ" sz="1800" dirty="0"/>
              <a:t>Hlavní zdroj je od zřizovatele</a:t>
            </a:r>
          </a:p>
        </p:txBody>
      </p:sp>
    </p:spTree>
    <p:extLst>
      <p:ext uri="{BB962C8B-B14F-4D97-AF65-F5344CB8AC3E}">
        <p14:creationId xmlns:p14="http://schemas.microsoft.com/office/powerpoint/2010/main" val="36135789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Nestátní (nevládní) neziskové organizace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Početnější skupina neziskových organizací v ČR</a:t>
            </a:r>
          </a:p>
          <a:p>
            <a:r>
              <a:rPr lang="cs-CZ" sz="2000" dirty="0"/>
              <a:t>Zřizovány soukromými subjekty</a:t>
            </a:r>
          </a:p>
          <a:p>
            <a:r>
              <a:rPr lang="cs-CZ" sz="2000" dirty="0"/>
              <a:t>Zajištují také veřejné statky, zejména smíšené nebo soukromé</a:t>
            </a:r>
          </a:p>
          <a:p>
            <a:r>
              <a:rPr lang="cs-CZ" sz="2000" dirty="0"/>
              <a:t>Dost často pozitivní externality</a:t>
            </a:r>
          </a:p>
          <a:p>
            <a:r>
              <a:rPr lang="cs-CZ" sz="2000" dirty="0"/>
              <a:t>Často jsou poskytovány formou služeb (pomoc veřejnému sektoru)</a:t>
            </a:r>
          </a:p>
          <a:p>
            <a:r>
              <a:rPr lang="cs-CZ" sz="2000" dirty="0"/>
              <a:t>Financování vlastní, ale i z dotací</a:t>
            </a:r>
          </a:p>
          <a:p>
            <a:r>
              <a:rPr lang="cs-CZ" sz="2000" dirty="0"/>
              <a:t>Většina dotací je pak nenároková</a:t>
            </a:r>
          </a:p>
          <a:p>
            <a:r>
              <a:rPr lang="cs-CZ" sz="2000" dirty="0"/>
              <a:t>2014 vznik nových předpisů!</a:t>
            </a:r>
          </a:p>
        </p:txBody>
      </p:sp>
    </p:spTree>
    <p:extLst>
      <p:ext uri="{BB962C8B-B14F-4D97-AF65-F5344CB8AC3E}">
        <p14:creationId xmlns:p14="http://schemas.microsoft.com/office/powerpoint/2010/main" val="8817156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Nestátní (nevládní) neziskové organizace – nejdůležitější organizace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Spolky</a:t>
            </a:r>
          </a:p>
          <a:p>
            <a:r>
              <a:rPr lang="cs-CZ" sz="2000" dirty="0"/>
              <a:t>Fundace</a:t>
            </a:r>
          </a:p>
          <a:p>
            <a:r>
              <a:rPr lang="cs-CZ" sz="2000" dirty="0"/>
              <a:t>Ústavy</a:t>
            </a:r>
          </a:p>
          <a:p>
            <a:r>
              <a:rPr lang="cs-CZ" sz="2000" dirty="0"/>
              <a:t>Politické strany a politické hnutí</a:t>
            </a:r>
          </a:p>
          <a:p>
            <a:r>
              <a:rPr lang="cs-CZ" sz="2000" dirty="0"/>
              <a:t>Zájmová sdružení právnických osob</a:t>
            </a:r>
          </a:p>
          <a:p>
            <a:r>
              <a:rPr lang="cs-CZ" sz="2000" dirty="0"/>
              <a:t>Registrované církve a náboženské společnosti</a:t>
            </a:r>
          </a:p>
          <a:p>
            <a:r>
              <a:rPr lang="cs-CZ" sz="2000" dirty="0"/>
              <a:t>Školské právnické osoby</a:t>
            </a:r>
          </a:p>
          <a:p>
            <a:r>
              <a:rPr lang="cs-CZ" sz="2000" dirty="0"/>
              <a:t>Veřejné výzkumné instituce</a:t>
            </a:r>
          </a:p>
          <a:p>
            <a:r>
              <a:rPr lang="cs-CZ" sz="2000" dirty="0"/>
              <a:t>Odborové organizace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982899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Nestátní (nevládní) neziskové organizace – nejdůležitější předpisy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103051"/>
          </a:xfrm>
        </p:spPr>
        <p:txBody>
          <a:bodyPr>
            <a:normAutofit/>
          </a:bodyPr>
          <a:lstStyle/>
          <a:p>
            <a:r>
              <a:rPr lang="cs-CZ" sz="2000" dirty="0"/>
              <a:t>Zákon č. 89/2012 Sb., občanský zákoník</a:t>
            </a:r>
          </a:p>
          <a:p>
            <a:r>
              <a:rPr lang="cs-CZ" sz="2000" dirty="0"/>
              <a:t>Zákon č. 3/2002 SB., o svobodě náboženského vyznání a postavení církví a náboženských společností</a:t>
            </a:r>
          </a:p>
          <a:p>
            <a:r>
              <a:rPr lang="cs-CZ" sz="2000" dirty="0"/>
              <a:t>Zákon č. 424/1991 Sb., o sdružování v politických stranách a politických hnutích</a:t>
            </a:r>
          </a:p>
          <a:p>
            <a:r>
              <a:rPr lang="cs-CZ" sz="2000" dirty="0"/>
              <a:t>Zákon č. 341/2005 Sb., o veřejných výzkumných institucích</a:t>
            </a:r>
          </a:p>
          <a:p>
            <a:r>
              <a:rPr lang="cs-CZ" sz="2000" dirty="0"/>
              <a:t>Zákon č. 561/2004 Sb., školský zákon</a:t>
            </a:r>
          </a:p>
          <a:p>
            <a:r>
              <a:rPr lang="cs-CZ" sz="2000" dirty="0"/>
              <a:t>Zákon č. 90/2012 Sb., o obchodních korporacích</a:t>
            </a:r>
          </a:p>
          <a:p>
            <a:endParaRPr lang="cs-CZ" sz="2000" dirty="0"/>
          </a:p>
          <a:p>
            <a:pPr marL="0" indent="0" algn="ctr">
              <a:buNone/>
            </a:pPr>
            <a:r>
              <a:rPr lang="cs-CZ" sz="2000" i="1" dirty="0"/>
              <a:t>Vše v aktuálním platném znění!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558531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F9B29D-4303-0541-BE4C-A2376B631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neziskových organizací pro sport nejpodstatnější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7FD8C63-01AE-5B43-8765-2F5DF25A56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rmAutofit/>
          </a:bodyPr>
          <a:lstStyle/>
          <a:p>
            <a:r>
              <a:rPr lang="cs-CZ" sz="2000" dirty="0"/>
              <a:t>Spolky</a:t>
            </a:r>
          </a:p>
          <a:p>
            <a:r>
              <a:rPr lang="cs-CZ" sz="2000" dirty="0"/>
              <a:t>Nadace a nadační fondy</a:t>
            </a:r>
          </a:p>
          <a:p>
            <a:r>
              <a:rPr lang="cs-CZ" sz="2000" dirty="0"/>
              <a:t>Veřejné vysoké školy</a:t>
            </a:r>
          </a:p>
          <a:p>
            <a:r>
              <a:rPr lang="cs-CZ" sz="2000" dirty="0"/>
              <a:t>Případně ústavy</a:t>
            </a:r>
          </a:p>
        </p:txBody>
      </p:sp>
    </p:spTree>
    <p:extLst>
      <p:ext uri="{BB962C8B-B14F-4D97-AF65-F5344CB8AC3E}">
        <p14:creationId xmlns:p14="http://schemas.microsoft.com/office/powerpoint/2010/main" val="35964753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Pouze v obecné rovině</a:t>
            </a:r>
          </a:p>
          <a:p>
            <a:r>
              <a:rPr lang="cs-CZ" sz="2000" dirty="0"/>
              <a:t>Založení sportovního spolku, jeho řízení a financování později</a:t>
            </a:r>
          </a:p>
          <a:p>
            <a:r>
              <a:rPr lang="cs-CZ" sz="2000" dirty="0"/>
              <a:t>Spolek vychází z úpravy NOZ</a:t>
            </a:r>
          </a:p>
          <a:p>
            <a:r>
              <a:rPr lang="cs-CZ" sz="2000" dirty="0"/>
              <a:t>Nahrazuje dříve platná občanská sdružení</a:t>
            </a:r>
          </a:p>
        </p:txBody>
      </p:sp>
    </p:spTree>
    <p:extLst>
      <p:ext uri="{BB962C8B-B14F-4D97-AF65-F5344CB8AC3E}">
        <p14:creationId xmlns:p14="http://schemas.microsoft.com/office/powerpoint/2010/main" val="427732260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045901"/>
          </a:xfrm>
        </p:spPr>
        <p:txBody>
          <a:bodyPr>
            <a:normAutofit lnSpcReduction="10000"/>
          </a:bodyPr>
          <a:lstStyle/>
          <a:p>
            <a:r>
              <a:rPr lang="cs-CZ" sz="2000" b="1" dirty="0"/>
              <a:t>Důvod pro založení?</a:t>
            </a:r>
          </a:p>
          <a:p>
            <a:pPr lvl="1"/>
            <a:r>
              <a:rPr lang="cs-CZ" sz="1800" dirty="0"/>
              <a:t>Naplňování společného zájmu zakladatelů</a:t>
            </a:r>
          </a:p>
          <a:p>
            <a:pPr lvl="1"/>
            <a:r>
              <a:rPr lang="cs-CZ" sz="1800" dirty="0"/>
              <a:t>Společný zájem osob, které se spolčují</a:t>
            </a:r>
          </a:p>
          <a:p>
            <a:r>
              <a:rPr lang="cs-CZ" sz="2000" b="1" dirty="0"/>
              <a:t>Prospěšnost – veřejně či vzájemně</a:t>
            </a:r>
          </a:p>
          <a:p>
            <a:pPr lvl="1"/>
            <a:r>
              <a:rPr lang="cs-CZ" sz="1800" dirty="0"/>
              <a:t>Spolek slouží k uspokojování potřeb svých členů </a:t>
            </a:r>
          </a:p>
          <a:p>
            <a:pPr lvl="1"/>
            <a:r>
              <a:rPr lang="cs-CZ" sz="1800" dirty="0"/>
              <a:t>Spolek slouží k uspokojování veřejných potřeb </a:t>
            </a:r>
          </a:p>
          <a:p>
            <a:r>
              <a:rPr lang="cs-CZ" sz="2000" b="1" dirty="0"/>
              <a:t>Kdo může být členem?</a:t>
            </a:r>
          </a:p>
          <a:p>
            <a:pPr lvl="1"/>
            <a:r>
              <a:rPr lang="cs-CZ" sz="1800" dirty="0"/>
              <a:t>Fyzické osoby</a:t>
            </a:r>
          </a:p>
          <a:p>
            <a:pPr lvl="1"/>
            <a:r>
              <a:rPr lang="cs-CZ" sz="1800" dirty="0"/>
              <a:t>Právnické osoby</a:t>
            </a:r>
          </a:p>
          <a:p>
            <a:pPr lvl="1"/>
            <a:r>
              <a:rPr lang="cs-CZ" sz="1800" dirty="0"/>
              <a:t>Jakákoliv kombinace</a:t>
            </a:r>
          </a:p>
        </p:txBody>
      </p:sp>
    </p:spTree>
    <p:extLst>
      <p:ext uri="{BB962C8B-B14F-4D97-AF65-F5344CB8AC3E}">
        <p14:creationId xmlns:p14="http://schemas.microsoft.com/office/powerpoint/2010/main" val="2256585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Spolek – obecné principy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K založení spolku je třeba alespoň 3 osob, které mají společný zájem</a:t>
            </a:r>
          </a:p>
          <a:p>
            <a:r>
              <a:rPr lang="cs-CZ" sz="2000" dirty="0"/>
              <a:t>Dvě formy založení – dohoda na stanovách či ustavující schůze</a:t>
            </a:r>
          </a:p>
          <a:p>
            <a:r>
              <a:rPr lang="cs-CZ" sz="2000" dirty="0"/>
              <a:t>Členové spolku neručí za dluhy spolku</a:t>
            </a:r>
          </a:p>
          <a:p>
            <a:r>
              <a:rPr lang="cs-CZ" sz="2000" dirty="0"/>
              <a:t>Spolek musí být řádně označen: spolek, zapsaný spolek, </a:t>
            </a:r>
            <a:r>
              <a:rPr lang="cs-CZ" sz="2000" dirty="0" err="1"/>
              <a:t>z.s</a:t>
            </a:r>
            <a:r>
              <a:rPr lang="cs-CZ" sz="2000" dirty="0"/>
              <a:t>.</a:t>
            </a:r>
          </a:p>
          <a:p>
            <a:r>
              <a:rPr lang="cs-CZ" sz="2000" dirty="0"/>
              <a:t>Spolek musí mít definovány stanovy</a:t>
            </a:r>
          </a:p>
          <a:p>
            <a:r>
              <a:rPr lang="cs-CZ" sz="2000" dirty="0"/>
              <a:t>Spolek vykonává hlavní činnosti, ale i vedlejší činnost</a:t>
            </a:r>
          </a:p>
          <a:p>
            <a:r>
              <a:rPr lang="cs-CZ" sz="2000" dirty="0"/>
              <a:t>Vedlejší činností může být podnikání (činnost hospodářské povahy)</a:t>
            </a:r>
          </a:p>
        </p:txBody>
      </p:sp>
    </p:spTree>
    <p:extLst>
      <p:ext uri="{BB962C8B-B14F-4D97-AF65-F5344CB8AC3E}">
        <p14:creationId xmlns:p14="http://schemas.microsoft.com/office/powerpoint/2010/main" val="2383155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C2D641-7F78-8F46-9693-47E328B29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Vybrané investiční výzvy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AE9A15D-4E2B-694B-AC1A-1EAECC57D5E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902997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Spolek – stanovy a jejich minimální obsah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Název</a:t>
            </a:r>
          </a:p>
          <a:p>
            <a:pPr lvl="1"/>
            <a:r>
              <a:rPr lang="cs-CZ" sz="1800" dirty="0"/>
              <a:t>Spolek, zapsaný spolek, </a:t>
            </a:r>
            <a:r>
              <a:rPr lang="cs-CZ" sz="1800" dirty="0" err="1"/>
              <a:t>z.s</a:t>
            </a:r>
            <a:r>
              <a:rPr lang="cs-CZ" sz="1800" dirty="0"/>
              <a:t>.</a:t>
            </a:r>
          </a:p>
          <a:p>
            <a:r>
              <a:rPr lang="cs-CZ" sz="2000" dirty="0"/>
              <a:t>Sídlo</a:t>
            </a:r>
          </a:p>
          <a:p>
            <a:r>
              <a:rPr lang="cs-CZ" sz="2000" dirty="0"/>
              <a:t>Účel založení spolku</a:t>
            </a:r>
          </a:p>
          <a:p>
            <a:r>
              <a:rPr lang="cs-CZ" sz="2000" dirty="0"/>
              <a:t>Práva a povinnosti členů vůči spolku</a:t>
            </a:r>
          </a:p>
          <a:p>
            <a:r>
              <a:rPr lang="cs-CZ" sz="2000" dirty="0"/>
              <a:t>Určení statutárního orgánu</a:t>
            </a:r>
          </a:p>
          <a:p>
            <a:endParaRPr lang="cs-CZ" sz="2000" dirty="0"/>
          </a:p>
          <a:p>
            <a:endParaRPr lang="cs-CZ" sz="2000" dirty="0"/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08623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Fundace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Další typ nestátních neziskových organizací</a:t>
            </a:r>
          </a:p>
          <a:p>
            <a:r>
              <a:rPr lang="cs-CZ" sz="2000" dirty="0"/>
              <a:t>Fundace je právnická osoba</a:t>
            </a:r>
          </a:p>
          <a:p>
            <a:r>
              <a:rPr lang="cs-CZ" sz="2000" dirty="0"/>
              <a:t>Fundace mají majetek vyčleněný k určitému účelu</a:t>
            </a:r>
          </a:p>
          <a:p>
            <a:r>
              <a:rPr lang="cs-CZ" sz="2000" dirty="0"/>
              <a:t>Činnost = ve spojitosti s účelem</a:t>
            </a:r>
          </a:p>
          <a:p>
            <a:r>
              <a:rPr lang="cs-CZ" sz="2000" dirty="0"/>
              <a:t>Vnitřní poměry fundace řeší statut</a:t>
            </a:r>
          </a:p>
          <a:p>
            <a:r>
              <a:rPr lang="cs-CZ" sz="2000" dirty="0"/>
              <a:t>Právní úprava nyní dle </a:t>
            </a:r>
            <a:r>
              <a:rPr lang="cs-CZ" sz="2000" b="1" dirty="0"/>
              <a:t>NOZ</a:t>
            </a:r>
            <a:r>
              <a:rPr lang="cs-CZ" sz="2000" dirty="0"/>
              <a:t> (dříve zákon č. 227/1997 Sb.)</a:t>
            </a:r>
          </a:p>
          <a:p>
            <a:r>
              <a:rPr lang="cs-CZ" sz="2000" dirty="0"/>
              <a:t>Fundace:</a:t>
            </a:r>
          </a:p>
          <a:p>
            <a:pPr lvl="1"/>
            <a:r>
              <a:rPr lang="cs-CZ" sz="1800" b="1" dirty="0"/>
              <a:t>Nadace</a:t>
            </a:r>
          </a:p>
          <a:p>
            <a:pPr lvl="1"/>
            <a:r>
              <a:rPr lang="cs-CZ" sz="1800" b="1" dirty="0"/>
              <a:t>Nadační fondy</a:t>
            </a:r>
          </a:p>
        </p:txBody>
      </p:sp>
    </p:spTree>
    <p:extLst>
      <p:ext uri="{BB962C8B-B14F-4D97-AF65-F5344CB8AC3E}">
        <p14:creationId xmlns:p14="http://schemas.microsoft.com/office/powerpoint/2010/main" val="388881103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Nadace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183061"/>
          </a:xfrm>
        </p:spPr>
        <p:txBody>
          <a:bodyPr>
            <a:normAutofit/>
          </a:bodyPr>
          <a:lstStyle/>
          <a:p>
            <a:r>
              <a:rPr lang="cs-CZ" sz="2000" dirty="0"/>
              <a:t>Zakládána k účelu trvalému – hospodářsky nebo společensky</a:t>
            </a:r>
          </a:p>
          <a:p>
            <a:r>
              <a:rPr lang="cs-CZ" sz="2000" b="1" dirty="0"/>
              <a:t>Účel nadace:</a:t>
            </a:r>
          </a:p>
          <a:p>
            <a:pPr lvl="1"/>
            <a:r>
              <a:rPr lang="cs-CZ" sz="1800" dirty="0"/>
              <a:t>Veřejně prospěšný</a:t>
            </a:r>
          </a:p>
          <a:p>
            <a:pPr lvl="1"/>
            <a:r>
              <a:rPr lang="cs-CZ" sz="1800" dirty="0"/>
              <a:t>Dobročinný</a:t>
            </a:r>
          </a:p>
          <a:p>
            <a:r>
              <a:rPr lang="cs-CZ" sz="2000" dirty="0"/>
              <a:t>Nadace může realizovat vedlejší hospodářskou činnosti</a:t>
            </a:r>
          </a:p>
          <a:p>
            <a:r>
              <a:rPr lang="cs-CZ" sz="2000" dirty="0"/>
              <a:t>Vedlejší hospodářská činnost slouží pouze k podpoře svého účelu</a:t>
            </a:r>
          </a:p>
          <a:p>
            <a:r>
              <a:rPr lang="cs-CZ" sz="2000" b="1" dirty="0"/>
              <a:t>Založení:</a:t>
            </a:r>
          </a:p>
          <a:p>
            <a:pPr lvl="1"/>
            <a:r>
              <a:rPr lang="cs-CZ" sz="1800" dirty="0"/>
              <a:t>Nadační listina = zakládací listina sepsaná jedním či více zakladateli</a:t>
            </a:r>
          </a:p>
          <a:p>
            <a:pPr lvl="1"/>
            <a:r>
              <a:rPr lang="cs-CZ" sz="1800" dirty="0"/>
              <a:t>Pořízením pro případ smrti (= závěť)</a:t>
            </a:r>
          </a:p>
          <a:p>
            <a:pPr lvl="1"/>
            <a:r>
              <a:rPr lang="cs-CZ" sz="1800" dirty="0"/>
              <a:t>Vždy formou notářského zápisu!</a:t>
            </a:r>
          </a:p>
        </p:txBody>
      </p:sp>
    </p:spTree>
    <p:extLst>
      <p:ext uri="{BB962C8B-B14F-4D97-AF65-F5344CB8AC3E}">
        <p14:creationId xmlns:p14="http://schemas.microsoft.com/office/powerpoint/2010/main" val="468401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Nadace – nadační listina – obsah – zakládací listina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629150"/>
          </a:xfrm>
        </p:spPr>
        <p:txBody>
          <a:bodyPr>
            <a:normAutofit/>
          </a:bodyPr>
          <a:lstStyle/>
          <a:p>
            <a:r>
              <a:rPr lang="cs-CZ" sz="2000" dirty="0"/>
              <a:t>Název nadace</a:t>
            </a:r>
          </a:p>
          <a:p>
            <a:r>
              <a:rPr lang="cs-CZ" sz="2000" dirty="0"/>
              <a:t>Sídlo nadace</a:t>
            </a:r>
          </a:p>
          <a:p>
            <a:r>
              <a:rPr lang="cs-CZ" sz="2000" dirty="0"/>
              <a:t>Jména zakladatelů (a jejich bydliště)</a:t>
            </a:r>
          </a:p>
          <a:p>
            <a:r>
              <a:rPr lang="cs-CZ" sz="2000" dirty="0"/>
              <a:t>Vymezení účelu</a:t>
            </a:r>
          </a:p>
          <a:p>
            <a:r>
              <a:rPr lang="cs-CZ" sz="2000" dirty="0"/>
              <a:t>Výše vkladu každého zakladatele</a:t>
            </a:r>
          </a:p>
          <a:p>
            <a:r>
              <a:rPr lang="cs-CZ" sz="2000" dirty="0"/>
              <a:t>Výše nadačního kapitálu</a:t>
            </a:r>
          </a:p>
          <a:p>
            <a:r>
              <a:rPr lang="cs-CZ" sz="2000" dirty="0"/>
              <a:t>Počet členů správní rady (jejich jména + způsob jednání)</a:t>
            </a:r>
          </a:p>
          <a:p>
            <a:r>
              <a:rPr lang="cs-CZ" sz="2000" dirty="0"/>
              <a:t>Počet členů dozorčí rady a jejich jména (nebo revizor)</a:t>
            </a:r>
          </a:p>
          <a:p>
            <a:r>
              <a:rPr lang="cs-CZ" sz="2000" dirty="0"/>
              <a:t>Určení správce vkladů</a:t>
            </a:r>
          </a:p>
          <a:p>
            <a:r>
              <a:rPr lang="cs-CZ" sz="2000" dirty="0"/>
              <a:t>Podmínky pro poskytování nadačních příspěvků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806707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Nadace – nadační listina – obsah – případ smrti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629150"/>
          </a:xfrm>
        </p:spPr>
        <p:txBody>
          <a:bodyPr>
            <a:normAutofit/>
          </a:bodyPr>
          <a:lstStyle/>
          <a:p>
            <a:r>
              <a:rPr lang="cs-CZ" sz="2000" dirty="0"/>
              <a:t>Název nadace</a:t>
            </a:r>
          </a:p>
          <a:p>
            <a:r>
              <a:rPr lang="cs-CZ" sz="2000" dirty="0"/>
              <a:t>Vymezení účelu</a:t>
            </a:r>
          </a:p>
          <a:p>
            <a:r>
              <a:rPr lang="cs-CZ" sz="2000" dirty="0"/>
              <a:t>Výše vkladu </a:t>
            </a:r>
          </a:p>
          <a:p>
            <a:r>
              <a:rPr lang="cs-CZ" sz="2000" dirty="0"/>
              <a:t>Výše nadačního kapitálu</a:t>
            </a:r>
          </a:p>
          <a:p>
            <a:r>
              <a:rPr lang="cs-CZ" sz="2000" dirty="0"/>
              <a:t>Podmínky pro poskytování nadačních příspěvků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083555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Nadace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428750"/>
            <a:ext cx="8596668" cy="5177789"/>
          </a:xfrm>
        </p:spPr>
        <p:txBody>
          <a:bodyPr>
            <a:normAutofit lnSpcReduction="10000"/>
          </a:bodyPr>
          <a:lstStyle/>
          <a:p>
            <a:r>
              <a:rPr lang="cs-CZ" sz="2000" dirty="0"/>
              <a:t>Název nadace musí obsahovat slovo nadace!</a:t>
            </a:r>
          </a:p>
          <a:p>
            <a:r>
              <a:rPr lang="cs-CZ" sz="2000" dirty="0"/>
              <a:t>Povinný vklad v souhrnu 500 000 Kč</a:t>
            </a:r>
          </a:p>
          <a:p>
            <a:r>
              <a:rPr lang="cs-CZ" sz="2000" dirty="0"/>
              <a:t>Peněžního či nepeněžního charakteru </a:t>
            </a:r>
          </a:p>
          <a:p>
            <a:r>
              <a:rPr lang="cs-CZ" sz="2000" b="1" dirty="0"/>
              <a:t>Interní dokument = statut nadace</a:t>
            </a:r>
          </a:p>
          <a:p>
            <a:pPr lvl="1"/>
            <a:r>
              <a:rPr lang="cs-CZ" sz="1800" dirty="0"/>
              <a:t>Způsob jednání orgánů</a:t>
            </a:r>
          </a:p>
          <a:p>
            <a:pPr lvl="1"/>
            <a:r>
              <a:rPr lang="cs-CZ" sz="1800" dirty="0"/>
              <a:t>Podmínky poskytování nadačních příspěvků</a:t>
            </a:r>
          </a:p>
          <a:p>
            <a:r>
              <a:rPr lang="cs-CZ" sz="2000" b="1" dirty="0"/>
              <a:t>Správní rada (statutární orgán)</a:t>
            </a:r>
          </a:p>
          <a:p>
            <a:pPr lvl="1"/>
            <a:r>
              <a:rPr lang="cs-CZ" sz="1800" dirty="0"/>
              <a:t>Nejméně 3 členové</a:t>
            </a:r>
          </a:p>
          <a:p>
            <a:pPr lvl="1"/>
            <a:r>
              <a:rPr lang="cs-CZ" sz="1800" dirty="0"/>
              <a:t>Jedná jménem nadace</a:t>
            </a:r>
          </a:p>
          <a:p>
            <a:pPr lvl="1"/>
            <a:r>
              <a:rPr lang="cs-CZ" sz="1800" dirty="0"/>
              <a:t>Nesmí být v pracovním poměru s nadací ani revizorem</a:t>
            </a:r>
          </a:p>
          <a:p>
            <a:r>
              <a:rPr lang="cs-CZ" sz="2000" b="1" dirty="0"/>
              <a:t>Ředitel nadace</a:t>
            </a:r>
          </a:p>
          <a:p>
            <a:pPr lvl="1"/>
            <a:r>
              <a:rPr lang="cs-CZ" sz="1800" dirty="0"/>
              <a:t>Běžná praxe, řídí organizaci</a:t>
            </a:r>
          </a:p>
          <a:p>
            <a:pPr lvl="1"/>
            <a:r>
              <a:rPr lang="cs-CZ" sz="1800" dirty="0"/>
              <a:t>Není ze zákona povinná</a:t>
            </a:r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7958273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Nadace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691640"/>
            <a:ext cx="8596668" cy="4914899"/>
          </a:xfrm>
        </p:spPr>
        <p:txBody>
          <a:bodyPr>
            <a:normAutofit/>
          </a:bodyPr>
          <a:lstStyle/>
          <a:p>
            <a:r>
              <a:rPr lang="cs-CZ" sz="2000" b="1" dirty="0"/>
              <a:t>Dozorčí rada</a:t>
            </a:r>
          </a:p>
          <a:p>
            <a:pPr lvl="1"/>
            <a:r>
              <a:rPr lang="cs-CZ" sz="1800" dirty="0"/>
              <a:t>Kontrolní orgán</a:t>
            </a:r>
          </a:p>
          <a:p>
            <a:pPr lvl="1"/>
            <a:r>
              <a:rPr lang="cs-CZ" sz="1800" dirty="0"/>
              <a:t>Minimálně 3 členy</a:t>
            </a:r>
          </a:p>
          <a:p>
            <a:pPr lvl="1"/>
            <a:r>
              <a:rPr lang="cs-CZ" sz="1800" dirty="0"/>
              <a:t>Povinnost zřídit dozorčí radu = hodnota kapitálu je vyšší než 5 000 000 Kč</a:t>
            </a:r>
          </a:p>
          <a:p>
            <a:pPr lvl="1"/>
            <a:r>
              <a:rPr lang="cs-CZ" sz="1800" dirty="0"/>
              <a:t>Jinak může fungovat pouze revizor</a:t>
            </a:r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83965310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Nadace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b="1" dirty="0"/>
              <a:t>K čemu slouží nadační kapitál?</a:t>
            </a:r>
          </a:p>
          <a:p>
            <a:pPr lvl="1"/>
            <a:r>
              <a:rPr lang="cs-CZ" sz="1800" dirty="0"/>
              <a:t>Poskytování nadačních příspěvků</a:t>
            </a:r>
          </a:p>
          <a:p>
            <a:pPr lvl="1"/>
            <a:r>
              <a:rPr lang="cs-CZ" sz="1800" dirty="0"/>
              <a:t>Zajištění vlastní činnosti</a:t>
            </a:r>
          </a:p>
          <a:p>
            <a:pPr lvl="1"/>
            <a:r>
              <a:rPr lang="cs-CZ" sz="1800" dirty="0"/>
              <a:t>Úhrada nákladů na zhodnocení nadační listiny</a:t>
            </a:r>
          </a:p>
          <a:p>
            <a:pPr lvl="1"/>
            <a:r>
              <a:rPr lang="cs-CZ" sz="1800" dirty="0"/>
              <a:t>Úhrada nákladů na vlastní správu</a:t>
            </a:r>
          </a:p>
        </p:txBody>
      </p:sp>
    </p:spTree>
    <p:extLst>
      <p:ext uri="{BB962C8B-B14F-4D97-AF65-F5344CB8AC3E}">
        <p14:creationId xmlns:p14="http://schemas.microsoft.com/office/powerpoint/2010/main" val="151561284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Nadační fond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Nemusí vytvářet nadační jistinu (výše financí)</a:t>
            </a:r>
          </a:p>
          <a:p>
            <a:r>
              <a:rPr lang="cs-CZ" sz="2000" dirty="0"/>
              <a:t>Nemusí vytvářet nadační kapitál</a:t>
            </a:r>
          </a:p>
          <a:p>
            <a:r>
              <a:rPr lang="cs-CZ" sz="2000" dirty="0"/>
              <a:t>Nadační fond může poskytovat služby</a:t>
            </a:r>
          </a:p>
          <a:p>
            <a:r>
              <a:rPr lang="cs-CZ" sz="2000" dirty="0"/>
              <a:t>NOZ neupravuje statut nadačního fondu</a:t>
            </a:r>
          </a:p>
          <a:p>
            <a:r>
              <a:rPr lang="cs-CZ" sz="2000" dirty="0"/>
              <a:t>Založení: zakládací listina nebo pořízení pro případ smrti</a:t>
            </a:r>
          </a:p>
        </p:txBody>
      </p:sp>
    </p:spTree>
    <p:extLst>
      <p:ext uri="{BB962C8B-B14F-4D97-AF65-F5344CB8AC3E}">
        <p14:creationId xmlns:p14="http://schemas.microsoft.com/office/powerpoint/2010/main" val="126920258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Nadace – nadační listina – obsah – zakládací listina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629150"/>
          </a:xfrm>
        </p:spPr>
        <p:txBody>
          <a:bodyPr>
            <a:normAutofit/>
          </a:bodyPr>
          <a:lstStyle/>
          <a:p>
            <a:r>
              <a:rPr lang="cs-CZ" sz="2000" dirty="0"/>
              <a:t>Název nadačního fondu</a:t>
            </a:r>
          </a:p>
          <a:p>
            <a:r>
              <a:rPr lang="cs-CZ" sz="2000" dirty="0"/>
              <a:t>Sídlo</a:t>
            </a:r>
          </a:p>
          <a:p>
            <a:r>
              <a:rPr lang="cs-CZ" sz="2000" dirty="0"/>
              <a:t>Jméno zakladatele</a:t>
            </a:r>
          </a:p>
          <a:p>
            <a:r>
              <a:rPr lang="cs-CZ" sz="2000" dirty="0"/>
              <a:t>Vymezení účelu</a:t>
            </a:r>
          </a:p>
          <a:p>
            <a:r>
              <a:rPr lang="cs-CZ" sz="2000" dirty="0"/>
              <a:t>Výše vkladu </a:t>
            </a:r>
          </a:p>
          <a:p>
            <a:r>
              <a:rPr lang="cs-CZ" sz="2000" dirty="0"/>
              <a:t>Počet členů správní rady (jejich jména + způsob jednání)</a:t>
            </a:r>
          </a:p>
          <a:p>
            <a:r>
              <a:rPr lang="cs-CZ" sz="2000" dirty="0"/>
              <a:t>Počet členů dozorčí rady a jejich jména (nebo revizor)</a:t>
            </a:r>
          </a:p>
          <a:p>
            <a:r>
              <a:rPr lang="cs-CZ" sz="2000" dirty="0"/>
              <a:t>Určení správce vkladů</a:t>
            </a:r>
          </a:p>
          <a:p>
            <a:r>
              <a:rPr lang="cs-CZ" sz="2000" dirty="0"/>
              <a:t>Podmínky pro poskytování příspěvků z nadačního fondu</a:t>
            </a:r>
          </a:p>
        </p:txBody>
      </p:sp>
    </p:spTree>
    <p:extLst>
      <p:ext uri="{BB962C8B-B14F-4D97-AF65-F5344CB8AC3E}">
        <p14:creationId xmlns:p14="http://schemas.microsoft.com/office/powerpoint/2010/main" val="3527941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C59FF6-B8C1-2941-B8DF-18A5F4BB9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Dotační investiční programy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C610610-CB4A-D54A-BF68-75C20665B1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Program Nadregionální sportovní infrastruktura</a:t>
            </a:r>
          </a:p>
          <a:p>
            <a:r>
              <a:rPr lang="cs-CZ" sz="2000" dirty="0"/>
              <a:t>Program Regionální sportovní infrastruktura</a:t>
            </a:r>
          </a:p>
          <a:p>
            <a:r>
              <a:rPr lang="cs-CZ" sz="2000" dirty="0"/>
              <a:t>Program Výstavba standardizované sportovní infrastruktury</a:t>
            </a:r>
          </a:p>
          <a:p>
            <a:r>
              <a:rPr lang="cs-CZ" sz="2000" dirty="0"/>
              <a:t>Rozvoj místních sportovišť – Kabina</a:t>
            </a:r>
          </a:p>
          <a:p>
            <a:r>
              <a:rPr lang="cs-CZ" sz="2000" b="1" dirty="0"/>
              <a:t>Materiálně technická základna sportu</a:t>
            </a:r>
          </a:p>
        </p:txBody>
      </p:sp>
    </p:spTree>
    <p:extLst>
      <p:ext uri="{BB962C8B-B14F-4D97-AF65-F5344CB8AC3E}">
        <p14:creationId xmlns:p14="http://schemas.microsoft.com/office/powerpoint/2010/main" val="425799759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Nadační fond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Musí obsahovat název nadační fond</a:t>
            </a:r>
          </a:p>
          <a:p>
            <a:r>
              <a:rPr lang="cs-CZ" sz="2000" dirty="0"/>
              <a:t>Minimální výše vkladu je 1 Kč</a:t>
            </a:r>
          </a:p>
          <a:p>
            <a:r>
              <a:rPr lang="cs-CZ" sz="2000" b="1" dirty="0"/>
              <a:t>Správní rada (statutární orgán)</a:t>
            </a:r>
          </a:p>
          <a:p>
            <a:pPr lvl="1"/>
            <a:r>
              <a:rPr lang="cs-CZ" sz="1800" dirty="0"/>
              <a:t>Nejméně 2 členové (ideálně 3)</a:t>
            </a:r>
          </a:p>
          <a:p>
            <a:pPr lvl="1"/>
            <a:r>
              <a:rPr lang="cs-CZ" sz="1800" dirty="0"/>
              <a:t>Jedná jménem nadačního fondu</a:t>
            </a:r>
          </a:p>
          <a:p>
            <a:pPr lvl="1"/>
            <a:r>
              <a:rPr lang="cs-CZ" sz="1800" dirty="0"/>
              <a:t>Nesmí být v pracovním poměru s nadací ani revizorem</a:t>
            </a:r>
          </a:p>
          <a:p>
            <a:pPr marL="0" indent="0">
              <a:buNone/>
            </a:pPr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41593978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Nadační fond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b="1" dirty="0"/>
              <a:t>Dozorčí rada</a:t>
            </a:r>
          </a:p>
          <a:p>
            <a:pPr lvl="1"/>
            <a:r>
              <a:rPr lang="cs-CZ" sz="1800" dirty="0"/>
              <a:t>Kontrolní orgán</a:t>
            </a:r>
          </a:p>
          <a:p>
            <a:pPr lvl="1"/>
            <a:r>
              <a:rPr lang="cs-CZ" sz="1800" dirty="0"/>
              <a:t>Minimálně 2 členy (ideálně 3)</a:t>
            </a:r>
          </a:p>
          <a:p>
            <a:pPr lvl="1"/>
            <a:r>
              <a:rPr lang="cs-CZ" sz="1800" dirty="0"/>
              <a:t>Povinnost zřídit dozorčí radu = hodnota kapitálu je vyšší než 5 000 000 Kč</a:t>
            </a:r>
          </a:p>
          <a:p>
            <a:pPr lvl="1"/>
            <a:r>
              <a:rPr lang="cs-CZ" sz="1800" dirty="0"/>
              <a:t>Jinak může fungovat pouze revizor</a:t>
            </a:r>
          </a:p>
          <a:p>
            <a:pPr marL="0" indent="0">
              <a:buNone/>
            </a:pPr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64832260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Ústav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37361"/>
            <a:ext cx="8596668" cy="4304002"/>
          </a:xfrm>
        </p:spPr>
        <p:txBody>
          <a:bodyPr>
            <a:normAutofit/>
          </a:bodyPr>
          <a:lstStyle/>
          <a:p>
            <a:r>
              <a:rPr lang="cs-CZ" sz="2000" b="1" dirty="0"/>
              <a:t>Právnická osoba</a:t>
            </a:r>
          </a:p>
          <a:p>
            <a:r>
              <a:rPr lang="cs-CZ" sz="2000" dirty="0"/>
              <a:t>Název obsahuje „zapsaný ústav“ nebo „</a:t>
            </a:r>
            <a:r>
              <a:rPr lang="cs-CZ" sz="2000" dirty="0" err="1"/>
              <a:t>z.ú</a:t>
            </a:r>
            <a:r>
              <a:rPr lang="cs-CZ" sz="2000" dirty="0"/>
              <a:t>.“</a:t>
            </a:r>
          </a:p>
          <a:p>
            <a:r>
              <a:rPr lang="cs-CZ" sz="2000" dirty="0"/>
              <a:t>Účelem je činnost společensky nebo hospodářsky užitečná (s využitím osobní nebo majetkové složky)</a:t>
            </a:r>
          </a:p>
          <a:p>
            <a:r>
              <a:rPr lang="cs-CZ" sz="2000" b="1" dirty="0"/>
              <a:t>Podnikat může i v hlavní činnosti </a:t>
            </a:r>
            <a:r>
              <a:rPr lang="cs-CZ" sz="2000" dirty="0"/>
              <a:t>(s ohledem na stanovený cíl)</a:t>
            </a:r>
          </a:p>
          <a:p>
            <a:r>
              <a:rPr lang="cs-CZ" sz="2000" dirty="0"/>
              <a:t>Výsledky ústavu jsou každému rovnocenně dostupné</a:t>
            </a:r>
          </a:p>
          <a:p>
            <a:r>
              <a:rPr lang="cs-CZ" sz="2000" dirty="0"/>
              <a:t>Nahrazuje </a:t>
            </a:r>
            <a:r>
              <a:rPr lang="cs-CZ" sz="2000" dirty="0" err="1"/>
              <a:t>o.p.s</a:t>
            </a:r>
            <a:r>
              <a:rPr lang="cs-CZ" sz="2000" dirty="0"/>
              <a:t> (obecně prospěšné společnosti)</a:t>
            </a:r>
          </a:p>
          <a:p>
            <a:r>
              <a:rPr lang="cs-CZ" sz="2000" dirty="0"/>
              <a:t>Založení: zakládací listina nebo pořízení pro případ smrti</a:t>
            </a:r>
          </a:p>
          <a:p>
            <a:r>
              <a:rPr lang="cs-CZ" sz="2000" dirty="0"/>
              <a:t>Vždy formou notářského zápisu!</a:t>
            </a:r>
          </a:p>
        </p:txBody>
      </p:sp>
    </p:spTree>
    <p:extLst>
      <p:ext uri="{BB962C8B-B14F-4D97-AF65-F5344CB8AC3E}">
        <p14:creationId xmlns:p14="http://schemas.microsoft.com/office/powerpoint/2010/main" val="255038409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Ústav – zakladatelské právní jednání – obsah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629150"/>
          </a:xfrm>
        </p:spPr>
        <p:txBody>
          <a:bodyPr>
            <a:normAutofit/>
          </a:bodyPr>
          <a:lstStyle/>
          <a:p>
            <a:r>
              <a:rPr lang="cs-CZ" sz="2000" dirty="0"/>
              <a:t>Název ústavu</a:t>
            </a:r>
          </a:p>
          <a:p>
            <a:r>
              <a:rPr lang="cs-CZ" sz="2000" dirty="0"/>
              <a:t>Sídlo</a:t>
            </a:r>
          </a:p>
          <a:p>
            <a:r>
              <a:rPr lang="cs-CZ" sz="2000" dirty="0"/>
              <a:t>Jméno zakladatele</a:t>
            </a:r>
          </a:p>
          <a:p>
            <a:r>
              <a:rPr lang="cs-CZ" sz="2000" dirty="0"/>
              <a:t>Účel s předmětem činnosti, případně předmět podnikání</a:t>
            </a:r>
          </a:p>
          <a:p>
            <a:r>
              <a:rPr lang="cs-CZ" sz="2000" dirty="0"/>
              <a:t>Specifikace vnitřní organizace (pokud ji neupravuje statut)</a:t>
            </a:r>
          </a:p>
          <a:p>
            <a:r>
              <a:rPr lang="cs-CZ" sz="2000" dirty="0"/>
              <a:t>Počet členů správní rady (jejich jména + způsob jednání)</a:t>
            </a:r>
          </a:p>
          <a:p>
            <a:r>
              <a:rPr lang="cs-CZ" sz="2000" dirty="0"/>
              <a:t>Počet členů dozorčí rady a jejich jména (nebo revizor)</a:t>
            </a:r>
          </a:p>
        </p:txBody>
      </p:sp>
    </p:spTree>
    <p:extLst>
      <p:ext uri="{BB962C8B-B14F-4D97-AF65-F5344CB8AC3E}">
        <p14:creationId xmlns:p14="http://schemas.microsoft.com/office/powerpoint/2010/main" val="2952125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Ústav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30399"/>
            <a:ext cx="8596668" cy="4493261"/>
          </a:xfrm>
        </p:spPr>
        <p:txBody>
          <a:bodyPr>
            <a:normAutofit/>
          </a:bodyPr>
          <a:lstStyle/>
          <a:p>
            <a:r>
              <a:rPr lang="cs-CZ" sz="2000" dirty="0"/>
              <a:t>Není nutno vydávat statut</a:t>
            </a:r>
          </a:p>
          <a:p>
            <a:r>
              <a:rPr lang="cs-CZ" sz="2000" dirty="0"/>
              <a:t>Minimální výše vkladu je 1 Kč (respektive není stanovena)</a:t>
            </a:r>
          </a:p>
          <a:p>
            <a:r>
              <a:rPr lang="cs-CZ" sz="2000" b="1" dirty="0"/>
              <a:t>Statutární orgán</a:t>
            </a:r>
            <a:r>
              <a:rPr lang="cs-CZ" sz="2000" dirty="0"/>
              <a:t>: ředitel</a:t>
            </a:r>
          </a:p>
          <a:p>
            <a:pPr lvl="1"/>
            <a:r>
              <a:rPr lang="cs-CZ" sz="1800" dirty="0"/>
              <a:t>Řídí a jedná jménem ústavu</a:t>
            </a:r>
          </a:p>
          <a:p>
            <a:r>
              <a:rPr lang="cs-CZ" sz="2000" b="1" dirty="0"/>
              <a:t>Správní rada </a:t>
            </a:r>
          </a:p>
          <a:p>
            <a:pPr lvl="1"/>
            <a:r>
              <a:rPr lang="cs-CZ" sz="1800" dirty="0"/>
              <a:t>Nejvyšší orgán ústavu</a:t>
            </a:r>
          </a:p>
          <a:p>
            <a:pPr lvl="1"/>
            <a:r>
              <a:rPr lang="cs-CZ" sz="1800" dirty="0"/>
              <a:t>Volí a odvolává ředitele</a:t>
            </a:r>
          </a:p>
          <a:p>
            <a:pPr lvl="1"/>
            <a:r>
              <a:rPr lang="cs-CZ" dirty="0"/>
              <a:t>Pokud není určeno jinak, pak členy správní rady volí zakladatel ústavu</a:t>
            </a:r>
          </a:p>
          <a:p>
            <a:pPr lvl="1"/>
            <a:r>
              <a:rPr lang="cs-CZ" sz="1800" dirty="0"/>
              <a:t>Funkční období je zpravidla 3 roky</a:t>
            </a:r>
          </a:p>
          <a:p>
            <a:r>
              <a:rPr lang="cs-CZ" sz="2000" b="1" dirty="0"/>
              <a:t>Kontrolní orgán </a:t>
            </a:r>
          </a:p>
          <a:p>
            <a:pPr lvl="1"/>
            <a:r>
              <a:rPr lang="cs-CZ" dirty="0"/>
              <a:t>Dozorčí rada nebo revizor</a:t>
            </a:r>
          </a:p>
          <a:p>
            <a:pPr marL="457200" lvl="1" indent="0">
              <a:buNone/>
            </a:pPr>
            <a:endParaRPr lang="cs-CZ" sz="1800" dirty="0"/>
          </a:p>
          <a:p>
            <a:pPr marL="0" indent="0">
              <a:buNone/>
            </a:pPr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77302163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574F60-81AC-3D48-968D-3B9188AD7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Dotazy?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D2F3ED2-E134-C54C-A13F-096707DE82E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Založení spolku?</a:t>
            </a:r>
          </a:p>
        </p:txBody>
      </p:sp>
    </p:spTree>
    <p:extLst>
      <p:ext uri="{BB962C8B-B14F-4D97-AF65-F5344CB8AC3E}">
        <p14:creationId xmlns:p14="http://schemas.microsoft.com/office/powerpoint/2010/main" val="383680734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CFB1B3-F075-9B45-9746-D46B95BA1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94BAE6A-26E7-8F44-AFBE-ED1CD3971A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15548"/>
            <a:ext cx="8596668" cy="4585252"/>
          </a:xfrm>
        </p:spPr>
        <p:txBody>
          <a:bodyPr>
            <a:noAutofit/>
          </a:bodyPr>
          <a:lstStyle/>
          <a:p>
            <a:r>
              <a:rPr lang="cs-CZ" sz="2000" dirty="0">
                <a:hlinkClick r:id="rId2"/>
              </a:rPr>
              <a:t>https://agenturasport.cz</a:t>
            </a:r>
            <a:endParaRPr lang="cs-CZ" sz="2000" dirty="0"/>
          </a:p>
          <a:p>
            <a:r>
              <a:rPr lang="cs-CZ" sz="2000" dirty="0">
                <a:hlinkClick r:id="rId3"/>
              </a:rPr>
              <a:t>https://www.msmt.cz/sport-1</a:t>
            </a:r>
            <a:endParaRPr lang="cs-CZ" sz="2000" dirty="0"/>
          </a:p>
          <a:p>
            <a:r>
              <a:rPr lang="cs-CZ" sz="2000" dirty="0"/>
              <a:t>https://</a:t>
            </a:r>
            <a:r>
              <a:rPr lang="cs-CZ" sz="2000" dirty="0" err="1"/>
              <a:t>or.justice.cz</a:t>
            </a:r>
            <a:r>
              <a:rPr lang="cs-CZ" sz="2000" dirty="0"/>
              <a:t>/</a:t>
            </a:r>
            <a:r>
              <a:rPr lang="cs-CZ" sz="2000" dirty="0" err="1"/>
              <a:t>ias</a:t>
            </a:r>
            <a:r>
              <a:rPr lang="cs-CZ" sz="2000" dirty="0"/>
              <a:t>/</a:t>
            </a:r>
            <a:r>
              <a:rPr lang="cs-CZ" sz="2000" dirty="0" err="1"/>
              <a:t>ui</a:t>
            </a:r>
            <a:r>
              <a:rPr lang="cs-CZ" sz="2000" dirty="0"/>
              <a:t>/</a:t>
            </a:r>
            <a:r>
              <a:rPr lang="cs-CZ" sz="2000" dirty="0" err="1"/>
              <a:t>podani</a:t>
            </a:r>
            <a:endParaRPr lang="cs-CZ" sz="2000" dirty="0"/>
          </a:p>
          <a:p>
            <a:r>
              <a:rPr lang="en-US" sz="2000" dirty="0" err="1"/>
              <a:t>Zákon</a:t>
            </a:r>
            <a:r>
              <a:rPr lang="en-US" sz="2000" dirty="0"/>
              <a:t> </a:t>
            </a:r>
            <a:r>
              <a:rPr lang="en-US" sz="2000" dirty="0" err="1"/>
              <a:t>č</a:t>
            </a:r>
            <a:r>
              <a:rPr lang="en-US" sz="2000" dirty="0"/>
              <a:t>. 115/2001 Sb., </a:t>
            </a:r>
            <a:r>
              <a:rPr lang="en-US" sz="2000" dirty="0" err="1"/>
              <a:t>Zákon</a:t>
            </a:r>
            <a:r>
              <a:rPr lang="en-US" sz="2000" dirty="0"/>
              <a:t> o </a:t>
            </a:r>
            <a:r>
              <a:rPr lang="en-US" sz="2000" dirty="0" err="1"/>
              <a:t>podpoře</a:t>
            </a:r>
            <a:r>
              <a:rPr lang="en-US" sz="2000" dirty="0"/>
              <a:t> </a:t>
            </a:r>
            <a:r>
              <a:rPr lang="en-US" sz="2000" dirty="0" err="1"/>
              <a:t>sportu</a:t>
            </a:r>
            <a:endParaRPr lang="en-US" sz="2000" dirty="0"/>
          </a:p>
          <a:p>
            <a:r>
              <a:rPr lang="cs-CZ" sz="2000" dirty="0"/>
              <a:t>NOVOTNÝ, J. Sport v ekonomice. Vyd. 1. Praha: </a:t>
            </a:r>
            <a:r>
              <a:rPr lang="cs-CZ" sz="2000" dirty="0" err="1"/>
              <a:t>Wolters</a:t>
            </a:r>
            <a:r>
              <a:rPr lang="cs-CZ" sz="2000" dirty="0"/>
              <a:t> </a:t>
            </a:r>
            <a:r>
              <a:rPr lang="cs-CZ" sz="2000" dirty="0" err="1"/>
              <a:t>Kluwer</a:t>
            </a:r>
            <a:r>
              <a:rPr lang="cs-CZ" sz="2000" dirty="0"/>
              <a:t> Česká republika, 2011. ISBN 978-80-7357-666-0.011.</a:t>
            </a:r>
          </a:p>
          <a:p>
            <a:r>
              <a:rPr lang="cs-CZ" sz="2000" dirty="0"/>
              <a:t>NOVÁ, J. a kolektiv. Management, marketing a ekonomika sportu. 1.vyd. Brno: Masarykova univerzita, 2016.284 s. ISBN 978-80-210-8346-2.</a:t>
            </a:r>
          </a:p>
          <a:p>
            <a:r>
              <a:rPr lang="cs-CZ" sz="2000" dirty="0"/>
              <a:t>Zákon č. 89/2012 Sb.</a:t>
            </a:r>
          </a:p>
        </p:txBody>
      </p:sp>
    </p:spTree>
    <p:extLst>
      <p:ext uri="{BB962C8B-B14F-4D97-AF65-F5344CB8AC3E}">
        <p14:creationId xmlns:p14="http://schemas.microsoft.com/office/powerpoint/2010/main" val="3875063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033819-6175-084F-9C11-D70937460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Program Regionální sportovní infrastruktura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A885D4B-4964-4541-9567-C6BFAFAF41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Výzva Sportovní infrastruktura - Investice do 10 milionů</a:t>
            </a:r>
          </a:p>
          <a:p>
            <a:r>
              <a:rPr lang="cs-CZ" sz="2000" dirty="0"/>
              <a:t>Výzva Sportovní infrastruktura - Investice nad 10 milionů</a:t>
            </a:r>
          </a:p>
        </p:txBody>
      </p:sp>
    </p:spTree>
    <p:extLst>
      <p:ext uri="{BB962C8B-B14F-4D97-AF65-F5344CB8AC3E}">
        <p14:creationId xmlns:p14="http://schemas.microsoft.com/office/powerpoint/2010/main" val="3872738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EC3097-8FC4-C14C-943E-6F750ED8E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Výzva pro investice do 10 milionů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5185E4D-E915-F14A-A917-FB07A8FAE0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093907"/>
          </a:xfrm>
        </p:spPr>
        <p:txBody>
          <a:bodyPr>
            <a:normAutofit/>
          </a:bodyPr>
          <a:lstStyle/>
          <a:p>
            <a:r>
              <a:rPr lang="cs-CZ" sz="2000" dirty="0"/>
              <a:t>2020-2024</a:t>
            </a:r>
          </a:p>
          <a:p>
            <a:r>
              <a:rPr lang="cs-CZ" sz="2000" dirty="0"/>
              <a:t>Investiční záměry do 10 milionů Kč</a:t>
            </a:r>
          </a:p>
          <a:p>
            <a:r>
              <a:rPr lang="cs-CZ" sz="2000" dirty="0"/>
              <a:t>Účel výzvy</a:t>
            </a:r>
          </a:p>
          <a:p>
            <a:r>
              <a:rPr lang="cs-CZ" sz="2000" dirty="0"/>
              <a:t>Pro celou ČR</a:t>
            </a:r>
          </a:p>
          <a:p>
            <a:r>
              <a:rPr lang="cs-CZ" sz="2000" dirty="0"/>
              <a:t>Není určena pro nadregionální sportovní infrastrukturu</a:t>
            </a:r>
          </a:p>
          <a:p>
            <a:r>
              <a:rPr lang="cs-CZ" sz="2000" dirty="0"/>
              <a:t>Alokace: 600 000 000 Kč</a:t>
            </a:r>
          </a:p>
          <a:p>
            <a:r>
              <a:rPr lang="cs-CZ" sz="2000" dirty="0"/>
              <a:t>Vyhlášení výzvy: 7.12.2020</a:t>
            </a:r>
          </a:p>
          <a:p>
            <a:r>
              <a:rPr lang="cs-CZ" sz="2000" dirty="0"/>
              <a:t>Konec přijmu žádostí: červen 2022</a:t>
            </a:r>
          </a:p>
          <a:p>
            <a:r>
              <a:rPr lang="cs-CZ" sz="2000" dirty="0"/>
              <a:t>Spoluúčast žadatele: minimálně 30 %</a:t>
            </a:r>
          </a:p>
        </p:txBody>
      </p:sp>
    </p:spTree>
    <p:extLst>
      <p:ext uri="{BB962C8B-B14F-4D97-AF65-F5344CB8AC3E}">
        <p14:creationId xmlns:p14="http://schemas.microsoft.com/office/powerpoint/2010/main" val="1728064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EC3097-8FC4-C14C-943E-6F750ED8E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Výzva pro investice do 10 milionů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5185E4D-E915-F14A-A917-FB07A8FAE0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093907"/>
          </a:xfrm>
        </p:spPr>
        <p:txBody>
          <a:bodyPr>
            <a:normAutofit/>
          </a:bodyPr>
          <a:lstStyle/>
          <a:p>
            <a:r>
              <a:rPr lang="cs-CZ" sz="2000" dirty="0"/>
              <a:t>O finance lze žádat průběžně</a:t>
            </a:r>
          </a:p>
          <a:p>
            <a:r>
              <a:rPr lang="cs-CZ" sz="2000" dirty="0"/>
              <a:t>Dotace ex post</a:t>
            </a:r>
          </a:p>
          <a:p>
            <a:r>
              <a:rPr lang="cs-CZ" sz="2000" dirty="0"/>
              <a:t>Technické údaje a další náležitosti</a:t>
            </a:r>
          </a:p>
          <a:p>
            <a:r>
              <a:rPr lang="cs-CZ" sz="2000" dirty="0"/>
              <a:t>MF</a:t>
            </a:r>
          </a:p>
          <a:p>
            <a:r>
              <a:rPr lang="cs-CZ" sz="2000" dirty="0"/>
              <a:t>Následné kontroly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8338477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033819-6175-084F-9C11-D70937460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Výzva pro investice nad 10 milionů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A885D4B-4964-4541-9567-C6BFAFAF41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rmAutofit/>
          </a:bodyPr>
          <a:lstStyle/>
          <a:p>
            <a:r>
              <a:rPr lang="cs-CZ" sz="2000" dirty="0"/>
              <a:t>2020-2024</a:t>
            </a:r>
          </a:p>
          <a:p>
            <a:r>
              <a:rPr lang="cs-CZ" sz="2000" dirty="0"/>
              <a:t>Investiční záměry nad 10 milionů Kč</a:t>
            </a:r>
          </a:p>
          <a:p>
            <a:r>
              <a:rPr lang="cs-CZ" sz="2000" dirty="0"/>
              <a:t>Účel výzvy</a:t>
            </a:r>
          </a:p>
          <a:p>
            <a:r>
              <a:rPr lang="cs-CZ" sz="2000" dirty="0"/>
              <a:t>Pro celou ČR</a:t>
            </a:r>
          </a:p>
          <a:p>
            <a:r>
              <a:rPr lang="cs-CZ" sz="2000" dirty="0"/>
              <a:t>Není určena pro nadregionální sportovní infrastrukturu</a:t>
            </a:r>
          </a:p>
          <a:p>
            <a:r>
              <a:rPr lang="cs-CZ" sz="2000" dirty="0"/>
              <a:t>Alokace: 600 000 000 Kč</a:t>
            </a:r>
          </a:p>
          <a:p>
            <a:r>
              <a:rPr lang="cs-CZ" sz="2000" dirty="0"/>
              <a:t>Vyhlášení výzvy: 7.12.2020</a:t>
            </a:r>
          </a:p>
          <a:p>
            <a:r>
              <a:rPr lang="cs-CZ" sz="2000" dirty="0"/>
              <a:t>Konec přijmu žádostí: červen 2022</a:t>
            </a:r>
          </a:p>
          <a:p>
            <a:r>
              <a:rPr lang="cs-CZ" sz="2000" dirty="0"/>
              <a:t>Spoluúčast žadatele: minimálně 30 %</a:t>
            </a:r>
          </a:p>
        </p:txBody>
      </p:sp>
    </p:spTree>
    <p:extLst>
      <p:ext uri="{BB962C8B-B14F-4D97-AF65-F5344CB8AC3E}">
        <p14:creationId xmlns:p14="http://schemas.microsoft.com/office/powerpoint/2010/main" val="18949595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EC3097-8FC4-C14C-943E-6F750ED8E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Výzva pro investice nad 10 milionů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5185E4D-E915-F14A-A917-FB07A8FAE0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093907"/>
          </a:xfrm>
        </p:spPr>
        <p:txBody>
          <a:bodyPr>
            <a:normAutofit/>
          </a:bodyPr>
          <a:lstStyle/>
          <a:p>
            <a:r>
              <a:rPr lang="cs-CZ" sz="2000" dirty="0"/>
              <a:t>O finance lze žádat průběžně</a:t>
            </a:r>
          </a:p>
          <a:p>
            <a:r>
              <a:rPr lang="cs-CZ" sz="2000" dirty="0"/>
              <a:t>Dotace ex post</a:t>
            </a:r>
          </a:p>
          <a:p>
            <a:r>
              <a:rPr lang="cs-CZ" sz="2000" dirty="0"/>
              <a:t>Technické údaje a další náležitosti</a:t>
            </a:r>
          </a:p>
          <a:p>
            <a:r>
              <a:rPr lang="cs-CZ" sz="2000" dirty="0"/>
              <a:t>MF</a:t>
            </a:r>
          </a:p>
          <a:p>
            <a:r>
              <a:rPr lang="cs-CZ" sz="2000" dirty="0"/>
              <a:t>Následné kontroly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121806074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Žlutá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{DBE74CEF-36B3-0D48-B361-50BD11F0F4B6}tf10001060</Template>
  <TotalTime>7649</TotalTime>
  <Words>2072</Words>
  <Application>Microsoft Office PowerPoint</Application>
  <PresentationFormat>Širokoúhlá obrazovka</PresentationFormat>
  <Paragraphs>356</Paragraphs>
  <Slides>46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46</vt:i4>
      </vt:variant>
    </vt:vector>
  </HeadingPairs>
  <TitlesOfParts>
    <vt:vector size="51" baseType="lpstr">
      <vt:lpstr>Arial</vt:lpstr>
      <vt:lpstr>Calibri</vt:lpstr>
      <vt:lpstr>Trebuchet MS</vt:lpstr>
      <vt:lpstr>Wingdings 3</vt:lpstr>
      <vt:lpstr>Fazeta</vt:lpstr>
      <vt:lpstr>Ekonomie, ekonomika a management sportu</vt:lpstr>
      <vt:lpstr>Obsah</vt:lpstr>
      <vt:lpstr>Vybrané investiční výzvy</vt:lpstr>
      <vt:lpstr>Dotační investiční programy</vt:lpstr>
      <vt:lpstr>Program Regionální sportovní infrastruktura</vt:lpstr>
      <vt:lpstr>Výzva pro investice do 10 milionů</vt:lpstr>
      <vt:lpstr>Výzva pro investice do 10 milionů</vt:lpstr>
      <vt:lpstr>Výzva pro investice nad 10 milionů</vt:lpstr>
      <vt:lpstr>Výzva pro investice nad 10 milionů</vt:lpstr>
      <vt:lpstr>Výzva standardizovaná infrastruktura</vt:lpstr>
      <vt:lpstr>Výzva standardizovaná infrastruktura</vt:lpstr>
      <vt:lpstr>Nadregionální sportovní infrastruktura</vt:lpstr>
      <vt:lpstr>Nadregionální sportovní infrastruktura</vt:lpstr>
      <vt:lpstr>Materiálně technická základna sportu</vt:lpstr>
      <vt:lpstr>Materiálně technická základna sportu</vt:lpstr>
      <vt:lpstr>Neziskové organizace v ČR</vt:lpstr>
      <vt:lpstr>Neziskové organizace v ČR - historie</vt:lpstr>
      <vt:lpstr>Neziskové organizace v ČR - historie</vt:lpstr>
      <vt:lpstr>Neziskové organizace v ČR - členění</vt:lpstr>
      <vt:lpstr>Státní (vládní) neziskové organizace</vt:lpstr>
      <vt:lpstr>Organizační složky</vt:lpstr>
      <vt:lpstr>Příspěvkové organizace</vt:lpstr>
      <vt:lpstr>Nestátní (nevládní) neziskové organizace </vt:lpstr>
      <vt:lpstr>Nestátní (nevládní) neziskové organizace – nejdůležitější organizace </vt:lpstr>
      <vt:lpstr>Nestátní (nevládní) neziskové organizace – nejdůležitější předpisy </vt:lpstr>
      <vt:lpstr>Typy neziskových organizací pro sport nejpodstatnější </vt:lpstr>
      <vt:lpstr>Spolek</vt:lpstr>
      <vt:lpstr>Spolek</vt:lpstr>
      <vt:lpstr>Spolek – obecné principy</vt:lpstr>
      <vt:lpstr>Spolek – stanovy a jejich minimální obsah</vt:lpstr>
      <vt:lpstr>Fundace</vt:lpstr>
      <vt:lpstr>Nadace</vt:lpstr>
      <vt:lpstr>Nadace – nadační listina – obsah – zakládací listina</vt:lpstr>
      <vt:lpstr>Nadace – nadační listina – obsah – případ smrti</vt:lpstr>
      <vt:lpstr>Nadace</vt:lpstr>
      <vt:lpstr>Nadace</vt:lpstr>
      <vt:lpstr>Nadace</vt:lpstr>
      <vt:lpstr>Nadační fond</vt:lpstr>
      <vt:lpstr>Nadace – nadační listina – obsah – zakládací listina</vt:lpstr>
      <vt:lpstr>Nadační fond</vt:lpstr>
      <vt:lpstr>Nadační fond</vt:lpstr>
      <vt:lpstr>Ústav</vt:lpstr>
      <vt:lpstr>Ústav – zakladatelské právní jednání – obsah</vt:lpstr>
      <vt:lpstr>Ústav</vt:lpstr>
      <vt:lpstr>Dotazy?</vt:lpstr>
      <vt:lpstr>Literatura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Ekonomie, ekonomika a management sportu</dc:title>
  <dc:creator>Daniel Opelík</dc:creator>
  <cp:lastModifiedBy>Daniel Opelík</cp:lastModifiedBy>
  <cp:revision>102</cp:revision>
  <dcterms:created xsi:type="dcterms:W3CDTF">2021-02-11T10:01:32Z</dcterms:created>
  <dcterms:modified xsi:type="dcterms:W3CDTF">2023-05-17T19:42:25Z</dcterms:modified>
</cp:coreProperties>
</file>