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59" r:id="rId5"/>
    <p:sldId id="261" r:id="rId6"/>
    <p:sldId id="260" r:id="rId7"/>
    <p:sldId id="263" r:id="rId8"/>
    <p:sldId id="264" r:id="rId9"/>
    <p:sldId id="267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444F1F-B473-4417-9151-6388F27B561C}" v="11" dt="2020-10-19T12:04:59.2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80E07E-3E5B-4D1F-9A61-397A0B6D31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C98A4A9-597B-488B-9538-6E95F97B2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92A5D58-2498-4782-A946-1DDC988FE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B1A-B92B-4B90-B22D-CC07E57C5883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BE65218-E525-4565-8575-46FA9E839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20CFDB1-0B27-44AC-A865-F2D3B868C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2A4A-8E35-44F0-BC7D-4DEC8887A9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2912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042275-1D47-41E0-AFC9-9B0151027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243DB9F-190C-440D-9602-A0FB227F47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47FDDB5-B471-4454-A1CA-BFC572412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B1A-B92B-4B90-B22D-CC07E57C5883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3C70E3-54C2-46F5-BADA-8E0FAFE3D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EA3EDD4-19AF-4471-AC40-6836284ED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2A4A-8E35-44F0-BC7D-4DEC8887A9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0180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B03930B-1A49-4824-A8DE-858E03D0F6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45AFB22-2C19-41B9-B6ED-BF6328E48E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0B6BE1-9077-4881-A4D7-4141F785C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B1A-B92B-4B90-B22D-CC07E57C5883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2B7A30-2AB3-4FCF-A5E3-5A31D2316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C62B91D-B90C-43BF-9292-B82BD4AEC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2A4A-8E35-44F0-BC7D-4DEC8887A9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1591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CFA80C-EB33-4D8A-9F00-8B67C3A3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5BC346-DA97-4F95-8E5B-B9D58D393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0EEF904-E711-4BBD-83BB-F805E0A29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B1A-B92B-4B90-B22D-CC07E57C5883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58A8A0-A8DB-4B63-AE41-2D1FA47FA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D6D583-818C-417F-BC57-B6F9B472D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2A4A-8E35-44F0-BC7D-4DEC8887A9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1228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EE8A5A-C7E6-47DF-8316-EFF73221E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1EB7A32-DEBE-400E-A156-8DF032C60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E8C717-DB26-4B33-84CE-D57DA2899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B1A-B92B-4B90-B22D-CC07E57C5883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79731C-E766-405C-B3AD-76D215EF9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B29242-841B-40CD-BA03-25809FB57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2A4A-8E35-44F0-BC7D-4DEC8887A9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0618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359555-E87D-4FDE-9551-6EE6D767C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95288C-67EB-4E01-9E5F-072EA4E4A5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8B2FE55-9BC8-4197-A040-B7A8FDFCAF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6DD5D12-A6A4-43D3-A8DA-230A7D305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B1A-B92B-4B90-B22D-CC07E57C5883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0815FAF-BB62-4868-BAB6-9280C43C0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4BE8281-BD7E-42C3-9069-9D900514F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2A4A-8E35-44F0-BC7D-4DEC8887A9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9499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8180F3-425A-42DD-B840-B5EEF7657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D47522E-4ACA-403F-98C9-31D6414AD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3F92CA3-B5AF-4958-B04B-7B7D4EFB2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01A8511-7807-4CD9-B138-57649E8824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9A73F5D-0878-4603-B7FD-063CD73A5D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9B1DC44-B225-4FA4-ABEE-245FF0A1A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B1A-B92B-4B90-B22D-CC07E57C5883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7DA70FB-946E-43C5-92C4-BA0000D07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C4A4550-3659-4494-A142-5481230DE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2A4A-8E35-44F0-BC7D-4DEC8887A9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8804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59B0B0-8A15-4FEF-9FA6-43402BF7B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E2E9665-88BC-4E95-B643-C7407FFF9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B1A-B92B-4B90-B22D-CC07E57C5883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6C8F4D5-E880-4F5F-8A5D-F27D2A382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BFDFB00-8624-4552-8548-2363D957B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2A4A-8E35-44F0-BC7D-4DEC8887A9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475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E322A56-32F7-43DF-A6FF-279D2F555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B1A-B92B-4B90-B22D-CC07E57C5883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0939284-7F01-4DF6-8482-1AAFEDBFB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D96EAD3-2B19-4751-B57B-FB4AC0E8A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2A4A-8E35-44F0-BC7D-4DEC8887A9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7285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975B1B-1AA2-4B08-8E5C-3B82A023A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781F21-C69F-46A7-A587-A5A7EF955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6824A56-E5AC-4F71-8554-5303C5E19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1F15247-3330-4CFF-B961-0922C3BE3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B1A-B92B-4B90-B22D-CC07E57C5883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E4CC5E6-3171-454C-ADF7-C57CC6AFB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B38F27F-CAA3-43E3-B0E4-BB0A7474C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2A4A-8E35-44F0-BC7D-4DEC8887A9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6936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BBAA32-50E2-4218-AFCD-FD59B620C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CEE9300-2B73-4314-A1F2-31B191CDAE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600C7C8-BE33-4F57-BFB9-40F13B1A77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208A683-0A90-4BDD-A6B7-4D680BCB6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1B1A-B92B-4B90-B22D-CC07E57C5883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820DA0B-3449-441C-A520-C44AD5DF0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79E5BA2-45EA-43DC-80B3-FD8AA3FD4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2A4A-8E35-44F0-BC7D-4DEC8887A9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918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7C22567-FB4B-4869-9EC5-FD0BE81BB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C5ADDD0-8396-446A-9F47-A37879B1F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049812-A23B-4D82-8C5C-14162789ED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B1B1A-B92B-4B90-B22D-CC07E57C5883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99B1E6-AAE8-4623-A5F0-44671625C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095D7D-CFE9-4BD6-92B9-6DA5E95A06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C2A4A-8E35-44F0-BC7D-4DEC8887A9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905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láhev, stůl, vsedě, víno&#10;&#10;Popis byl vytvořen automaticky">
            <a:extLst>
              <a:ext uri="{FF2B5EF4-FFF2-40B4-BE49-F238E27FC236}">
                <a16:creationId xmlns:a16="http://schemas.microsoft.com/office/drawing/2014/main" id="{7D327BFD-49A9-4214-A86D-B707F8A1A1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3" r="9089" b="-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A237111-4AA1-4FCC-9B21-CD33B99089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cs-CZ" sz="4800"/>
              <a:t>Úvod do myšlení Válčících států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3CDF91B-0B3E-4059-8683-F08C5D72DE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cs-CZ" sz="2000"/>
              <a:t>Čínská filosofie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0119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abule, fotka, muž, obvod&#10;&#10;Popis byl vytvořen automaticky">
            <a:extLst>
              <a:ext uri="{FF2B5EF4-FFF2-40B4-BE49-F238E27FC236}">
                <a16:creationId xmlns:a16="http://schemas.microsoft.com/office/drawing/2014/main" id="{C68AA6F5-89E9-466B-BCB9-56F0F5F205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4" r="9090" b="21804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D9A1B3C-E11E-44B0-9FE4-7CDD7119E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cs-CZ" sz="2800"/>
              <a:t>Vznik a předávání textů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98329A-E959-4619-83D5-2C6511F8E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4810506" cy="3207258"/>
          </a:xfrm>
        </p:spPr>
        <p:txBody>
          <a:bodyPr anchor="t">
            <a:normAutofit lnSpcReduction="10000"/>
          </a:bodyPr>
          <a:lstStyle/>
          <a:p>
            <a:r>
              <a:rPr lang="cs-CZ" sz="2000" dirty="0"/>
              <a:t>Množina „stavebních bloků“ – postupná fixace – fixované edice za </a:t>
            </a:r>
            <a:r>
              <a:rPr lang="cs-CZ" sz="2000" dirty="0" err="1"/>
              <a:t>Hanů</a:t>
            </a:r>
            <a:r>
              <a:rPr lang="en-US" sz="2000" dirty="0"/>
              <a:t> </a:t>
            </a:r>
            <a:r>
              <a:rPr lang="cs-CZ" sz="2000" dirty="0"/>
              <a:t>(různé motivace) – předávání (často problematické) v psané podobě, doklady z císařských knihovních katalogů – první tištěné verze (dynastie Song) – kritická vydání z dynastie </a:t>
            </a:r>
            <a:r>
              <a:rPr lang="cs-CZ" sz="2000" dirty="0" err="1"/>
              <a:t>Qing</a:t>
            </a:r>
            <a:r>
              <a:rPr lang="cs-CZ" sz="2000" dirty="0"/>
              <a:t> (základ moderních vydání)</a:t>
            </a:r>
          </a:p>
          <a:p>
            <a:r>
              <a:rPr lang="cs-CZ" sz="2000" dirty="0"/>
              <a:t>Předané texty jsou produktem dlouhého vývoje, vykopané rukopisy jsou archeologickým odkladem</a:t>
            </a:r>
          </a:p>
        </p:txBody>
      </p:sp>
    </p:spTree>
    <p:extLst>
      <p:ext uri="{BB962C8B-B14F-4D97-AF65-F5344CB8AC3E}">
        <p14:creationId xmlns:p14="http://schemas.microsoft.com/office/powerpoint/2010/main" val="7449221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3A525F7-A13D-42C3-B652-7D2379AC19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23" b="-4125"/>
          <a:stretch/>
        </p:blipFill>
        <p:spPr>
          <a:xfrm>
            <a:off x="81279" y="97057"/>
            <a:ext cx="11876475" cy="1081503"/>
          </a:xfrm>
          <a:prstGeom prst="rect">
            <a:avLst/>
          </a:prstGeom>
        </p:spPr>
      </p:pic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A769C240-DE7B-4C37-8BE7-D58264A73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512" y="1357381"/>
            <a:ext cx="8446008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23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rostlina, stůl, mísa, vsedě&#10;&#10;Popis byl vytvořen automaticky">
            <a:extLst>
              <a:ext uri="{FF2B5EF4-FFF2-40B4-BE49-F238E27FC236}">
                <a16:creationId xmlns:a16="http://schemas.microsoft.com/office/drawing/2014/main" id="{270F95BD-E961-44E3-8DE9-B18638480F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6" r="13808" b="5335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040D7FF-71A9-41A2-A370-907AB882A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cs-CZ" sz="2800"/>
              <a:t>Západní Zhou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3034B6-73E6-4A8F-BE55-7B5519552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5181294" cy="3207258"/>
          </a:xfrm>
        </p:spPr>
        <p:txBody>
          <a:bodyPr anchor="t">
            <a:normAutofit/>
          </a:bodyPr>
          <a:lstStyle/>
          <a:p>
            <a:r>
              <a:rPr lang="cs-CZ" sz="2000" dirty="0"/>
              <a:t>1045 př.n.l. – 771 př. n. l.</a:t>
            </a:r>
          </a:p>
          <a:p>
            <a:r>
              <a:rPr lang="cs-CZ" sz="2000" dirty="0"/>
              <a:t>Od porobení </a:t>
            </a:r>
            <a:r>
              <a:rPr lang="cs-CZ" sz="2000" dirty="0" err="1"/>
              <a:t>Shangů</a:t>
            </a:r>
            <a:r>
              <a:rPr lang="cs-CZ" sz="2000" dirty="0"/>
              <a:t> </a:t>
            </a:r>
            <a:r>
              <a:rPr lang="zh-CN" altLang="en-US" sz="2000" dirty="0"/>
              <a:t>商 </a:t>
            </a:r>
            <a:r>
              <a:rPr lang="cs-CZ" sz="2000" dirty="0"/>
              <a:t>k pádu </a:t>
            </a:r>
            <a:r>
              <a:rPr lang="cs-CZ" sz="2000" dirty="0" err="1"/>
              <a:t>Zongzhou</a:t>
            </a:r>
            <a:r>
              <a:rPr lang="cs-CZ" sz="2000" dirty="0"/>
              <a:t> </a:t>
            </a:r>
            <a:r>
              <a:rPr lang="zh-CN" altLang="en-US" sz="2000" dirty="0"/>
              <a:t>宗周</a:t>
            </a:r>
            <a:endParaRPr lang="cs-CZ" altLang="zh-CN" sz="2000" dirty="0"/>
          </a:p>
          <a:p>
            <a:r>
              <a:rPr lang="cs-CZ" sz="2000" dirty="0" err="1"/>
              <a:t>Zhouská</a:t>
            </a:r>
            <a:r>
              <a:rPr lang="cs-CZ" sz="2000" dirty="0"/>
              <a:t> královská doména udělovala léna – vznik menších států (systém </a:t>
            </a:r>
            <a:r>
              <a:rPr lang="cs-CZ" sz="2000" i="1" dirty="0" err="1"/>
              <a:t>fengjian</a:t>
            </a:r>
            <a:r>
              <a:rPr lang="cs-CZ" sz="2000" dirty="0"/>
              <a:t> </a:t>
            </a:r>
            <a:r>
              <a:rPr lang="zh-CN" altLang="en-US" sz="2000" dirty="0"/>
              <a:t>封建</a:t>
            </a:r>
            <a:r>
              <a:rPr lang="cs-CZ" altLang="zh-CN" sz="2000" dirty="0"/>
              <a:t>)</a:t>
            </a:r>
          </a:p>
          <a:p>
            <a:r>
              <a:rPr lang="cs-CZ" sz="2000" i="1" dirty="0" err="1"/>
              <a:t>Jinwen</a:t>
            </a:r>
            <a:r>
              <a:rPr lang="en-US" sz="2000" i="1" dirty="0"/>
              <a:t> </a:t>
            </a:r>
            <a:r>
              <a:rPr lang="zh-CN" altLang="en-US" sz="2000" dirty="0"/>
              <a:t>金文</a:t>
            </a:r>
            <a:endParaRPr lang="cs-CZ" altLang="zh-CN" sz="2000" dirty="0"/>
          </a:p>
          <a:p>
            <a:r>
              <a:rPr lang="cs-CZ" sz="2000" dirty="0"/>
              <a:t>Později idealizovaná doba</a:t>
            </a:r>
          </a:p>
        </p:txBody>
      </p:sp>
    </p:spTree>
    <p:extLst>
      <p:ext uri="{BB962C8B-B14F-4D97-AF65-F5344CB8AC3E}">
        <p14:creationId xmlns:p14="http://schemas.microsoft.com/office/powerpoint/2010/main" val="3375221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3A525F7-A13D-42C3-B652-7D2379AC19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23" b="-4125"/>
          <a:stretch/>
        </p:blipFill>
        <p:spPr>
          <a:xfrm>
            <a:off x="81279" y="97057"/>
            <a:ext cx="11876475" cy="1081503"/>
          </a:xfrm>
          <a:prstGeom prst="rect">
            <a:avLst/>
          </a:prstGeom>
        </p:spPr>
      </p:pic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BBF94DD0-1FE2-43CA-8E6B-1B712C97E4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87985" y="1310482"/>
            <a:ext cx="7216030" cy="487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71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vsedě, velké, hnědá, stojící&#10;&#10;Popis byl vytvořen automaticky">
            <a:extLst>
              <a:ext uri="{FF2B5EF4-FFF2-40B4-BE49-F238E27FC236}">
                <a16:creationId xmlns:a16="http://schemas.microsoft.com/office/drawing/2014/main" id="{DFF8DB0F-CCBF-4D74-85E7-2D2A43FA96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2" b="13819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FBD0051-7048-43FF-9B98-C2D190473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cs-CZ" sz="5000"/>
              <a:t>Východní Zhou</a:t>
            </a:r>
            <a:r>
              <a:rPr lang="en-US" sz="5000"/>
              <a:t> </a:t>
            </a:r>
            <a:r>
              <a:rPr lang="cs-CZ" sz="5000"/>
              <a:t>– období Letopisů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83EB7E-E743-4EB4-99A7-BFDBF575B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r>
              <a:rPr lang="cs-CZ" sz="2000" dirty="0"/>
              <a:t>Období Letopisů (</a:t>
            </a:r>
            <a:r>
              <a:rPr lang="cs-CZ" sz="2000" dirty="0" err="1"/>
              <a:t>Chunqiu</a:t>
            </a:r>
            <a:r>
              <a:rPr lang="cs-CZ" sz="2000" dirty="0"/>
              <a:t> </a:t>
            </a:r>
            <a:r>
              <a:rPr lang="zh-CN" altLang="en-US" sz="2000" dirty="0"/>
              <a:t>春秋 </a:t>
            </a:r>
            <a:r>
              <a:rPr lang="cs-CZ" altLang="zh-CN" sz="2000" dirty="0"/>
              <a:t>771 př.n.l. -  481/475/403 př.n.l.)</a:t>
            </a:r>
            <a:r>
              <a:rPr lang="zh-CN" altLang="en-US" sz="2000" dirty="0"/>
              <a:t> </a:t>
            </a:r>
            <a:r>
              <a:rPr lang="cs-CZ" sz="2000" dirty="0"/>
              <a:t>a období Válčících států</a:t>
            </a:r>
            <a:r>
              <a:rPr lang="en-US" sz="2000" dirty="0"/>
              <a:t> </a:t>
            </a:r>
            <a:r>
              <a:rPr lang="cs-CZ" sz="2000" dirty="0"/>
              <a:t> (</a:t>
            </a:r>
            <a:r>
              <a:rPr lang="cs-CZ" sz="2000" dirty="0" err="1"/>
              <a:t>Zhanguo</a:t>
            </a:r>
            <a:r>
              <a:rPr lang="cs-CZ" sz="2000" dirty="0"/>
              <a:t> </a:t>
            </a:r>
            <a:r>
              <a:rPr lang="zh-CN" altLang="en-US" sz="2000" dirty="0"/>
              <a:t>戰國 </a:t>
            </a:r>
            <a:r>
              <a:rPr lang="cs-CZ" altLang="zh-CN" sz="2000" dirty="0"/>
              <a:t>481/475/403 př.n.l. – 221 př.n.l.)</a:t>
            </a:r>
            <a:endParaRPr lang="cs-CZ" sz="2000" dirty="0"/>
          </a:p>
          <a:p>
            <a:r>
              <a:rPr lang="cs-CZ" sz="2000" dirty="0"/>
              <a:t>Systém hegemonů </a:t>
            </a:r>
            <a:r>
              <a:rPr lang="zh-CN" altLang="en-US" sz="2000" dirty="0"/>
              <a:t>霸</a:t>
            </a:r>
            <a:endParaRPr lang="cs-CZ" altLang="zh-CN" sz="2000" dirty="0"/>
          </a:p>
          <a:p>
            <a:r>
              <a:rPr lang="cs-CZ" sz="2000" dirty="0"/>
              <a:t>Společenské třídy: </a:t>
            </a:r>
            <a:r>
              <a:rPr lang="cs-CZ" sz="2000" i="1" dirty="0" err="1"/>
              <a:t>zhuhou</a:t>
            </a:r>
            <a:r>
              <a:rPr lang="cs-CZ" sz="2000" i="1" dirty="0"/>
              <a:t> </a:t>
            </a:r>
            <a:r>
              <a:rPr lang="zh-CN" altLang="en-US" sz="2000" dirty="0"/>
              <a:t>諸侯</a:t>
            </a:r>
            <a:r>
              <a:rPr lang="cs-CZ" sz="2000" dirty="0"/>
              <a:t>, </a:t>
            </a:r>
            <a:r>
              <a:rPr lang="cs-CZ" sz="2000" i="1" dirty="0" err="1"/>
              <a:t>qing</a:t>
            </a:r>
            <a:r>
              <a:rPr lang="en-US" sz="2000" i="1" dirty="0"/>
              <a:t> </a:t>
            </a:r>
            <a:r>
              <a:rPr lang="zh-CN" altLang="en-US" sz="2000" dirty="0"/>
              <a:t>卿</a:t>
            </a:r>
            <a:r>
              <a:rPr lang="cs-CZ" sz="2000" dirty="0"/>
              <a:t>, </a:t>
            </a:r>
            <a:r>
              <a:rPr lang="cs-CZ" sz="2000" i="1" dirty="0" err="1"/>
              <a:t>dafu</a:t>
            </a:r>
            <a:r>
              <a:rPr lang="en-US" sz="2000" i="1" dirty="0"/>
              <a:t> </a:t>
            </a:r>
            <a:r>
              <a:rPr lang="zh-CN" altLang="en-US" sz="2000" dirty="0"/>
              <a:t>大夫</a:t>
            </a:r>
            <a:r>
              <a:rPr lang="cs-CZ" sz="2000" dirty="0"/>
              <a:t>, </a:t>
            </a:r>
            <a:r>
              <a:rPr lang="cs-CZ" sz="2000" i="1" dirty="0" err="1"/>
              <a:t>shi</a:t>
            </a:r>
            <a:r>
              <a:rPr lang="en-US" sz="2000" i="1" dirty="0"/>
              <a:t> </a:t>
            </a:r>
            <a:r>
              <a:rPr lang="zh-CN" altLang="en-US" sz="2000" dirty="0"/>
              <a:t>士</a:t>
            </a:r>
            <a:endParaRPr lang="en-US" altLang="zh-CN" sz="2000" dirty="0"/>
          </a:p>
          <a:p>
            <a:r>
              <a:rPr lang="cs-CZ" sz="2000" dirty="0"/>
              <a:t>Periferní státy – </a:t>
            </a:r>
            <a:r>
              <a:rPr lang="cs-CZ" sz="2000" dirty="0" err="1"/>
              <a:t>Chu</a:t>
            </a:r>
            <a:r>
              <a:rPr lang="cs-CZ" sz="2000" dirty="0"/>
              <a:t> </a:t>
            </a:r>
            <a:r>
              <a:rPr lang="zh-CN" altLang="en-US" sz="2000" dirty="0"/>
              <a:t>楚</a:t>
            </a:r>
            <a:r>
              <a:rPr lang="cs-CZ" sz="2000" dirty="0"/>
              <a:t>, </a:t>
            </a:r>
            <a:r>
              <a:rPr lang="cs-CZ" sz="2000" dirty="0" err="1"/>
              <a:t>Wu</a:t>
            </a:r>
            <a:r>
              <a:rPr lang="en-US" sz="2000" dirty="0"/>
              <a:t> </a:t>
            </a:r>
            <a:r>
              <a:rPr lang="zh-CN" altLang="en-US" sz="2000" dirty="0"/>
              <a:t>吳</a:t>
            </a:r>
            <a:r>
              <a:rPr lang="cs-CZ" sz="2000" dirty="0"/>
              <a:t>, </a:t>
            </a:r>
            <a:r>
              <a:rPr lang="cs-CZ" sz="2000" dirty="0" err="1"/>
              <a:t>Yue</a:t>
            </a:r>
            <a:r>
              <a:rPr lang="en-US" sz="2000" dirty="0"/>
              <a:t> </a:t>
            </a:r>
            <a:r>
              <a:rPr lang="zh-CN" altLang="en-US" sz="2000" dirty="0"/>
              <a:t>越</a:t>
            </a:r>
            <a:r>
              <a:rPr lang="cs-CZ" altLang="zh-CN" sz="2000" dirty="0"/>
              <a:t> – idea „</a:t>
            </a:r>
            <a:r>
              <a:rPr lang="cs-CZ" altLang="zh-CN" sz="2000" dirty="0" err="1"/>
              <a:t>zhouské</a:t>
            </a:r>
            <a:r>
              <a:rPr lang="cs-CZ" altLang="zh-CN" sz="2000" dirty="0"/>
              <a:t> kulturní sféry“</a:t>
            </a:r>
          </a:p>
          <a:p>
            <a:r>
              <a:rPr lang="cs-CZ" sz="2000" dirty="0"/>
              <a:t>Panovník jako vrchní obřadník, válka jako rituální záležitost</a:t>
            </a:r>
          </a:p>
          <a:p>
            <a:r>
              <a:rPr lang="cs-CZ" sz="2000" dirty="0"/>
              <a:t>Od 6. stol. př.n.l. první známky reforem jednotlivých států (</a:t>
            </a:r>
            <a:r>
              <a:rPr lang="cs-CZ" sz="2000" dirty="0" err="1"/>
              <a:t>Zi</a:t>
            </a:r>
            <a:r>
              <a:rPr lang="cs-CZ" sz="2000" dirty="0"/>
              <a:t> </a:t>
            </a:r>
            <a:r>
              <a:rPr lang="cs-CZ" sz="2000" dirty="0" err="1"/>
              <a:t>Chan</a:t>
            </a:r>
            <a:r>
              <a:rPr lang="cs-CZ" sz="2000" dirty="0"/>
              <a:t> </a:t>
            </a:r>
            <a:r>
              <a:rPr lang="zh-CN" altLang="en-US" sz="2000" dirty="0"/>
              <a:t>子產</a:t>
            </a:r>
            <a:r>
              <a:rPr lang="cs-CZ" altLang="zh-CN" sz="2000"/>
              <a:t>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254240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3A525F7-A13D-42C3-B652-7D2379AC19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23" b="-4125"/>
          <a:stretch/>
        </p:blipFill>
        <p:spPr>
          <a:xfrm>
            <a:off x="81279" y="97057"/>
            <a:ext cx="11876475" cy="1081503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9835A6C-F63A-4E55-83A3-721A734A6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202" y="1349610"/>
            <a:ext cx="5155595" cy="474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411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7569FF-1703-49F3-A532-E76B3B6DA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54496" cy="1828800"/>
          </a:xfrm>
        </p:spPr>
        <p:txBody>
          <a:bodyPr>
            <a:normAutofit/>
          </a:bodyPr>
          <a:lstStyle/>
          <a:p>
            <a:r>
              <a:rPr lang="cs-CZ" dirty="0"/>
              <a:t>Období Válčících států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57A5195B-0835-4384-B8C1-A6D5ED524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2576"/>
            <a:ext cx="6254496" cy="3858768"/>
          </a:xfrm>
        </p:spPr>
        <p:txBody>
          <a:bodyPr>
            <a:normAutofit fontScale="92500"/>
          </a:bodyPr>
          <a:lstStyle/>
          <a:p>
            <a:r>
              <a:rPr lang="cs-CZ" sz="2400" dirty="0" err="1"/>
              <a:t>Zhanguo</a:t>
            </a:r>
            <a:r>
              <a:rPr lang="cs-CZ" sz="2400" dirty="0"/>
              <a:t> </a:t>
            </a:r>
            <a:r>
              <a:rPr lang="zh-CN" altLang="en-US" sz="2400" dirty="0"/>
              <a:t>戰國 </a:t>
            </a:r>
            <a:r>
              <a:rPr lang="cs-CZ" altLang="zh-CN" sz="2400" dirty="0"/>
              <a:t>481/475/453/403 př.n.l. – 221 př.n.l.)</a:t>
            </a:r>
          </a:p>
          <a:p>
            <a:r>
              <a:rPr lang="cs-CZ" altLang="zh-CN" sz="2400" dirty="0"/>
              <a:t>Úpadek </a:t>
            </a:r>
            <a:r>
              <a:rPr lang="cs-CZ" altLang="zh-CN" sz="2400" dirty="0" err="1"/>
              <a:t>zhouské</a:t>
            </a:r>
            <a:r>
              <a:rPr lang="cs-CZ" altLang="zh-CN" sz="2400" dirty="0"/>
              <a:t> moci – vzestup místních vládců (+úpadek aristokracie)</a:t>
            </a:r>
          </a:p>
          <a:p>
            <a:r>
              <a:rPr lang="cs-CZ" altLang="zh-CN" sz="2400" dirty="0"/>
              <a:t>Vzestup vrstvy </a:t>
            </a:r>
            <a:r>
              <a:rPr lang="cs-CZ" altLang="zh-CN" sz="2400" i="1" dirty="0" err="1"/>
              <a:t>shi</a:t>
            </a:r>
            <a:r>
              <a:rPr lang="cs-CZ" altLang="zh-CN" sz="2400" dirty="0"/>
              <a:t> </a:t>
            </a:r>
            <a:r>
              <a:rPr lang="zh-CN" altLang="en-US" sz="2400" dirty="0"/>
              <a:t>士</a:t>
            </a:r>
            <a:r>
              <a:rPr lang="cs-CZ" altLang="zh-CN" sz="2400" dirty="0"/>
              <a:t> – poradci a učitelé (</a:t>
            </a:r>
            <a:r>
              <a:rPr lang="cs-CZ" altLang="zh-CN" sz="2400" i="1" dirty="0" err="1"/>
              <a:t>liuyi</a:t>
            </a:r>
            <a:r>
              <a:rPr lang="zh-CN" altLang="en-US" sz="2400" dirty="0"/>
              <a:t>六藝</a:t>
            </a:r>
            <a:r>
              <a:rPr lang="cs-CZ" altLang="zh-CN" sz="2400" dirty="0"/>
              <a:t>: </a:t>
            </a:r>
            <a:r>
              <a:rPr lang="cs-CZ" altLang="zh-CN" sz="2400" i="1" dirty="0" err="1"/>
              <a:t>li</a:t>
            </a:r>
            <a:r>
              <a:rPr lang="cs-CZ" altLang="zh-CN" sz="2400" dirty="0"/>
              <a:t> </a:t>
            </a:r>
            <a:r>
              <a:rPr lang="zh-CN" altLang="en-US" sz="2400" dirty="0"/>
              <a:t>禮</a:t>
            </a:r>
            <a:r>
              <a:rPr lang="cs-CZ" altLang="zh-CN" sz="2400" dirty="0"/>
              <a:t>, </a:t>
            </a:r>
            <a:r>
              <a:rPr lang="cs-CZ" altLang="zh-CN" sz="2400" i="1" dirty="0" err="1"/>
              <a:t>yue</a:t>
            </a:r>
            <a:r>
              <a:rPr lang="en-US" altLang="zh-CN" sz="2400" dirty="0"/>
              <a:t> </a:t>
            </a:r>
            <a:r>
              <a:rPr lang="zh-CN" altLang="en-US" sz="2400" dirty="0"/>
              <a:t>樂</a:t>
            </a:r>
            <a:r>
              <a:rPr lang="cs-CZ" altLang="zh-CN" sz="2400" dirty="0"/>
              <a:t>, </a:t>
            </a:r>
            <a:r>
              <a:rPr lang="cs-CZ" altLang="zh-CN" sz="2400" i="1" dirty="0" err="1"/>
              <a:t>she</a:t>
            </a:r>
            <a:r>
              <a:rPr lang="en-US" altLang="zh-CN" sz="2400" dirty="0"/>
              <a:t> </a:t>
            </a:r>
            <a:r>
              <a:rPr lang="zh-CN" altLang="en-US" sz="2400" dirty="0"/>
              <a:t>射</a:t>
            </a:r>
            <a:r>
              <a:rPr lang="cs-CZ" altLang="zh-CN" sz="2400" dirty="0"/>
              <a:t>, </a:t>
            </a:r>
            <a:r>
              <a:rPr lang="cs-CZ" altLang="zh-CN" sz="2400" i="1" dirty="0" err="1"/>
              <a:t>yu</a:t>
            </a:r>
            <a:r>
              <a:rPr lang="en-US" altLang="zh-CN" sz="2400" dirty="0"/>
              <a:t> </a:t>
            </a:r>
            <a:r>
              <a:rPr lang="zh-CN" altLang="en-US" sz="2400" dirty="0"/>
              <a:t>御</a:t>
            </a:r>
            <a:r>
              <a:rPr lang="cs-CZ" altLang="zh-CN" sz="2400" dirty="0"/>
              <a:t>, </a:t>
            </a:r>
            <a:r>
              <a:rPr lang="cs-CZ" altLang="zh-CN" sz="2400" i="1" dirty="0" err="1"/>
              <a:t>shu</a:t>
            </a:r>
            <a:r>
              <a:rPr lang="en-US" altLang="zh-CN" sz="2400" dirty="0"/>
              <a:t> </a:t>
            </a:r>
            <a:r>
              <a:rPr lang="zh-CN" altLang="en-US" sz="2400" dirty="0"/>
              <a:t>書</a:t>
            </a:r>
            <a:r>
              <a:rPr lang="cs-CZ" altLang="zh-CN" sz="2400" dirty="0"/>
              <a:t>, </a:t>
            </a:r>
            <a:r>
              <a:rPr lang="cs-CZ" altLang="zh-CN" sz="2400" i="1" dirty="0" err="1"/>
              <a:t>shu</a:t>
            </a:r>
            <a:r>
              <a:rPr lang="en-US" altLang="zh-CN" sz="2400" dirty="0"/>
              <a:t> </a:t>
            </a:r>
            <a:r>
              <a:rPr lang="zh-CN" altLang="en-US" sz="2400" dirty="0"/>
              <a:t>數</a:t>
            </a:r>
            <a:r>
              <a:rPr lang="cs-CZ" altLang="zh-CN" sz="2400" dirty="0"/>
              <a:t>); textová produkce zajišťována </a:t>
            </a:r>
            <a:r>
              <a:rPr lang="cs-CZ" altLang="zh-CN" sz="2400" i="1" dirty="0" err="1"/>
              <a:t>shi</a:t>
            </a:r>
            <a:endParaRPr lang="cs-CZ" altLang="zh-CN" sz="2400" dirty="0"/>
          </a:p>
          <a:p>
            <a:r>
              <a:rPr lang="cs-CZ" altLang="zh-CN" sz="2400" dirty="0"/>
              <a:t>Sociální mobilita (bronzové nádoby, </a:t>
            </a:r>
            <a:r>
              <a:rPr lang="cs-CZ" altLang="zh-CN" sz="2400" i="1" dirty="0"/>
              <a:t>de</a:t>
            </a:r>
            <a:r>
              <a:rPr lang="cs-CZ" altLang="zh-CN" sz="2400" dirty="0"/>
              <a:t> </a:t>
            </a:r>
            <a:r>
              <a:rPr lang="zh-CN" altLang="en-US" sz="2400" dirty="0"/>
              <a:t>德</a:t>
            </a:r>
            <a:r>
              <a:rPr lang="cs-CZ" altLang="zh-CN" sz="2400" dirty="0"/>
              <a:t>)</a:t>
            </a:r>
          </a:p>
          <a:p>
            <a:r>
              <a:rPr lang="cs-CZ" altLang="zh-CN" sz="2400" dirty="0"/>
              <a:t>Rozvoj obchodu, zpracování železa</a:t>
            </a:r>
          </a:p>
          <a:p>
            <a:r>
              <a:rPr lang="cs-CZ" altLang="zh-CN" sz="2400" dirty="0"/>
              <a:t>Státní reformy – </a:t>
            </a:r>
            <a:r>
              <a:rPr lang="cs-CZ" altLang="zh-CN" sz="2400" dirty="0" err="1"/>
              <a:t>Shen</a:t>
            </a:r>
            <a:r>
              <a:rPr lang="cs-CZ" altLang="zh-CN" sz="2400" dirty="0"/>
              <a:t> </a:t>
            </a:r>
            <a:r>
              <a:rPr lang="cs-CZ" altLang="zh-CN" sz="2400" dirty="0" err="1"/>
              <a:t>Buhai</a:t>
            </a:r>
            <a:r>
              <a:rPr lang="cs-CZ" altLang="zh-CN" sz="2400" dirty="0"/>
              <a:t> </a:t>
            </a:r>
            <a:r>
              <a:rPr lang="zh-CN" altLang="en-US" sz="2400" dirty="0"/>
              <a:t>申不害</a:t>
            </a:r>
            <a:r>
              <a:rPr lang="cs-CZ" altLang="zh-CN" sz="2400" dirty="0"/>
              <a:t>, </a:t>
            </a:r>
            <a:r>
              <a:rPr lang="cs-CZ" altLang="zh-CN" sz="2400" dirty="0" err="1"/>
              <a:t>Shang</a:t>
            </a:r>
            <a:r>
              <a:rPr lang="cs-CZ" altLang="zh-CN" sz="2400" dirty="0"/>
              <a:t> </a:t>
            </a:r>
            <a:r>
              <a:rPr lang="cs-CZ" altLang="zh-CN" sz="2400" dirty="0" err="1"/>
              <a:t>Yang</a:t>
            </a:r>
            <a:r>
              <a:rPr lang="cs-CZ" altLang="zh-CN" sz="2400" dirty="0"/>
              <a:t> </a:t>
            </a:r>
            <a:r>
              <a:rPr lang="zh-CN" altLang="en-US" sz="2400" dirty="0"/>
              <a:t>商鞅</a:t>
            </a:r>
            <a:r>
              <a:rPr lang="cs-CZ" altLang="zh-CN" sz="2400" dirty="0"/>
              <a:t> ad.</a:t>
            </a:r>
          </a:p>
          <a:p>
            <a:endParaRPr lang="cs-CZ" sz="2400" dirty="0"/>
          </a:p>
        </p:txBody>
      </p:sp>
      <p:pic>
        <p:nvPicPr>
          <p:cNvPr id="8" name="Zástupný obsah 4">
            <a:extLst>
              <a:ext uri="{FF2B5EF4-FFF2-40B4-BE49-F238E27FC236}">
                <a16:creationId xmlns:a16="http://schemas.microsoft.com/office/drawing/2014/main" id="{1CD3960F-AD95-4B98-AB66-CCF411065C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0" b="12074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920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921644-71CE-429D-A1C6-D0DFC3548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Textová produkce</a:t>
            </a:r>
          </a:p>
        </p:txBody>
      </p:sp>
      <p:pic>
        <p:nvPicPr>
          <p:cNvPr id="6" name="Obrázek 5" descr="Obsah obrázku závěs, kobereček&#10;&#10;Popis byl vytvořen automaticky">
            <a:extLst>
              <a:ext uri="{FF2B5EF4-FFF2-40B4-BE49-F238E27FC236}">
                <a16:creationId xmlns:a16="http://schemas.microsoft.com/office/drawing/2014/main" id="{2E44FCF6-EA0D-4759-A324-C0289147DA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77" r="1" b="15940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41CBB1-23DC-4F37-BFC8-92255B7A2E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9940" y="2322576"/>
            <a:ext cx="6172200" cy="3858768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2400" dirty="0" err="1"/>
              <a:t>Nálezy</a:t>
            </a:r>
            <a:r>
              <a:rPr lang="en-US" sz="2400" dirty="0"/>
              <a:t> v </a:t>
            </a:r>
            <a:r>
              <a:rPr lang="en-US" sz="2400" dirty="0" err="1"/>
              <a:t>Mawangdui</a:t>
            </a:r>
            <a:r>
              <a:rPr lang="en-US" sz="2400" dirty="0"/>
              <a:t> </a:t>
            </a:r>
            <a:r>
              <a:rPr lang="zh-CN" altLang="en-US" sz="2400" dirty="0"/>
              <a:t>馬王堆 </a:t>
            </a:r>
            <a:r>
              <a:rPr lang="en-US" altLang="zh-CN" sz="2400" dirty="0"/>
              <a:t>(1972-1974)</a:t>
            </a:r>
            <a:r>
              <a:rPr lang="en-US" sz="2400" dirty="0"/>
              <a:t> a </a:t>
            </a:r>
            <a:r>
              <a:rPr lang="en-US" sz="2400" dirty="0" err="1"/>
              <a:t>Guodianu</a:t>
            </a:r>
            <a:r>
              <a:rPr lang="en-US" sz="2400" dirty="0"/>
              <a:t> </a:t>
            </a:r>
            <a:r>
              <a:rPr lang="zh-CN" altLang="en-US" sz="2400" dirty="0"/>
              <a:t>郭店</a:t>
            </a:r>
            <a:r>
              <a:rPr lang="en-US" altLang="zh-CN" sz="2400" dirty="0"/>
              <a:t> (1993) – </a:t>
            </a:r>
            <a:r>
              <a:rPr lang="en-US" altLang="zh-CN" sz="2400" dirty="0" err="1"/>
              <a:t>zásadní</a:t>
            </a:r>
            <a:r>
              <a:rPr lang="en-US" altLang="zh-CN" sz="2400" dirty="0"/>
              <a:t> </a:t>
            </a:r>
            <a:r>
              <a:rPr lang="en-US" altLang="zh-CN" sz="2400" dirty="0" err="1"/>
              <a:t>proměna</a:t>
            </a:r>
            <a:r>
              <a:rPr lang="en-US" altLang="zh-CN" sz="2400" dirty="0"/>
              <a:t> </a:t>
            </a:r>
            <a:r>
              <a:rPr lang="en-US" altLang="zh-CN" sz="2400" dirty="0" err="1"/>
              <a:t>ve</a:t>
            </a:r>
            <a:r>
              <a:rPr lang="en-US" altLang="zh-CN" sz="2400" dirty="0"/>
              <a:t> </a:t>
            </a:r>
            <a:r>
              <a:rPr lang="en-US" altLang="zh-CN" sz="2400" dirty="0" err="1"/>
              <a:t>vnímání</a:t>
            </a:r>
            <a:r>
              <a:rPr lang="en-US" altLang="zh-CN" sz="2400" dirty="0"/>
              <a:t> </a:t>
            </a:r>
            <a:r>
              <a:rPr lang="en-US" altLang="zh-CN" sz="2400" dirty="0" err="1"/>
              <a:t>textů</a:t>
            </a:r>
            <a:r>
              <a:rPr lang="en-US" altLang="zh-CN" sz="2400" dirty="0"/>
              <a:t> </a:t>
            </a:r>
            <a:r>
              <a:rPr lang="en-US" altLang="zh-CN" sz="2400" dirty="0" err="1"/>
              <a:t>daného</a:t>
            </a:r>
            <a:r>
              <a:rPr lang="en-US" altLang="zh-CN" sz="2400" dirty="0"/>
              <a:t> </a:t>
            </a:r>
            <a:r>
              <a:rPr lang="en-US" altLang="zh-CN" sz="2400" dirty="0" err="1"/>
              <a:t>období</a:t>
            </a:r>
            <a:endParaRPr lang="en-US" altLang="zh-CN" sz="2400" dirty="0"/>
          </a:p>
          <a:p>
            <a:pPr marL="0"/>
            <a:r>
              <a:rPr lang="cs-CZ" altLang="zh-CN" sz="2400" dirty="0"/>
              <a:t>Způsob zápisu – znaky, konfigurace, varianty</a:t>
            </a:r>
          </a:p>
          <a:p>
            <a:pPr marL="457200" lvl="1"/>
            <a:r>
              <a:rPr lang="cs-CZ" altLang="zh-CN" sz="2000" dirty="0"/>
              <a:t>Teorie „</a:t>
            </a:r>
            <a:r>
              <a:rPr lang="cs-CZ" altLang="zh-CN" sz="2000" dirty="0" err="1"/>
              <a:t>building</a:t>
            </a:r>
            <a:r>
              <a:rPr lang="cs-CZ" altLang="zh-CN" sz="2000" dirty="0"/>
              <a:t> </a:t>
            </a:r>
            <a:r>
              <a:rPr lang="cs-CZ" altLang="zh-CN" sz="2000" dirty="0" err="1"/>
              <a:t>blocks</a:t>
            </a:r>
            <a:r>
              <a:rPr lang="cs-CZ" altLang="zh-CN" sz="2000" dirty="0"/>
              <a:t>“</a:t>
            </a:r>
            <a:endParaRPr lang="en-US" altLang="zh-CN" sz="2000" dirty="0"/>
          </a:p>
          <a:p>
            <a:pPr marL="0"/>
            <a:r>
              <a:rPr lang="cs-CZ" sz="2400" dirty="0"/>
              <a:t>Otázka cirkulace textů, jejich společenské role (hrobové texty) </a:t>
            </a:r>
          </a:p>
          <a:p>
            <a:pPr marL="0"/>
            <a:r>
              <a:rPr lang="cs-CZ" sz="2400" dirty="0"/>
              <a:t>Pojetí škol – </a:t>
            </a:r>
            <a:r>
              <a:rPr lang="cs-CZ" sz="2400" i="1" dirty="0" err="1"/>
              <a:t>baijia</a:t>
            </a:r>
            <a:r>
              <a:rPr lang="cs-CZ" sz="2400" i="1" dirty="0"/>
              <a:t> </a:t>
            </a:r>
            <a:r>
              <a:rPr lang="zh-CN" altLang="en-US" sz="2400" dirty="0"/>
              <a:t>百家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6519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99D2C73-08B0-4F6B-A8E9-4651E6BDB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8DB88C-7EF2-487C-85D1-848F61F13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B1668E-D4F1-4E0E-A9F3-E347BE23BB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6" r="-2" b="4746"/>
          <a:stretch/>
        </p:blipFill>
        <p:spPr bwMode="auto">
          <a:xfrm>
            <a:off x="643467" y="643467"/>
            <a:ext cx="537209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09C0B9-CC1E-46E3-B4C1-28C2611B1E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1" r="36767" b="-1"/>
          <a:stretch/>
        </p:blipFill>
        <p:spPr bwMode="auto">
          <a:xfrm>
            <a:off x="6176432" y="643467"/>
            <a:ext cx="537210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87410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390</Words>
  <Application>Microsoft Office PowerPoint</Application>
  <PresentationFormat>Širokoúhlá obrazovka</PresentationFormat>
  <Paragraphs>31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Úvod do myšlení Válčících států</vt:lpstr>
      <vt:lpstr>Prezentace aplikace PowerPoint</vt:lpstr>
      <vt:lpstr>Západní Zhou</vt:lpstr>
      <vt:lpstr>Prezentace aplikace PowerPoint</vt:lpstr>
      <vt:lpstr>Východní Zhou – období Letopisů</vt:lpstr>
      <vt:lpstr>Prezentace aplikace PowerPoint</vt:lpstr>
      <vt:lpstr>Období Válčících států</vt:lpstr>
      <vt:lpstr>Textová produkce</vt:lpstr>
      <vt:lpstr>Prezentace aplikace PowerPoint</vt:lpstr>
      <vt:lpstr>Vznik a předávání textů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myšlení Válčících států</dc:title>
  <dc:creator>Václav Valtr</dc:creator>
  <cp:lastModifiedBy>Václav Valtr</cp:lastModifiedBy>
  <cp:revision>2</cp:revision>
  <dcterms:created xsi:type="dcterms:W3CDTF">2020-10-19T11:58:23Z</dcterms:created>
  <dcterms:modified xsi:type="dcterms:W3CDTF">2020-10-26T12:51:20Z</dcterms:modified>
</cp:coreProperties>
</file>