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5" r:id="rId10"/>
    <p:sldId id="269" r:id="rId11"/>
    <p:sldId id="268"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11/19/2017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11/19/2017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11/19/2017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11/19/2017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11/19/2017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3070-3D55-4876-9AC6-084EAB4A784A}"/>
              </a:ext>
            </a:extLst>
          </p:cNvPr>
          <p:cNvSpPr>
            <a:spLocks noGrp="1"/>
          </p:cNvSpPr>
          <p:nvPr>
            <p:ph type="ctrTitle"/>
          </p:nvPr>
        </p:nvSpPr>
        <p:spPr>
          <a:xfrm>
            <a:off x="1915126" y="1800225"/>
            <a:ext cx="8361229" cy="2329342"/>
          </a:xfrm>
        </p:spPr>
        <p:txBody>
          <a:bodyPr/>
          <a:lstStyle/>
          <a:p>
            <a:r>
              <a:rPr lang="cs-CZ" sz="5400" dirty="0"/>
              <a:t>Politicko-ekonomické ideologie ve Střední Evropě po roce 1848 </a:t>
            </a:r>
          </a:p>
        </p:txBody>
      </p:sp>
      <p:sp>
        <p:nvSpPr>
          <p:cNvPr id="3" name="Subtitle 2">
            <a:extLst>
              <a:ext uri="{FF2B5EF4-FFF2-40B4-BE49-F238E27FC236}">
                <a16:creationId xmlns:a16="http://schemas.microsoft.com/office/drawing/2014/main" id="{D8BE8C9E-CA7B-4D5D-9EEE-E45FD4AFF845}"/>
              </a:ext>
            </a:extLst>
          </p:cNvPr>
          <p:cNvSpPr>
            <a:spLocks noGrp="1"/>
          </p:cNvSpPr>
          <p:nvPr>
            <p:ph type="subTitle" idx="1"/>
          </p:nvPr>
        </p:nvSpPr>
        <p:spPr>
          <a:xfrm>
            <a:off x="2679905" y="4342041"/>
            <a:ext cx="6831673" cy="1086237"/>
          </a:xfrm>
        </p:spPr>
        <p:txBody>
          <a:bodyPr/>
          <a:lstStyle/>
          <a:p>
            <a:r>
              <a:rPr lang="cs-CZ" dirty="0"/>
              <a:t>Filip Šourek</a:t>
            </a:r>
          </a:p>
          <a:p>
            <a:r>
              <a:rPr lang="cs-CZ" dirty="0"/>
              <a:t>23.11.2017</a:t>
            </a:r>
          </a:p>
        </p:txBody>
      </p:sp>
    </p:spTree>
    <p:extLst>
      <p:ext uri="{BB962C8B-B14F-4D97-AF65-F5344CB8AC3E}">
        <p14:creationId xmlns:p14="http://schemas.microsoft.com/office/powerpoint/2010/main" val="1666318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A79C3B-D89B-46E0-B4B6-3FEBE5440F80}"/>
              </a:ext>
            </a:extLst>
          </p:cNvPr>
          <p:cNvSpPr>
            <a:spLocks noGrp="1"/>
          </p:cNvSpPr>
          <p:nvPr>
            <p:ph type="title"/>
          </p:nvPr>
        </p:nvSpPr>
        <p:spPr/>
        <p:txBody>
          <a:bodyPr/>
          <a:lstStyle/>
          <a:p>
            <a:pPr algn="ctr"/>
            <a:r>
              <a:rPr lang="cs-CZ" dirty="0"/>
              <a:t>NACIONALISMUS</a:t>
            </a:r>
          </a:p>
        </p:txBody>
      </p:sp>
      <p:sp>
        <p:nvSpPr>
          <p:cNvPr id="3" name="Zástupný symbol pro obsah 2">
            <a:extLst>
              <a:ext uri="{FF2B5EF4-FFF2-40B4-BE49-F238E27FC236}">
                <a16:creationId xmlns:a16="http://schemas.microsoft.com/office/drawing/2014/main" id="{062C5EAC-09CA-4427-B29D-B2E660807977}"/>
              </a:ext>
            </a:extLst>
          </p:cNvPr>
          <p:cNvSpPr>
            <a:spLocks noGrp="1"/>
          </p:cNvSpPr>
          <p:nvPr>
            <p:ph idx="1"/>
          </p:nvPr>
        </p:nvSpPr>
        <p:spPr>
          <a:xfrm>
            <a:off x="1371600" y="1571625"/>
            <a:ext cx="9601200" cy="4295775"/>
          </a:xfrm>
        </p:spPr>
        <p:txBody>
          <a:bodyPr/>
          <a:lstStyle/>
          <a:p>
            <a:r>
              <a:rPr lang="cs-CZ" dirty="0"/>
              <a:t>1789 – povstání lidu proti Ludvíku XVI. (francouzský lid = francouzský národ)</a:t>
            </a:r>
          </a:p>
          <a:p>
            <a:r>
              <a:rPr lang="cs-CZ" dirty="0"/>
              <a:t>1792-1815 – napoleonské války -&gt; protifrancouzské nálady ve střední Evropě</a:t>
            </a:r>
          </a:p>
          <a:p>
            <a:r>
              <a:rPr lang="cs-CZ" dirty="0"/>
              <a:t>počátek 19. století – </a:t>
            </a:r>
            <a:r>
              <a:rPr lang="cs-CZ" dirty="0" err="1"/>
              <a:t>Simón</a:t>
            </a:r>
            <a:r>
              <a:rPr lang="cs-CZ" dirty="0"/>
              <a:t> </a:t>
            </a:r>
            <a:r>
              <a:rPr lang="cs-CZ" dirty="0" err="1"/>
              <a:t>Bolivar</a:t>
            </a:r>
            <a:r>
              <a:rPr lang="cs-CZ" dirty="0"/>
              <a:t> – „Osvoboditel“ stojící proti španělské </a:t>
            </a:r>
            <a:r>
              <a:rPr lang="cs-CZ" dirty="0" err="1"/>
              <a:t>nádvládě</a:t>
            </a:r>
            <a:r>
              <a:rPr lang="cs-CZ" dirty="0"/>
              <a:t> v tehdejší Nové Grenadě</a:t>
            </a:r>
          </a:p>
          <a:p>
            <a:r>
              <a:rPr lang="cs-CZ" dirty="0"/>
              <a:t>revoluce 1848 – nacionalismus plně překreslil mapu Evropy</a:t>
            </a:r>
          </a:p>
          <a:p>
            <a:pPr marL="0" indent="0">
              <a:buNone/>
            </a:pPr>
            <a:r>
              <a:rPr lang="cs-CZ" dirty="0"/>
              <a:t>__________________________________________________________________________</a:t>
            </a:r>
          </a:p>
          <a:p>
            <a:r>
              <a:rPr lang="cs-CZ" dirty="0"/>
              <a:t>„národ“</a:t>
            </a:r>
          </a:p>
          <a:p>
            <a:r>
              <a:rPr lang="cs-CZ" dirty="0"/>
              <a:t>2 předpoklady </a:t>
            </a:r>
          </a:p>
          <a:p>
            <a:pPr lvl="1"/>
            <a:r>
              <a:rPr lang="cs-CZ" dirty="0"/>
              <a:t>přirozené rozdělení v národy</a:t>
            </a:r>
          </a:p>
          <a:p>
            <a:pPr lvl="1"/>
            <a:r>
              <a:rPr lang="cs-CZ" dirty="0"/>
              <a:t>národ jako nejlepší jednotka politického vládnutí</a:t>
            </a:r>
          </a:p>
        </p:txBody>
      </p:sp>
    </p:spTree>
    <p:extLst>
      <p:ext uri="{BB962C8B-B14F-4D97-AF65-F5344CB8AC3E}">
        <p14:creationId xmlns:p14="http://schemas.microsoft.com/office/powerpoint/2010/main" val="328722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1132C3-31D7-497B-A99A-21D9AB2D62EB}"/>
              </a:ext>
            </a:extLst>
          </p:cNvPr>
          <p:cNvSpPr>
            <a:spLocks noGrp="1"/>
          </p:cNvSpPr>
          <p:nvPr>
            <p:ph type="title"/>
          </p:nvPr>
        </p:nvSpPr>
        <p:spPr/>
        <p:txBody>
          <a:bodyPr/>
          <a:lstStyle/>
          <a:p>
            <a:pPr algn="ctr"/>
            <a:r>
              <a:rPr lang="cs-CZ" dirty="0"/>
              <a:t>NÁBOŽENSKÝ FUNDAMENTALISMUS</a:t>
            </a:r>
          </a:p>
        </p:txBody>
      </p:sp>
      <p:sp>
        <p:nvSpPr>
          <p:cNvPr id="3" name="Zástupný symbol pro obsah 2">
            <a:extLst>
              <a:ext uri="{FF2B5EF4-FFF2-40B4-BE49-F238E27FC236}">
                <a16:creationId xmlns:a16="http://schemas.microsoft.com/office/drawing/2014/main" id="{82CD8E98-A152-498D-BA07-48FBEF066C36}"/>
              </a:ext>
            </a:extLst>
          </p:cNvPr>
          <p:cNvSpPr>
            <a:spLocks noGrp="1"/>
          </p:cNvSpPr>
          <p:nvPr>
            <p:ph idx="1"/>
          </p:nvPr>
        </p:nvSpPr>
        <p:spPr>
          <a:xfrm>
            <a:off x="1371600" y="1614488"/>
            <a:ext cx="9601200" cy="4252912"/>
          </a:xfrm>
        </p:spPr>
        <p:txBody>
          <a:bodyPr/>
          <a:lstStyle/>
          <a:p>
            <a:r>
              <a:rPr lang="cs-CZ" dirty="0"/>
              <a:t>diskutabilní pojem fundamentalismus </a:t>
            </a:r>
          </a:p>
          <a:p>
            <a:pPr lvl="1"/>
            <a:r>
              <a:rPr lang="cs-CZ" dirty="0"/>
              <a:t>1910-1915 – evangeličtí protestanti</a:t>
            </a:r>
          </a:p>
          <a:p>
            <a:endParaRPr lang="cs-CZ" dirty="0"/>
          </a:p>
          <a:p>
            <a:r>
              <a:rPr lang="cs-CZ" dirty="0"/>
              <a:t>konfrontace ze strany řady myšlenkových směrů 19. století</a:t>
            </a:r>
          </a:p>
          <a:p>
            <a:endParaRPr lang="cs-CZ" dirty="0"/>
          </a:p>
          <a:p>
            <a:r>
              <a:rPr lang="cs-CZ" dirty="0"/>
              <a:t>historické souvislosti</a:t>
            </a:r>
          </a:p>
          <a:p>
            <a:pPr lvl="1"/>
            <a:r>
              <a:rPr lang="cs-CZ" dirty="0"/>
              <a:t>vznik katolických obcí</a:t>
            </a:r>
          </a:p>
          <a:p>
            <a:pPr lvl="1"/>
            <a:r>
              <a:rPr lang="cs-CZ" dirty="0"/>
              <a:t>sjednocení Německa, sjednocení Itálie</a:t>
            </a:r>
          </a:p>
          <a:p>
            <a:pPr lvl="1"/>
            <a:r>
              <a:rPr lang="cs-CZ" dirty="0"/>
              <a:t>do 20. století pouze neúspěšné politické strany</a:t>
            </a:r>
          </a:p>
        </p:txBody>
      </p:sp>
    </p:spTree>
    <p:extLst>
      <p:ext uri="{BB962C8B-B14F-4D97-AF65-F5344CB8AC3E}">
        <p14:creationId xmlns:p14="http://schemas.microsoft.com/office/powerpoint/2010/main" val="325927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E9DFD9-2128-406C-9287-C9CB933CA086}"/>
              </a:ext>
            </a:extLst>
          </p:cNvPr>
          <p:cNvSpPr>
            <a:spLocks noGrp="1"/>
          </p:cNvSpPr>
          <p:nvPr>
            <p:ph type="ctrTitle"/>
          </p:nvPr>
        </p:nvSpPr>
        <p:spPr>
          <a:xfrm>
            <a:off x="1915127" y="2379887"/>
            <a:ext cx="8361229" cy="2098226"/>
          </a:xfrm>
        </p:spPr>
        <p:txBody>
          <a:bodyPr/>
          <a:lstStyle/>
          <a:p>
            <a:r>
              <a:rPr lang="cs-CZ" dirty="0"/>
              <a:t>Děkuji za pozornost</a:t>
            </a:r>
          </a:p>
        </p:txBody>
      </p:sp>
    </p:spTree>
    <p:extLst>
      <p:ext uri="{BB962C8B-B14F-4D97-AF65-F5344CB8AC3E}">
        <p14:creationId xmlns:p14="http://schemas.microsoft.com/office/powerpoint/2010/main" val="652375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478BAD9-5D07-4092-BED0-ABC1D4CF3B02}"/>
              </a:ext>
            </a:extLst>
          </p:cNvPr>
          <p:cNvSpPr>
            <a:spLocks noGrp="1"/>
          </p:cNvSpPr>
          <p:nvPr>
            <p:ph type="title"/>
          </p:nvPr>
        </p:nvSpPr>
        <p:spPr>
          <a:xfrm>
            <a:off x="723900" y="1128713"/>
            <a:ext cx="3855720" cy="2157884"/>
          </a:xfrm>
        </p:spPr>
        <p:txBody>
          <a:bodyPr/>
          <a:lstStyle/>
          <a:p>
            <a:r>
              <a:rPr lang="cs-CZ" dirty="0"/>
              <a:t>Použitá literatura:</a:t>
            </a:r>
          </a:p>
        </p:txBody>
      </p:sp>
      <p:sp>
        <p:nvSpPr>
          <p:cNvPr id="5" name="Zástupný symbol pro obsah 4">
            <a:extLst>
              <a:ext uri="{FF2B5EF4-FFF2-40B4-BE49-F238E27FC236}">
                <a16:creationId xmlns:a16="http://schemas.microsoft.com/office/drawing/2014/main" id="{9C8A9514-E818-4D82-A9AD-7BA32CBDCCA8}"/>
              </a:ext>
            </a:extLst>
          </p:cNvPr>
          <p:cNvSpPr>
            <a:spLocks noGrp="1"/>
          </p:cNvSpPr>
          <p:nvPr>
            <p:ph idx="1"/>
          </p:nvPr>
        </p:nvSpPr>
        <p:spPr>
          <a:xfrm>
            <a:off x="6256020" y="1128713"/>
            <a:ext cx="5212080" cy="4732338"/>
          </a:xfrm>
        </p:spPr>
        <p:txBody>
          <a:bodyPr/>
          <a:lstStyle/>
          <a:p>
            <a:pPr marL="0" indent="0">
              <a:buNone/>
            </a:pPr>
            <a:r>
              <a:rPr lang="cs-CZ" dirty="0" err="1"/>
              <a:t>Heywood</a:t>
            </a:r>
            <a:r>
              <a:rPr lang="cs-CZ" dirty="0"/>
              <a:t> Andrew, </a:t>
            </a:r>
            <a:r>
              <a:rPr lang="cs-CZ" i="1" dirty="0" err="1"/>
              <a:t>Political</a:t>
            </a:r>
            <a:r>
              <a:rPr lang="cs-CZ" i="1" dirty="0"/>
              <a:t> </a:t>
            </a:r>
            <a:r>
              <a:rPr lang="cs-CZ" i="1" dirty="0" err="1"/>
              <a:t>Ideologies</a:t>
            </a:r>
            <a:r>
              <a:rPr lang="cs-CZ" i="1" dirty="0"/>
              <a:t>: An </a:t>
            </a:r>
            <a:r>
              <a:rPr lang="cs-CZ" i="1" dirty="0" err="1"/>
              <a:t>Introduction</a:t>
            </a:r>
            <a:r>
              <a:rPr lang="cs-CZ" i="1" dirty="0"/>
              <a:t> </a:t>
            </a:r>
            <a:r>
              <a:rPr lang="cs-CZ" dirty="0"/>
              <a:t>(Hampshire, New York: PALGRAVE MACMILLAN, 2003).</a:t>
            </a:r>
          </a:p>
          <a:p>
            <a:pPr marL="0" indent="0">
              <a:buNone/>
            </a:pPr>
            <a:endParaRPr lang="cs-CZ" dirty="0"/>
          </a:p>
          <a:p>
            <a:pPr marL="0" indent="0">
              <a:buNone/>
            </a:pPr>
            <a:r>
              <a:rPr lang="cs-CZ" dirty="0"/>
              <a:t>Hloušek Vít a Kopeček Lubomír, </a:t>
            </a:r>
            <a:r>
              <a:rPr lang="cs-CZ" i="1" dirty="0"/>
              <a:t>Politické strany: Původ, ideologie a transformace politických stran v západní a střední Evropě </a:t>
            </a:r>
            <a:r>
              <a:rPr lang="cs-CZ" dirty="0"/>
              <a:t>(Praha: </a:t>
            </a:r>
            <a:r>
              <a:rPr lang="cs-CZ" dirty="0" err="1"/>
              <a:t>Grada</a:t>
            </a:r>
            <a:r>
              <a:rPr lang="cs-CZ" dirty="0"/>
              <a:t> </a:t>
            </a:r>
            <a:r>
              <a:rPr lang="cs-CZ" dirty="0" err="1"/>
              <a:t>Publishing</a:t>
            </a:r>
            <a:r>
              <a:rPr lang="cs-CZ" dirty="0"/>
              <a:t>, a.s., 2010).</a:t>
            </a:r>
          </a:p>
          <a:p>
            <a:pPr marL="0" indent="0">
              <a:buNone/>
            </a:pPr>
            <a:endParaRPr lang="cs-CZ" dirty="0"/>
          </a:p>
          <a:p>
            <a:pPr marL="0" indent="0">
              <a:buNone/>
            </a:pPr>
            <a:r>
              <a:rPr lang="cs-CZ" dirty="0"/>
              <a:t>Křen Jan, </a:t>
            </a:r>
            <a:r>
              <a:rPr lang="cs-CZ" i="1" dirty="0"/>
              <a:t>Dvě století střední Evropy</a:t>
            </a:r>
            <a:r>
              <a:rPr lang="cs-CZ" dirty="0"/>
              <a:t> (Praha: Argo, 2005).</a:t>
            </a:r>
          </a:p>
          <a:p>
            <a:pPr marL="0" indent="0">
              <a:buNone/>
            </a:pPr>
            <a:endParaRPr lang="cs-CZ" dirty="0"/>
          </a:p>
        </p:txBody>
      </p:sp>
    </p:spTree>
    <p:extLst>
      <p:ext uri="{BB962C8B-B14F-4D97-AF65-F5344CB8AC3E}">
        <p14:creationId xmlns:p14="http://schemas.microsoft.com/office/powerpoint/2010/main" val="14557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0FC2-2743-4C25-B177-351FE7D75C6F}"/>
              </a:ext>
            </a:extLst>
          </p:cNvPr>
          <p:cNvSpPr>
            <a:spLocks noGrp="1"/>
          </p:cNvSpPr>
          <p:nvPr>
            <p:ph type="title"/>
          </p:nvPr>
        </p:nvSpPr>
        <p:spPr/>
        <p:txBody>
          <a:bodyPr/>
          <a:lstStyle/>
          <a:p>
            <a:pPr algn="ctr"/>
            <a:r>
              <a:rPr lang="cs-CZ" dirty="0"/>
              <a:t>Obsah prezentace</a:t>
            </a:r>
          </a:p>
        </p:txBody>
      </p:sp>
      <p:sp>
        <p:nvSpPr>
          <p:cNvPr id="3" name="Content Placeholder 2">
            <a:extLst>
              <a:ext uri="{FF2B5EF4-FFF2-40B4-BE49-F238E27FC236}">
                <a16:creationId xmlns:a16="http://schemas.microsoft.com/office/drawing/2014/main" id="{0EC12ECC-1945-4D3A-984D-49D5893EA16C}"/>
              </a:ext>
            </a:extLst>
          </p:cNvPr>
          <p:cNvSpPr>
            <a:spLocks noGrp="1"/>
          </p:cNvSpPr>
          <p:nvPr>
            <p:ph idx="1"/>
          </p:nvPr>
        </p:nvSpPr>
        <p:spPr/>
        <p:txBody>
          <a:bodyPr/>
          <a:lstStyle/>
          <a:p>
            <a:pPr marL="0" indent="0" algn="ctr">
              <a:buNone/>
            </a:pPr>
            <a:r>
              <a:rPr lang="cs-CZ" sz="2400" dirty="0"/>
              <a:t>historický kontext (1848 – počátek 20. století)</a:t>
            </a:r>
          </a:p>
          <a:p>
            <a:pPr marL="0" indent="0" algn="ctr">
              <a:buNone/>
            </a:pPr>
            <a:r>
              <a:rPr lang="cs-CZ" sz="2400" dirty="0"/>
              <a:t>pojem ideologie</a:t>
            </a:r>
          </a:p>
          <a:p>
            <a:pPr marL="0" indent="0" algn="ctr">
              <a:buNone/>
            </a:pPr>
            <a:r>
              <a:rPr lang="cs-CZ" sz="2400" dirty="0"/>
              <a:t>liberalismus</a:t>
            </a:r>
          </a:p>
          <a:p>
            <a:pPr marL="0" indent="0" algn="ctr">
              <a:buNone/>
            </a:pPr>
            <a:r>
              <a:rPr lang="cs-CZ" sz="2400" dirty="0"/>
              <a:t>konzervatismus</a:t>
            </a:r>
          </a:p>
          <a:p>
            <a:pPr marL="0" indent="0" algn="ctr">
              <a:buNone/>
            </a:pPr>
            <a:r>
              <a:rPr lang="cs-CZ" sz="2400" dirty="0"/>
              <a:t>socialismus</a:t>
            </a:r>
          </a:p>
          <a:p>
            <a:pPr marL="0" indent="0" algn="ctr">
              <a:buNone/>
            </a:pPr>
            <a:r>
              <a:rPr lang="cs-CZ" sz="2400" dirty="0"/>
              <a:t>(nacionalismus, fundamentalismus)</a:t>
            </a:r>
          </a:p>
          <a:p>
            <a:pPr marL="0" indent="0" algn="ctr">
              <a:buNone/>
            </a:pPr>
            <a:endParaRPr lang="cs-CZ" dirty="0"/>
          </a:p>
          <a:p>
            <a:pPr marL="0" indent="0" algn="ctr">
              <a:buNone/>
            </a:pPr>
            <a:endParaRPr lang="cs-CZ" dirty="0"/>
          </a:p>
          <a:p>
            <a:pPr marL="0" indent="0" algn="ctr">
              <a:buNone/>
            </a:pPr>
            <a:endParaRPr lang="cs-CZ" dirty="0"/>
          </a:p>
        </p:txBody>
      </p:sp>
    </p:spTree>
    <p:extLst>
      <p:ext uri="{BB962C8B-B14F-4D97-AF65-F5344CB8AC3E}">
        <p14:creationId xmlns:p14="http://schemas.microsoft.com/office/powerpoint/2010/main" val="194616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638F2F-4688-4030-B1CC-802724443B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Rectangle 9" title="Background Shape">
            <a:extLst>
              <a:ext uri="{FF2B5EF4-FFF2-40B4-BE49-F238E27FC236}">
                <a16:creationId xmlns:a16="http://schemas.microsoft.com/office/drawing/2014/main" id="{AAC19CEE-435E-4643-849E-5194A57437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Freeform 6">
            <a:extLst>
              <a:ext uri="{FF2B5EF4-FFF2-40B4-BE49-F238E27FC236}">
                <a16:creationId xmlns:a16="http://schemas.microsoft.com/office/drawing/2014/main" id="{48C811F0-0ED8-4A7B-BFDE-6433C690ED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973751" y="303896"/>
            <a:ext cx="1910102" cy="257067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489FDB37-C140-4FE9-B577-A2126117262F}"/>
              </a:ext>
            </a:extLst>
          </p:cNvPr>
          <p:cNvSpPr>
            <a:spLocks noGrp="1"/>
          </p:cNvSpPr>
          <p:nvPr>
            <p:ph type="title"/>
          </p:nvPr>
        </p:nvSpPr>
        <p:spPr>
          <a:xfrm>
            <a:off x="1253764" y="1327355"/>
            <a:ext cx="3559425" cy="4482564"/>
          </a:xfrm>
        </p:spPr>
        <p:txBody>
          <a:bodyPr>
            <a:normAutofit/>
          </a:bodyPr>
          <a:lstStyle/>
          <a:p>
            <a:r>
              <a:rPr lang="cs-CZ" dirty="0"/>
              <a:t>Historický kontext</a:t>
            </a:r>
            <a:br>
              <a:rPr lang="cs-CZ" dirty="0"/>
            </a:br>
            <a:r>
              <a:rPr lang="cs-CZ" sz="3200" dirty="0"/>
              <a:t>(1848 – počátek 20. století)</a:t>
            </a:r>
            <a:endParaRPr lang="cs-CZ" dirty="0"/>
          </a:p>
        </p:txBody>
      </p:sp>
      <p:sp>
        <p:nvSpPr>
          <p:cNvPr id="3" name="Content Placeholder 2">
            <a:extLst>
              <a:ext uri="{FF2B5EF4-FFF2-40B4-BE49-F238E27FC236}">
                <a16:creationId xmlns:a16="http://schemas.microsoft.com/office/drawing/2014/main" id="{8CF22C1D-5BB0-4AE5-A3B2-2B0F8FA4487D}"/>
              </a:ext>
            </a:extLst>
          </p:cNvPr>
          <p:cNvSpPr>
            <a:spLocks noGrp="1"/>
          </p:cNvSpPr>
          <p:nvPr>
            <p:ph idx="1"/>
          </p:nvPr>
        </p:nvSpPr>
        <p:spPr>
          <a:xfrm>
            <a:off x="6100123" y="1327356"/>
            <a:ext cx="4872677" cy="4482564"/>
          </a:xfrm>
        </p:spPr>
        <p:txBody>
          <a:bodyPr>
            <a:normAutofit/>
          </a:bodyPr>
          <a:lstStyle/>
          <a:p>
            <a:r>
              <a:rPr lang="cs-CZ" dirty="0"/>
              <a:t>osvícenství; vzestup kapitalismu; průmyslová revoluce</a:t>
            </a:r>
          </a:p>
          <a:p>
            <a:r>
              <a:rPr lang="cs-CZ" dirty="0"/>
              <a:t>1848 – revoluce; ekonomický rozmach; liberalizace myšlení; zánik feudalismu</a:t>
            </a:r>
          </a:p>
          <a:p>
            <a:r>
              <a:rPr lang="cs-CZ" dirty="0"/>
              <a:t>1850‘s – Krymská válka; druhé francouzské císařství</a:t>
            </a:r>
          </a:p>
          <a:p>
            <a:r>
              <a:rPr lang="cs-CZ" dirty="0"/>
              <a:t>1870‘s – sjednocení Itálie; sjednocení Německa</a:t>
            </a:r>
          </a:p>
          <a:p>
            <a:endParaRPr lang="cs-CZ" dirty="0"/>
          </a:p>
        </p:txBody>
      </p:sp>
    </p:spTree>
    <p:extLst>
      <p:ext uri="{BB962C8B-B14F-4D97-AF65-F5344CB8AC3E}">
        <p14:creationId xmlns:p14="http://schemas.microsoft.com/office/powerpoint/2010/main" val="145179236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29E9-5708-4E90-8E72-980162EE0D42}"/>
              </a:ext>
            </a:extLst>
          </p:cNvPr>
          <p:cNvSpPr>
            <a:spLocks noGrp="1"/>
          </p:cNvSpPr>
          <p:nvPr>
            <p:ph type="title"/>
          </p:nvPr>
        </p:nvSpPr>
        <p:spPr>
          <a:xfrm>
            <a:off x="1371600" y="685800"/>
            <a:ext cx="9601200" cy="742950"/>
          </a:xfrm>
        </p:spPr>
        <p:txBody>
          <a:bodyPr/>
          <a:lstStyle/>
          <a:p>
            <a:pPr algn="ctr"/>
            <a:r>
              <a:rPr lang="cs-CZ" dirty="0"/>
              <a:t>Pojem ideologie</a:t>
            </a:r>
          </a:p>
        </p:txBody>
      </p:sp>
      <p:sp>
        <p:nvSpPr>
          <p:cNvPr id="3" name="Content Placeholder 2">
            <a:extLst>
              <a:ext uri="{FF2B5EF4-FFF2-40B4-BE49-F238E27FC236}">
                <a16:creationId xmlns:a16="http://schemas.microsoft.com/office/drawing/2014/main" id="{F77BBCB4-21E3-4746-9A4A-74DCE30D3DC6}"/>
              </a:ext>
            </a:extLst>
          </p:cNvPr>
          <p:cNvSpPr>
            <a:spLocks noGrp="1"/>
          </p:cNvSpPr>
          <p:nvPr>
            <p:ph idx="1"/>
          </p:nvPr>
        </p:nvSpPr>
        <p:spPr>
          <a:xfrm>
            <a:off x="1371600" y="1828800"/>
            <a:ext cx="9601200" cy="4038600"/>
          </a:xfrm>
        </p:spPr>
        <p:txBody>
          <a:bodyPr>
            <a:normAutofit/>
          </a:bodyPr>
          <a:lstStyle/>
          <a:p>
            <a:pPr marL="0" indent="0" algn="ctr">
              <a:buNone/>
            </a:pPr>
            <a:r>
              <a:rPr lang="cs-CZ" sz="2800" i="1" dirty="0"/>
              <a:t>„An ideology is a more or less coherent set of ideas that provides the basis for organized political action, whether this is intended to preserve, modify or overthrow the existing system of power. All ideologies therefore (a) offer an account of the existig order, usually in the form of a ‚world-view‘, (b) advance a model of a desired future, a vision of the ‚good society‘, and (c) explain how political change can and should be brought about – how to get from (a) to (b).“</a:t>
            </a:r>
          </a:p>
          <a:p>
            <a:pPr marL="0" indent="0" algn="ctr">
              <a:buNone/>
            </a:pPr>
            <a:r>
              <a:rPr lang="cs-CZ" i="1" dirty="0"/>
              <a:t>- </a:t>
            </a:r>
            <a:r>
              <a:rPr lang="cs-CZ" dirty="0"/>
              <a:t>Andrew Heywood, </a:t>
            </a:r>
            <a:r>
              <a:rPr lang="cs-CZ" i="1" dirty="0"/>
              <a:t>Political Ideologies: an Introduction </a:t>
            </a:r>
            <a:r>
              <a:rPr lang="cs-CZ" dirty="0"/>
              <a:t>(Hampshire, New York: PALGRAVE MACMILLAN, 2003).</a:t>
            </a:r>
          </a:p>
        </p:txBody>
      </p:sp>
    </p:spTree>
    <p:extLst>
      <p:ext uri="{BB962C8B-B14F-4D97-AF65-F5344CB8AC3E}">
        <p14:creationId xmlns:p14="http://schemas.microsoft.com/office/powerpoint/2010/main" val="959068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5">
            <a:extLst>
              <a:ext uri="{FF2B5EF4-FFF2-40B4-BE49-F238E27FC236}">
                <a16:creationId xmlns:a16="http://schemas.microsoft.com/office/drawing/2014/main" id="{A93D97C6-63EF-4CA6-B01D-25E2772DC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Content Placeholder 4">
            <a:extLst>
              <a:ext uri="{FF2B5EF4-FFF2-40B4-BE49-F238E27FC236}">
                <a16:creationId xmlns:a16="http://schemas.microsoft.com/office/drawing/2014/main" id="{DF7AEA38-301D-4511-9DBD-63E5EF38588B}"/>
              </a:ext>
            </a:extLst>
          </p:cNvPr>
          <p:cNvPicPr>
            <a:picLocks noChangeAspect="1"/>
          </p:cNvPicPr>
          <p:nvPr/>
        </p:nvPicPr>
        <p:blipFill>
          <a:blip r:embed="rId2"/>
          <a:stretch>
            <a:fillRect/>
          </a:stretch>
        </p:blipFill>
        <p:spPr>
          <a:xfrm>
            <a:off x="6313047" y="2171700"/>
            <a:ext cx="4168050" cy="4530489"/>
          </a:xfrm>
          <a:prstGeom prst="rect">
            <a:avLst/>
          </a:prstGeom>
        </p:spPr>
      </p:pic>
      <p:sp>
        <p:nvSpPr>
          <p:cNvPr id="38" name="Rectangle 37" title="Side bar">
            <a:extLst>
              <a:ext uri="{FF2B5EF4-FFF2-40B4-BE49-F238E27FC236}">
                <a16:creationId xmlns:a16="http://schemas.microsoft.com/office/drawing/2014/main" id="{5DA4A40B-EDCE-42FC-B189-AEFB4F82E8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FD8D19-4DB3-4A1C-8369-D6B4D32648A4}"/>
              </a:ext>
            </a:extLst>
          </p:cNvPr>
          <p:cNvSpPr>
            <a:spLocks noGrp="1"/>
          </p:cNvSpPr>
          <p:nvPr>
            <p:ph type="title"/>
          </p:nvPr>
        </p:nvSpPr>
        <p:spPr>
          <a:xfrm>
            <a:off x="5100824" y="685800"/>
            <a:ext cx="6176776" cy="1485900"/>
          </a:xfrm>
        </p:spPr>
        <p:txBody>
          <a:bodyPr vert="horz" lIns="91440" tIns="45720" rIns="91440" bIns="45720" rtlCol="0">
            <a:normAutofit/>
          </a:bodyPr>
          <a:lstStyle/>
          <a:p>
            <a:pPr algn="ctr"/>
            <a:r>
              <a:rPr lang="cs-CZ" cap="all" dirty="0"/>
              <a:t>„dvoudimenzionální spektrum“</a:t>
            </a:r>
            <a:endParaRPr lang="en-US" cap="all" dirty="0"/>
          </a:p>
        </p:txBody>
      </p:sp>
      <p:sp>
        <p:nvSpPr>
          <p:cNvPr id="41" name="Content Placeholder 32"/>
          <p:cNvSpPr>
            <a:spLocks noGrp="1"/>
          </p:cNvSpPr>
          <p:nvPr>
            <p:ph idx="1"/>
          </p:nvPr>
        </p:nvSpPr>
        <p:spPr>
          <a:xfrm>
            <a:off x="-285406" y="2058014"/>
            <a:ext cx="4887550" cy="2741971"/>
          </a:xfrm>
        </p:spPr>
        <p:txBody>
          <a:bodyPr>
            <a:normAutofit/>
          </a:bodyPr>
          <a:lstStyle/>
          <a:p>
            <a:pPr algn="ctr"/>
            <a:endParaRPr lang="cs-CZ" sz="2800" dirty="0"/>
          </a:p>
          <a:p>
            <a:pPr algn="ctr"/>
            <a:endParaRPr lang="cs-CZ" sz="2800" dirty="0"/>
          </a:p>
          <a:p>
            <a:pPr algn="ctr"/>
            <a:r>
              <a:rPr lang="cs-CZ" sz="2800" dirty="0"/>
              <a:t>lineární spektrum</a:t>
            </a:r>
          </a:p>
          <a:p>
            <a:pPr algn="ctr"/>
            <a:r>
              <a:rPr lang="cs-CZ" sz="2800" dirty="0"/>
              <a:t>„horseshoe“ spektrum</a:t>
            </a:r>
            <a:endParaRPr lang="en-US" sz="2800" dirty="0"/>
          </a:p>
        </p:txBody>
      </p:sp>
    </p:spTree>
    <p:extLst>
      <p:ext uri="{BB962C8B-B14F-4D97-AF65-F5344CB8AC3E}">
        <p14:creationId xmlns:p14="http://schemas.microsoft.com/office/powerpoint/2010/main" val="205103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3D97C6-63EF-4CA6-B01D-25E2772DC9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E760AA47-369F-43DF-AD63-F2A52FB1F90F}"/>
              </a:ext>
            </a:extLst>
          </p:cNvPr>
          <p:cNvPicPr>
            <a:picLocks noChangeAspect="1"/>
          </p:cNvPicPr>
          <p:nvPr/>
        </p:nvPicPr>
        <p:blipFill>
          <a:blip r:embed="rId2"/>
          <a:stretch>
            <a:fillRect/>
          </a:stretch>
        </p:blipFill>
        <p:spPr>
          <a:xfrm>
            <a:off x="640079" y="685800"/>
            <a:ext cx="3093388" cy="3991466"/>
          </a:xfrm>
          <a:prstGeom prst="rect">
            <a:avLst/>
          </a:prstGeom>
        </p:spPr>
      </p:pic>
      <p:sp>
        <p:nvSpPr>
          <p:cNvPr id="15" name="Rectangle 14" title="Side bar">
            <a:extLst>
              <a:ext uri="{FF2B5EF4-FFF2-40B4-BE49-F238E27FC236}">
                <a16:creationId xmlns:a16="http://schemas.microsoft.com/office/drawing/2014/main" id="{5DA4A40B-EDCE-42FC-B189-AEFB4F82E8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2BDCEC-A455-4617-8D99-B60B1ABE986F}"/>
              </a:ext>
            </a:extLst>
          </p:cNvPr>
          <p:cNvSpPr>
            <a:spLocks noGrp="1"/>
          </p:cNvSpPr>
          <p:nvPr>
            <p:ph type="title"/>
          </p:nvPr>
        </p:nvSpPr>
        <p:spPr>
          <a:xfrm>
            <a:off x="5100824" y="685800"/>
            <a:ext cx="6176776" cy="1485900"/>
          </a:xfrm>
        </p:spPr>
        <p:txBody>
          <a:bodyPr>
            <a:normAutofit/>
          </a:bodyPr>
          <a:lstStyle/>
          <a:p>
            <a:pPr algn="ctr"/>
            <a:r>
              <a:rPr lang="cs-CZ" dirty="0"/>
              <a:t>LIBERALISMUS</a:t>
            </a:r>
          </a:p>
        </p:txBody>
      </p:sp>
      <p:sp>
        <p:nvSpPr>
          <p:cNvPr id="10" name="Content Placeholder 9"/>
          <p:cNvSpPr>
            <a:spLocks noGrp="1"/>
          </p:cNvSpPr>
          <p:nvPr>
            <p:ph idx="1"/>
          </p:nvPr>
        </p:nvSpPr>
        <p:spPr>
          <a:xfrm>
            <a:off x="5100824" y="1432891"/>
            <a:ext cx="6176776" cy="4434509"/>
          </a:xfrm>
        </p:spPr>
        <p:txBody>
          <a:bodyPr>
            <a:normAutofit lnSpcReduction="10000"/>
          </a:bodyPr>
          <a:lstStyle/>
          <a:p>
            <a:r>
              <a:rPr lang="cs-CZ" dirty="0"/>
              <a:t>1930‘s (1812, Španělsko)</a:t>
            </a:r>
          </a:p>
          <a:p>
            <a:r>
              <a:rPr lang="cs-CZ" dirty="0"/>
              <a:t>laissez-faire</a:t>
            </a:r>
          </a:p>
          <a:p>
            <a:r>
              <a:rPr lang="cs-CZ" dirty="0"/>
              <a:t>19. století – zlatý věk klasického liberalismu</a:t>
            </a:r>
          </a:p>
          <a:p>
            <a:pPr lvl="1"/>
            <a:r>
              <a:rPr lang="cs-CZ" dirty="0"/>
              <a:t>klasický liberalismus x sociální liberalismus</a:t>
            </a:r>
          </a:p>
          <a:p>
            <a:pPr marL="0" indent="0" algn="ctr">
              <a:buNone/>
            </a:pPr>
            <a:endParaRPr lang="cs-CZ" sz="2400" dirty="0"/>
          </a:p>
          <a:p>
            <a:pPr marL="0" indent="0" algn="ctr">
              <a:buNone/>
            </a:pPr>
            <a:r>
              <a:rPr lang="cs-CZ" sz="2400" dirty="0"/>
              <a:t>Individualismus</a:t>
            </a:r>
          </a:p>
          <a:p>
            <a:pPr marL="0" indent="0" algn="ctr">
              <a:buNone/>
            </a:pPr>
            <a:r>
              <a:rPr lang="cs-CZ" sz="2400" dirty="0"/>
              <a:t>Svoboda</a:t>
            </a:r>
          </a:p>
          <a:p>
            <a:pPr marL="0" indent="0" algn="ctr">
              <a:buNone/>
            </a:pPr>
            <a:r>
              <a:rPr lang="cs-CZ" sz="2400" dirty="0"/>
              <a:t>Racionalita</a:t>
            </a:r>
          </a:p>
          <a:p>
            <a:pPr marL="0" indent="0" algn="ctr">
              <a:buNone/>
            </a:pPr>
            <a:r>
              <a:rPr lang="cs-CZ" sz="2400" dirty="0"/>
              <a:t>Spravedlnost</a:t>
            </a:r>
          </a:p>
          <a:p>
            <a:pPr marL="0" indent="0" algn="ctr">
              <a:buNone/>
            </a:pPr>
            <a:r>
              <a:rPr lang="cs-CZ" sz="2400" dirty="0"/>
              <a:t>Tolerance a diverzita</a:t>
            </a:r>
          </a:p>
        </p:txBody>
      </p:sp>
      <p:sp>
        <p:nvSpPr>
          <p:cNvPr id="3" name="TextBox 2">
            <a:extLst>
              <a:ext uri="{FF2B5EF4-FFF2-40B4-BE49-F238E27FC236}">
                <a16:creationId xmlns:a16="http://schemas.microsoft.com/office/drawing/2014/main" id="{040D5E2B-2608-4674-A568-DE98215E2FAE}"/>
              </a:ext>
            </a:extLst>
          </p:cNvPr>
          <p:cNvSpPr txBox="1"/>
          <p:nvPr/>
        </p:nvSpPr>
        <p:spPr>
          <a:xfrm>
            <a:off x="785813" y="4986338"/>
            <a:ext cx="2828925" cy="892552"/>
          </a:xfrm>
          <a:prstGeom prst="rect">
            <a:avLst/>
          </a:prstGeom>
          <a:noFill/>
        </p:spPr>
        <p:txBody>
          <a:bodyPr wrap="square" rtlCol="0">
            <a:spAutoFit/>
          </a:bodyPr>
          <a:lstStyle/>
          <a:p>
            <a:pPr algn="ctr"/>
            <a:r>
              <a:rPr lang="cs-CZ" sz="3200" dirty="0"/>
              <a:t>John Locke</a:t>
            </a:r>
          </a:p>
          <a:p>
            <a:pPr algn="ctr"/>
            <a:r>
              <a:rPr lang="cs-CZ" dirty="0"/>
              <a:t>(1632-1704)</a:t>
            </a:r>
          </a:p>
        </p:txBody>
      </p:sp>
    </p:spTree>
    <p:extLst>
      <p:ext uri="{BB962C8B-B14F-4D97-AF65-F5344CB8AC3E}">
        <p14:creationId xmlns:p14="http://schemas.microsoft.com/office/powerpoint/2010/main" val="15900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1221-681E-4E5E-9A20-56436E9B6A5D}"/>
              </a:ext>
            </a:extLst>
          </p:cNvPr>
          <p:cNvSpPr>
            <a:spLocks noGrp="1"/>
          </p:cNvSpPr>
          <p:nvPr>
            <p:ph type="title"/>
          </p:nvPr>
        </p:nvSpPr>
        <p:spPr>
          <a:xfrm>
            <a:off x="765025" y="558411"/>
            <a:ext cx="9612971" cy="884628"/>
          </a:xfrm>
        </p:spPr>
        <p:txBody>
          <a:bodyPr>
            <a:normAutofit fontScale="90000"/>
          </a:bodyPr>
          <a:lstStyle/>
          <a:p>
            <a:r>
              <a:rPr lang="cs-CZ" dirty="0"/>
              <a:t>KONZERVATISMUS</a:t>
            </a:r>
          </a:p>
        </p:txBody>
      </p:sp>
      <p:sp>
        <p:nvSpPr>
          <p:cNvPr id="3" name="Text Placeholder 2">
            <a:extLst>
              <a:ext uri="{FF2B5EF4-FFF2-40B4-BE49-F238E27FC236}">
                <a16:creationId xmlns:a16="http://schemas.microsoft.com/office/drawing/2014/main" id="{FBE885EB-4512-4C69-82C3-6FF1CF0AB527}"/>
              </a:ext>
            </a:extLst>
          </p:cNvPr>
          <p:cNvSpPr>
            <a:spLocks noGrp="1"/>
          </p:cNvSpPr>
          <p:nvPr>
            <p:ph type="body" idx="1"/>
          </p:nvPr>
        </p:nvSpPr>
        <p:spPr>
          <a:xfrm>
            <a:off x="765025" y="1857375"/>
            <a:ext cx="9612971" cy="3502277"/>
          </a:xfrm>
        </p:spPr>
        <p:txBody>
          <a:bodyPr>
            <a:normAutofit lnSpcReduction="10000"/>
          </a:bodyPr>
          <a:lstStyle/>
          <a:p>
            <a:r>
              <a:rPr lang="cs-CZ" sz="3600" i="1" dirty="0"/>
              <a:t>„odpovědí na výzvu liberalismu a radikalismu. </a:t>
            </a:r>
          </a:p>
          <a:p>
            <a:r>
              <a:rPr lang="cs-CZ" sz="3600" i="1" dirty="0"/>
              <a:t>Konzervatismus je hnutím hájícím pozice, které jsou ohrožené nebo – jako u francouzské revoluce – ztracené.“</a:t>
            </a:r>
          </a:p>
          <a:p>
            <a:endParaRPr lang="cs-CZ" sz="3600" dirty="0"/>
          </a:p>
          <a:p>
            <a:r>
              <a:rPr lang="cs-CZ" sz="2800" dirty="0"/>
              <a:t>- Klaus von Beyme</a:t>
            </a:r>
          </a:p>
          <a:p>
            <a:endParaRPr lang="cs-CZ" dirty="0"/>
          </a:p>
        </p:txBody>
      </p:sp>
    </p:spTree>
    <p:extLst>
      <p:ext uri="{BB962C8B-B14F-4D97-AF65-F5344CB8AC3E}">
        <p14:creationId xmlns:p14="http://schemas.microsoft.com/office/powerpoint/2010/main" val="330718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title="Side bar">
            <a:extLst>
              <a:ext uri="{FF2B5EF4-FFF2-40B4-BE49-F238E27FC236}">
                <a16:creationId xmlns:a16="http://schemas.microsoft.com/office/drawing/2014/main" id="{BEC9E7FA-3295-45ED-8253-D23F9E44E1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4">
            <a:extLst>
              <a:ext uri="{FF2B5EF4-FFF2-40B4-BE49-F238E27FC236}">
                <a16:creationId xmlns:a16="http://schemas.microsoft.com/office/drawing/2014/main" id="{9F1FAC69-E06F-4092-97CB-0464EAFD90FB}"/>
              </a:ext>
            </a:extLst>
          </p:cNvPr>
          <p:cNvPicPr>
            <a:picLocks noChangeAspect="1"/>
          </p:cNvPicPr>
          <p:nvPr/>
        </p:nvPicPr>
        <p:blipFill>
          <a:blip r:embed="rId2"/>
          <a:stretch>
            <a:fillRect/>
          </a:stretch>
        </p:blipFill>
        <p:spPr>
          <a:xfrm>
            <a:off x="2078041" y="645106"/>
            <a:ext cx="3822698" cy="4550831"/>
          </a:xfrm>
          <a:prstGeom prst="rect">
            <a:avLst/>
          </a:prstGeom>
        </p:spPr>
      </p:pic>
      <p:sp>
        <p:nvSpPr>
          <p:cNvPr id="2" name="Title 1">
            <a:extLst>
              <a:ext uri="{FF2B5EF4-FFF2-40B4-BE49-F238E27FC236}">
                <a16:creationId xmlns:a16="http://schemas.microsoft.com/office/drawing/2014/main" id="{3E2D57C7-9088-4253-AADC-815685568AC1}"/>
              </a:ext>
            </a:extLst>
          </p:cNvPr>
          <p:cNvSpPr>
            <a:spLocks noGrp="1"/>
          </p:cNvSpPr>
          <p:nvPr>
            <p:ph type="title"/>
          </p:nvPr>
        </p:nvSpPr>
        <p:spPr>
          <a:xfrm>
            <a:off x="6543675" y="685800"/>
            <a:ext cx="4973411" cy="928688"/>
          </a:xfrm>
        </p:spPr>
        <p:txBody>
          <a:bodyPr>
            <a:normAutofit/>
          </a:bodyPr>
          <a:lstStyle/>
          <a:p>
            <a:pPr algn="ctr"/>
            <a:r>
              <a:rPr lang="cs-CZ" dirty="0"/>
              <a:t>KONZERVATISMUS</a:t>
            </a:r>
          </a:p>
        </p:txBody>
      </p:sp>
      <p:sp>
        <p:nvSpPr>
          <p:cNvPr id="10" name="Content Placeholder 9"/>
          <p:cNvSpPr>
            <a:spLocks noGrp="1"/>
          </p:cNvSpPr>
          <p:nvPr>
            <p:ph idx="1"/>
          </p:nvPr>
        </p:nvSpPr>
        <p:spPr>
          <a:xfrm>
            <a:off x="6543675" y="1743075"/>
            <a:ext cx="4973411" cy="4124325"/>
          </a:xfrm>
        </p:spPr>
        <p:txBody>
          <a:bodyPr>
            <a:normAutofit fontScale="92500" lnSpcReduction="10000"/>
          </a:bodyPr>
          <a:lstStyle/>
          <a:p>
            <a:r>
              <a:rPr lang="cs-CZ" dirty="0"/>
              <a:t>1820‘s; 1835 – oficiálně využívaný pojem (Toryové)</a:t>
            </a:r>
          </a:p>
          <a:p>
            <a:r>
              <a:rPr lang="cs-CZ" i="1" dirty="0"/>
              <a:t>Reflections on the Revolution in France     </a:t>
            </a:r>
            <a:r>
              <a:rPr lang="cs-CZ" dirty="0"/>
              <a:t>– E. Burke</a:t>
            </a:r>
            <a:endParaRPr lang="cs-CZ" i="1" dirty="0"/>
          </a:p>
          <a:p>
            <a:r>
              <a:rPr lang="cs-CZ" dirty="0"/>
              <a:t>doktrína tzv. jednoho národa (Benjamin Disreali)</a:t>
            </a:r>
          </a:p>
          <a:p>
            <a:pPr marL="0" indent="0" algn="ctr">
              <a:buNone/>
            </a:pPr>
            <a:r>
              <a:rPr lang="cs-CZ" sz="2400" dirty="0"/>
              <a:t>Tradice</a:t>
            </a:r>
          </a:p>
          <a:p>
            <a:pPr marL="0" indent="0" algn="ctr">
              <a:buNone/>
            </a:pPr>
            <a:r>
              <a:rPr lang="cs-CZ" sz="2400" dirty="0"/>
              <a:t>Lidská nedokonalost</a:t>
            </a:r>
          </a:p>
          <a:p>
            <a:pPr marL="0" indent="0" algn="ctr">
              <a:buNone/>
            </a:pPr>
            <a:r>
              <a:rPr lang="cs-CZ" sz="2400" dirty="0"/>
              <a:t>Organická společnost</a:t>
            </a:r>
          </a:p>
          <a:p>
            <a:pPr marL="0" indent="0" algn="ctr">
              <a:buNone/>
            </a:pPr>
            <a:r>
              <a:rPr lang="cs-CZ" sz="2400" dirty="0"/>
              <a:t>Hierarchie a autorita</a:t>
            </a:r>
          </a:p>
          <a:p>
            <a:pPr marL="0" indent="0" algn="ctr">
              <a:buNone/>
            </a:pPr>
            <a:r>
              <a:rPr lang="cs-CZ" sz="2400" dirty="0"/>
              <a:t>Vlastnictví</a:t>
            </a:r>
            <a:endParaRPr lang="en-US" sz="2400" dirty="0"/>
          </a:p>
        </p:txBody>
      </p:sp>
      <p:sp>
        <p:nvSpPr>
          <p:cNvPr id="5" name="TextBox 4">
            <a:extLst>
              <a:ext uri="{FF2B5EF4-FFF2-40B4-BE49-F238E27FC236}">
                <a16:creationId xmlns:a16="http://schemas.microsoft.com/office/drawing/2014/main" id="{07DF5465-936F-4315-83C6-B81F90322AF7}"/>
              </a:ext>
            </a:extLst>
          </p:cNvPr>
          <p:cNvSpPr txBox="1"/>
          <p:nvPr/>
        </p:nvSpPr>
        <p:spPr>
          <a:xfrm>
            <a:off x="2600325" y="5486400"/>
            <a:ext cx="2786063" cy="892552"/>
          </a:xfrm>
          <a:prstGeom prst="rect">
            <a:avLst/>
          </a:prstGeom>
          <a:noFill/>
        </p:spPr>
        <p:txBody>
          <a:bodyPr wrap="square" rtlCol="0">
            <a:spAutoFit/>
          </a:bodyPr>
          <a:lstStyle/>
          <a:p>
            <a:pPr algn="ctr"/>
            <a:r>
              <a:rPr lang="cs-CZ" sz="3200" dirty="0"/>
              <a:t>Edmund Burke</a:t>
            </a:r>
          </a:p>
          <a:p>
            <a:pPr algn="ctr"/>
            <a:r>
              <a:rPr lang="cs-CZ" dirty="0"/>
              <a:t>(1729-1797)</a:t>
            </a:r>
            <a:endParaRPr lang="cs-CZ" sz="1600" dirty="0"/>
          </a:p>
        </p:txBody>
      </p:sp>
    </p:spTree>
    <p:extLst>
      <p:ext uri="{BB962C8B-B14F-4D97-AF65-F5344CB8AC3E}">
        <p14:creationId xmlns:p14="http://schemas.microsoft.com/office/powerpoint/2010/main" val="73978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61D8973-EAA9-459A-AF59-BBB4233D6C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title="Side bar">
            <a:extLst>
              <a:ext uri="{FF2B5EF4-FFF2-40B4-BE49-F238E27FC236}">
                <a16:creationId xmlns:a16="http://schemas.microsoft.com/office/drawing/2014/main" id="{FBEA8A33-C0D0-416D-8359-724B8828C7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4">
            <a:extLst>
              <a:ext uri="{FF2B5EF4-FFF2-40B4-BE49-F238E27FC236}">
                <a16:creationId xmlns:a16="http://schemas.microsoft.com/office/drawing/2014/main" id="{3E02583A-E667-440E-B75D-7ABD395A753C}"/>
              </a:ext>
            </a:extLst>
          </p:cNvPr>
          <p:cNvPicPr>
            <a:picLocks noChangeAspect="1"/>
          </p:cNvPicPr>
          <p:nvPr/>
        </p:nvPicPr>
        <p:blipFill rotWithShape="1">
          <a:blip r:embed="rId2"/>
          <a:srcRect l="7423" r="13078"/>
          <a:stretch/>
        </p:blipFill>
        <p:spPr>
          <a:xfrm>
            <a:off x="8121848" y="242897"/>
            <a:ext cx="3611121" cy="5257790"/>
          </a:xfrm>
          <a:prstGeom prst="rect">
            <a:avLst/>
          </a:prstGeom>
        </p:spPr>
      </p:pic>
      <p:sp>
        <p:nvSpPr>
          <p:cNvPr id="2" name="Title 1">
            <a:extLst>
              <a:ext uri="{FF2B5EF4-FFF2-40B4-BE49-F238E27FC236}">
                <a16:creationId xmlns:a16="http://schemas.microsoft.com/office/drawing/2014/main" id="{72D3D9FE-996C-412C-90B8-3461CEE27C68}"/>
              </a:ext>
            </a:extLst>
          </p:cNvPr>
          <p:cNvSpPr>
            <a:spLocks noGrp="1"/>
          </p:cNvSpPr>
          <p:nvPr>
            <p:ph type="title"/>
          </p:nvPr>
        </p:nvSpPr>
        <p:spPr>
          <a:xfrm>
            <a:off x="784743" y="685800"/>
            <a:ext cx="5793475" cy="1485900"/>
          </a:xfrm>
        </p:spPr>
        <p:txBody>
          <a:bodyPr>
            <a:normAutofit/>
          </a:bodyPr>
          <a:lstStyle/>
          <a:p>
            <a:r>
              <a:rPr lang="cs-CZ" dirty="0"/>
              <a:t>SOCIALISMUS</a:t>
            </a:r>
            <a:endParaRPr lang="cs-CZ"/>
          </a:p>
        </p:txBody>
      </p:sp>
      <p:sp>
        <p:nvSpPr>
          <p:cNvPr id="10" name="Content Placeholder 9"/>
          <p:cNvSpPr>
            <a:spLocks noGrp="1"/>
          </p:cNvSpPr>
          <p:nvPr>
            <p:ph idx="1"/>
          </p:nvPr>
        </p:nvSpPr>
        <p:spPr>
          <a:xfrm>
            <a:off x="784743" y="1843088"/>
            <a:ext cx="5793475" cy="4024312"/>
          </a:xfrm>
        </p:spPr>
        <p:txBody>
          <a:bodyPr>
            <a:normAutofit/>
          </a:bodyPr>
          <a:lstStyle/>
          <a:p>
            <a:r>
              <a:rPr lang="cs-CZ" dirty="0"/>
              <a:t>1840‘s; od Roberta Owena a Saint-Simona k všeobecně známému pojmu</a:t>
            </a:r>
          </a:p>
          <a:p>
            <a:r>
              <a:rPr lang="cs-CZ" dirty="0"/>
              <a:t>nárůst kapitalismu = počátek socialismu</a:t>
            </a:r>
          </a:p>
          <a:p>
            <a:r>
              <a:rPr lang="cs-CZ" dirty="0"/>
              <a:t>(K. Marx, B. Engles)</a:t>
            </a:r>
          </a:p>
          <a:p>
            <a:pPr marL="0" indent="0" algn="ctr">
              <a:buNone/>
            </a:pPr>
            <a:r>
              <a:rPr lang="cs-CZ" sz="2200" dirty="0"/>
              <a:t>Pospolitost</a:t>
            </a:r>
          </a:p>
          <a:p>
            <a:pPr marL="0" indent="0" algn="ctr">
              <a:buNone/>
            </a:pPr>
            <a:r>
              <a:rPr lang="cs-CZ" sz="2200" dirty="0"/>
              <a:t>Spolupráce</a:t>
            </a:r>
          </a:p>
          <a:p>
            <a:pPr marL="0" indent="0" algn="ctr">
              <a:buNone/>
            </a:pPr>
            <a:r>
              <a:rPr lang="cs-CZ" sz="2200" dirty="0"/>
              <a:t>Rovnost</a:t>
            </a:r>
          </a:p>
          <a:p>
            <a:pPr marL="0" indent="0" algn="ctr">
              <a:buNone/>
            </a:pPr>
            <a:r>
              <a:rPr lang="cs-CZ" sz="2200" dirty="0"/>
              <a:t>Politika tříd</a:t>
            </a:r>
          </a:p>
          <a:p>
            <a:pPr marL="0" indent="0" algn="ctr">
              <a:buNone/>
            </a:pPr>
            <a:r>
              <a:rPr lang="cs-CZ" sz="2200" dirty="0"/>
              <a:t>Společné vlastnictví</a:t>
            </a:r>
          </a:p>
          <a:p>
            <a:endParaRPr lang="en-US" dirty="0"/>
          </a:p>
        </p:txBody>
      </p:sp>
      <p:sp>
        <p:nvSpPr>
          <p:cNvPr id="5" name="TextBox 4">
            <a:extLst>
              <a:ext uri="{FF2B5EF4-FFF2-40B4-BE49-F238E27FC236}">
                <a16:creationId xmlns:a16="http://schemas.microsoft.com/office/drawing/2014/main" id="{12BD5722-1FC4-4C27-BDE1-22245EE709DA}"/>
              </a:ext>
            </a:extLst>
          </p:cNvPr>
          <p:cNvSpPr txBox="1"/>
          <p:nvPr/>
        </p:nvSpPr>
        <p:spPr>
          <a:xfrm>
            <a:off x="8343900" y="5657850"/>
            <a:ext cx="3100388" cy="861774"/>
          </a:xfrm>
          <a:prstGeom prst="rect">
            <a:avLst/>
          </a:prstGeom>
          <a:noFill/>
        </p:spPr>
        <p:txBody>
          <a:bodyPr wrap="square" rtlCol="0">
            <a:spAutoFit/>
          </a:bodyPr>
          <a:lstStyle/>
          <a:p>
            <a:pPr algn="ctr"/>
            <a:r>
              <a:rPr lang="cs-CZ" sz="3200" dirty="0"/>
              <a:t>Robert Owen</a:t>
            </a:r>
          </a:p>
          <a:p>
            <a:pPr algn="ctr"/>
            <a:r>
              <a:rPr lang="cs-CZ" dirty="0"/>
              <a:t>(1771-1858)</a:t>
            </a:r>
          </a:p>
        </p:txBody>
      </p:sp>
    </p:spTree>
    <p:extLst>
      <p:ext uri="{BB962C8B-B14F-4D97-AF65-F5344CB8AC3E}">
        <p14:creationId xmlns:p14="http://schemas.microsoft.com/office/powerpoint/2010/main" val="9183909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563</TotalTime>
  <Words>509</Words>
  <Application>Microsoft Office PowerPoint</Application>
  <PresentationFormat>Širokoúhlá obrazovka</PresentationFormat>
  <Paragraphs>91</Paragraphs>
  <Slides>13</Slides>
  <Notes>0</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13</vt:i4>
      </vt:variant>
    </vt:vector>
  </HeadingPairs>
  <TitlesOfParts>
    <vt:vector size="15" baseType="lpstr">
      <vt:lpstr>Franklin Gothic Book</vt:lpstr>
      <vt:lpstr>Crop</vt:lpstr>
      <vt:lpstr>Politicko-ekonomické ideologie ve Střední Evropě po roce 1848 </vt:lpstr>
      <vt:lpstr>Obsah prezentace</vt:lpstr>
      <vt:lpstr>Historický kontext (1848 – počátek 20. století)</vt:lpstr>
      <vt:lpstr>Pojem ideologie</vt:lpstr>
      <vt:lpstr>„dvoudimenzionální spektrum“</vt:lpstr>
      <vt:lpstr>LIBERALISMUS</vt:lpstr>
      <vt:lpstr>KONZERVATISMUS</vt:lpstr>
      <vt:lpstr>KONZERVATISMUS</vt:lpstr>
      <vt:lpstr>SOCIALISMUS</vt:lpstr>
      <vt:lpstr>NACIONALISMUS</vt:lpstr>
      <vt:lpstr>NÁBOŽENSKÝ FUNDAMENTALISMUS</vt:lpstr>
      <vt:lpstr>Děkuji za pozornost</vt:lpstr>
      <vt:lpstr>Použitá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Politicko-ekonomické ideologie ve Střední Evropě po roce 1848</dc:title>
  <dc:creator>Filip Šourek</dc:creator>
  <cp:lastModifiedBy>Filip Šourek</cp:lastModifiedBy>
  <cp:revision>17</cp:revision>
  <dcterms:created xsi:type="dcterms:W3CDTF">2017-10-24T15:57:25Z</dcterms:created>
  <dcterms:modified xsi:type="dcterms:W3CDTF">2017-11-19T14:06:20Z</dcterms:modified>
</cp:coreProperties>
</file>