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Lubom%C3%ADr_%C5%A0trougal" TargetMode="External"/><Relationship Id="rId2" Type="http://schemas.openxmlformats.org/officeDocument/2006/relationships/hyperlink" Target="https://www.databazeknih.cz/zivotopis/lubomir-strougal-104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A8%D1%82%D1%80%D0%BE%D1%83%D0%B3%D0%B0%D0%BB,_%D0%9B%D1%8E%D0%B1%D0%BE%D0%BC%D0%B8%D1%8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D2062-C212-4A94-B41D-70208EDB29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Lubomír Štrougal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477C7C-1604-453D-ABD7-F3C8AA1D13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Vladislav Tsikin</a:t>
            </a:r>
          </a:p>
          <a:p>
            <a:r>
              <a:rPr lang="cs-CZ" dirty="0"/>
              <a:t>Bohemistika pro cizince 1. ROČNÍK</a:t>
            </a:r>
            <a:endParaRPr lang="ru-RU" dirty="0"/>
          </a:p>
        </p:txBody>
      </p:sp>
      <p:pic>
        <p:nvPicPr>
          <p:cNvPr id="1026" name="Picture 2" descr="Lubomír Štrougal slaví 95. narozeniny: Komunista, papaláš a symbol  normalizace | Blesk.cz">
            <a:extLst>
              <a:ext uri="{FF2B5EF4-FFF2-40B4-BE49-F238E27FC236}">
                <a16:creationId xmlns:a16="http://schemas.microsoft.com/office/drawing/2014/main" id="{C499ECA2-9A1D-419C-A8E0-36B7D77C8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71114"/>
            <a:ext cx="4710111" cy="55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Štrougal, Lubomír : Š">
            <a:extLst>
              <a:ext uri="{FF2B5EF4-FFF2-40B4-BE49-F238E27FC236}">
                <a16:creationId xmlns:a16="http://schemas.microsoft.com/office/drawing/2014/main" id="{79D0344B-7D9C-483A-83A1-FEB777215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650"/>
            <a:ext cx="5215987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65707-96DA-4A9E-9101-6CB7470E8B0D}"/>
              </a:ext>
            </a:extLst>
          </p:cNvPr>
          <p:cNvSpPr txBox="1"/>
          <p:nvPr/>
        </p:nvSpPr>
        <p:spPr>
          <a:xfrm>
            <a:off x="5429250" y="628650"/>
            <a:ext cx="62007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Open Sans"/>
              </a:rPr>
              <a:t>JUDr. Lubomír Štrougal je bývalý komunistický politik, ministr vnitra a pozdější československý premiér v letech 1970–1988.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Open Sans"/>
              </a:rPr>
              <a:t>Narodil se 19. října 1924 v</a:t>
            </a:r>
            <a:r>
              <a:rPr lang="ru-RU" dirty="0">
                <a:solidFill>
                  <a:srgbClr val="333333"/>
                </a:solidFill>
                <a:latin typeface="Open Sans"/>
              </a:rPr>
              <a:t> 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Mezimostí nad Nežárkou.</a:t>
            </a:r>
            <a:endParaRPr lang="ru-RU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33333"/>
                </a:solidFill>
                <a:latin typeface="Open Sans"/>
              </a:rPr>
              <a:t>Jeho otec, zaměstnanec cementárny, zakládal organizaci Komunistické strany Československa (KSČ) ve Veselí nad Lužnicí, během druhé světové války byl vězněn za odbojovou činnost a zahynul při bombardování berlínské věznice </a:t>
            </a:r>
            <a:r>
              <a:rPr lang="cs-CZ" dirty="0" err="1">
                <a:solidFill>
                  <a:srgbClr val="333333"/>
                </a:solidFill>
                <a:latin typeface="Open Sans"/>
              </a:rPr>
              <a:t>Plötzensee</a:t>
            </a:r>
            <a:r>
              <a:rPr lang="cs-CZ" dirty="0">
                <a:solidFill>
                  <a:srgbClr val="333333"/>
                </a:solidFill>
                <a:latin typeface="Open Sans"/>
              </a:rPr>
              <a:t>.</a:t>
            </a:r>
            <a:endParaRPr lang="en-US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Open Sans"/>
              </a:rPr>
              <a:t>Po válce absolvoval Lubomír Štrougal Právnickou fakultu Univerzity Karlovy.</a:t>
            </a:r>
            <a:r>
              <a:rPr lang="cs-CZ" dirty="0"/>
              <a:t/>
            </a:r>
            <a:br>
              <a:rPr lang="cs-CZ" dirty="0"/>
            </a:br>
            <a:endParaRPr lang="en-US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Open Sans"/>
              </a:rPr>
              <a:t>Již od roku 1948 pracoval v krajském vedení KSČ v Českých Budějovicích, od roku 1957 jako vedoucí tajemník Krajského výboru KSČ pro Jihočeský kraj. V roce 1958 byl zvolen do Ústředního výboru KSČ.</a:t>
            </a:r>
            <a:r>
              <a:rPr lang="cs-CZ" dirty="0"/>
              <a:t/>
            </a:r>
            <a:br>
              <a:rPr lang="cs-CZ" dirty="0"/>
            </a:br>
            <a:endParaRPr lang="cs-CZ" dirty="0">
              <a:solidFill>
                <a:srgbClr val="333333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272578-983B-442B-BD7C-E782337BE895}"/>
              </a:ext>
            </a:extLst>
          </p:cNvPr>
          <p:cNvSpPr txBox="1"/>
          <p:nvPr/>
        </p:nvSpPr>
        <p:spPr>
          <a:xfrm>
            <a:off x="438150" y="914400"/>
            <a:ext cx="53054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333333"/>
                </a:solidFill>
                <a:effectLst/>
                <a:latin typeface="Open Sans"/>
              </a:rPr>
              <a:t>V letech 1959–1961 pracoval jako ministr zemědělství v československé vládě, důležitější ale byla doba 1961–1965 na postu ministra vnitra. V komunistickém režimu se jednalo o klíčové ministerstvo, předpokládá se, že zde Lubomír Štrougal získal některé důležité kontakty v bezpečnostních složkách, které mu pomohly v jeho další kariéře.</a:t>
            </a:r>
            <a:r>
              <a:rPr lang="cs-CZ" dirty="0"/>
              <a:t/>
            </a:r>
            <a:br>
              <a:rPr lang="cs-CZ" dirty="0"/>
            </a:br>
            <a:endParaRPr lang="ru-RU" dirty="0"/>
          </a:p>
        </p:txBody>
      </p:sp>
      <p:pic>
        <p:nvPicPr>
          <p:cNvPr id="3074" name="Picture 2" descr="Komunistická strana Československa – Wikipedie">
            <a:extLst>
              <a:ext uri="{FF2B5EF4-FFF2-40B4-BE49-F238E27FC236}">
                <a16:creationId xmlns:a16="http://schemas.microsoft.com/office/drawing/2014/main" id="{4D407088-5D91-42F9-ADF6-C5D352E42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202" y="914400"/>
            <a:ext cx="367779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07BEF-8A7B-4963-9E31-C6025C851FE6}"/>
              </a:ext>
            </a:extLst>
          </p:cNvPr>
          <p:cNvSpPr txBox="1"/>
          <p:nvPr/>
        </p:nvSpPr>
        <p:spPr>
          <a:xfrm>
            <a:off x="6852664" y="5181600"/>
            <a:ext cx="471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Znak komunistické strany Československa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FB2D6E-FFD5-4EFD-8E1E-E99625035319}"/>
              </a:ext>
            </a:extLst>
          </p:cNvPr>
          <p:cNvSpPr txBox="1"/>
          <p:nvPr/>
        </p:nvSpPr>
        <p:spPr>
          <a:xfrm>
            <a:off x="438150" y="3724275"/>
            <a:ext cx="5305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/>
              </a:rPr>
              <a:t>Ve funkci ministra vnitra se mj. účastnil zatčení svého předchůdce Rudolfa Baráka přímo prezidentem Antonínem Novotným (ten se u Štrougala ujistil, zda může R. Baráka sám zatknout) a inscenování „nálezu“ nacistických dokumentů na Šumavě.</a:t>
            </a:r>
            <a:br>
              <a:rPr lang="cs-CZ" dirty="0"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90FF7-5252-4A80-9828-7CD8502DC183}"/>
              </a:ext>
            </a:extLst>
          </p:cNvPr>
          <p:cNvSpPr txBox="1"/>
          <p:nvPr/>
        </p:nvSpPr>
        <p:spPr>
          <a:xfrm>
            <a:off x="171450" y="1140261"/>
            <a:ext cx="75247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/>
              </a:rPr>
              <a:t>Po sovětské okupaci v roce 1968 řídil jako místopředseda (od března 1968) vládu v době, kterou premiér Oldřich Černík trávil nedobrovolně na jednáních se sovětským vedením v Moskvě. Štrougal odmítl pozici ve zrádcovské vládě, kterou se snažil sestavit Alois Indra – kabinet pod jeho vedením se naopak alespoň slovně profiloval jako odpůrce okupace. </a:t>
            </a:r>
            <a:endParaRPr lang="en-US" dirty="0">
              <a:latin typeface="Open Sans"/>
            </a:endParaRPr>
          </a:p>
          <a:p>
            <a:endParaRPr lang="en-US" dirty="0"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6C7573-2D71-4D45-A9DE-22E8BFDD0C8F}"/>
              </a:ext>
            </a:extLst>
          </p:cNvPr>
          <p:cNvSpPr txBox="1"/>
          <p:nvPr/>
        </p:nvSpPr>
        <p:spPr>
          <a:xfrm>
            <a:off x="1890712" y="4794409"/>
            <a:ext cx="841057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/>
              <a:t>Normalizace </a:t>
            </a:r>
            <a:r>
              <a:rPr lang="cs-CZ" dirty="0"/>
              <a:t>v dějinách Československa je období po násilním potlačení pražského jara v roce 1968. Znamenalo</a:t>
            </a:r>
            <a:r>
              <a:rPr lang="en-US" dirty="0"/>
              <a:t> to</a:t>
            </a:r>
            <a:r>
              <a:rPr lang="cs-CZ" dirty="0"/>
              <a:t> především návrat k totální kontrole KSČ nad ekonomickým, politickým a kulturním životem státu.</a:t>
            </a:r>
            <a:endParaRPr lang="ru-RU" b="1" dirty="0"/>
          </a:p>
        </p:txBody>
      </p:sp>
      <p:pic>
        <p:nvPicPr>
          <p:cNvPr id="4098" name="Picture 2" descr="Pražské jaro: vrchol i zlom socialistického utopismu – A2larm">
            <a:extLst>
              <a:ext uri="{FF2B5EF4-FFF2-40B4-BE49-F238E27FC236}">
                <a16:creationId xmlns:a16="http://schemas.microsoft.com/office/drawing/2014/main" id="{0216D8C0-5A8E-4AF0-9EA6-0E5A9B3BA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36" y="1221640"/>
            <a:ext cx="4462664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790FB-68EA-44DD-8AB6-C4D13A8964A4}"/>
              </a:ext>
            </a:extLst>
          </p:cNvPr>
          <p:cNvSpPr txBox="1"/>
          <p:nvPr/>
        </p:nvSpPr>
        <p:spPr>
          <a:xfrm>
            <a:off x="171450" y="2876550"/>
            <a:ext cx="7557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Open Sans"/>
              </a:rPr>
              <a:t>Po příchodu Gustáva Husáka do čela KSČ Štrougal obrátil, přijal post v Husákově novém prosovětském vedení a stal se jedním z hlavních představitelů politiky </a:t>
            </a:r>
            <a:r>
              <a:rPr lang="cs-CZ" b="1" dirty="0">
                <a:latin typeface="Open Sans"/>
              </a:rPr>
              <a:t>normalizace</a:t>
            </a:r>
            <a:r>
              <a:rPr lang="cs-CZ" dirty="0">
                <a:latin typeface="Open Sans"/>
              </a:rPr>
              <a:t> v následujících 20 letech.</a:t>
            </a:r>
            <a:endParaRPr lang="ru-RU" dirty="0">
              <a:latin typeface="Open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9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9D832C-DD8E-4E72-8B62-8548092A1815}"/>
              </a:ext>
            </a:extLst>
          </p:cNvPr>
          <p:cNvSpPr txBox="1"/>
          <p:nvPr/>
        </p:nvSpPr>
        <p:spPr>
          <a:xfrm>
            <a:off x="2433637" y="628650"/>
            <a:ext cx="7324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Byl 20 let (1968–1988) členem nejužšího vedení KSČ a 18 let (28. ledna 1970 až 11. října 1988) předsedou federální československé vlády.</a:t>
            </a: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Vedle Gustáva Husáka se stal nejznámější tváří spojenou s normalizací ve všech jejích aspektech nesvobody, cenzury, každodenního nátlaku na oponenty a v osmdesátých letech také stále patrnější ekonomické stagnace.</a:t>
            </a:r>
          </a:p>
          <a:p>
            <a:endParaRPr lang="ru-RU" dirty="0"/>
          </a:p>
        </p:txBody>
      </p:sp>
      <p:pic>
        <p:nvPicPr>
          <p:cNvPr id="5122" name="Picture 2" descr="Gustáv Husák a Lubomír Štrougal klamali tělem. Část Čechů se jimi nechala  podvést – Forum24">
            <a:extLst>
              <a:ext uri="{FF2B5EF4-FFF2-40B4-BE49-F238E27FC236}">
                <a16:creationId xmlns:a16="http://schemas.microsoft.com/office/drawing/2014/main" id="{FD55E70B-9C1C-4274-A731-EF5B699D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3714"/>
            <a:ext cx="65722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Štrougal, Lubomír : Š">
            <a:extLst>
              <a:ext uri="{FF2B5EF4-FFF2-40B4-BE49-F238E27FC236}">
                <a16:creationId xmlns:a16="http://schemas.microsoft.com/office/drawing/2014/main" id="{923586AD-2C47-4650-875E-37A5AE5A2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348" y="3033714"/>
            <a:ext cx="5335652" cy="3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6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93BF22-C14A-4BB3-8946-9E005ADA2ED7}"/>
              </a:ext>
            </a:extLst>
          </p:cNvPr>
          <p:cNvSpPr txBox="1"/>
          <p:nvPr/>
        </p:nvSpPr>
        <p:spPr>
          <a:xfrm>
            <a:off x="476250" y="1009649"/>
            <a:ext cx="6115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Open Sans"/>
              </a:rPr>
              <a:t>Po nástupu Michaila Gorbačova k moci v SSSR </a:t>
            </a:r>
            <a:r>
              <a:rPr lang="en-US" dirty="0">
                <a:latin typeface="Open Sans"/>
              </a:rPr>
              <a:t>(1988) </a:t>
            </a:r>
            <a:r>
              <a:rPr lang="cs-CZ" dirty="0">
                <a:latin typeface="Open Sans"/>
              </a:rPr>
              <a:t>a začátku politiky přestavby </a:t>
            </a:r>
            <a:r>
              <a:rPr lang="ru-RU" dirty="0">
                <a:latin typeface="Open Sans"/>
              </a:rPr>
              <a:t>(перестройки)</a:t>
            </a:r>
            <a:r>
              <a:rPr lang="en-US" dirty="0">
                <a:latin typeface="Open Sans"/>
              </a:rPr>
              <a:t> </a:t>
            </a:r>
            <a:r>
              <a:rPr lang="cs-CZ" dirty="0">
                <a:latin typeface="Open Sans"/>
              </a:rPr>
              <a:t>byl nucen opustit post předsedy vlády a následně i předsednictví ÚV KSČ</a:t>
            </a:r>
            <a:r>
              <a:rPr lang="ru-RU" dirty="0">
                <a:latin typeface="Open Sans"/>
              </a:rPr>
              <a:t>(</a:t>
            </a:r>
            <a:r>
              <a:rPr lang="cs-CZ" dirty="0">
                <a:latin typeface="Open Sans"/>
              </a:rPr>
              <a:t>Ústřední výbor</a:t>
            </a:r>
            <a:r>
              <a:rPr lang="ru-RU" dirty="0">
                <a:latin typeface="Open Sans"/>
              </a:rPr>
              <a:t>)</a:t>
            </a:r>
            <a:r>
              <a:rPr lang="cs-CZ" dirty="0">
                <a:latin typeface="Open Sans"/>
              </a:rPr>
              <a:t>.</a:t>
            </a:r>
          </a:p>
          <a:p>
            <a:endParaRPr lang="cs-CZ" dirty="0">
              <a:latin typeface="Open Sans"/>
            </a:endParaRPr>
          </a:p>
          <a:p>
            <a:r>
              <a:rPr lang="cs-CZ" dirty="0">
                <a:latin typeface="Open Sans"/>
              </a:rPr>
              <a:t>Počátkem roku 1990 byl vyloučen z KSČ a pak i zmizel z politického života státu.</a:t>
            </a:r>
            <a:endParaRPr lang="ru-RU" dirty="0">
              <a:latin typeface="Open Sans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30F3A7A-BED6-409C-A95E-A5B3D715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1009649"/>
            <a:ext cx="3619500" cy="174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23C53-F62B-47DC-9663-2A61053DB3AD}"/>
              </a:ext>
            </a:extLst>
          </p:cNvPr>
          <p:cNvSpPr txBox="1"/>
          <p:nvPr/>
        </p:nvSpPr>
        <p:spPr>
          <a:xfrm>
            <a:off x="7200900" y="2917645"/>
            <a:ext cx="451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Sovětská známka s tematikou perestrojky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BDF2A7-0C00-4EF0-B9D0-9CA1C71C4C8D}"/>
              </a:ext>
            </a:extLst>
          </p:cNvPr>
          <p:cNvSpPr txBox="1"/>
          <p:nvPr/>
        </p:nvSpPr>
        <p:spPr>
          <a:xfrm>
            <a:off x="5910262" y="4332228"/>
            <a:ext cx="654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i="0" dirty="0">
                <a:solidFill>
                  <a:srgbClr val="202122"/>
                </a:solidFill>
                <a:effectLst/>
                <a:latin typeface="Open Sans"/>
              </a:rPr>
              <a:t>Během 90. let byl neúspěšně obviněn z trestných činů v souvislosti se svým působením ve funkci předsedy vlády.</a:t>
            </a:r>
          </a:p>
          <a:p>
            <a:endParaRPr lang="cs-CZ" dirty="0">
              <a:solidFill>
                <a:srgbClr val="202122"/>
              </a:solidFill>
              <a:latin typeface="Open Sans"/>
            </a:endParaRPr>
          </a:p>
          <a:p>
            <a:r>
              <a:rPr lang="cs-CZ" dirty="0">
                <a:latin typeface="Open Sans"/>
              </a:rPr>
              <a:t>V současnosti žije v ústraní na samotě na Jizerce.</a:t>
            </a:r>
            <a:endParaRPr lang="ru-RU" dirty="0">
              <a:latin typeface="Open Sans"/>
            </a:endParaRPr>
          </a:p>
        </p:txBody>
      </p:sp>
      <p:pic>
        <p:nvPicPr>
          <p:cNvPr id="8194" name="Picture 2" descr="Lubomír Štrougal slaví 95. narozeniny: Komunista, papaláš a symbol  normalizace | Blesk.cz">
            <a:extLst>
              <a:ext uri="{FF2B5EF4-FFF2-40B4-BE49-F238E27FC236}">
                <a16:creationId xmlns:a16="http://schemas.microsoft.com/office/drawing/2014/main" id="{5C7B67F6-4792-4147-AAA2-7521384B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4" y="3220302"/>
            <a:ext cx="4695487" cy="344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9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035C5-15EE-44C9-B12B-5A9878AAF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1050881"/>
            <a:ext cx="3057525" cy="4328004"/>
          </a:xfrm>
          <a:prstGeom prst="rect">
            <a:avLst/>
          </a:prstGeom>
        </p:spPr>
      </p:pic>
      <p:pic>
        <p:nvPicPr>
          <p:cNvPr id="12290" name="Picture 2" descr="Paměti a úvahy">
            <a:extLst>
              <a:ext uri="{FF2B5EF4-FFF2-40B4-BE49-F238E27FC236}">
                <a16:creationId xmlns:a16="http://schemas.microsoft.com/office/drawing/2014/main" id="{BE9EE4DB-F3B9-4C05-88D3-66D60EC46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16719" r="8665" b="10303"/>
          <a:stretch/>
        </p:blipFill>
        <p:spPr bwMode="auto">
          <a:xfrm>
            <a:off x="790574" y="828675"/>
            <a:ext cx="3676651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FF2103-53AA-4AE8-9822-D3C28F4C1D43}"/>
              </a:ext>
            </a:extLst>
          </p:cNvPr>
          <p:cNvSpPr txBox="1"/>
          <p:nvPr/>
        </p:nvSpPr>
        <p:spPr>
          <a:xfrm>
            <a:off x="2200275" y="5659993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2009</a:t>
            </a:r>
            <a:endParaRPr lang="ru-R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2239F6-AC68-46A2-945E-49F5AF70F9FB}"/>
              </a:ext>
            </a:extLst>
          </p:cNvPr>
          <p:cNvSpPr txBox="1"/>
          <p:nvPr/>
        </p:nvSpPr>
        <p:spPr>
          <a:xfrm>
            <a:off x="9420225" y="5622453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2011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2C0CA-AC18-4B61-89AB-313C2B697D58}"/>
              </a:ext>
            </a:extLst>
          </p:cNvPr>
          <p:cNvSpPr txBox="1"/>
          <p:nvPr/>
        </p:nvSpPr>
        <p:spPr>
          <a:xfrm>
            <a:off x="5467350" y="120789"/>
            <a:ext cx="12573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>
                <a:latin typeface="Open Sans"/>
              </a:rPr>
              <a:t>Díla</a:t>
            </a:r>
            <a:endParaRPr lang="ru-RU" sz="4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117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FBAD5-A4B4-4A48-BD29-93BDC409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42552-5AFE-4BA4-9F1F-0674C7802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2626"/>
            <a:ext cx="11029615" cy="390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hlinkClick r:id="rId2"/>
              </a:rPr>
              <a:t>https://www.databazeknih.cz/zivotopis/lubomir-strougal-10458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3"/>
              </a:rPr>
              <a:t>https://cs.wikipedia.org/wiki/Lubom%C3%ADr_%C5%A0trougal</a:t>
            </a:r>
            <a:endParaRPr lang="cs-CZ" sz="2000" dirty="0"/>
          </a:p>
          <a:p>
            <a:pPr marL="0" indent="0">
              <a:buNone/>
            </a:pPr>
            <a:r>
              <a:rPr lang="cs-CZ" sz="2000" dirty="0">
                <a:hlinkClick r:id="rId4"/>
              </a:rPr>
              <a:t>https://ru.wikipedia.org/wiki/%D0%A8%D1%82%D1%80%D0%BE%D1%83%D0%B3%D0%B0%D0%BB,_%D0%9B%D1%8E%D0%B1%D0%BE%D0%BC%D0%B8%D1%80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7808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D23B7-B684-4470-A55B-087E1B27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50" y="3043910"/>
            <a:ext cx="8200858" cy="1497507"/>
          </a:xfrm>
        </p:spPr>
        <p:txBody>
          <a:bodyPr/>
          <a:lstStyle/>
          <a:p>
            <a:r>
              <a:rPr lang="cs-CZ" dirty="0"/>
              <a:t>DĚKUJI ZA POZORNOST</a:t>
            </a:r>
            <a:r>
              <a:rPr lang="ru-R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9080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733</TotalTime>
  <Words>402</Words>
  <Application>Microsoft Office PowerPoint</Application>
  <PresentationFormat>Širokoúhlá obrazovka</PresentationFormat>
  <Paragraphs>36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Corbel</vt:lpstr>
      <vt:lpstr>Gill Sans MT</vt:lpstr>
      <vt:lpstr>Open Sans</vt:lpstr>
      <vt:lpstr>Wingdings 2</vt:lpstr>
      <vt:lpstr>Дивиденд</vt:lpstr>
      <vt:lpstr>Lubomír Štrougal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Lubomír Štrougal</dc:title>
  <dc:creator>Vladislav Tsikin</dc:creator>
  <cp:lastModifiedBy>FFUK</cp:lastModifiedBy>
  <cp:revision>2</cp:revision>
  <dcterms:created xsi:type="dcterms:W3CDTF">2021-04-22T20:59:14Z</dcterms:created>
  <dcterms:modified xsi:type="dcterms:W3CDTF">2021-04-23T15:59:24Z</dcterms:modified>
</cp:coreProperties>
</file>