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F0F233E-A36A-47D2-8861-82998C22078C}" type="datetimeFigureOut">
              <a:rPr lang="fr-FR" smtClean="0"/>
              <a:pPr/>
              <a:t>29/03/2024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694A41-61E4-4B02-BC7A-DCEA9C679D7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F233E-A36A-47D2-8861-82998C22078C}" type="datetimeFigureOut">
              <a:rPr lang="fr-FR" smtClean="0"/>
              <a:pPr/>
              <a:t>29/03/2024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94A41-61E4-4B02-BC7A-DCEA9C679D7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4000" dirty="0" smtClean="0"/>
              <a:t>Olivier Marin</a:t>
            </a:r>
            <a:r>
              <a:rPr lang="fr-FR" dirty="0" smtClean="0"/>
              <a:t/>
            </a:r>
            <a:br>
              <a:rPr lang="fr-FR" dirty="0" smtClean="0"/>
            </a:br>
            <a:r>
              <a:rPr lang="fr-FR" dirty="0"/>
              <a:t/>
            </a:r>
            <a:br>
              <a:rPr lang="fr-FR" dirty="0"/>
            </a:br>
            <a:r>
              <a:rPr lang="fr-FR" sz="4900" dirty="0" smtClean="0"/>
              <a:t>Autour de la lettre de Charles VII aux Bohêmes</a:t>
            </a:r>
            <a:endParaRPr lang="fr-FR" sz="4900" dirty="0"/>
          </a:p>
        </p:txBody>
      </p:sp>
      <p:sp>
        <p:nvSpPr>
          <p:cNvPr id="3" name="Sous-titre 2"/>
          <p:cNvSpPr>
            <a:spLocks noGrp="1"/>
          </p:cNvSpPr>
          <p:nvPr>
            <p:ph type="subTitle" idx="1"/>
          </p:nvPr>
        </p:nvSpPr>
        <p:spPr/>
        <p:txBody>
          <a:bodyPr/>
          <a:lstStyle/>
          <a:p>
            <a:endParaRPr lang="fr-FR" dirty="0" smtClean="0"/>
          </a:p>
          <a:p>
            <a:r>
              <a:rPr lang="fr-FR" dirty="0" smtClean="0"/>
              <a:t>(1433)</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Deux témoignages externes</a:t>
            </a:r>
            <a:endParaRPr lang="fr-FR" sz="3600" dirty="0"/>
          </a:p>
        </p:txBody>
      </p:sp>
      <p:sp>
        <p:nvSpPr>
          <p:cNvPr id="3" name="Espace réservé du contenu 2"/>
          <p:cNvSpPr>
            <a:spLocks noGrp="1"/>
          </p:cNvSpPr>
          <p:nvPr>
            <p:ph idx="1"/>
          </p:nvPr>
        </p:nvSpPr>
        <p:spPr/>
        <p:txBody>
          <a:bodyPr>
            <a:normAutofit fontScale="55000" lnSpcReduction="20000"/>
          </a:bodyPr>
          <a:lstStyle/>
          <a:p>
            <a:pPr algn="just">
              <a:buNone/>
            </a:pPr>
            <a:r>
              <a:rPr lang="fr-FR" dirty="0" smtClean="0"/>
              <a:t>Anonyme, </a:t>
            </a:r>
            <a:r>
              <a:rPr lang="fr-FR" i="1" dirty="0" smtClean="0"/>
              <a:t>Liber </a:t>
            </a:r>
            <a:r>
              <a:rPr lang="fr-FR" i="1" dirty="0" err="1" smtClean="0"/>
              <a:t>diurnus</a:t>
            </a:r>
            <a:r>
              <a:rPr lang="fr-FR" dirty="0" smtClean="0"/>
              <a:t>, dans </a:t>
            </a:r>
            <a:r>
              <a:rPr lang="fr-FR" i="1" dirty="0" err="1" smtClean="0"/>
              <a:t>Monumenta</a:t>
            </a:r>
            <a:r>
              <a:rPr lang="fr-FR" i="1" dirty="0" smtClean="0"/>
              <a:t> </a:t>
            </a:r>
            <a:r>
              <a:rPr lang="fr-FR" i="1" dirty="0" err="1" smtClean="0"/>
              <a:t>conciliorum</a:t>
            </a:r>
            <a:r>
              <a:rPr lang="fr-FR" i="1" dirty="0" smtClean="0"/>
              <a:t> </a:t>
            </a:r>
            <a:r>
              <a:rPr lang="fr-FR" i="1" dirty="0" err="1" smtClean="0"/>
              <a:t>generalium</a:t>
            </a:r>
            <a:r>
              <a:rPr lang="fr-FR" i="1" dirty="0" smtClean="0"/>
              <a:t> </a:t>
            </a:r>
            <a:r>
              <a:rPr lang="fr-FR" i="1" dirty="0" err="1" smtClean="0"/>
              <a:t>seculi</a:t>
            </a:r>
            <a:r>
              <a:rPr lang="fr-FR" i="1" dirty="0" smtClean="0"/>
              <a:t> </a:t>
            </a:r>
            <a:r>
              <a:rPr lang="fr-FR" i="1" dirty="0" err="1" smtClean="0"/>
              <a:t>decimi</a:t>
            </a:r>
            <a:r>
              <a:rPr lang="fr-FR" i="1" dirty="0" smtClean="0"/>
              <a:t> </a:t>
            </a:r>
            <a:r>
              <a:rPr lang="fr-FR" i="1" dirty="0" err="1" smtClean="0"/>
              <a:t>quinti</a:t>
            </a:r>
            <a:r>
              <a:rPr lang="fr-FR" dirty="0" smtClean="0"/>
              <a:t>, tome 1, Vienne, 1857, éd. F. </a:t>
            </a:r>
            <a:r>
              <a:rPr lang="fr-FR" dirty="0" err="1" smtClean="0"/>
              <a:t>Palacký</a:t>
            </a:r>
            <a:r>
              <a:rPr lang="fr-FR" dirty="0" smtClean="0"/>
              <a:t>, p. 290 : </a:t>
            </a:r>
          </a:p>
          <a:p>
            <a:pPr algn="just">
              <a:buNone/>
            </a:pPr>
            <a:r>
              <a:rPr lang="fr-FR" dirty="0" smtClean="0"/>
              <a:t>	« </a:t>
            </a:r>
            <a:r>
              <a:rPr lang="fr-FR" dirty="0" err="1" smtClean="0"/>
              <a:t>Eodem</a:t>
            </a:r>
            <a:r>
              <a:rPr lang="fr-FR" dirty="0" smtClean="0"/>
              <a:t> die </a:t>
            </a:r>
            <a:r>
              <a:rPr lang="fr-FR" dirty="0" err="1" smtClean="0"/>
              <a:t>hora</a:t>
            </a:r>
            <a:r>
              <a:rPr lang="fr-FR" dirty="0" smtClean="0"/>
              <a:t> </a:t>
            </a:r>
            <a:r>
              <a:rPr lang="fr-FR" dirty="0" err="1" smtClean="0"/>
              <a:t>vesperorum</a:t>
            </a:r>
            <a:r>
              <a:rPr lang="fr-FR" dirty="0" smtClean="0"/>
              <a:t> </a:t>
            </a:r>
            <a:r>
              <a:rPr lang="fr-FR" dirty="0" err="1" smtClean="0"/>
              <a:t>simul</a:t>
            </a:r>
            <a:r>
              <a:rPr lang="fr-FR" dirty="0" smtClean="0"/>
              <a:t> </a:t>
            </a:r>
            <a:r>
              <a:rPr lang="fr-FR" dirty="0" err="1" smtClean="0"/>
              <a:t>congregati</a:t>
            </a:r>
            <a:r>
              <a:rPr lang="fr-FR" dirty="0" smtClean="0"/>
              <a:t>, </a:t>
            </a:r>
            <a:r>
              <a:rPr lang="fr-FR" dirty="0" err="1" smtClean="0"/>
              <a:t>archiepiscopus</a:t>
            </a:r>
            <a:r>
              <a:rPr lang="fr-FR" dirty="0" smtClean="0"/>
              <a:t> </a:t>
            </a:r>
            <a:r>
              <a:rPr lang="fr-FR" dirty="0" err="1" smtClean="0"/>
              <a:t>supradictus</a:t>
            </a:r>
            <a:r>
              <a:rPr lang="fr-FR" dirty="0" smtClean="0"/>
              <a:t> </a:t>
            </a:r>
            <a:r>
              <a:rPr lang="fr-FR" dirty="0" err="1" smtClean="0"/>
              <a:t>Lugdunensis</a:t>
            </a:r>
            <a:r>
              <a:rPr lang="fr-FR" dirty="0" smtClean="0"/>
              <a:t> cum </a:t>
            </a:r>
            <a:r>
              <a:rPr lang="fr-FR" dirty="0" err="1" smtClean="0"/>
              <a:t>duobus</a:t>
            </a:r>
            <a:r>
              <a:rPr lang="fr-FR" dirty="0" smtClean="0"/>
              <a:t> </a:t>
            </a:r>
            <a:r>
              <a:rPr lang="fr-FR" dirty="0" err="1" smtClean="0"/>
              <a:t>doctoribus</a:t>
            </a:r>
            <a:r>
              <a:rPr lang="fr-FR" dirty="0" smtClean="0"/>
              <a:t> </a:t>
            </a:r>
            <a:r>
              <a:rPr lang="fr-FR" dirty="0" err="1" smtClean="0"/>
              <a:t>Parisiensibus</a:t>
            </a:r>
            <a:r>
              <a:rPr lang="fr-FR" dirty="0" smtClean="0"/>
              <a:t> in medium </a:t>
            </a:r>
            <a:r>
              <a:rPr lang="fr-FR" dirty="0" err="1" smtClean="0"/>
              <a:t>Bohemorum</a:t>
            </a:r>
            <a:r>
              <a:rPr lang="fr-FR" dirty="0" smtClean="0"/>
              <a:t> </a:t>
            </a:r>
            <a:r>
              <a:rPr lang="fr-FR" dirty="0" err="1" smtClean="0"/>
              <a:t>venit</a:t>
            </a:r>
            <a:r>
              <a:rPr lang="fr-FR" dirty="0" smtClean="0"/>
              <a:t>, qui </a:t>
            </a:r>
            <a:r>
              <a:rPr lang="fr-FR" dirty="0" err="1" smtClean="0"/>
              <a:t>honorifice</a:t>
            </a:r>
            <a:r>
              <a:rPr lang="fr-FR" dirty="0" smtClean="0"/>
              <a:t> </a:t>
            </a:r>
            <a:r>
              <a:rPr lang="fr-FR" dirty="0" err="1" smtClean="0"/>
              <a:t>susceptus</a:t>
            </a:r>
            <a:r>
              <a:rPr lang="fr-FR" dirty="0" smtClean="0"/>
              <a:t>, </a:t>
            </a:r>
            <a:r>
              <a:rPr lang="fr-FR" dirty="0" err="1" smtClean="0"/>
              <a:t>legationem</a:t>
            </a:r>
            <a:r>
              <a:rPr lang="fr-FR" dirty="0" smtClean="0"/>
              <a:t>, </a:t>
            </a:r>
            <a:r>
              <a:rPr lang="fr-FR" dirty="0" err="1" smtClean="0"/>
              <a:t>quam</a:t>
            </a:r>
            <a:r>
              <a:rPr lang="fr-FR" dirty="0" smtClean="0"/>
              <a:t> a </a:t>
            </a:r>
            <a:r>
              <a:rPr lang="fr-FR" dirty="0" err="1" smtClean="0"/>
              <a:t>rege</a:t>
            </a:r>
            <a:r>
              <a:rPr lang="fr-FR" dirty="0" smtClean="0"/>
              <a:t> </a:t>
            </a:r>
            <a:r>
              <a:rPr lang="fr-FR" dirty="0" err="1" smtClean="0"/>
              <a:t>christianissimo</a:t>
            </a:r>
            <a:r>
              <a:rPr lang="fr-FR" dirty="0" smtClean="0"/>
              <a:t> </a:t>
            </a:r>
            <a:r>
              <a:rPr lang="fr-FR" dirty="0" err="1" smtClean="0"/>
              <a:t>suo</a:t>
            </a:r>
            <a:r>
              <a:rPr lang="fr-FR" dirty="0" smtClean="0"/>
              <a:t> </a:t>
            </a:r>
            <a:r>
              <a:rPr lang="fr-FR" dirty="0" err="1" smtClean="0"/>
              <a:t>Francorum</a:t>
            </a:r>
            <a:r>
              <a:rPr lang="fr-FR" dirty="0" smtClean="0"/>
              <a:t> </a:t>
            </a:r>
            <a:r>
              <a:rPr lang="fr-FR" dirty="0" err="1" smtClean="0"/>
              <a:t>habuit</a:t>
            </a:r>
            <a:r>
              <a:rPr lang="fr-FR" dirty="0" smtClean="0"/>
              <a:t>, </a:t>
            </a:r>
            <a:r>
              <a:rPr lang="fr-FR" dirty="0" err="1" smtClean="0"/>
              <a:t>sibi</a:t>
            </a:r>
            <a:r>
              <a:rPr lang="fr-FR" dirty="0" smtClean="0"/>
              <a:t> </a:t>
            </a:r>
            <a:r>
              <a:rPr lang="fr-FR" dirty="0" err="1" smtClean="0"/>
              <a:t>sub</a:t>
            </a:r>
            <a:r>
              <a:rPr lang="fr-FR" dirty="0" smtClean="0"/>
              <a:t> </a:t>
            </a:r>
            <a:r>
              <a:rPr lang="fr-FR" dirty="0" err="1" smtClean="0"/>
              <a:t>fide</a:t>
            </a:r>
            <a:r>
              <a:rPr lang="fr-FR" dirty="0" smtClean="0"/>
              <a:t> et honore et quasi </a:t>
            </a:r>
            <a:r>
              <a:rPr lang="fr-FR" dirty="0" err="1" smtClean="0"/>
              <a:t>juramento</a:t>
            </a:r>
            <a:r>
              <a:rPr lang="fr-FR" dirty="0" smtClean="0"/>
              <a:t> </a:t>
            </a:r>
            <a:r>
              <a:rPr lang="fr-FR" dirty="0" err="1" smtClean="0"/>
              <a:t>astrictus</a:t>
            </a:r>
            <a:r>
              <a:rPr lang="fr-FR" dirty="0" smtClean="0"/>
              <a:t>, inter cetera </a:t>
            </a:r>
            <a:r>
              <a:rPr lang="fr-FR" dirty="0" err="1" smtClean="0"/>
              <a:t>retulit</a:t>
            </a:r>
            <a:r>
              <a:rPr lang="fr-FR" dirty="0" smtClean="0"/>
              <a:t>, quod </a:t>
            </a:r>
            <a:r>
              <a:rPr lang="fr-FR" dirty="0" err="1" smtClean="0"/>
              <a:t>memor</a:t>
            </a:r>
            <a:r>
              <a:rPr lang="fr-FR" dirty="0" smtClean="0"/>
              <a:t> </a:t>
            </a:r>
            <a:r>
              <a:rPr lang="fr-FR" dirty="0" err="1" smtClean="0"/>
              <a:t>beneficiorum</a:t>
            </a:r>
            <a:r>
              <a:rPr lang="fr-FR" dirty="0" smtClean="0"/>
              <a:t> per </a:t>
            </a:r>
            <a:r>
              <a:rPr lang="fr-FR" dirty="0" err="1" smtClean="0"/>
              <a:t>regem</a:t>
            </a:r>
            <a:r>
              <a:rPr lang="fr-FR" dirty="0" smtClean="0"/>
              <a:t> </a:t>
            </a:r>
            <a:r>
              <a:rPr lang="fr-FR" dirty="0" err="1" smtClean="0"/>
              <a:t>Bohemie</a:t>
            </a:r>
            <a:r>
              <a:rPr lang="fr-FR" dirty="0" smtClean="0"/>
              <a:t> </a:t>
            </a:r>
            <a:r>
              <a:rPr lang="fr-FR" dirty="0" err="1" smtClean="0"/>
              <a:t>Johannem</a:t>
            </a:r>
            <a:r>
              <a:rPr lang="fr-FR" dirty="0" smtClean="0"/>
              <a:t> </a:t>
            </a:r>
            <a:r>
              <a:rPr lang="fr-FR" dirty="0" err="1" smtClean="0"/>
              <a:t>cecum</a:t>
            </a:r>
            <a:r>
              <a:rPr lang="fr-FR" dirty="0" smtClean="0"/>
              <a:t> </a:t>
            </a:r>
            <a:r>
              <a:rPr lang="fr-FR" dirty="0" err="1" smtClean="0"/>
              <a:t>ipsis</a:t>
            </a:r>
            <a:r>
              <a:rPr lang="fr-FR" dirty="0" smtClean="0"/>
              <a:t> </a:t>
            </a:r>
            <a:r>
              <a:rPr lang="fr-FR" dirty="0" err="1" smtClean="0"/>
              <a:t>collatorum</a:t>
            </a:r>
            <a:r>
              <a:rPr lang="fr-FR" dirty="0" smtClean="0"/>
              <a:t>, et </a:t>
            </a:r>
            <a:r>
              <a:rPr lang="fr-FR" dirty="0" err="1" smtClean="0"/>
              <a:t>filiam</a:t>
            </a:r>
            <a:r>
              <a:rPr lang="fr-FR" dirty="0" smtClean="0"/>
              <a:t> </a:t>
            </a:r>
            <a:r>
              <a:rPr lang="fr-FR" dirty="0" err="1" smtClean="0"/>
              <a:t>cuiusdam</a:t>
            </a:r>
            <a:r>
              <a:rPr lang="fr-FR" dirty="0" smtClean="0"/>
              <a:t> </a:t>
            </a:r>
            <a:r>
              <a:rPr lang="fr-FR" dirty="0" err="1" smtClean="0"/>
              <a:t>regis</a:t>
            </a:r>
            <a:r>
              <a:rPr lang="fr-FR" dirty="0" smtClean="0"/>
              <a:t> </a:t>
            </a:r>
            <a:r>
              <a:rPr lang="fr-FR" dirty="0" err="1" smtClean="0"/>
              <a:t>Bohemie</a:t>
            </a:r>
            <a:r>
              <a:rPr lang="fr-FR" dirty="0" smtClean="0"/>
              <a:t> in </a:t>
            </a:r>
            <a:r>
              <a:rPr lang="fr-FR" dirty="0" err="1" smtClean="0"/>
              <a:t>matrimonium</a:t>
            </a:r>
            <a:r>
              <a:rPr lang="fr-FR" dirty="0" smtClean="0"/>
              <a:t> </a:t>
            </a:r>
            <a:r>
              <a:rPr lang="fr-FR" dirty="0" err="1" smtClean="0"/>
              <a:t>Francorum</a:t>
            </a:r>
            <a:r>
              <a:rPr lang="fr-FR" dirty="0" smtClean="0"/>
              <a:t> </a:t>
            </a:r>
            <a:r>
              <a:rPr lang="fr-FR" dirty="0" err="1" smtClean="0"/>
              <a:t>cuidam</a:t>
            </a:r>
            <a:r>
              <a:rPr lang="fr-FR" dirty="0" smtClean="0"/>
              <a:t> </a:t>
            </a:r>
            <a:r>
              <a:rPr lang="fr-FR" dirty="0" err="1" smtClean="0"/>
              <a:t>datam</a:t>
            </a:r>
            <a:r>
              <a:rPr lang="fr-FR" dirty="0" smtClean="0"/>
              <a:t>, a qua </a:t>
            </a:r>
            <a:r>
              <a:rPr lang="fr-FR" dirty="0" err="1" smtClean="0"/>
              <a:t>ipse</a:t>
            </a:r>
            <a:r>
              <a:rPr lang="fr-FR" dirty="0" smtClean="0"/>
              <a:t> </a:t>
            </a:r>
            <a:r>
              <a:rPr lang="fr-FR" dirty="0" err="1" smtClean="0"/>
              <a:t>processit</a:t>
            </a:r>
            <a:r>
              <a:rPr lang="fr-FR" dirty="0" smtClean="0"/>
              <a:t> </a:t>
            </a:r>
            <a:r>
              <a:rPr lang="fr-FR" dirty="0" err="1" smtClean="0"/>
              <a:t>seu</a:t>
            </a:r>
            <a:r>
              <a:rPr lang="fr-FR" dirty="0" smtClean="0"/>
              <a:t> </a:t>
            </a:r>
            <a:r>
              <a:rPr lang="fr-FR" dirty="0" err="1" smtClean="0"/>
              <a:t>natus</a:t>
            </a:r>
            <a:r>
              <a:rPr lang="fr-FR" dirty="0" smtClean="0"/>
              <a:t> est : </a:t>
            </a:r>
            <a:r>
              <a:rPr lang="fr-FR" dirty="0" err="1" smtClean="0"/>
              <a:t>ob</a:t>
            </a:r>
            <a:r>
              <a:rPr lang="fr-FR" dirty="0" smtClean="0"/>
              <a:t> hoc </a:t>
            </a:r>
            <a:r>
              <a:rPr lang="fr-FR" dirty="0" err="1" smtClean="0"/>
              <a:t>commisisset</a:t>
            </a:r>
            <a:r>
              <a:rPr lang="fr-FR" dirty="0" smtClean="0"/>
              <a:t> suis </a:t>
            </a:r>
            <a:r>
              <a:rPr lang="fr-FR" dirty="0" err="1" smtClean="0"/>
              <a:t>legatis</a:t>
            </a:r>
            <a:r>
              <a:rPr lang="fr-FR" dirty="0" smtClean="0"/>
              <a:t> </a:t>
            </a:r>
            <a:r>
              <a:rPr lang="fr-FR" dirty="0" err="1" smtClean="0"/>
              <a:t>Bohemis</a:t>
            </a:r>
            <a:r>
              <a:rPr lang="fr-FR" dirty="0" smtClean="0"/>
              <a:t> </a:t>
            </a:r>
            <a:r>
              <a:rPr lang="fr-FR" dirty="0" err="1" smtClean="0"/>
              <a:t>famulari</a:t>
            </a:r>
            <a:r>
              <a:rPr lang="fr-FR" dirty="0" smtClean="0"/>
              <a:t> et </a:t>
            </a:r>
            <a:r>
              <a:rPr lang="fr-FR" dirty="0" err="1" smtClean="0"/>
              <a:t>complacere</a:t>
            </a:r>
            <a:r>
              <a:rPr lang="fr-FR" dirty="0" smtClean="0"/>
              <a:t>, quantum </a:t>
            </a:r>
            <a:r>
              <a:rPr lang="fr-FR" dirty="0" err="1" smtClean="0"/>
              <a:t>possent</a:t>
            </a:r>
            <a:r>
              <a:rPr lang="fr-FR" dirty="0" smtClean="0"/>
              <a:t> ». </a:t>
            </a:r>
          </a:p>
          <a:p>
            <a:pPr algn="just">
              <a:buNone/>
            </a:pPr>
            <a:endParaRPr lang="fr-FR" dirty="0" smtClean="0"/>
          </a:p>
          <a:p>
            <a:pPr algn="just">
              <a:buNone/>
            </a:pPr>
            <a:r>
              <a:rPr lang="fr-FR" dirty="0" smtClean="0"/>
              <a:t>Gilles Charlier, </a:t>
            </a:r>
            <a:r>
              <a:rPr lang="fr-FR" i="1" dirty="0" smtClean="0"/>
              <a:t>Liber de </a:t>
            </a:r>
            <a:r>
              <a:rPr lang="fr-FR" i="1" dirty="0" err="1" smtClean="0"/>
              <a:t>legationibus</a:t>
            </a:r>
            <a:r>
              <a:rPr lang="fr-FR" dirty="0" smtClean="0"/>
              <a:t>, </a:t>
            </a:r>
            <a:r>
              <a:rPr lang="fr-FR" i="1" dirty="0" smtClean="0"/>
              <a:t>ibidem</a:t>
            </a:r>
            <a:r>
              <a:rPr lang="fr-FR" dirty="0" smtClean="0"/>
              <a:t>, p. 450 : </a:t>
            </a:r>
          </a:p>
          <a:p>
            <a:pPr algn="just">
              <a:buNone/>
            </a:pPr>
            <a:r>
              <a:rPr lang="fr-FR" dirty="0" smtClean="0"/>
              <a:t>	« Et </a:t>
            </a:r>
            <a:r>
              <a:rPr lang="fr-FR" dirty="0" err="1" smtClean="0"/>
              <a:t>quoniam</a:t>
            </a:r>
            <a:r>
              <a:rPr lang="fr-FR" dirty="0" smtClean="0"/>
              <a:t> </a:t>
            </a:r>
            <a:r>
              <a:rPr lang="fr-FR" dirty="0" err="1" smtClean="0"/>
              <a:t>christianissimus</a:t>
            </a:r>
            <a:r>
              <a:rPr lang="fr-FR" dirty="0" smtClean="0"/>
              <a:t> </a:t>
            </a:r>
            <a:r>
              <a:rPr lang="fr-FR" dirty="0" err="1" smtClean="0"/>
              <a:t>Karolus</a:t>
            </a:r>
            <a:r>
              <a:rPr lang="fr-FR" dirty="0" smtClean="0"/>
              <a:t> </a:t>
            </a:r>
            <a:r>
              <a:rPr lang="fr-FR" dirty="0" err="1" smtClean="0"/>
              <a:t>rex</a:t>
            </a:r>
            <a:r>
              <a:rPr lang="fr-FR" dirty="0" smtClean="0"/>
              <a:t> </a:t>
            </a:r>
            <a:r>
              <a:rPr lang="fr-FR" dirty="0" err="1" smtClean="0"/>
              <a:t>Francorum</a:t>
            </a:r>
            <a:r>
              <a:rPr lang="fr-FR" dirty="0" smtClean="0"/>
              <a:t> </a:t>
            </a:r>
            <a:r>
              <a:rPr lang="fr-FR" dirty="0" err="1" smtClean="0"/>
              <a:t>eis</a:t>
            </a:r>
            <a:r>
              <a:rPr lang="fr-FR" dirty="0" smtClean="0"/>
              <a:t> </a:t>
            </a:r>
            <a:r>
              <a:rPr lang="fr-FR" dirty="0" err="1" smtClean="0"/>
              <a:t>misisset</a:t>
            </a:r>
            <a:r>
              <a:rPr lang="fr-FR" dirty="0" smtClean="0"/>
              <a:t> </a:t>
            </a:r>
            <a:r>
              <a:rPr lang="fr-FR" dirty="0" err="1" smtClean="0"/>
              <a:t>epistolam</a:t>
            </a:r>
            <a:r>
              <a:rPr lang="fr-FR" dirty="0" smtClean="0"/>
              <a:t> </a:t>
            </a:r>
            <a:r>
              <a:rPr lang="fr-FR" dirty="0" err="1" smtClean="0"/>
              <a:t>exhortatoriam</a:t>
            </a:r>
            <a:r>
              <a:rPr lang="fr-FR" dirty="0" smtClean="0"/>
              <a:t> ad </a:t>
            </a:r>
            <a:r>
              <a:rPr lang="fr-FR" dirty="0" err="1" smtClean="0"/>
              <a:t>unitatem</a:t>
            </a:r>
            <a:r>
              <a:rPr lang="fr-FR" dirty="0" smtClean="0"/>
              <a:t> et </a:t>
            </a:r>
            <a:r>
              <a:rPr lang="fr-FR" dirty="0" err="1" smtClean="0"/>
              <a:t>pacem</a:t>
            </a:r>
            <a:r>
              <a:rPr lang="fr-FR" dirty="0" smtClean="0"/>
              <a:t>, </a:t>
            </a:r>
            <a:r>
              <a:rPr lang="fr-FR" dirty="0" err="1" smtClean="0"/>
              <a:t>cui</a:t>
            </a:r>
            <a:r>
              <a:rPr lang="fr-FR" dirty="0" smtClean="0"/>
              <a:t> nec </a:t>
            </a:r>
            <a:r>
              <a:rPr lang="fr-FR" dirty="0" err="1" smtClean="0"/>
              <a:t>fecunditas</a:t>
            </a:r>
            <a:r>
              <a:rPr lang="fr-FR" dirty="0" smtClean="0"/>
              <a:t> </a:t>
            </a:r>
            <a:r>
              <a:rPr lang="fr-FR" dirty="0" err="1" smtClean="0"/>
              <a:t>deerat</a:t>
            </a:r>
            <a:r>
              <a:rPr lang="fr-FR" dirty="0" smtClean="0"/>
              <a:t> </a:t>
            </a:r>
            <a:r>
              <a:rPr lang="fr-FR" dirty="0" err="1" smtClean="0"/>
              <a:t>neque</a:t>
            </a:r>
            <a:r>
              <a:rPr lang="fr-FR" dirty="0" smtClean="0"/>
              <a:t> </a:t>
            </a:r>
            <a:r>
              <a:rPr lang="fr-FR" dirty="0" err="1" smtClean="0"/>
              <a:t>facundia</a:t>
            </a:r>
            <a:r>
              <a:rPr lang="fr-FR" dirty="0" smtClean="0"/>
              <a:t>, </a:t>
            </a:r>
            <a:r>
              <a:rPr lang="fr-FR" dirty="0" err="1" smtClean="0"/>
              <a:t>habuerunt</a:t>
            </a:r>
            <a:r>
              <a:rPr lang="fr-FR" dirty="0" smtClean="0"/>
              <a:t> pro </a:t>
            </a:r>
            <a:r>
              <a:rPr lang="fr-FR" dirty="0" err="1" smtClean="0"/>
              <a:t>magno</a:t>
            </a:r>
            <a:r>
              <a:rPr lang="fr-FR" dirty="0" smtClean="0"/>
              <a:t> </a:t>
            </a:r>
            <a:r>
              <a:rPr lang="fr-FR" dirty="0" err="1" smtClean="0"/>
              <a:t>munere</a:t>
            </a:r>
            <a:r>
              <a:rPr lang="fr-FR" dirty="0" smtClean="0"/>
              <a:t>, et per organum </a:t>
            </a:r>
            <a:r>
              <a:rPr lang="fr-FR" dirty="0" err="1" smtClean="0"/>
              <a:t>prefati</a:t>
            </a:r>
            <a:r>
              <a:rPr lang="fr-FR" dirty="0" smtClean="0"/>
              <a:t> </a:t>
            </a:r>
            <a:r>
              <a:rPr lang="fr-FR" dirty="0" err="1" smtClean="0"/>
              <a:t>Roczana</a:t>
            </a:r>
            <a:r>
              <a:rPr lang="fr-FR" dirty="0" smtClean="0"/>
              <a:t> </a:t>
            </a:r>
            <a:r>
              <a:rPr lang="fr-FR" dirty="0" err="1" smtClean="0"/>
              <a:t>regi</a:t>
            </a:r>
            <a:r>
              <a:rPr lang="fr-FR" dirty="0" smtClean="0"/>
              <a:t> </a:t>
            </a:r>
            <a:r>
              <a:rPr lang="fr-FR" dirty="0" err="1" smtClean="0"/>
              <a:t>christianissimo</a:t>
            </a:r>
            <a:r>
              <a:rPr lang="fr-FR" dirty="0" smtClean="0"/>
              <a:t> </a:t>
            </a:r>
            <a:r>
              <a:rPr lang="fr-FR" dirty="0" err="1" smtClean="0"/>
              <a:t>reverenter</a:t>
            </a:r>
            <a:r>
              <a:rPr lang="fr-FR" dirty="0" smtClean="0"/>
              <a:t> </a:t>
            </a:r>
            <a:r>
              <a:rPr lang="fr-FR" dirty="0" err="1" smtClean="0"/>
              <a:t>multum</a:t>
            </a:r>
            <a:r>
              <a:rPr lang="fr-FR" dirty="0" smtClean="0"/>
              <a:t> </a:t>
            </a:r>
            <a:r>
              <a:rPr lang="fr-FR" dirty="0" err="1" smtClean="0"/>
              <a:t>regreciati</a:t>
            </a:r>
            <a:r>
              <a:rPr lang="fr-FR" dirty="0" smtClean="0"/>
              <a:t> </a:t>
            </a:r>
            <a:r>
              <a:rPr lang="fr-FR" dirty="0" err="1" smtClean="0"/>
              <a:t>sunt</a:t>
            </a:r>
            <a:r>
              <a:rPr lang="fr-FR" dirty="0" smtClean="0"/>
              <a:t>, </a:t>
            </a:r>
            <a:r>
              <a:rPr lang="fr-FR" dirty="0" err="1" smtClean="0"/>
              <a:t>ita</a:t>
            </a:r>
            <a:r>
              <a:rPr lang="fr-FR" dirty="0" smtClean="0"/>
              <a:t> ut </a:t>
            </a:r>
            <a:r>
              <a:rPr lang="fr-FR" dirty="0" err="1" smtClean="0"/>
              <a:t>assurgerent</a:t>
            </a:r>
            <a:r>
              <a:rPr lang="fr-FR" dirty="0" smtClean="0"/>
              <a:t> </a:t>
            </a:r>
            <a:r>
              <a:rPr lang="fr-FR" dirty="0" err="1" smtClean="0"/>
              <a:t>universi</a:t>
            </a:r>
            <a:r>
              <a:rPr lang="fr-FR" dirty="0" smtClean="0"/>
              <a:t>, et </a:t>
            </a:r>
            <a:r>
              <a:rPr lang="fr-FR" dirty="0" smtClean="0"/>
              <a:t>capita </a:t>
            </a:r>
            <a:r>
              <a:rPr lang="fr-FR" dirty="0" err="1" smtClean="0"/>
              <a:t>nudarent</a:t>
            </a:r>
            <a:r>
              <a:rPr lang="fr-FR" dirty="0" smtClean="0"/>
              <a:t> ». </a:t>
            </a:r>
          </a:p>
          <a:p>
            <a:pPr>
              <a:buNone/>
            </a:pP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tradition manuscrite</a:t>
            </a:r>
            <a:endParaRPr lang="fr-FR" dirty="0"/>
          </a:p>
        </p:txBody>
      </p:sp>
      <p:sp>
        <p:nvSpPr>
          <p:cNvPr id="3" name="Espace réservé du contenu 2"/>
          <p:cNvSpPr>
            <a:spLocks noGrp="1"/>
          </p:cNvSpPr>
          <p:nvPr>
            <p:ph idx="1"/>
          </p:nvPr>
        </p:nvSpPr>
        <p:spPr/>
        <p:txBody>
          <a:bodyPr>
            <a:normAutofit fontScale="40000" lnSpcReduction="20000"/>
          </a:bodyPr>
          <a:lstStyle/>
          <a:p>
            <a:r>
              <a:rPr lang="fr-FR" sz="4900" dirty="0" smtClean="0"/>
              <a:t>Paris, </a:t>
            </a:r>
            <a:r>
              <a:rPr lang="fr-FR" sz="4900" dirty="0" err="1" smtClean="0"/>
              <a:t>Maz</a:t>
            </a:r>
            <a:r>
              <a:rPr lang="fr-FR" sz="4900" dirty="0" smtClean="0"/>
              <a:t>., 1687, fol. 275r-276v.</a:t>
            </a:r>
          </a:p>
          <a:p>
            <a:pPr>
              <a:buNone/>
            </a:pPr>
            <a:r>
              <a:rPr lang="fr-FR" sz="4900" dirty="0" smtClean="0"/>
              <a:t>	</a:t>
            </a:r>
            <a:endParaRPr lang="fr-FR" sz="4000" i="1" dirty="0" smtClean="0"/>
          </a:p>
          <a:p>
            <a:pPr algn="just">
              <a:buNone/>
            </a:pPr>
            <a:r>
              <a:rPr lang="fr-FR" sz="3700" dirty="0" smtClean="0"/>
              <a:t>	</a:t>
            </a:r>
            <a:r>
              <a:rPr lang="fr-FR" sz="4000" dirty="0" smtClean="0"/>
              <a:t>Parchemin et papier. 295 feuillets. 283 sur 203mm. Reliure restaurée au XIX</a:t>
            </a:r>
            <a:r>
              <a:rPr lang="fr-FR" sz="4000" baseline="30000" dirty="0" smtClean="0"/>
              <a:t>e</a:t>
            </a:r>
            <a:r>
              <a:rPr lang="fr-FR" sz="4000" dirty="0" smtClean="0"/>
              <a:t> s. 2 initiales ornées aux fol. 1 et 192. Alternance de </a:t>
            </a:r>
            <a:r>
              <a:rPr lang="fr-FR" sz="4000" dirty="0" err="1" smtClean="0"/>
              <a:t>bifeuillets</a:t>
            </a:r>
            <a:r>
              <a:rPr lang="fr-FR" sz="4000" dirty="0" smtClean="0"/>
              <a:t> de parchemin et de cahiers de papier (17 VII + 1 VI + 1 III).  Filigranes : Briquet 13389. Fin du XVe s. </a:t>
            </a:r>
          </a:p>
          <a:p>
            <a:pPr algn="just">
              <a:buNone/>
            </a:pPr>
            <a:endParaRPr lang="fr-FR" sz="4000" dirty="0" smtClean="0"/>
          </a:p>
          <a:p>
            <a:pPr algn="just">
              <a:buNone/>
            </a:pPr>
            <a:r>
              <a:rPr lang="fr-FR" sz="4000" dirty="0" smtClean="0"/>
              <a:t>	Contenu : Fol. 1. Guillaume Durand, traité sur la célébration du concile général. Fol. 82. Texte anonyme sur le Grand Schisme. Fol. 90. Geoffroy de Mont-Choisi, traité sur l’autorité du concile général. Fol. 97. Autre traité du même auteur sur l’autorité conciliaire. Fol. 105v. Décret du concile de Bâle (24 avril 1439). Fol. 106. Lettre de Jean </a:t>
            </a:r>
            <a:r>
              <a:rPr lang="fr-FR" sz="4000" dirty="0" err="1" smtClean="0"/>
              <a:t>Mauroux</a:t>
            </a:r>
            <a:r>
              <a:rPr lang="fr-FR" sz="4000" dirty="0" smtClean="0"/>
              <a:t> au concile de Bâle. Fol. 120. Recommandations de réforme. Fol. 122. </a:t>
            </a:r>
            <a:r>
              <a:rPr lang="fr-FR" sz="4000" dirty="0" err="1" smtClean="0"/>
              <a:t>Antonius</a:t>
            </a:r>
            <a:r>
              <a:rPr lang="fr-FR" sz="4000" dirty="0" smtClean="0"/>
              <a:t> de </a:t>
            </a:r>
            <a:r>
              <a:rPr lang="fr-FR" sz="4000" dirty="0" err="1" smtClean="0"/>
              <a:t>Butrio</a:t>
            </a:r>
            <a:r>
              <a:rPr lang="fr-FR" sz="4000" dirty="0" smtClean="0"/>
              <a:t>, traité sur le Schisme. Fol. 172. Conrad de </a:t>
            </a:r>
            <a:r>
              <a:rPr lang="fr-FR" sz="4000" dirty="0" err="1" smtClean="0"/>
              <a:t>Gelnhausen</a:t>
            </a:r>
            <a:r>
              <a:rPr lang="fr-FR" sz="4000" dirty="0" smtClean="0"/>
              <a:t>, </a:t>
            </a:r>
            <a:r>
              <a:rPr lang="fr-FR" sz="4000" i="1" dirty="0" err="1" smtClean="0"/>
              <a:t>Spes</a:t>
            </a:r>
            <a:r>
              <a:rPr lang="fr-FR" sz="4000" i="1" dirty="0" smtClean="0"/>
              <a:t> </a:t>
            </a:r>
            <a:r>
              <a:rPr lang="fr-FR" sz="4000" i="1" dirty="0" err="1" smtClean="0"/>
              <a:t>concordie</a:t>
            </a:r>
            <a:r>
              <a:rPr lang="fr-FR" sz="4000" dirty="0" smtClean="0"/>
              <a:t>. Fol. 190. Lettres échangées entre les papes Hadrien IV et Boniface VIII, d’une part, l’empereur Frédéric Barberousse et le roi Philippe le Bel, d’autre part. Fol. 192. Jean de Paris, </a:t>
            </a:r>
            <a:r>
              <a:rPr lang="fr-FR" sz="4000" i="1" dirty="0" smtClean="0"/>
              <a:t>De </a:t>
            </a:r>
            <a:r>
              <a:rPr lang="fr-FR" sz="4000" i="1" dirty="0" err="1" smtClean="0"/>
              <a:t>regia</a:t>
            </a:r>
            <a:r>
              <a:rPr lang="fr-FR" sz="4000" i="1" dirty="0" smtClean="0"/>
              <a:t> </a:t>
            </a:r>
            <a:r>
              <a:rPr lang="fr-FR" sz="4000" i="1" dirty="0" err="1" smtClean="0"/>
              <a:t>potestate</a:t>
            </a:r>
            <a:r>
              <a:rPr lang="fr-FR" sz="4000" i="1" dirty="0" smtClean="0"/>
              <a:t> et </a:t>
            </a:r>
            <a:r>
              <a:rPr lang="fr-FR" sz="4000" i="1" dirty="0" err="1" smtClean="0"/>
              <a:t>papali</a:t>
            </a:r>
            <a:r>
              <a:rPr lang="fr-FR" sz="4000" dirty="0" smtClean="0"/>
              <a:t>. Fol. 243. Lettre du roi Henri VI au concile de Bâle. Fol. 244. Jordan Brice, traité contre le cardinal Domenico </a:t>
            </a:r>
            <a:r>
              <a:rPr lang="fr-FR" sz="4000" dirty="0" err="1" smtClean="0"/>
              <a:t>Capranica</a:t>
            </a:r>
            <a:r>
              <a:rPr lang="fr-FR" sz="4000" dirty="0" smtClean="0"/>
              <a:t>. Fol. 264. Giuliano </a:t>
            </a:r>
            <a:r>
              <a:rPr lang="fr-FR" sz="4000" dirty="0" err="1" smtClean="0"/>
              <a:t>Cesarini</a:t>
            </a:r>
            <a:r>
              <a:rPr lang="fr-FR" sz="4000" dirty="0" smtClean="0"/>
              <a:t>, discours devant les Bohêmes. Fol. 275. Lettre de Charles VII aux Bohêmes. Fol. 277. Geoffroy de Mont-Choisi, traité contre les erreurs des Bohêmes.</a:t>
            </a:r>
          </a:p>
          <a:p>
            <a:pPr>
              <a:buNone/>
            </a:pPr>
            <a:endParaRPr lang="fr-FR" dirty="0" smtClean="0"/>
          </a:p>
          <a:p>
            <a:pPr>
              <a:buNone/>
            </a:pPr>
            <a:r>
              <a:rPr lang="fr-FR" dirty="0" smtClean="0"/>
              <a:t>	</a:t>
            </a:r>
            <a:r>
              <a:rPr lang="fr-FR" i="1" dirty="0" smtClean="0"/>
              <a:t>D’après mon autopsie du manuscrit</a:t>
            </a:r>
            <a:endParaRPr lang="fr-F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571480"/>
            <a:ext cx="7286676" cy="5478423"/>
          </a:xfrm>
          <a:prstGeom prst="rect">
            <a:avLst/>
          </a:prstGeom>
        </p:spPr>
        <p:txBody>
          <a:bodyPr wrap="square">
            <a:spAutoFit/>
          </a:bodyPr>
          <a:lstStyle/>
          <a:p>
            <a:r>
              <a:rPr lang="fr-FR" sz="4000" dirty="0" smtClean="0"/>
              <a:t>.</a:t>
            </a:r>
            <a:r>
              <a:rPr lang="fr-FR" sz="2000" dirty="0" smtClean="0"/>
              <a:t> Wien, ÖNB, 4975, fol. 171v-173v.</a:t>
            </a:r>
          </a:p>
          <a:p>
            <a:endParaRPr lang="fr-FR" dirty="0" smtClean="0"/>
          </a:p>
          <a:p>
            <a:pPr algn="just">
              <a:buNone/>
            </a:pPr>
            <a:r>
              <a:rPr lang="fr-FR" sz="1600" dirty="0" smtClean="0"/>
              <a:t>Papier. 421 feuillets. In-4°. La garde avant remploie un fragment de lettre adressée par </a:t>
            </a:r>
            <a:r>
              <a:rPr lang="fr-FR" sz="1600" dirty="0" err="1" smtClean="0"/>
              <a:t>Niclas</a:t>
            </a:r>
            <a:r>
              <a:rPr lang="fr-FR" sz="1600" dirty="0" smtClean="0"/>
              <a:t> </a:t>
            </a:r>
            <a:r>
              <a:rPr lang="fr-FR" sz="1600" dirty="0" err="1" smtClean="0"/>
              <a:t>Zwinberger</a:t>
            </a:r>
            <a:r>
              <a:rPr lang="fr-FR" sz="1600" dirty="0" smtClean="0"/>
              <a:t> de Nuremberg à l’évêque de Bamberg au sujet d’un établissement de Carinthie soumis à sa juridiction. Reliure en cuir blanc, à ais de bois. Fin du XVe s. </a:t>
            </a:r>
          </a:p>
          <a:p>
            <a:pPr algn="just">
              <a:buNone/>
            </a:pPr>
            <a:endParaRPr lang="fr-FR" sz="1600" dirty="0" smtClean="0"/>
          </a:p>
          <a:p>
            <a:pPr algn="just">
              <a:buNone/>
            </a:pPr>
            <a:r>
              <a:rPr lang="fr-FR" sz="1600" dirty="0" smtClean="0"/>
              <a:t>Contenu. 99 entrées réparties ainsi : Fol. 1-17. Documents relatifs à la visite des maisons bénédictines de la province de Salzbourg en 1451-1452. Fol. 18-182. Affaires traitées par le concile de Bâle en 1432-1433. Fol. 183-189 sermons. Fol. 199-200. Résumé du concile de Constance. Fol. 201-253. Affaires traitées par le concile de Bâle en 1432-1434. Fol. 253-309. Discours de Palomar aux Bohêmes sur la propriété ecclésiastique. Fol. 309-313. Affaires traitées par le concile de Bâle en 1432. Fol. 314-317. Eglogue de Théodule. Fol. 317-320.  Décret sur le transfert du concile à Lausanne et lettre de l’université de Cracovie. Fol. 320-357. Affaires ecclésiastiques du début du règne de Frédéric III. Fol. 357-421. Lettres et bulles du pape Pie II concernant le roi hussite Georges de </a:t>
            </a:r>
            <a:r>
              <a:rPr lang="fr-FR" sz="1600" dirty="0" err="1" smtClean="0"/>
              <a:t>Poděbrady</a:t>
            </a:r>
            <a:r>
              <a:rPr lang="fr-FR" sz="1600" dirty="0" smtClean="0"/>
              <a:t>.</a:t>
            </a:r>
          </a:p>
          <a:p>
            <a:pPr algn="just">
              <a:buNone/>
            </a:pPr>
            <a:endParaRPr lang="fr-FR" sz="1600" dirty="0" smtClean="0"/>
          </a:p>
          <a:p>
            <a:pPr algn="just">
              <a:buNone/>
            </a:pPr>
            <a:r>
              <a:rPr lang="fr-FR" sz="1600" i="1" dirty="0" smtClean="0"/>
              <a:t>D’après les descriptions fournies par Denis et </a:t>
            </a:r>
            <a:r>
              <a:rPr lang="fr-FR" sz="1600" i="1" dirty="0" err="1" smtClean="0"/>
              <a:t>Herre</a:t>
            </a:r>
            <a:endParaRPr lang="fr-FR" sz="1600" i="1" dirty="0" smtClean="0"/>
          </a:p>
          <a:p>
            <a:pPr>
              <a:buNone/>
            </a:pPr>
            <a:endParaRPr lang="fr-FR" dirty="0" smtClean="0"/>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10 octobre 1432 : un </a:t>
            </a:r>
            <a:r>
              <a:rPr lang="fr-FR" i="1" dirty="0" smtClean="0"/>
              <a:t>terminus a quo </a:t>
            </a:r>
            <a:r>
              <a:rPr lang="fr-FR" dirty="0" smtClean="0"/>
              <a:t>?</a:t>
            </a:r>
            <a:endParaRPr lang="fr-FR" dirty="0"/>
          </a:p>
        </p:txBody>
      </p:sp>
      <p:sp>
        <p:nvSpPr>
          <p:cNvPr id="3" name="Espace réservé du contenu 2"/>
          <p:cNvSpPr>
            <a:spLocks noGrp="1"/>
          </p:cNvSpPr>
          <p:nvPr>
            <p:ph sz="half" idx="1"/>
          </p:nvPr>
        </p:nvSpPr>
        <p:spPr/>
        <p:txBody>
          <a:bodyPr>
            <a:normAutofit fontScale="70000" lnSpcReduction="20000"/>
          </a:bodyPr>
          <a:lstStyle/>
          <a:p>
            <a:pPr algn="just"/>
            <a:r>
              <a:rPr lang="fr-FR" dirty="0" smtClean="0"/>
              <a:t>Jean de Raguse, </a:t>
            </a:r>
            <a:r>
              <a:rPr lang="fr-FR" i="1" dirty="0" err="1" smtClean="0"/>
              <a:t>Tractatus</a:t>
            </a:r>
            <a:r>
              <a:rPr lang="fr-FR" i="1" dirty="0" smtClean="0"/>
              <a:t> de </a:t>
            </a:r>
            <a:r>
              <a:rPr lang="fr-FR" i="1" dirty="0" err="1" smtClean="0"/>
              <a:t>reductione</a:t>
            </a:r>
            <a:r>
              <a:rPr lang="fr-FR" i="1" dirty="0" smtClean="0"/>
              <a:t> </a:t>
            </a:r>
            <a:r>
              <a:rPr lang="fr-FR" i="1" dirty="0" err="1" smtClean="0"/>
              <a:t>Bohemorum</a:t>
            </a:r>
            <a:r>
              <a:rPr lang="fr-FR" dirty="0" smtClean="0"/>
              <a:t>, </a:t>
            </a:r>
            <a:r>
              <a:rPr lang="fr-FR" i="1" dirty="0" smtClean="0"/>
              <a:t>ibidem</a:t>
            </a:r>
            <a:r>
              <a:rPr lang="fr-FR" dirty="0" smtClean="0"/>
              <a:t>, p. 253 : </a:t>
            </a:r>
          </a:p>
          <a:p>
            <a:pPr algn="just">
              <a:buNone/>
            </a:pPr>
            <a:r>
              <a:rPr lang="fr-FR" dirty="0" smtClean="0"/>
              <a:t>	« Post hoc </a:t>
            </a:r>
            <a:r>
              <a:rPr lang="fr-FR" dirty="0" err="1" smtClean="0"/>
              <a:t>dominus</a:t>
            </a:r>
            <a:r>
              <a:rPr lang="fr-FR" dirty="0" smtClean="0"/>
              <a:t> </a:t>
            </a:r>
            <a:r>
              <a:rPr lang="fr-FR" dirty="0" err="1" smtClean="0"/>
              <a:t>legatus</a:t>
            </a:r>
            <a:r>
              <a:rPr lang="fr-FR" dirty="0" smtClean="0"/>
              <a:t> </a:t>
            </a:r>
            <a:r>
              <a:rPr lang="fr-FR" dirty="0" err="1" smtClean="0"/>
              <a:t>hortatus</a:t>
            </a:r>
            <a:r>
              <a:rPr lang="fr-FR" dirty="0" smtClean="0"/>
              <a:t> est </a:t>
            </a:r>
            <a:r>
              <a:rPr lang="fr-FR" dirty="0" err="1" smtClean="0"/>
              <a:t>singulos</a:t>
            </a:r>
            <a:r>
              <a:rPr lang="fr-FR" dirty="0" smtClean="0"/>
              <a:t> de </a:t>
            </a:r>
            <a:r>
              <a:rPr lang="fr-FR" dirty="0" err="1" smtClean="0"/>
              <a:t>concilio</a:t>
            </a:r>
            <a:r>
              <a:rPr lang="fr-FR" dirty="0" smtClean="0"/>
              <a:t>, ut </a:t>
            </a:r>
            <a:r>
              <a:rPr lang="fr-FR" dirty="0" err="1" smtClean="0"/>
              <a:t>singuli</a:t>
            </a:r>
            <a:r>
              <a:rPr lang="fr-FR" dirty="0" smtClean="0"/>
              <a:t> </a:t>
            </a:r>
            <a:r>
              <a:rPr lang="fr-FR" dirty="0" err="1" smtClean="0"/>
              <a:t>haec</a:t>
            </a:r>
            <a:r>
              <a:rPr lang="fr-FR" dirty="0" smtClean="0"/>
              <a:t> nova de </a:t>
            </a:r>
            <a:r>
              <a:rPr lang="fr-FR" dirty="0" err="1" smtClean="0"/>
              <a:t>adventu</a:t>
            </a:r>
            <a:r>
              <a:rPr lang="fr-FR" dirty="0" smtClean="0"/>
              <a:t> </a:t>
            </a:r>
            <a:r>
              <a:rPr lang="fr-FR" dirty="0" err="1" smtClean="0"/>
              <a:t>Bohemorum</a:t>
            </a:r>
            <a:r>
              <a:rPr lang="fr-FR" dirty="0" smtClean="0"/>
              <a:t> </a:t>
            </a:r>
            <a:r>
              <a:rPr lang="fr-FR" dirty="0" err="1" smtClean="0"/>
              <a:t>sibi</a:t>
            </a:r>
            <a:r>
              <a:rPr lang="fr-FR" dirty="0" smtClean="0"/>
              <a:t> </a:t>
            </a:r>
            <a:r>
              <a:rPr lang="fr-FR" dirty="0" err="1" smtClean="0"/>
              <a:t>notis</a:t>
            </a:r>
            <a:r>
              <a:rPr lang="fr-FR" dirty="0" smtClean="0"/>
              <a:t> </a:t>
            </a:r>
            <a:r>
              <a:rPr lang="fr-FR" dirty="0" err="1" smtClean="0"/>
              <a:t>notis</a:t>
            </a:r>
            <a:r>
              <a:rPr lang="fr-FR" dirty="0" smtClean="0"/>
              <a:t> per literas </a:t>
            </a:r>
            <a:r>
              <a:rPr lang="fr-FR" dirty="0" err="1" smtClean="0"/>
              <a:t>communicarent</a:t>
            </a:r>
            <a:r>
              <a:rPr lang="fr-FR" dirty="0" smtClean="0"/>
              <a:t>, et </a:t>
            </a:r>
            <a:r>
              <a:rPr lang="fr-FR" dirty="0" err="1" smtClean="0"/>
              <a:t>specialiter</a:t>
            </a:r>
            <a:r>
              <a:rPr lang="fr-FR" dirty="0" smtClean="0"/>
              <a:t> </a:t>
            </a:r>
            <a:r>
              <a:rPr lang="fr-FR" dirty="0" err="1" smtClean="0"/>
              <a:t>rogavit</a:t>
            </a:r>
            <a:r>
              <a:rPr lang="fr-FR" dirty="0" smtClean="0"/>
              <a:t> </a:t>
            </a:r>
            <a:r>
              <a:rPr lang="fr-FR" dirty="0" err="1" smtClean="0"/>
              <a:t>dominum</a:t>
            </a:r>
            <a:r>
              <a:rPr lang="fr-FR" dirty="0" smtClean="0"/>
              <a:t> </a:t>
            </a:r>
            <a:r>
              <a:rPr lang="fr-FR" dirty="0" err="1" smtClean="0"/>
              <a:t>Lugdunensem</a:t>
            </a:r>
            <a:r>
              <a:rPr lang="fr-FR" dirty="0" smtClean="0"/>
              <a:t> et alios </a:t>
            </a:r>
            <a:r>
              <a:rPr lang="fr-FR" dirty="0" err="1" smtClean="0"/>
              <a:t>ambasiatores</a:t>
            </a:r>
            <a:r>
              <a:rPr lang="fr-FR" dirty="0" smtClean="0"/>
              <a:t> </a:t>
            </a:r>
            <a:r>
              <a:rPr lang="fr-FR" dirty="0" err="1" smtClean="0"/>
              <a:t>principum</a:t>
            </a:r>
            <a:r>
              <a:rPr lang="fr-FR" dirty="0" smtClean="0"/>
              <a:t> et </a:t>
            </a:r>
            <a:r>
              <a:rPr lang="fr-FR" dirty="0" err="1" smtClean="0"/>
              <a:t>dominorum</a:t>
            </a:r>
            <a:r>
              <a:rPr lang="fr-FR" dirty="0" smtClean="0"/>
              <a:t>, ut </a:t>
            </a:r>
            <a:r>
              <a:rPr lang="fr-FR" dirty="0" err="1" smtClean="0"/>
              <a:t>celeriter</a:t>
            </a:r>
            <a:r>
              <a:rPr lang="fr-FR" dirty="0" smtClean="0"/>
              <a:t> </a:t>
            </a:r>
            <a:r>
              <a:rPr lang="fr-FR" dirty="0" err="1" smtClean="0"/>
              <a:t>notificarent</a:t>
            </a:r>
            <a:r>
              <a:rPr lang="fr-FR" dirty="0" smtClean="0"/>
              <a:t> </a:t>
            </a:r>
            <a:r>
              <a:rPr lang="fr-FR" dirty="0" err="1" smtClean="0"/>
              <a:t>ea</a:t>
            </a:r>
            <a:r>
              <a:rPr lang="fr-FR" dirty="0" smtClean="0"/>
              <a:t> </a:t>
            </a:r>
            <a:r>
              <a:rPr lang="fr-FR" dirty="0" err="1" smtClean="0"/>
              <a:t>dominis</a:t>
            </a:r>
            <a:r>
              <a:rPr lang="fr-FR" dirty="0" smtClean="0"/>
              <a:t>, a </a:t>
            </a:r>
            <a:r>
              <a:rPr lang="fr-FR" dirty="0" err="1" smtClean="0"/>
              <a:t>quibus</a:t>
            </a:r>
            <a:r>
              <a:rPr lang="fr-FR" dirty="0" smtClean="0"/>
              <a:t> missi </a:t>
            </a:r>
            <a:r>
              <a:rPr lang="fr-FR" dirty="0" err="1" smtClean="0"/>
              <a:t>fuerant</a:t>
            </a:r>
            <a:r>
              <a:rPr lang="fr-FR" dirty="0" smtClean="0"/>
              <a:t>, quia per hoc sacrum </a:t>
            </a:r>
            <a:r>
              <a:rPr lang="fr-FR" dirty="0" err="1" smtClean="0"/>
              <a:t>concilium</a:t>
            </a:r>
            <a:r>
              <a:rPr lang="fr-FR" dirty="0" smtClean="0"/>
              <a:t> magnum </a:t>
            </a:r>
            <a:r>
              <a:rPr lang="fr-FR" dirty="0" err="1" smtClean="0"/>
              <a:t>caperet</a:t>
            </a:r>
            <a:r>
              <a:rPr lang="fr-FR" dirty="0" smtClean="0"/>
              <a:t> </a:t>
            </a:r>
            <a:r>
              <a:rPr lang="fr-FR" dirty="0" err="1" smtClean="0"/>
              <a:t>incrementum</a:t>
            </a:r>
            <a:r>
              <a:rPr lang="fr-FR" dirty="0" smtClean="0"/>
              <a:t> et </a:t>
            </a:r>
            <a:r>
              <a:rPr lang="fr-FR" dirty="0" err="1" smtClean="0"/>
              <a:t>famam</a:t>
            </a:r>
            <a:r>
              <a:rPr lang="fr-FR" dirty="0" smtClean="0"/>
              <a:t> ».</a:t>
            </a:r>
            <a:endParaRPr lang="fr-FR" dirty="0"/>
          </a:p>
        </p:txBody>
      </p:sp>
      <p:sp>
        <p:nvSpPr>
          <p:cNvPr id="4" name="Espace réservé du contenu 3"/>
          <p:cNvSpPr>
            <a:spLocks noGrp="1"/>
          </p:cNvSpPr>
          <p:nvPr>
            <p:ph sz="half" idx="2"/>
          </p:nvPr>
        </p:nvSpPr>
        <p:spPr/>
        <p:txBody>
          <a:bodyPr>
            <a:normAutofit fontScale="70000" lnSpcReduction="20000"/>
          </a:bodyPr>
          <a:lstStyle/>
          <a:p>
            <a:pPr algn="just"/>
            <a:r>
              <a:rPr lang="fr-FR" dirty="0" smtClean="0"/>
              <a:t>Pierre Brunet, Protocoles du concile, dans </a:t>
            </a:r>
            <a:r>
              <a:rPr lang="fr-FR" i="1" dirty="0" err="1" smtClean="0"/>
              <a:t>Concilium</a:t>
            </a:r>
            <a:r>
              <a:rPr lang="fr-FR" i="1" dirty="0" smtClean="0"/>
              <a:t> </a:t>
            </a:r>
            <a:r>
              <a:rPr lang="fr-FR" i="1" dirty="0" err="1" smtClean="0"/>
              <a:t>Basiliense</a:t>
            </a:r>
            <a:r>
              <a:rPr lang="fr-FR" dirty="0" smtClean="0"/>
              <a:t>, t. 2, éd. J. Haller, Bâle, 1897, p. 243 : </a:t>
            </a:r>
          </a:p>
          <a:p>
            <a:pPr algn="just">
              <a:buNone/>
            </a:pPr>
            <a:r>
              <a:rPr lang="fr-FR" dirty="0" smtClean="0"/>
              <a:t>	« Item </a:t>
            </a:r>
            <a:r>
              <a:rPr lang="fr-FR" dirty="0" err="1" smtClean="0"/>
              <a:t>dominus</a:t>
            </a:r>
            <a:r>
              <a:rPr lang="fr-FR" dirty="0" smtClean="0"/>
              <a:t> </a:t>
            </a:r>
            <a:r>
              <a:rPr lang="fr-FR" dirty="0" err="1" smtClean="0"/>
              <a:t>cardinalis</a:t>
            </a:r>
            <a:r>
              <a:rPr lang="fr-FR" dirty="0" smtClean="0"/>
              <a:t> </a:t>
            </a:r>
            <a:r>
              <a:rPr lang="fr-FR" dirty="0" err="1" smtClean="0"/>
              <a:t>presidens</a:t>
            </a:r>
            <a:r>
              <a:rPr lang="fr-FR" dirty="0" smtClean="0"/>
              <a:t> </a:t>
            </a:r>
            <a:r>
              <a:rPr lang="fr-FR" dirty="0" err="1" smtClean="0"/>
              <a:t>exhortatus</a:t>
            </a:r>
            <a:r>
              <a:rPr lang="fr-FR" dirty="0" smtClean="0"/>
              <a:t> est dominos de </a:t>
            </a:r>
            <a:r>
              <a:rPr lang="fr-FR" dirty="0" err="1" smtClean="0"/>
              <a:t>concilio</a:t>
            </a:r>
            <a:r>
              <a:rPr lang="fr-FR" dirty="0" smtClean="0"/>
              <a:t>, ut </a:t>
            </a:r>
            <a:r>
              <a:rPr lang="fr-FR" dirty="0" err="1" smtClean="0"/>
              <a:t>huiusmodi</a:t>
            </a:r>
            <a:r>
              <a:rPr lang="fr-FR" dirty="0" smtClean="0"/>
              <a:t> nova </a:t>
            </a:r>
            <a:r>
              <a:rPr lang="fr-FR" dirty="0" err="1" smtClean="0"/>
              <a:t>singulis</a:t>
            </a:r>
            <a:r>
              <a:rPr lang="fr-FR" dirty="0" smtClean="0"/>
              <a:t> </a:t>
            </a:r>
            <a:r>
              <a:rPr lang="fr-FR" dirty="0" err="1" smtClean="0"/>
              <a:t>sibi</a:t>
            </a:r>
            <a:r>
              <a:rPr lang="fr-FR" dirty="0" smtClean="0"/>
              <a:t> </a:t>
            </a:r>
            <a:r>
              <a:rPr lang="fr-FR" dirty="0" err="1" smtClean="0"/>
              <a:t>notis</a:t>
            </a:r>
            <a:r>
              <a:rPr lang="fr-FR" dirty="0" smtClean="0"/>
              <a:t> </a:t>
            </a:r>
            <a:r>
              <a:rPr lang="fr-FR" dirty="0" err="1" smtClean="0"/>
              <a:t>vellent</a:t>
            </a:r>
            <a:r>
              <a:rPr lang="fr-FR" dirty="0" smtClean="0"/>
              <a:t> </a:t>
            </a:r>
            <a:r>
              <a:rPr lang="fr-FR" dirty="0" err="1" smtClean="0"/>
              <a:t>communicare</a:t>
            </a:r>
            <a:r>
              <a:rPr lang="fr-FR" dirty="0" smtClean="0"/>
              <a:t>, et </a:t>
            </a:r>
            <a:r>
              <a:rPr lang="fr-FR" dirty="0" err="1" smtClean="0"/>
              <a:t>singulariter</a:t>
            </a:r>
            <a:r>
              <a:rPr lang="fr-FR" dirty="0" smtClean="0"/>
              <a:t> </a:t>
            </a:r>
            <a:r>
              <a:rPr lang="fr-FR" dirty="0" err="1" smtClean="0"/>
              <a:t>rogavit</a:t>
            </a:r>
            <a:r>
              <a:rPr lang="fr-FR" dirty="0" smtClean="0"/>
              <a:t> </a:t>
            </a:r>
            <a:r>
              <a:rPr lang="fr-FR" dirty="0" err="1" smtClean="0"/>
              <a:t>dominum</a:t>
            </a:r>
            <a:r>
              <a:rPr lang="fr-FR" dirty="0" smtClean="0"/>
              <a:t> </a:t>
            </a:r>
            <a:r>
              <a:rPr lang="fr-FR" dirty="0" err="1" smtClean="0"/>
              <a:t>archiepiscopum</a:t>
            </a:r>
            <a:r>
              <a:rPr lang="fr-FR" dirty="0" smtClean="0"/>
              <a:t> </a:t>
            </a:r>
            <a:r>
              <a:rPr lang="fr-FR" dirty="0" err="1" smtClean="0"/>
              <a:t>Lugdunensenm</a:t>
            </a:r>
            <a:r>
              <a:rPr lang="fr-FR" dirty="0" smtClean="0"/>
              <a:t>, ut </a:t>
            </a:r>
            <a:r>
              <a:rPr lang="fr-FR" dirty="0" err="1" smtClean="0"/>
              <a:t>illa</a:t>
            </a:r>
            <a:r>
              <a:rPr lang="fr-FR" dirty="0" smtClean="0"/>
              <a:t> </a:t>
            </a:r>
            <a:r>
              <a:rPr lang="fr-FR" dirty="0" err="1" smtClean="0"/>
              <a:t>significaret</a:t>
            </a:r>
            <a:r>
              <a:rPr lang="fr-FR" dirty="0" smtClean="0"/>
              <a:t> domino </a:t>
            </a:r>
            <a:r>
              <a:rPr lang="fr-FR" dirty="0" err="1" smtClean="0"/>
              <a:t>Karolo</a:t>
            </a:r>
            <a:r>
              <a:rPr lang="fr-FR" dirty="0" smtClean="0"/>
              <a:t> </a:t>
            </a:r>
            <a:r>
              <a:rPr lang="fr-FR" dirty="0" err="1" smtClean="0"/>
              <a:t>regi</a:t>
            </a:r>
            <a:r>
              <a:rPr lang="fr-FR" dirty="0" smtClean="0"/>
              <a:t> </a:t>
            </a:r>
            <a:r>
              <a:rPr lang="fr-FR" dirty="0" err="1" smtClean="0"/>
              <a:t>Francorum</a:t>
            </a:r>
            <a:r>
              <a:rPr lang="fr-FR" dirty="0" smtClean="0"/>
              <a:t> et </a:t>
            </a:r>
            <a:r>
              <a:rPr lang="fr-FR" dirty="0" err="1" smtClean="0"/>
              <a:t>dominis</a:t>
            </a:r>
            <a:r>
              <a:rPr lang="fr-FR" dirty="0" smtClean="0"/>
              <a:t> de </a:t>
            </a:r>
            <a:r>
              <a:rPr lang="fr-FR" dirty="0" err="1" smtClean="0"/>
              <a:t>suo</a:t>
            </a:r>
            <a:r>
              <a:rPr lang="fr-FR" dirty="0" smtClean="0"/>
              <a:t> </a:t>
            </a:r>
            <a:r>
              <a:rPr lang="fr-FR" dirty="0" err="1" smtClean="0"/>
              <a:t>consilio</a:t>
            </a:r>
            <a:r>
              <a:rPr lang="fr-FR" dirty="0" smtClean="0"/>
              <a:t> ».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Amédée de </a:t>
            </a:r>
            <a:r>
              <a:rPr lang="fr-FR" sz="3600" dirty="0" err="1" smtClean="0"/>
              <a:t>Talaru</a:t>
            </a:r>
            <a:r>
              <a:rPr lang="fr-FR" sz="3600" dirty="0" smtClean="0"/>
              <a:t> et Martin Berruyer à la </a:t>
            </a:r>
            <a:r>
              <a:rPr lang="fr-FR" sz="3600" dirty="0" err="1" smtClean="0"/>
              <a:t>manoeuvre</a:t>
            </a:r>
            <a:endParaRPr lang="fr-FR" sz="3600" dirty="0"/>
          </a:p>
        </p:txBody>
      </p:sp>
      <p:sp>
        <p:nvSpPr>
          <p:cNvPr id="3" name="Espace réservé du contenu 2"/>
          <p:cNvSpPr>
            <a:spLocks noGrp="1"/>
          </p:cNvSpPr>
          <p:nvPr>
            <p:ph idx="1"/>
          </p:nvPr>
        </p:nvSpPr>
        <p:spPr/>
        <p:txBody>
          <a:bodyPr>
            <a:normAutofit fontScale="70000" lnSpcReduction="20000"/>
          </a:bodyPr>
          <a:lstStyle/>
          <a:p>
            <a:pPr algn="just"/>
            <a:r>
              <a:rPr lang="fr-FR" i="1" dirty="0" smtClean="0"/>
              <a:t>Liber </a:t>
            </a:r>
            <a:r>
              <a:rPr lang="fr-FR" i="1" dirty="0" err="1" smtClean="0"/>
              <a:t>diurnus</a:t>
            </a:r>
            <a:r>
              <a:rPr lang="fr-FR" dirty="0" smtClean="0"/>
              <a:t>, éd. citée, p. 289 : </a:t>
            </a:r>
          </a:p>
          <a:p>
            <a:pPr algn="just">
              <a:buNone/>
            </a:pPr>
            <a:r>
              <a:rPr lang="fr-FR" dirty="0" smtClean="0"/>
              <a:t>	« Inter </a:t>
            </a:r>
            <a:r>
              <a:rPr lang="fr-FR" dirty="0" err="1" smtClean="0"/>
              <a:t>quos</a:t>
            </a:r>
            <a:r>
              <a:rPr lang="fr-FR" dirty="0" smtClean="0"/>
              <a:t> </a:t>
            </a:r>
            <a:r>
              <a:rPr lang="fr-FR" dirty="0" err="1" smtClean="0"/>
              <a:t>specialissimus</a:t>
            </a:r>
            <a:r>
              <a:rPr lang="fr-FR" dirty="0" smtClean="0"/>
              <a:t> erat </a:t>
            </a:r>
            <a:r>
              <a:rPr lang="fr-FR" dirty="0" err="1" smtClean="0"/>
              <a:t>archiepiscopus</a:t>
            </a:r>
            <a:r>
              <a:rPr lang="fr-FR" dirty="0" smtClean="0"/>
              <a:t> </a:t>
            </a:r>
            <a:r>
              <a:rPr lang="fr-FR" dirty="0" err="1" smtClean="0"/>
              <a:t>Lugdunensis</a:t>
            </a:r>
            <a:r>
              <a:rPr lang="fr-FR" dirty="0" smtClean="0"/>
              <a:t>, qui </a:t>
            </a:r>
            <a:r>
              <a:rPr lang="fr-FR" dirty="0" err="1" smtClean="0"/>
              <a:t>legationem</a:t>
            </a:r>
            <a:r>
              <a:rPr lang="fr-FR" dirty="0" smtClean="0"/>
              <a:t> </a:t>
            </a:r>
            <a:r>
              <a:rPr lang="fr-FR" dirty="0" err="1" smtClean="0"/>
              <a:t>suam</a:t>
            </a:r>
            <a:r>
              <a:rPr lang="fr-FR" dirty="0" smtClean="0"/>
              <a:t> explanans, </a:t>
            </a:r>
            <a:r>
              <a:rPr lang="fr-FR" dirty="0" err="1" smtClean="0"/>
              <a:t>eos</a:t>
            </a:r>
            <a:r>
              <a:rPr lang="fr-FR" dirty="0" smtClean="0"/>
              <a:t> </a:t>
            </a:r>
            <a:r>
              <a:rPr lang="fr-FR" dirty="0" err="1" smtClean="0"/>
              <a:t>suscepit</a:t>
            </a:r>
            <a:r>
              <a:rPr lang="fr-FR" dirty="0" smtClean="0"/>
              <a:t> caritative, et inter cetera </a:t>
            </a:r>
            <a:r>
              <a:rPr lang="fr-FR" dirty="0" err="1" smtClean="0"/>
              <a:t>multa</a:t>
            </a:r>
            <a:r>
              <a:rPr lang="fr-FR" dirty="0" smtClean="0"/>
              <a:t> </a:t>
            </a:r>
            <a:r>
              <a:rPr lang="fr-FR" dirty="0" err="1" smtClean="0"/>
              <a:t>gratitudinem</a:t>
            </a:r>
            <a:r>
              <a:rPr lang="fr-FR" dirty="0" smtClean="0"/>
              <a:t> </a:t>
            </a:r>
            <a:r>
              <a:rPr lang="fr-FR" dirty="0" err="1" smtClean="0"/>
              <a:t>adventus</a:t>
            </a:r>
            <a:r>
              <a:rPr lang="fr-FR" dirty="0" smtClean="0"/>
              <a:t> </a:t>
            </a:r>
            <a:r>
              <a:rPr lang="fr-FR" dirty="0" err="1" smtClean="0"/>
              <a:t>Bohemorum</a:t>
            </a:r>
            <a:r>
              <a:rPr lang="fr-FR" dirty="0" smtClean="0"/>
              <a:t> </a:t>
            </a:r>
            <a:r>
              <a:rPr lang="fr-FR" dirty="0" err="1" smtClean="0"/>
              <a:t>declaravit</a:t>
            </a:r>
            <a:r>
              <a:rPr lang="fr-FR" dirty="0" smtClean="0"/>
              <a:t>, et </a:t>
            </a:r>
            <a:r>
              <a:rPr lang="fr-FR" dirty="0" err="1" smtClean="0"/>
              <a:t>eos</a:t>
            </a:r>
            <a:r>
              <a:rPr lang="fr-FR" dirty="0" smtClean="0"/>
              <a:t> de </a:t>
            </a:r>
            <a:r>
              <a:rPr lang="fr-FR" dirty="0" err="1" smtClean="0"/>
              <a:t>ecclesie</a:t>
            </a:r>
            <a:r>
              <a:rPr lang="fr-FR" dirty="0" smtClean="0"/>
              <a:t> </a:t>
            </a:r>
            <a:r>
              <a:rPr lang="fr-FR" dirty="0" err="1" smtClean="0"/>
              <a:t>corpore</a:t>
            </a:r>
            <a:r>
              <a:rPr lang="fr-FR" dirty="0" smtClean="0"/>
              <a:t> </a:t>
            </a:r>
            <a:r>
              <a:rPr lang="fr-FR" dirty="0" err="1" smtClean="0"/>
              <a:t>publice</a:t>
            </a:r>
            <a:r>
              <a:rPr lang="fr-FR" dirty="0" smtClean="0"/>
              <a:t> et </a:t>
            </a:r>
            <a:r>
              <a:rPr lang="fr-FR" dirty="0" err="1" smtClean="0"/>
              <a:t>jocunde</a:t>
            </a:r>
            <a:r>
              <a:rPr lang="fr-FR" dirty="0" smtClean="0"/>
              <a:t> </a:t>
            </a:r>
            <a:r>
              <a:rPr lang="fr-FR" dirty="0" err="1" smtClean="0"/>
              <a:t>asseruit</a:t>
            </a:r>
            <a:r>
              <a:rPr lang="fr-FR" dirty="0" smtClean="0"/>
              <a:t>. In </a:t>
            </a:r>
            <a:r>
              <a:rPr lang="fr-FR" dirty="0" err="1" smtClean="0"/>
              <a:t>eodem</a:t>
            </a:r>
            <a:r>
              <a:rPr lang="fr-FR" dirty="0" smtClean="0"/>
              <a:t> </a:t>
            </a:r>
            <a:r>
              <a:rPr lang="fr-FR" dirty="0" err="1" smtClean="0"/>
              <a:t>etiam</a:t>
            </a:r>
            <a:r>
              <a:rPr lang="fr-FR" dirty="0" smtClean="0"/>
              <a:t> </a:t>
            </a:r>
            <a:r>
              <a:rPr lang="fr-FR" dirty="0" err="1" smtClean="0"/>
              <a:t>tractatu</a:t>
            </a:r>
            <a:r>
              <a:rPr lang="fr-FR" dirty="0" smtClean="0"/>
              <a:t> </a:t>
            </a:r>
            <a:r>
              <a:rPr lang="fr-FR" dirty="0" err="1" smtClean="0"/>
              <a:t>asseruit</a:t>
            </a:r>
            <a:r>
              <a:rPr lang="fr-FR" dirty="0" smtClean="0"/>
              <a:t>, </a:t>
            </a:r>
            <a:r>
              <a:rPr lang="fr-FR" dirty="0" err="1" smtClean="0"/>
              <a:t>Satanam</a:t>
            </a:r>
            <a:r>
              <a:rPr lang="fr-FR" dirty="0" smtClean="0"/>
              <a:t> non </a:t>
            </a:r>
            <a:r>
              <a:rPr lang="fr-FR" dirty="0" err="1" smtClean="0"/>
              <a:t>dormitare</a:t>
            </a:r>
            <a:r>
              <a:rPr lang="fr-FR" dirty="0" smtClean="0"/>
              <a:t>, </a:t>
            </a:r>
            <a:r>
              <a:rPr lang="fr-FR" dirty="0" err="1" smtClean="0"/>
              <a:t>sed</a:t>
            </a:r>
            <a:r>
              <a:rPr lang="fr-FR" dirty="0" smtClean="0"/>
              <a:t> </a:t>
            </a:r>
            <a:r>
              <a:rPr lang="fr-FR" dirty="0" err="1" smtClean="0"/>
              <a:t>vigilanter</a:t>
            </a:r>
            <a:r>
              <a:rPr lang="fr-FR" dirty="0" smtClean="0"/>
              <a:t> </a:t>
            </a:r>
            <a:r>
              <a:rPr lang="fr-FR" dirty="0" err="1" smtClean="0"/>
              <a:t>laborare</a:t>
            </a:r>
            <a:r>
              <a:rPr lang="fr-FR" dirty="0" smtClean="0"/>
              <a:t> ad </a:t>
            </a:r>
            <a:r>
              <a:rPr lang="fr-FR" dirty="0" err="1" smtClean="0"/>
              <a:t>dissipationem</a:t>
            </a:r>
            <a:r>
              <a:rPr lang="fr-FR" dirty="0" smtClean="0"/>
              <a:t> </a:t>
            </a:r>
            <a:r>
              <a:rPr lang="fr-FR" dirty="0" err="1" smtClean="0"/>
              <a:t>concilii</a:t>
            </a:r>
            <a:r>
              <a:rPr lang="fr-FR" dirty="0" smtClean="0"/>
              <a:t>, </a:t>
            </a:r>
            <a:r>
              <a:rPr lang="fr-FR" dirty="0" err="1" smtClean="0"/>
              <a:t>ipsum</a:t>
            </a:r>
            <a:r>
              <a:rPr lang="fr-FR" dirty="0" smtClean="0"/>
              <a:t> </a:t>
            </a:r>
            <a:r>
              <a:rPr lang="fr-FR" dirty="0" err="1" smtClean="0"/>
              <a:t>tamen</a:t>
            </a:r>
            <a:r>
              <a:rPr lang="fr-FR" dirty="0" smtClean="0"/>
              <a:t> </a:t>
            </a:r>
            <a:r>
              <a:rPr lang="fr-FR" dirty="0" err="1" smtClean="0"/>
              <a:t>usque</a:t>
            </a:r>
            <a:r>
              <a:rPr lang="fr-FR" dirty="0" smtClean="0"/>
              <a:t> in </a:t>
            </a:r>
            <a:r>
              <a:rPr lang="fr-FR" dirty="0" err="1" smtClean="0"/>
              <a:t>presens</a:t>
            </a:r>
            <a:r>
              <a:rPr lang="fr-FR" dirty="0" smtClean="0"/>
              <a:t> </a:t>
            </a:r>
            <a:r>
              <a:rPr lang="fr-FR" dirty="0" err="1" smtClean="0"/>
              <a:t>effectum</a:t>
            </a:r>
            <a:r>
              <a:rPr lang="fr-FR" dirty="0" smtClean="0"/>
              <a:t> non </a:t>
            </a:r>
            <a:r>
              <a:rPr lang="fr-FR" dirty="0" err="1" smtClean="0"/>
              <a:t>fuise</a:t>
            </a:r>
            <a:r>
              <a:rPr lang="fr-FR" dirty="0" smtClean="0"/>
              <a:t> </a:t>
            </a:r>
            <a:r>
              <a:rPr lang="fr-FR" dirty="0" err="1" smtClean="0"/>
              <a:t>sortitum</a:t>
            </a:r>
            <a:r>
              <a:rPr lang="fr-FR" dirty="0" smtClean="0"/>
              <a:t> ». </a:t>
            </a:r>
          </a:p>
          <a:p>
            <a:pPr algn="just"/>
            <a:endParaRPr lang="fr-FR" dirty="0" smtClean="0"/>
          </a:p>
          <a:p>
            <a:pPr algn="just"/>
            <a:r>
              <a:rPr lang="fr-FR" dirty="0" smtClean="0"/>
              <a:t>Gilles Charlier, </a:t>
            </a:r>
            <a:r>
              <a:rPr lang="fr-FR" i="1" dirty="0" smtClean="0"/>
              <a:t>Liber de </a:t>
            </a:r>
            <a:r>
              <a:rPr lang="fr-FR" i="1" dirty="0" err="1" smtClean="0"/>
              <a:t>legationibus</a:t>
            </a:r>
            <a:r>
              <a:rPr lang="fr-FR" dirty="0" smtClean="0"/>
              <a:t>, éd. citée, p. 452 : </a:t>
            </a:r>
          </a:p>
          <a:p>
            <a:pPr algn="just">
              <a:buNone/>
            </a:pPr>
            <a:r>
              <a:rPr lang="fr-FR" dirty="0" smtClean="0"/>
              <a:t>	« Et </a:t>
            </a:r>
            <a:r>
              <a:rPr lang="fr-FR" dirty="0" err="1" smtClean="0"/>
              <a:t>interim</a:t>
            </a:r>
            <a:r>
              <a:rPr lang="fr-FR" dirty="0" smtClean="0"/>
              <a:t> magister Martin </a:t>
            </a:r>
            <a:r>
              <a:rPr lang="fr-FR" dirty="0" err="1" smtClean="0"/>
              <a:t>Berruerii</a:t>
            </a:r>
            <a:r>
              <a:rPr lang="fr-FR" dirty="0" smtClean="0"/>
              <a:t> </a:t>
            </a:r>
            <a:r>
              <a:rPr lang="fr-FR" dirty="0" err="1" smtClean="0"/>
              <a:t>credenciam</a:t>
            </a:r>
            <a:r>
              <a:rPr lang="fr-FR" dirty="0" smtClean="0"/>
              <a:t> </a:t>
            </a:r>
            <a:r>
              <a:rPr lang="fr-FR" dirty="0" err="1" smtClean="0"/>
              <a:t>literarum</a:t>
            </a:r>
            <a:r>
              <a:rPr lang="fr-FR" dirty="0" smtClean="0"/>
              <a:t> </a:t>
            </a:r>
            <a:r>
              <a:rPr lang="fr-FR" dirty="0" err="1" smtClean="0"/>
              <a:t>Karoli</a:t>
            </a:r>
            <a:r>
              <a:rPr lang="fr-FR" dirty="0" smtClean="0"/>
              <a:t> </a:t>
            </a:r>
            <a:r>
              <a:rPr lang="fr-FR" dirty="0" err="1" smtClean="0"/>
              <a:t>regis</a:t>
            </a:r>
            <a:r>
              <a:rPr lang="fr-FR" dirty="0" smtClean="0"/>
              <a:t> </a:t>
            </a:r>
            <a:r>
              <a:rPr lang="fr-FR" dirty="0" err="1" smtClean="0"/>
              <a:t>Francie</a:t>
            </a:r>
            <a:r>
              <a:rPr lang="fr-FR" dirty="0" smtClean="0"/>
              <a:t> </a:t>
            </a:r>
            <a:r>
              <a:rPr lang="fr-FR" dirty="0" err="1" smtClean="0"/>
              <a:t>ipsis</a:t>
            </a:r>
            <a:r>
              <a:rPr lang="fr-FR" dirty="0" smtClean="0"/>
              <a:t> </a:t>
            </a:r>
            <a:r>
              <a:rPr lang="fr-FR" dirty="0" err="1" smtClean="0"/>
              <a:t>Bohemis</a:t>
            </a:r>
            <a:r>
              <a:rPr lang="fr-FR" dirty="0" smtClean="0"/>
              <a:t> </a:t>
            </a:r>
            <a:r>
              <a:rPr lang="fr-FR" dirty="0" err="1" smtClean="0"/>
              <a:t>destinatarum</a:t>
            </a:r>
            <a:r>
              <a:rPr lang="fr-FR" dirty="0" smtClean="0"/>
              <a:t> </a:t>
            </a:r>
            <a:r>
              <a:rPr lang="fr-FR" dirty="0" err="1" smtClean="0"/>
              <a:t>exposuit</a:t>
            </a:r>
            <a:r>
              <a:rPr lang="fr-FR" dirty="0" smtClean="0"/>
              <a:t> coram dicta </a:t>
            </a:r>
            <a:r>
              <a:rPr lang="fr-FR" dirty="0" err="1" smtClean="0"/>
              <a:t>congregacione</a:t>
            </a:r>
            <a:r>
              <a:rPr lang="fr-FR" dirty="0" smtClean="0"/>
              <a:t> </a:t>
            </a:r>
            <a:r>
              <a:rPr lang="fr-FR" dirty="0" err="1" smtClean="0"/>
              <a:t>particulari</a:t>
            </a:r>
            <a:r>
              <a:rPr lang="fr-FR" dirty="0" smtClean="0"/>
              <a:t> ».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florilège</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err="1" smtClean="0"/>
              <a:t>Karolus</a:t>
            </a:r>
            <a:r>
              <a:rPr lang="fr-FR" dirty="0" smtClean="0"/>
              <a:t> Dei gracia </a:t>
            </a:r>
            <a:r>
              <a:rPr lang="fr-FR" dirty="0" err="1" smtClean="0"/>
              <a:t>Francorum</a:t>
            </a:r>
            <a:r>
              <a:rPr lang="fr-FR" dirty="0" smtClean="0"/>
              <a:t> </a:t>
            </a:r>
            <a:r>
              <a:rPr lang="fr-FR" dirty="0" err="1" smtClean="0"/>
              <a:t>rex</a:t>
            </a:r>
            <a:r>
              <a:rPr lang="fr-FR" dirty="0" smtClean="0"/>
              <a:t> </a:t>
            </a:r>
            <a:r>
              <a:rPr lang="fr-FR" dirty="0" err="1" smtClean="0"/>
              <a:t>carisissimis</a:t>
            </a:r>
            <a:r>
              <a:rPr lang="fr-FR" dirty="0" smtClean="0"/>
              <a:t> in Christo </a:t>
            </a:r>
            <a:r>
              <a:rPr lang="fr-FR" dirty="0" err="1" smtClean="0"/>
              <a:t>fratribus</a:t>
            </a:r>
            <a:r>
              <a:rPr lang="fr-FR" dirty="0" smtClean="0"/>
              <a:t>, qui </a:t>
            </a:r>
            <a:r>
              <a:rPr lang="fr-FR" i="1" dirty="0" err="1" smtClean="0"/>
              <a:t>coequalem</a:t>
            </a:r>
            <a:r>
              <a:rPr lang="fr-FR" i="1" dirty="0" smtClean="0"/>
              <a:t> </a:t>
            </a:r>
            <a:r>
              <a:rPr lang="fr-FR" i="1" dirty="0" err="1" smtClean="0"/>
              <a:t>nobiscum</a:t>
            </a:r>
            <a:r>
              <a:rPr lang="fr-FR" dirty="0" smtClean="0"/>
              <a:t> </a:t>
            </a:r>
            <a:r>
              <a:rPr lang="fr-FR" dirty="0" err="1" smtClean="0"/>
              <a:t>baptismi</a:t>
            </a:r>
            <a:r>
              <a:rPr lang="fr-FR" dirty="0" smtClean="0"/>
              <a:t> </a:t>
            </a:r>
            <a:r>
              <a:rPr lang="fr-FR" dirty="0" err="1" smtClean="0"/>
              <a:t>graciam</a:t>
            </a:r>
            <a:r>
              <a:rPr lang="fr-FR" dirty="0" smtClean="0"/>
              <a:t> </a:t>
            </a:r>
            <a:r>
              <a:rPr lang="fr-FR" i="1" dirty="0" err="1" smtClean="0"/>
              <a:t>sortiti</a:t>
            </a:r>
            <a:r>
              <a:rPr lang="fr-FR" i="1" dirty="0" smtClean="0"/>
              <a:t> </a:t>
            </a:r>
            <a:r>
              <a:rPr lang="fr-FR" i="1" dirty="0" err="1" smtClean="0"/>
              <a:t>sunt</a:t>
            </a:r>
            <a:r>
              <a:rPr lang="fr-FR" i="1" dirty="0" smtClean="0"/>
              <a:t> </a:t>
            </a:r>
            <a:r>
              <a:rPr lang="fr-FR" dirty="0" smtClean="0"/>
              <a:t>(cf. II Pet 1,1), </a:t>
            </a:r>
            <a:r>
              <a:rPr lang="fr-FR" dirty="0" err="1" smtClean="0"/>
              <a:t>oratoribus</a:t>
            </a:r>
            <a:r>
              <a:rPr lang="fr-FR" dirty="0" smtClean="0"/>
              <a:t> (om. W) </a:t>
            </a:r>
            <a:r>
              <a:rPr lang="fr-FR" dirty="0" err="1" smtClean="0"/>
              <a:t>preclare</a:t>
            </a:r>
            <a:r>
              <a:rPr lang="fr-FR" dirty="0" smtClean="0"/>
              <a:t>, </a:t>
            </a:r>
            <a:r>
              <a:rPr lang="fr-FR" dirty="0" err="1" smtClean="0"/>
              <a:t>sane</a:t>
            </a:r>
            <a:r>
              <a:rPr lang="fr-FR" dirty="0" smtClean="0"/>
              <a:t> </a:t>
            </a:r>
            <a:r>
              <a:rPr lang="fr-FR" dirty="0" err="1" smtClean="0"/>
              <a:t>iure</a:t>
            </a:r>
            <a:r>
              <a:rPr lang="fr-FR" b="1" dirty="0" smtClean="0"/>
              <a:t> </a:t>
            </a:r>
            <a:r>
              <a:rPr lang="fr-FR" dirty="0" smtClean="0"/>
              <a:t>et </a:t>
            </a:r>
            <a:r>
              <a:rPr lang="fr-FR" dirty="0" err="1" smtClean="0"/>
              <a:t>merito</a:t>
            </a:r>
            <a:r>
              <a:rPr lang="fr-FR" dirty="0" smtClean="0"/>
              <a:t> </a:t>
            </a:r>
            <a:r>
              <a:rPr lang="fr-FR" dirty="0" err="1" smtClean="0"/>
              <a:t>nobis</a:t>
            </a:r>
            <a:r>
              <a:rPr lang="fr-FR" dirty="0" smtClean="0"/>
              <a:t> (om. W) </a:t>
            </a:r>
            <a:r>
              <a:rPr lang="fr-FR" dirty="0" err="1" smtClean="0"/>
              <a:t>peramabilis</a:t>
            </a:r>
            <a:r>
              <a:rPr lang="fr-FR" dirty="0" smtClean="0"/>
              <a:t> </a:t>
            </a:r>
            <a:r>
              <a:rPr lang="fr-FR" dirty="0" err="1" smtClean="0"/>
              <a:t>nacionis</a:t>
            </a:r>
            <a:r>
              <a:rPr lang="fr-FR" dirty="0" smtClean="0"/>
              <a:t> </a:t>
            </a:r>
            <a:r>
              <a:rPr lang="fr-FR" dirty="0" err="1" smtClean="0"/>
              <a:t>Boemorum</a:t>
            </a:r>
            <a:r>
              <a:rPr lang="fr-FR" dirty="0" smtClean="0"/>
              <a:t> ad </a:t>
            </a:r>
            <a:r>
              <a:rPr lang="fr-FR" dirty="0" err="1" smtClean="0"/>
              <a:t>sacrosanctam</a:t>
            </a:r>
            <a:r>
              <a:rPr lang="fr-FR" dirty="0" smtClean="0"/>
              <a:t> </a:t>
            </a:r>
            <a:r>
              <a:rPr lang="fr-FR" dirty="0" err="1" smtClean="0"/>
              <a:t>synodum</a:t>
            </a:r>
            <a:r>
              <a:rPr lang="fr-FR" dirty="0" smtClean="0"/>
              <a:t> </a:t>
            </a:r>
            <a:r>
              <a:rPr lang="fr-FR" dirty="0" err="1" smtClean="0"/>
              <a:t>Basiliensem</a:t>
            </a:r>
            <a:r>
              <a:rPr lang="fr-FR" dirty="0" smtClean="0"/>
              <a:t> </a:t>
            </a:r>
            <a:r>
              <a:rPr lang="fr-FR" dirty="0" err="1" smtClean="0"/>
              <a:t>destinatis</a:t>
            </a:r>
            <a:r>
              <a:rPr lang="fr-FR" dirty="0" smtClean="0"/>
              <a:t>.</a:t>
            </a:r>
          </a:p>
          <a:p>
            <a:pPr algn="just"/>
            <a:r>
              <a:rPr lang="fr-FR" dirty="0" err="1" smtClean="0"/>
              <a:t>Habetis</a:t>
            </a:r>
            <a:r>
              <a:rPr lang="fr-FR" dirty="0" smtClean="0"/>
              <a:t> in </a:t>
            </a:r>
            <a:r>
              <a:rPr lang="fr-FR" dirty="0" err="1" smtClean="0"/>
              <a:t>facie</a:t>
            </a:r>
            <a:r>
              <a:rPr lang="fr-FR" dirty="0" smtClean="0"/>
              <a:t> </a:t>
            </a:r>
            <a:r>
              <a:rPr lang="fr-FR" dirty="0" err="1" smtClean="0"/>
              <a:t>sanctos</a:t>
            </a:r>
            <a:r>
              <a:rPr lang="fr-FR" dirty="0" smtClean="0"/>
              <a:t> patres, </a:t>
            </a:r>
            <a:r>
              <a:rPr lang="fr-FR" dirty="0" err="1" smtClean="0"/>
              <a:t>litteratissimos</a:t>
            </a:r>
            <a:r>
              <a:rPr lang="fr-FR" dirty="0" smtClean="0"/>
              <a:t> </a:t>
            </a:r>
            <a:r>
              <a:rPr lang="fr-FR" dirty="0" err="1" smtClean="0"/>
              <a:t>pontifices</a:t>
            </a:r>
            <a:r>
              <a:rPr lang="fr-FR" dirty="0" smtClean="0"/>
              <a:t>, </a:t>
            </a:r>
            <a:r>
              <a:rPr lang="fr-FR" dirty="0" err="1" smtClean="0"/>
              <a:t>viros</a:t>
            </a:r>
            <a:r>
              <a:rPr lang="fr-FR" dirty="0" smtClean="0"/>
              <a:t> ex omni </a:t>
            </a:r>
            <a:r>
              <a:rPr lang="fr-FR" dirty="0" err="1" smtClean="0"/>
              <a:t>nacione</a:t>
            </a:r>
            <a:r>
              <a:rPr lang="fr-FR" dirty="0" smtClean="0"/>
              <a:t> </a:t>
            </a:r>
            <a:r>
              <a:rPr lang="fr-FR" dirty="0" err="1" smtClean="0"/>
              <a:t>instructos</a:t>
            </a:r>
            <a:r>
              <a:rPr lang="fr-FR" dirty="0" smtClean="0"/>
              <a:t>, qui </a:t>
            </a:r>
            <a:r>
              <a:rPr lang="fr-FR" i="1" dirty="0" err="1" smtClean="0"/>
              <a:t>exercitatos</a:t>
            </a:r>
            <a:r>
              <a:rPr lang="fr-FR" i="1" dirty="0" smtClean="0"/>
              <a:t> </a:t>
            </a:r>
            <a:r>
              <a:rPr lang="fr-FR" i="1" dirty="0" err="1" smtClean="0"/>
              <a:t>habent</a:t>
            </a:r>
            <a:r>
              <a:rPr lang="fr-FR" i="1" dirty="0" smtClean="0"/>
              <a:t> </a:t>
            </a:r>
            <a:r>
              <a:rPr lang="fr-FR" i="1" dirty="0" err="1" smtClean="0"/>
              <a:t>sensus</a:t>
            </a:r>
            <a:r>
              <a:rPr lang="fr-FR" i="1" dirty="0" smtClean="0"/>
              <a:t> ad </a:t>
            </a:r>
            <a:r>
              <a:rPr lang="fr-FR" i="1" dirty="0" err="1" smtClean="0"/>
              <a:t>discrecionem</a:t>
            </a:r>
            <a:r>
              <a:rPr lang="fr-FR" i="1" dirty="0" smtClean="0"/>
              <a:t> boni et mali </a:t>
            </a:r>
            <a:r>
              <a:rPr lang="fr-FR" dirty="0" smtClean="0"/>
              <a:t>(cf. </a:t>
            </a:r>
            <a:r>
              <a:rPr lang="fr-FR" dirty="0" err="1" smtClean="0"/>
              <a:t>Heb</a:t>
            </a:r>
            <a:r>
              <a:rPr lang="fr-FR" dirty="0" smtClean="0"/>
              <a:t> 5,14).</a:t>
            </a:r>
          </a:p>
          <a:p>
            <a:pPr algn="just"/>
            <a:r>
              <a:rPr lang="fr-FR" dirty="0" err="1" smtClean="0"/>
              <a:t>Ast</a:t>
            </a:r>
            <a:r>
              <a:rPr lang="fr-FR" dirty="0" smtClean="0"/>
              <a:t> et </a:t>
            </a:r>
            <a:r>
              <a:rPr lang="fr-FR" dirty="0" err="1" smtClean="0"/>
              <a:t>illud</a:t>
            </a:r>
            <a:r>
              <a:rPr lang="fr-FR" dirty="0" smtClean="0"/>
              <a:t> semper </a:t>
            </a:r>
            <a:r>
              <a:rPr lang="fr-FR" dirty="0" err="1" smtClean="0"/>
              <a:t>recolendum</a:t>
            </a:r>
            <a:r>
              <a:rPr lang="fr-FR" dirty="0" smtClean="0"/>
              <a:t> </a:t>
            </a:r>
            <a:r>
              <a:rPr lang="fr-FR" dirty="0" err="1" smtClean="0"/>
              <a:t>erit</a:t>
            </a:r>
            <a:r>
              <a:rPr lang="fr-FR" dirty="0" smtClean="0"/>
              <a:t> quod, et si </a:t>
            </a:r>
            <a:r>
              <a:rPr lang="fr-FR" dirty="0" err="1" smtClean="0"/>
              <a:t>antiquum</a:t>
            </a:r>
            <a:r>
              <a:rPr lang="fr-FR" dirty="0" smtClean="0"/>
              <a:t> </a:t>
            </a:r>
            <a:r>
              <a:rPr lang="fr-FR" dirty="0" err="1" smtClean="0"/>
              <a:t>videamur</a:t>
            </a:r>
            <a:r>
              <a:rPr lang="fr-FR" dirty="0" smtClean="0"/>
              <a:t> </a:t>
            </a:r>
            <a:r>
              <a:rPr lang="fr-FR" dirty="0" err="1" smtClean="0"/>
              <a:t>renouare</a:t>
            </a:r>
            <a:r>
              <a:rPr lang="fr-FR" dirty="0" smtClean="0"/>
              <a:t> </a:t>
            </a:r>
            <a:r>
              <a:rPr lang="fr-FR" dirty="0" err="1" smtClean="0"/>
              <a:t>dolorem</a:t>
            </a:r>
            <a:r>
              <a:rPr lang="fr-FR" dirty="0" smtClean="0"/>
              <a:t>, </a:t>
            </a:r>
            <a:r>
              <a:rPr lang="fr-FR" dirty="0" err="1" smtClean="0"/>
              <a:t>nulla</a:t>
            </a:r>
            <a:r>
              <a:rPr lang="fr-FR" dirty="0" smtClean="0"/>
              <a:t> </a:t>
            </a:r>
            <a:r>
              <a:rPr lang="fr-FR" dirty="0" err="1" smtClean="0"/>
              <a:t>delebit</a:t>
            </a:r>
            <a:r>
              <a:rPr lang="fr-FR" dirty="0" smtClean="0"/>
              <a:t> </a:t>
            </a:r>
            <a:r>
              <a:rPr lang="fr-FR" dirty="0" err="1" smtClean="0"/>
              <a:t>obliuio</a:t>
            </a:r>
            <a:r>
              <a:rPr lang="fr-FR" dirty="0" smtClean="0"/>
              <a:t> </a:t>
            </a:r>
            <a:r>
              <a:rPr lang="fr-FR" dirty="0" err="1" smtClean="0"/>
              <a:t>quemadmodum</a:t>
            </a:r>
            <a:r>
              <a:rPr lang="fr-FR" dirty="0" smtClean="0"/>
              <a:t> </a:t>
            </a:r>
            <a:r>
              <a:rPr lang="fr-FR" dirty="0" err="1" smtClean="0"/>
              <a:t>vir</a:t>
            </a:r>
            <a:r>
              <a:rPr lang="fr-FR" dirty="0" smtClean="0"/>
              <a:t> </a:t>
            </a:r>
            <a:r>
              <a:rPr lang="fr-FR" dirty="0" err="1" smtClean="0"/>
              <a:t>insignis</a:t>
            </a:r>
            <a:r>
              <a:rPr lang="fr-FR" dirty="0" smtClean="0"/>
              <a:t> </a:t>
            </a:r>
            <a:r>
              <a:rPr lang="fr-FR" dirty="0" err="1" smtClean="0"/>
              <a:t>pietate</a:t>
            </a:r>
            <a:r>
              <a:rPr lang="fr-FR" dirty="0" smtClean="0"/>
              <a:t>, </a:t>
            </a:r>
            <a:r>
              <a:rPr lang="fr-FR" dirty="0" err="1" smtClean="0"/>
              <a:t>fama</a:t>
            </a:r>
            <a:r>
              <a:rPr lang="fr-FR" dirty="0" smtClean="0"/>
              <a:t> </a:t>
            </a:r>
            <a:r>
              <a:rPr lang="fr-FR" dirty="0" err="1" smtClean="0"/>
              <a:t>altior</a:t>
            </a:r>
            <a:r>
              <a:rPr lang="fr-FR" dirty="0" smtClean="0"/>
              <a:t>, </a:t>
            </a:r>
            <a:r>
              <a:rPr lang="fr-FR" dirty="0" err="1" smtClean="0"/>
              <a:t>maximus</a:t>
            </a:r>
            <a:r>
              <a:rPr lang="fr-FR" dirty="0" smtClean="0"/>
              <a:t> </a:t>
            </a:r>
            <a:r>
              <a:rPr lang="fr-FR" dirty="0" err="1" smtClean="0"/>
              <a:t>armis</a:t>
            </a:r>
            <a:r>
              <a:rPr lang="fr-FR" dirty="0" smtClean="0"/>
              <a:t>, </a:t>
            </a:r>
            <a:r>
              <a:rPr lang="fr-FR" dirty="0" err="1" smtClean="0"/>
              <a:t>auus</a:t>
            </a:r>
            <a:r>
              <a:rPr lang="fr-FR" dirty="0" smtClean="0"/>
              <a:t> </a:t>
            </a:r>
            <a:r>
              <a:rPr lang="fr-FR" dirty="0" err="1" smtClean="0"/>
              <a:t>serenissimi</a:t>
            </a:r>
            <a:r>
              <a:rPr lang="fr-FR" dirty="0" smtClean="0"/>
              <a:t> </a:t>
            </a:r>
            <a:r>
              <a:rPr lang="fr-FR" dirty="0" err="1" smtClean="0"/>
              <a:t>Romanorum</a:t>
            </a:r>
            <a:r>
              <a:rPr lang="fr-FR" dirty="0" smtClean="0"/>
              <a:t> </a:t>
            </a:r>
            <a:r>
              <a:rPr lang="fr-FR" dirty="0" err="1" smtClean="0"/>
              <a:t>regis</a:t>
            </a:r>
            <a:r>
              <a:rPr lang="fr-FR" dirty="0" smtClean="0"/>
              <a:t>, qui </a:t>
            </a:r>
            <a:r>
              <a:rPr lang="fr-FR" dirty="0" err="1" smtClean="0"/>
              <a:t>Germanorum</a:t>
            </a:r>
            <a:r>
              <a:rPr lang="fr-FR" dirty="0" smtClean="0"/>
              <a:t> </a:t>
            </a:r>
            <a:r>
              <a:rPr lang="fr-FR" dirty="0" err="1" smtClean="0"/>
              <a:t>altas</a:t>
            </a:r>
            <a:r>
              <a:rPr lang="fr-FR" dirty="0" smtClean="0"/>
              <a:t> </a:t>
            </a:r>
            <a:r>
              <a:rPr lang="fr-FR" dirty="0" err="1" smtClean="0"/>
              <a:t>imperii</a:t>
            </a:r>
            <a:r>
              <a:rPr lang="fr-FR" dirty="0" smtClean="0"/>
              <a:t> nunc </a:t>
            </a:r>
            <a:r>
              <a:rPr lang="fr-FR" dirty="0" err="1" smtClean="0"/>
              <a:t>pregravat</a:t>
            </a:r>
            <a:r>
              <a:rPr lang="fr-FR" dirty="0" smtClean="0"/>
              <a:t> et </a:t>
            </a:r>
            <a:r>
              <a:rPr lang="fr-FR" dirty="0" err="1" smtClean="0"/>
              <a:t>regit</a:t>
            </a:r>
            <a:r>
              <a:rPr lang="fr-FR" dirty="0" smtClean="0"/>
              <a:t> </a:t>
            </a:r>
            <a:r>
              <a:rPr lang="fr-FR" dirty="0" err="1" smtClean="0"/>
              <a:t>artes</a:t>
            </a:r>
            <a:r>
              <a:rPr lang="fr-FR" dirty="0" smtClean="0"/>
              <a:t> (cf. Horace, épître II, 1, 13), </a:t>
            </a:r>
            <a:r>
              <a:rPr lang="fr-FR" dirty="0" err="1" smtClean="0"/>
              <a:t>regni</a:t>
            </a:r>
            <a:r>
              <a:rPr lang="fr-FR" dirty="0" smtClean="0"/>
              <a:t> </a:t>
            </a:r>
            <a:r>
              <a:rPr lang="fr-FR" dirty="0" err="1" smtClean="0"/>
              <a:t>cui</a:t>
            </a:r>
            <a:r>
              <a:rPr lang="fr-FR" dirty="0" smtClean="0"/>
              <a:t> </a:t>
            </a:r>
            <a:r>
              <a:rPr lang="fr-FR" dirty="0" err="1" smtClean="0"/>
              <a:t>annuente</a:t>
            </a:r>
            <a:r>
              <a:rPr lang="fr-FR" dirty="0" smtClean="0"/>
              <a:t> Domino </a:t>
            </a:r>
            <a:r>
              <a:rPr lang="fr-FR" dirty="0" err="1" smtClean="0"/>
              <a:t>presidemus</a:t>
            </a:r>
            <a:r>
              <a:rPr lang="fr-FR" dirty="0" smtClean="0"/>
              <a:t> </a:t>
            </a:r>
            <a:r>
              <a:rPr lang="fr-FR" dirty="0" err="1" smtClean="0"/>
              <a:t>magno</a:t>
            </a:r>
            <a:r>
              <a:rPr lang="fr-FR" dirty="0" smtClean="0"/>
              <a:t> </a:t>
            </a:r>
            <a:r>
              <a:rPr lang="fr-FR" dirty="0" err="1" smtClean="0"/>
              <a:t>succensus</a:t>
            </a:r>
            <a:r>
              <a:rPr lang="fr-FR" dirty="0" smtClean="0"/>
              <a:t> </a:t>
            </a:r>
            <a:r>
              <a:rPr lang="fr-FR" dirty="0" err="1" smtClean="0"/>
              <a:t>amore</a:t>
            </a:r>
            <a:r>
              <a:rPr lang="fr-FR" dirty="0" smtClean="0"/>
              <a:t> </a:t>
            </a:r>
            <a:r>
              <a:rPr lang="fr-FR" dirty="0" err="1" smtClean="0"/>
              <a:t>ausit</a:t>
            </a:r>
            <a:r>
              <a:rPr lang="fr-FR" dirty="0" smtClean="0"/>
              <a:t> in </a:t>
            </a:r>
            <a:r>
              <a:rPr lang="fr-FR" dirty="0" err="1" smtClean="0"/>
              <a:t>proelia</a:t>
            </a:r>
            <a:r>
              <a:rPr lang="fr-FR" dirty="0" smtClean="0"/>
              <a:t>, </a:t>
            </a:r>
            <a:r>
              <a:rPr lang="fr-FR" dirty="0" err="1" smtClean="0"/>
              <a:t>ita</a:t>
            </a:r>
            <a:r>
              <a:rPr lang="fr-FR" dirty="0" smtClean="0"/>
              <a:t> ut pro </a:t>
            </a:r>
            <a:r>
              <a:rPr lang="fr-FR" dirty="0" err="1" smtClean="0"/>
              <a:t>tuicione</a:t>
            </a:r>
            <a:r>
              <a:rPr lang="fr-FR" dirty="0" smtClean="0"/>
              <a:t> </a:t>
            </a:r>
            <a:r>
              <a:rPr lang="fr-FR" dirty="0" err="1" smtClean="0"/>
              <a:t>iustitie</a:t>
            </a:r>
            <a:r>
              <a:rPr lang="fr-FR" dirty="0" smtClean="0"/>
              <a:t>, </a:t>
            </a:r>
            <a:r>
              <a:rPr lang="fr-FR" dirty="0" err="1" smtClean="0"/>
              <a:t>regnicolarum</a:t>
            </a:r>
            <a:r>
              <a:rPr lang="fr-FR" dirty="0" smtClean="0"/>
              <a:t> </a:t>
            </a:r>
            <a:r>
              <a:rPr lang="fr-FR" dirty="0" err="1" smtClean="0"/>
              <a:t>salute</a:t>
            </a:r>
            <a:r>
              <a:rPr lang="fr-FR" dirty="0" smtClean="0"/>
              <a:t> </a:t>
            </a:r>
            <a:r>
              <a:rPr lang="fr-FR" dirty="0" err="1" smtClean="0"/>
              <a:t>viriliter</a:t>
            </a:r>
            <a:r>
              <a:rPr lang="fr-FR" dirty="0" smtClean="0"/>
              <a:t> </a:t>
            </a:r>
            <a:r>
              <a:rPr lang="fr-FR" dirty="0" err="1" smtClean="0"/>
              <a:t>decertando</a:t>
            </a:r>
            <a:r>
              <a:rPr lang="fr-FR" dirty="0" smtClean="0"/>
              <a:t> </a:t>
            </a:r>
            <a:r>
              <a:rPr lang="fr-FR" dirty="0" err="1" smtClean="0"/>
              <a:t>purpuream</a:t>
            </a:r>
            <a:r>
              <a:rPr lang="fr-FR" dirty="0" smtClean="0"/>
              <a:t> </a:t>
            </a:r>
            <a:r>
              <a:rPr lang="fr-FR" dirty="0" err="1" smtClean="0"/>
              <a:t>animam</a:t>
            </a:r>
            <a:r>
              <a:rPr lang="fr-FR" dirty="0" smtClean="0"/>
              <a:t> (cf. Virgile, Enéide, 9, 349) </a:t>
            </a:r>
            <a:r>
              <a:rPr lang="fr-FR" dirty="0" err="1" smtClean="0"/>
              <a:t>celo</a:t>
            </a:r>
            <a:r>
              <a:rPr lang="fr-FR" dirty="0" smtClean="0"/>
              <a:t> </a:t>
            </a:r>
            <a:r>
              <a:rPr lang="fr-FR" dirty="0" err="1" smtClean="0"/>
              <a:t>reddens</a:t>
            </a:r>
            <a:r>
              <a:rPr lang="fr-FR" dirty="0" smtClean="0"/>
              <a:t>, ut pie </a:t>
            </a:r>
            <a:r>
              <a:rPr lang="fr-FR" dirty="0" err="1" smtClean="0"/>
              <a:t>credimus</a:t>
            </a:r>
            <a:r>
              <a:rPr lang="fr-FR" dirty="0" smtClean="0"/>
              <a:t>, </a:t>
            </a:r>
            <a:r>
              <a:rPr lang="fr-FR" dirty="0" err="1" smtClean="0"/>
              <a:t>morti</a:t>
            </a:r>
            <a:r>
              <a:rPr lang="fr-FR" dirty="0" smtClean="0"/>
              <a:t> </a:t>
            </a:r>
            <a:r>
              <a:rPr lang="fr-FR" dirty="0" err="1" smtClean="0"/>
              <a:t>occubuerit</a:t>
            </a:r>
            <a:r>
              <a:rPr lang="fr-FR" dirty="0" smtClean="0"/>
              <a:t>, quem </a:t>
            </a:r>
            <a:r>
              <a:rPr lang="fr-FR" dirty="0" err="1" smtClean="0"/>
              <a:t>fortiter</a:t>
            </a:r>
            <a:r>
              <a:rPr lang="fr-FR" dirty="0" smtClean="0"/>
              <a:t> in medias </a:t>
            </a:r>
            <a:r>
              <a:rPr lang="fr-FR" dirty="0" err="1" smtClean="0"/>
              <a:t>acies</a:t>
            </a:r>
            <a:r>
              <a:rPr lang="fr-FR" dirty="0" smtClean="0"/>
              <a:t> </a:t>
            </a:r>
            <a:r>
              <a:rPr lang="fr-FR" dirty="0" err="1" smtClean="0"/>
              <a:t>subsecuti</a:t>
            </a:r>
            <a:r>
              <a:rPr lang="fr-FR" dirty="0" smtClean="0"/>
              <a:t> </a:t>
            </a:r>
            <a:r>
              <a:rPr lang="fr-FR" dirty="0" err="1" smtClean="0"/>
              <a:t>sunt</a:t>
            </a:r>
            <a:r>
              <a:rPr lang="fr-FR" dirty="0" smtClean="0"/>
              <a:t> milites sui </a:t>
            </a:r>
            <a:r>
              <a:rPr lang="fr-FR" dirty="0" err="1" smtClean="0"/>
              <a:t>armati</a:t>
            </a:r>
            <a:r>
              <a:rPr lang="fr-FR" dirty="0" smtClean="0"/>
              <a:t> non pauci. </a:t>
            </a:r>
          </a:p>
          <a:p>
            <a:pPr>
              <a:buNone/>
            </a:pPr>
            <a:endParaRPr lang="fr-FR" dirty="0" smtClean="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546</Words>
  <Application>Microsoft Office PowerPoint</Application>
  <PresentationFormat>Affichage à l'écran (4:3)</PresentationFormat>
  <Paragraphs>39</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Olivier Marin  Autour de la lettre de Charles VII aux Bohêmes</vt:lpstr>
      <vt:lpstr>Deux témoignages externes</vt:lpstr>
      <vt:lpstr>La tradition manuscrite</vt:lpstr>
      <vt:lpstr>Diapositive 4</vt:lpstr>
      <vt:lpstr>10 octobre 1432 : un terminus a quo ?</vt:lpstr>
      <vt:lpstr>Amédée de Talaru et Martin Berruyer à la manoeuvre</vt:lpstr>
      <vt:lpstr>Un florilège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Olivier Marin  Autour de la lettre de Charles VII aux Bohêmes</dc:title>
  <dc:creator>Hp Probook</dc:creator>
  <cp:lastModifiedBy>Hp Probook</cp:lastModifiedBy>
  <cp:revision>21</cp:revision>
  <dcterms:created xsi:type="dcterms:W3CDTF">2023-12-05T08:20:10Z</dcterms:created>
  <dcterms:modified xsi:type="dcterms:W3CDTF">2024-03-29T13:23:42Z</dcterms:modified>
</cp:coreProperties>
</file>