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handoutMasterIdLst>
    <p:handoutMasterId r:id="rId58"/>
  </p:handoutMasterIdLst>
  <p:sldIdLst>
    <p:sldId id="540" r:id="rId2"/>
    <p:sldId id="264" r:id="rId3"/>
    <p:sldId id="577" r:id="rId4"/>
    <p:sldId id="465" r:id="rId5"/>
    <p:sldId id="473" r:id="rId6"/>
    <p:sldId id="486" r:id="rId7"/>
    <p:sldId id="485" r:id="rId8"/>
    <p:sldId id="487" r:id="rId9"/>
    <p:sldId id="541" r:id="rId10"/>
    <p:sldId id="559" r:id="rId11"/>
    <p:sldId id="564" r:id="rId12"/>
    <p:sldId id="580" r:id="rId13"/>
    <p:sldId id="562" r:id="rId14"/>
    <p:sldId id="565" r:id="rId15"/>
    <p:sldId id="560" r:id="rId16"/>
    <p:sldId id="576" r:id="rId17"/>
    <p:sldId id="490" r:id="rId18"/>
    <p:sldId id="569" r:id="rId19"/>
    <p:sldId id="571" r:id="rId20"/>
    <p:sldId id="570" r:id="rId21"/>
    <p:sldId id="572" r:id="rId22"/>
    <p:sldId id="573" r:id="rId23"/>
    <p:sldId id="578" r:id="rId24"/>
    <p:sldId id="579" r:id="rId25"/>
    <p:sldId id="493" r:id="rId26"/>
    <p:sldId id="533" r:id="rId27"/>
    <p:sldId id="494" r:id="rId28"/>
    <p:sldId id="495" r:id="rId29"/>
    <p:sldId id="496" r:id="rId30"/>
    <p:sldId id="498" r:id="rId31"/>
    <p:sldId id="502" r:id="rId32"/>
    <p:sldId id="505" r:id="rId33"/>
    <p:sldId id="507" r:id="rId34"/>
    <p:sldId id="508" r:id="rId35"/>
    <p:sldId id="509" r:id="rId36"/>
    <p:sldId id="510" r:id="rId37"/>
    <p:sldId id="511" r:id="rId38"/>
    <p:sldId id="515" r:id="rId39"/>
    <p:sldId id="516" r:id="rId40"/>
    <p:sldId id="517" r:id="rId41"/>
    <p:sldId id="518" r:id="rId42"/>
    <p:sldId id="519" r:id="rId43"/>
    <p:sldId id="520" r:id="rId44"/>
    <p:sldId id="521" r:id="rId45"/>
    <p:sldId id="522" r:id="rId46"/>
    <p:sldId id="523" r:id="rId47"/>
    <p:sldId id="527" r:id="rId48"/>
    <p:sldId id="528" r:id="rId49"/>
    <p:sldId id="529" r:id="rId50"/>
    <p:sldId id="534" r:id="rId51"/>
    <p:sldId id="535" r:id="rId52"/>
    <p:sldId id="536" r:id="rId53"/>
    <p:sldId id="537" r:id="rId54"/>
    <p:sldId id="464" r:id="rId55"/>
    <p:sldId id="574" r:id="rId56"/>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E90D"/>
    <a:srgbClr val="673105"/>
    <a:srgbClr val="4320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13EAEB-2C1C-4649-8A5E-C7553DEF3550}" v="3" dt="2026-05-05T07:31:58.6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12" autoAdjust="0"/>
    <p:restoredTop sz="94645" autoAdjust="0"/>
  </p:normalViewPr>
  <p:slideViewPr>
    <p:cSldViewPr>
      <p:cViewPr varScale="1">
        <p:scale>
          <a:sx n="59" d="100"/>
          <a:sy n="59" d="100"/>
        </p:scale>
        <p:origin x="1352" y="52"/>
      </p:cViewPr>
      <p:guideLst>
        <p:guide orient="horz" pos="2160"/>
        <p:guide pos="2880"/>
      </p:guideLst>
    </p:cSldViewPr>
  </p:slideViewPr>
  <p:outlineViewPr>
    <p:cViewPr>
      <p:scale>
        <a:sx n="33" d="100"/>
        <a:sy n="33" d="100"/>
      </p:scale>
      <p:origin x="0" y="955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9" d="100"/>
          <a:sy n="69" d="100"/>
        </p:scale>
        <p:origin x="-190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l Dimitrov" userId="38f9263f699255cd" providerId="LiveId" clId="{4119002E-68FA-40CC-91F8-EBB3ED09C0BA}"/>
    <pc:docChg chg="addSld delSld modSld sldOrd">
      <pc:chgData name="Michal Dimitrov" userId="38f9263f699255cd" providerId="LiveId" clId="{4119002E-68FA-40CC-91F8-EBB3ED09C0BA}" dt="2026-05-05T11:58:11.054" v="80" actId="20577"/>
      <pc:docMkLst>
        <pc:docMk/>
      </pc:docMkLst>
      <pc:sldChg chg="modSp mod">
        <pc:chgData name="Michal Dimitrov" userId="38f9263f699255cd" providerId="LiveId" clId="{4119002E-68FA-40CC-91F8-EBB3ED09C0BA}" dt="2026-05-05T07:29:43.165" v="22" actId="20577"/>
        <pc:sldMkLst>
          <pc:docMk/>
          <pc:sldMk cId="0" sldId="264"/>
        </pc:sldMkLst>
        <pc:spChg chg="mod">
          <ac:chgData name="Michal Dimitrov" userId="38f9263f699255cd" providerId="LiveId" clId="{4119002E-68FA-40CC-91F8-EBB3ED09C0BA}" dt="2026-05-05T07:29:37.984" v="6" actId="20577"/>
          <ac:spMkLst>
            <pc:docMk/>
            <pc:sldMk cId="0" sldId="264"/>
            <ac:spMk id="3074" creationId="{00000000-0000-0000-0000-000000000000}"/>
          </ac:spMkLst>
        </pc:spChg>
        <pc:spChg chg="mod">
          <ac:chgData name="Michal Dimitrov" userId="38f9263f699255cd" providerId="LiveId" clId="{4119002E-68FA-40CC-91F8-EBB3ED09C0BA}" dt="2026-05-05T07:29:43.165" v="22" actId="20577"/>
          <ac:spMkLst>
            <pc:docMk/>
            <pc:sldMk cId="0" sldId="264"/>
            <ac:spMk id="3075" creationId="{00000000-0000-0000-0000-000000000000}"/>
          </ac:spMkLst>
        </pc:spChg>
      </pc:sldChg>
      <pc:sldChg chg="add">
        <pc:chgData name="Michal Dimitrov" userId="38f9263f699255cd" providerId="LiveId" clId="{4119002E-68FA-40CC-91F8-EBB3ED09C0BA}" dt="2026-05-05T07:31:37.709" v="75"/>
        <pc:sldMkLst>
          <pc:docMk/>
          <pc:sldMk cId="0" sldId="465"/>
        </pc:sldMkLst>
      </pc:sldChg>
      <pc:sldChg chg="add">
        <pc:chgData name="Michal Dimitrov" userId="38f9263f699255cd" providerId="LiveId" clId="{4119002E-68FA-40CC-91F8-EBB3ED09C0BA}" dt="2026-05-05T07:31:58.605" v="76"/>
        <pc:sldMkLst>
          <pc:docMk/>
          <pc:sldMk cId="0" sldId="473"/>
        </pc:sldMkLst>
      </pc:sldChg>
      <pc:sldChg chg="add">
        <pc:chgData name="Michal Dimitrov" userId="38f9263f699255cd" providerId="LiveId" clId="{4119002E-68FA-40CC-91F8-EBB3ED09C0BA}" dt="2026-05-05T07:30:31.317" v="73"/>
        <pc:sldMkLst>
          <pc:docMk/>
          <pc:sldMk cId="2461540469" sldId="485"/>
        </pc:sldMkLst>
      </pc:sldChg>
      <pc:sldChg chg="add ord">
        <pc:chgData name="Michal Dimitrov" userId="38f9263f699255cd" providerId="LiveId" clId="{4119002E-68FA-40CC-91F8-EBB3ED09C0BA}" dt="2026-05-05T07:32:02.937" v="78"/>
        <pc:sldMkLst>
          <pc:docMk/>
          <pc:sldMk cId="2918994515" sldId="486"/>
        </pc:sldMkLst>
      </pc:sldChg>
      <pc:sldChg chg="add">
        <pc:chgData name="Michal Dimitrov" userId="38f9263f699255cd" providerId="LiveId" clId="{4119002E-68FA-40CC-91F8-EBB3ED09C0BA}" dt="2026-05-05T07:30:31.317" v="73"/>
        <pc:sldMkLst>
          <pc:docMk/>
          <pc:sldMk cId="3357289262" sldId="487"/>
        </pc:sldMkLst>
      </pc:sldChg>
      <pc:sldChg chg="add">
        <pc:chgData name="Michal Dimitrov" userId="38f9263f699255cd" providerId="LiveId" clId="{4119002E-68FA-40CC-91F8-EBB3ED09C0BA}" dt="2026-05-05T07:30:31.317" v="73"/>
        <pc:sldMkLst>
          <pc:docMk/>
          <pc:sldMk cId="17341820" sldId="541"/>
        </pc:sldMkLst>
      </pc:sldChg>
      <pc:sldChg chg="add">
        <pc:chgData name="Michal Dimitrov" userId="38f9263f699255cd" providerId="LiveId" clId="{4119002E-68FA-40CC-91F8-EBB3ED09C0BA}" dt="2026-05-05T07:30:31.317" v="73"/>
        <pc:sldMkLst>
          <pc:docMk/>
          <pc:sldMk cId="547172648" sldId="559"/>
        </pc:sldMkLst>
      </pc:sldChg>
      <pc:sldChg chg="add">
        <pc:chgData name="Michal Dimitrov" userId="38f9263f699255cd" providerId="LiveId" clId="{4119002E-68FA-40CC-91F8-EBB3ED09C0BA}" dt="2026-05-05T07:30:31.317" v="73"/>
        <pc:sldMkLst>
          <pc:docMk/>
          <pc:sldMk cId="2939712392" sldId="562"/>
        </pc:sldMkLst>
      </pc:sldChg>
      <pc:sldChg chg="add">
        <pc:chgData name="Michal Dimitrov" userId="38f9263f699255cd" providerId="LiveId" clId="{4119002E-68FA-40CC-91F8-EBB3ED09C0BA}" dt="2026-05-05T07:30:31.317" v="73"/>
        <pc:sldMkLst>
          <pc:docMk/>
          <pc:sldMk cId="1674143649" sldId="564"/>
        </pc:sldMkLst>
      </pc:sldChg>
      <pc:sldChg chg="add">
        <pc:chgData name="Michal Dimitrov" userId="38f9263f699255cd" providerId="LiveId" clId="{4119002E-68FA-40CC-91F8-EBB3ED09C0BA}" dt="2026-05-05T07:30:31.317" v="73"/>
        <pc:sldMkLst>
          <pc:docMk/>
          <pc:sldMk cId="652277349" sldId="565"/>
        </pc:sldMkLst>
      </pc:sldChg>
      <pc:sldChg chg="add del">
        <pc:chgData name="Michal Dimitrov" userId="38f9263f699255cd" providerId="LiveId" clId="{4119002E-68FA-40CC-91F8-EBB3ED09C0BA}" dt="2026-05-05T07:30:37.610" v="74" actId="47"/>
        <pc:sldMkLst>
          <pc:docMk/>
          <pc:sldMk cId="121054812" sldId="567"/>
        </pc:sldMkLst>
      </pc:sldChg>
      <pc:sldChg chg="modSp mod">
        <pc:chgData name="Michal Dimitrov" userId="38f9263f699255cd" providerId="LiveId" clId="{4119002E-68FA-40CC-91F8-EBB3ED09C0BA}" dt="2026-05-05T11:58:11.054" v="80" actId="20577"/>
        <pc:sldMkLst>
          <pc:docMk/>
          <pc:sldMk cId="2970648980" sldId="569"/>
        </pc:sldMkLst>
        <pc:spChg chg="mod">
          <ac:chgData name="Michal Dimitrov" userId="38f9263f699255cd" providerId="LiveId" clId="{4119002E-68FA-40CC-91F8-EBB3ED09C0BA}" dt="2026-05-05T11:58:11.054" v="80" actId="20577"/>
          <ac:spMkLst>
            <pc:docMk/>
            <pc:sldMk cId="2970648980" sldId="569"/>
            <ac:spMk id="3" creationId="{8D063295-2510-1808-9303-11B025EEE0DE}"/>
          </ac:spMkLst>
        </pc:spChg>
      </pc:sldChg>
      <pc:sldChg chg="modSp mod">
        <pc:chgData name="Michal Dimitrov" userId="38f9263f699255cd" providerId="LiveId" clId="{4119002E-68FA-40CC-91F8-EBB3ED09C0BA}" dt="2026-05-05T07:30:20.123" v="72" actId="6549"/>
        <pc:sldMkLst>
          <pc:docMk/>
          <pc:sldMk cId="1862654097" sldId="574"/>
        </pc:sldMkLst>
        <pc:spChg chg="mod">
          <ac:chgData name="Michal Dimitrov" userId="38f9263f699255cd" providerId="LiveId" clId="{4119002E-68FA-40CC-91F8-EBB3ED09C0BA}" dt="2026-05-05T07:30:13.752" v="46" actId="20577"/>
          <ac:spMkLst>
            <pc:docMk/>
            <pc:sldMk cId="1862654097" sldId="574"/>
            <ac:spMk id="2" creationId="{73EB098B-C6E6-8F89-70A8-E922B4EE63C3}"/>
          </ac:spMkLst>
        </pc:spChg>
        <pc:spChg chg="mod">
          <ac:chgData name="Michal Dimitrov" userId="38f9263f699255cd" providerId="LiveId" clId="{4119002E-68FA-40CC-91F8-EBB3ED09C0BA}" dt="2026-05-05T07:30:20.123" v="72" actId="6549"/>
          <ac:spMkLst>
            <pc:docMk/>
            <pc:sldMk cId="1862654097" sldId="574"/>
            <ac:spMk id="3" creationId="{DF48589E-B96F-AB1A-1EA6-4D3168FBFB6C}"/>
          </ac:spMkLst>
        </pc:spChg>
      </pc:sldChg>
      <pc:sldChg chg="del">
        <pc:chgData name="Michal Dimitrov" userId="38f9263f699255cd" providerId="LiveId" clId="{4119002E-68FA-40CC-91F8-EBB3ED09C0BA}" dt="2026-05-05T07:29:47.754" v="23" actId="47"/>
        <pc:sldMkLst>
          <pc:docMk/>
          <pc:sldMk cId="2982927419" sldId="575"/>
        </pc:sldMkLst>
      </pc:sldChg>
      <pc:sldChg chg="add">
        <pc:chgData name="Michal Dimitrov" userId="38f9263f699255cd" providerId="LiveId" clId="{4119002E-68FA-40CC-91F8-EBB3ED09C0BA}" dt="2026-05-05T07:30:31.317" v="73"/>
        <pc:sldMkLst>
          <pc:docMk/>
          <pc:sldMk cId="290385308" sldId="58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r>
              <a:rPr lang="cs-CZ"/>
              <a:t>Vybrané problémy německy mluvících zemí po roce 1945</a:t>
            </a:r>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A81223A-CF50-40E0-9770-C5C6B5FB1281}" type="datetimeFigureOut">
              <a:rPr lang="cs-CZ"/>
              <a:pPr>
                <a:defRPr/>
              </a:pPr>
              <a:t>05.05.2026</a:t>
            </a:fld>
            <a:endParaRPr lang="cs-CZ" dirty="0"/>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cs-CZ"/>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D72FEDF-BF3B-4019-8FDB-3E4622968C51}" type="slidenum">
              <a:rPr lang="cs-CZ"/>
              <a:pPr>
                <a:defRPr/>
              </a:pPr>
              <a:t>‹#›</a:t>
            </a:fld>
            <a:endParaRPr lang="cs-CZ"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r>
              <a:rPr lang="cs-CZ"/>
              <a:t>Vybrané problémy německy mluvících zemí po roce 1945</a:t>
            </a:r>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6879EDD-FAAD-4979-BA01-38B8D5BF6EE4}" type="datetimeFigureOut">
              <a:rPr lang="cs-CZ"/>
              <a:pPr>
                <a:defRPr/>
              </a:pPr>
              <a:t>05.05.2026</a:t>
            </a:fld>
            <a:endParaRPr lang="cs-CZ" dirty="0"/>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s-CZ" noProof="0" dirty="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3F11BA5-A886-4ACA-85AD-0F1145FCFD3A}" type="slidenum">
              <a:rPr lang="cs-CZ"/>
              <a:pPr>
                <a:defRPr/>
              </a:pPr>
              <a:t>‹#›</a:t>
            </a:fld>
            <a:endParaRPr lang="cs-CZ" dirty="0"/>
          </a:p>
        </p:txBody>
      </p:sp>
    </p:spTree>
  </p:cSld>
  <p:clrMap bg1="lt1" tx1="dk1" bg2="lt2" tx2="dk2" accent1="accent1" accent2="accent2" accent3="accent3" accent4="accent4" accent5="accent5" accent6="accent6" hlink="hlink" folHlink="folHlink"/>
  <p:hf sldNum="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jakubmarian.com/wp-content/uploads/2015/07/immigrants-europe.jpg"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7891"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a:p>
        </p:txBody>
      </p:sp>
      <p:sp>
        <p:nvSpPr>
          <p:cNvPr id="31748" name="Zástupný symbol pro záhlaví 4"/>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cs-CZ" dirty="0"/>
              <a:t>Vybrané problémy německy mluvících zemí po roce 1945</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https://www.bpb.de/themen/migration-integration/regionalprofile/deutschland/558144/einwanderungsgeschichte/</a:t>
            </a:r>
          </a:p>
        </p:txBody>
      </p:sp>
      <p:sp>
        <p:nvSpPr>
          <p:cNvPr id="4" name="Zástupný symbol pro záhlaví 3"/>
          <p:cNvSpPr>
            <a:spLocks noGrp="1"/>
          </p:cNvSpPr>
          <p:nvPr>
            <p:ph type="hdr" sz="quarter"/>
          </p:nvPr>
        </p:nvSpPr>
        <p:spPr/>
        <p:txBody>
          <a:bodyPr/>
          <a:lstStyle/>
          <a:p>
            <a:pPr>
              <a:defRPr/>
            </a:pPr>
            <a:r>
              <a:rPr lang="cs-CZ"/>
              <a:t>Vybrané problémy německy mluvících zemí po roce 1945</a:t>
            </a:r>
          </a:p>
        </p:txBody>
      </p:sp>
    </p:spTree>
    <p:extLst>
      <p:ext uri="{BB962C8B-B14F-4D97-AF65-F5344CB8AC3E}">
        <p14:creationId xmlns:p14="http://schemas.microsoft.com/office/powerpoint/2010/main" val="1737586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https://www.bpb.de/themen/migration-integration/regionalprofile/deutschland/558144/einwanderungsgeschichte/</a:t>
            </a:r>
          </a:p>
        </p:txBody>
      </p:sp>
      <p:sp>
        <p:nvSpPr>
          <p:cNvPr id="4" name="Zástupný symbol pro záhlaví 3"/>
          <p:cNvSpPr>
            <a:spLocks noGrp="1"/>
          </p:cNvSpPr>
          <p:nvPr>
            <p:ph type="hdr" sz="quarter"/>
          </p:nvPr>
        </p:nvSpPr>
        <p:spPr/>
        <p:txBody>
          <a:bodyPr/>
          <a:lstStyle/>
          <a:p>
            <a:pPr>
              <a:defRPr/>
            </a:pPr>
            <a:r>
              <a:rPr lang="cs-CZ"/>
              <a:t>Vybrané problémy německy mluvících zemí po roce 1945</a:t>
            </a:r>
          </a:p>
        </p:txBody>
      </p:sp>
    </p:spTree>
    <p:extLst>
      <p:ext uri="{BB962C8B-B14F-4D97-AF65-F5344CB8AC3E}">
        <p14:creationId xmlns:p14="http://schemas.microsoft.com/office/powerpoint/2010/main" val="1615374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sz="1200" b="0" i="0" kern="1200" dirty="0">
                <a:solidFill>
                  <a:schemeClr val="tx1"/>
                </a:solidFill>
                <a:latin typeface="+mn-lt"/>
                <a:ea typeface="+mn-ea"/>
                <a:cs typeface="+mn-cs"/>
              </a:rPr>
              <a:t>Asylum applications in</a:t>
            </a:r>
            <a:r>
              <a:rPr lang="cs-CZ" sz="1200" b="0" i="0" kern="1200" dirty="0">
                <a:solidFill>
                  <a:schemeClr val="tx1"/>
                </a:solidFill>
                <a:latin typeface="+mn-lt"/>
                <a:ea typeface="+mn-ea"/>
                <a:cs typeface="+mn-cs"/>
              </a:rPr>
              <a:t> EU</a:t>
            </a:r>
            <a:r>
              <a:rPr lang="en-US" sz="1200" b="0" i="0" kern="1200" dirty="0">
                <a:solidFill>
                  <a:schemeClr val="tx1"/>
                </a:solidFill>
                <a:latin typeface="+mn-lt"/>
                <a:ea typeface="+mn-ea"/>
                <a:cs typeface="+mn-cs"/>
              </a:rPr>
              <a:t> and</a:t>
            </a:r>
            <a:r>
              <a:rPr lang="cs-CZ" sz="1200" b="0" i="0" kern="1200" dirty="0">
                <a:solidFill>
                  <a:schemeClr val="tx1"/>
                </a:solidFill>
                <a:latin typeface="+mn-lt"/>
                <a:ea typeface="+mn-ea"/>
                <a:cs typeface="+mn-cs"/>
              </a:rPr>
              <a:t> </a:t>
            </a:r>
            <a:r>
              <a:rPr lang="cs-CZ" sz="1200" b="0" i="0" kern="1200" dirty="0" err="1">
                <a:solidFill>
                  <a:schemeClr val="tx1"/>
                </a:solidFill>
                <a:latin typeface="+mn-lt"/>
                <a:ea typeface="+mn-ea"/>
                <a:cs typeface="+mn-cs"/>
              </a:rPr>
              <a:t>EFTA</a:t>
            </a:r>
            <a:r>
              <a:rPr lang="en-US" sz="1200" b="0" i="0" kern="1200" dirty="0">
                <a:solidFill>
                  <a:schemeClr val="tx1"/>
                </a:solidFill>
                <a:latin typeface="+mn-lt"/>
                <a:ea typeface="+mn-ea"/>
                <a:cs typeface="+mn-cs"/>
              </a:rPr>
              <a:t> states between 1 January and 30 June 2015, according to </a:t>
            </a:r>
            <a:r>
              <a:rPr lang="cs-CZ" sz="1200" b="0" i="0" kern="1200" dirty="0" err="1">
                <a:solidFill>
                  <a:schemeClr val="tx1"/>
                </a:solidFill>
                <a:latin typeface="+mn-lt"/>
                <a:ea typeface="+mn-ea"/>
                <a:cs typeface="+mn-cs"/>
              </a:rPr>
              <a:t>EUROSTAT</a:t>
            </a:r>
            <a:r>
              <a:rPr lang="en-US" sz="1200" b="0" i="0" kern="1200" dirty="0">
                <a:solidFill>
                  <a:schemeClr val="tx1"/>
                </a:solidFill>
                <a:latin typeface="+mn-lt"/>
                <a:ea typeface="+mn-ea"/>
                <a:cs typeface="+mn-cs"/>
              </a:rPr>
              <a:t> data</a:t>
            </a:r>
            <a:endParaRPr lang="cs-CZ" dirty="0"/>
          </a:p>
        </p:txBody>
      </p:sp>
      <p:sp>
        <p:nvSpPr>
          <p:cNvPr id="4" name="Zástupný symbol pro číslo snímku 3"/>
          <p:cNvSpPr>
            <a:spLocks noGrp="1"/>
          </p:cNvSpPr>
          <p:nvPr>
            <p:ph type="sldNum" sz="quarter" idx="10"/>
          </p:nvPr>
        </p:nvSpPr>
        <p:spPr/>
        <p:txBody>
          <a:bodyPr/>
          <a:lstStyle/>
          <a:p>
            <a:fld id="{B9A8A0B3-C8F2-4DA3-83C3-7EF41E26690E}" type="slidenum">
              <a:rPr lang="cs-CZ" smtClean="0"/>
              <a:pPr/>
              <a:t>30</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sz="1200" b="0" i="0" kern="1200" dirty="0">
                <a:solidFill>
                  <a:schemeClr val="tx1"/>
                </a:solidFill>
                <a:latin typeface="+mn-lt"/>
                <a:ea typeface="+mn-ea"/>
                <a:cs typeface="+mn-cs"/>
              </a:rPr>
              <a:t>Kingdom of Hungary lost 72% of its land and 3.3 million people of Hungarian ethnicity.</a:t>
            </a:r>
            <a:endParaRPr lang="cs-CZ" dirty="0"/>
          </a:p>
        </p:txBody>
      </p:sp>
      <p:sp>
        <p:nvSpPr>
          <p:cNvPr id="4" name="Zástupný symbol pro číslo snímku 3"/>
          <p:cNvSpPr>
            <a:spLocks noGrp="1"/>
          </p:cNvSpPr>
          <p:nvPr>
            <p:ph type="sldNum" sz="quarter" idx="10"/>
          </p:nvPr>
        </p:nvSpPr>
        <p:spPr/>
        <p:txBody>
          <a:bodyPr/>
          <a:lstStyle/>
          <a:p>
            <a:fld id="{B9A8A0B3-C8F2-4DA3-83C3-7EF41E26690E}" type="slidenum">
              <a:rPr lang="cs-CZ" smtClean="0"/>
              <a:pPr/>
              <a:t>44</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1" i="0" u="none" strike="noStrike" kern="1200" dirty="0" err="1">
                <a:solidFill>
                  <a:schemeClr val="tx1"/>
                </a:solidFill>
                <a:latin typeface="+mn-lt"/>
                <a:ea typeface="+mn-ea"/>
                <a:cs typeface="+mn-cs"/>
                <a:hlinkClick r:id="rId3"/>
              </a:rPr>
              <a:t>https</a:t>
            </a:r>
            <a:r>
              <a:rPr lang="cs-CZ" sz="1200" b="1" i="0" u="none" strike="noStrike" kern="1200" dirty="0">
                <a:solidFill>
                  <a:schemeClr val="tx1"/>
                </a:solidFill>
                <a:latin typeface="+mn-lt"/>
                <a:ea typeface="+mn-ea"/>
                <a:cs typeface="+mn-cs"/>
                <a:hlinkClick r:id="rId3"/>
              </a:rPr>
              <a:t>://</a:t>
            </a:r>
            <a:r>
              <a:rPr lang="cs-CZ" sz="1200" b="1" i="0" u="none" strike="noStrike" kern="1200" dirty="0" err="1">
                <a:solidFill>
                  <a:schemeClr val="tx1"/>
                </a:solidFill>
                <a:latin typeface="+mn-lt"/>
                <a:ea typeface="+mn-ea"/>
                <a:cs typeface="+mn-cs"/>
                <a:hlinkClick r:id="rId3"/>
              </a:rPr>
              <a:t>jakubmarian.com</a:t>
            </a:r>
            <a:r>
              <a:rPr lang="cs-CZ" sz="1200" b="1" i="0" u="none" strike="noStrike" kern="1200" dirty="0">
                <a:solidFill>
                  <a:schemeClr val="tx1"/>
                </a:solidFill>
                <a:latin typeface="+mn-lt"/>
                <a:ea typeface="+mn-ea"/>
                <a:cs typeface="+mn-cs"/>
                <a:hlinkClick r:id="rId3"/>
              </a:rPr>
              <a:t>/</a:t>
            </a:r>
            <a:r>
              <a:rPr lang="cs-CZ" sz="1200" b="1" i="0" u="none" strike="noStrike" kern="1200" dirty="0" err="1">
                <a:solidFill>
                  <a:schemeClr val="tx1"/>
                </a:solidFill>
                <a:latin typeface="+mn-lt"/>
                <a:ea typeface="+mn-ea"/>
                <a:cs typeface="+mn-cs"/>
                <a:hlinkClick r:id="rId3"/>
              </a:rPr>
              <a:t>wp</a:t>
            </a:r>
            <a:r>
              <a:rPr lang="cs-CZ" sz="1200" b="1" i="0" u="none" strike="noStrike" kern="1200" dirty="0">
                <a:solidFill>
                  <a:schemeClr val="tx1"/>
                </a:solidFill>
                <a:latin typeface="+mn-lt"/>
                <a:ea typeface="+mn-ea"/>
                <a:cs typeface="+mn-cs"/>
                <a:hlinkClick r:id="rId3"/>
              </a:rPr>
              <a:t>-</a:t>
            </a:r>
            <a:r>
              <a:rPr lang="cs-CZ" sz="1200" b="1" i="0" u="none" strike="noStrike" kern="1200" dirty="0" err="1">
                <a:solidFill>
                  <a:schemeClr val="tx1"/>
                </a:solidFill>
                <a:latin typeface="+mn-lt"/>
                <a:ea typeface="+mn-ea"/>
                <a:cs typeface="+mn-cs"/>
                <a:hlinkClick r:id="rId3"/>
              </a:rPr>
              <a:t>content</a:t>
            </a:r>
            <a:r>
              <a:rPr lang="cs-CZ" sz="1200" b="1" i="0" u="none" strike="noStrike" kern="1200" dirty="0">
                <a:solidFill>
                  <a:schemeClr val="tx1"/>
                </a:solidFill>
                <a:latin typeface="+mn-lt"/>
                <a:ea typeface="+mn-ea"/>
                <a:cs typeface="+mn-cs"/>
                <a:hlinkClick r:id="rId3"/>
              </a:rPr>
              <a:t>/</a:t>
            </a:r>
            <a:r>
              <a:rPr lang="cs-CZ" sz="1200" b="1" i="0" u="none" strike="noStrike" kern="1200" dirty="0" err="1">
                <a:solidFill>
                  <a:schemeClr val="tx1"/>
                </a:solidFill>
                <a:latin typeface="+mn-lt"/>
                <a:ea typeface="+mn-ea"/>
                <a:cs typeface="+mn-cs"/>
                <a:hlinkClick r:id="rId3"/>
              </a:rPr>
              <a:t>uploads</a:t>
            </a:r>
            <a:r>
              <a:rPr lang="cs-CZ" sz="1200" b="1" i="0" u="none" strike="noStrike" kern="1200" dirty="0">
                <a:solidFill>
                  <a:schemeClr val="tx1"/>
                </a:solidFill>
                <a:latin typeface="+mn-lt"/>
                <a:ea typeface="+mn-ea"/>
                <a:cs typeface="+mn-cs"/>
                <a:hlinkClick r:id="rId3"/>
              </a:rPr>
              <a:t>/2015/07/</a:t>
            </a:r>
            <a:r>
              <a:rPr lang="cs-CZ" sz="1200" b="1" i="0" u="none" strike="noStrike" kern="1200" dirty="0" err="1">
                <a:solidFill>
                  <a:schemeClr val="tx1"/>
                </a:solidFill>
                <a:latin typeface="+mn-lt"/>
                <a:ea typeface="+mn-ea"/>
                <a:cs typeface="+mn-cs"/>
                <a:hlinkClick r:id="rId3"/>
              </a:rPr>
              <a:t>immigrants</a:t>
            </a:r>
            <a:r>
              <a:rPr lang="cs-CZ" sz="1200" b="1" i="0" u="none" strike="noStrike" kern="1200" dirty="0">
                <a:solidFill>
                  <a:schemeClr val="tx1"/>
                </a:solidFill>
                <a:latin typeface="+mn-lt"/>
                <a:ea typeface="+mn-ea"/>
                <a:cs typeface="+mn-cs"/>
                <a:hlinkClick r:id="rId3"/>
              </a:rPr>
              <a:t>-</a:t>
            </a:r>
            <a:r>
              <a:rPr lang="cs-CZ" sz="1200" b="1" i="0" u="none" strike="noStrike" kern="1200" dirty="0" err="1">
                <a:solidFill>
                  <a:schemeClr val="tx1"/>
                </a:solidFill>
                <a:latin typeface="+mn-lt"/>
                <a:ea typeface="+mn-ea"/>
                <a:cs typeface="+mn-cs"/>
                <a:hlinkClick r:id="rId3"/>
              </a:rPr>
              <a:t>europe.jpg</a:t>
            </a:r>
            <a:endParaRPr lang="cs-CZ" dirty="0"/>
          </a:p>
        </p:txBody>
      </p:sp>
      <p:sp>
        <p:nvSpPr>
          <p:cNvPr id="4" name="Zástupný symbol pro číslo snímku 3"/>
          <p:cNvSpPr>
            <a:spLocks noGrp="1"/>
          </p:cNvSpPr>
          <p:nvPr>
            <p:ph type="sldNum" sz="quarter" idx="10"/>
          </p:nvPr>
        </p:nvSpPr>
        <p:spPr/>
        <p:txBody>
          <a:bodyPr/>
          <a:lstStyle/>
          <a:p>
            <a:fld id="{B9A8A0B3-C8F2-4DA3-83C3-7EF41E26690E}" type="slidenum">
              <a:rPr lang="cs-CZ" smtClean="0"/>
              <a:pPr/>
              <a:t>46</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lvl1pPr>
              <a:defRPr/>
            </a:lvl1pPr>
          </a:lstStyle>
          <a:p>
            <a:pPr>
              <a:defRPr/>
            </a:pPr>
            <a:fld id="{79AC0590-4BC5-404D-872B-47896B031C9B}" type="datetimeFigureOut">
              <a:rPr lang="cs-CZ"/>
              <a:pPr>
                <a:defRPr/>
              </a:pPr>
              <a:t>05.05.2026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AEE4B85D-F83C-479E-8679-28BD07B323D8}" type="slidenum">
              <a:rPr lang="cs-CZ"/>
              <a:pPr>
                <a:defRPr/>
              </a:pPr>
              <a:t>‹#›</a:t>
            </a:fld>
            <a:endParaRPr lang="cs-CZ"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27CF67FA-1FB1-4BD9-9380-53E5C6D6637D}" type="datetimeFigureOut">
              <a:rPr lang="cs-CZ"/>
              <a:pPr>
                <a:defRPr/>
              </a:pPr>
              <a:t>05.05.2026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19F035FA-7139-43CE-9C08-4ED0C5F1C10F}" type="slidenum">
              <a:rPr lang="cs-CZ"/>
              <a:pPr>
                <a:defRPr/>
              </a:pPr>
              <a:t>‹#›</a:t>
            </a:fld>
            <a:endParaRPr lang="cs-CZ"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C8DBC2AF-4E31-4780-8909-0FC8E66F3EE3}" type="datetimeFigureOut">
              <a:rPr lang="cs-CZ"/>
              <a:pPr>
                <a:defRPr/>
              </a:pPr>
              <a:t>05.05.2026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469EDD4A-26BB-4217-8643-44403527E6B5}" type="slidenum">
              <a:rPr lang="cs-CZ"/>
              <a:pPr>
                <a:defRPr/>
              </a:pPr>
              <a:t>‹#›</a:t>
            </a:fld>
            <a:endParaRPr lang="cs-C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D2E44195-2B39-4DC0-9C50-6FB5790EA02D}" type="datetimeFigureOut">
              <a:rPr lang="cs-CZ"/>
              <a:pPr>
                <a:defRPr/>
              </a:pPr>
              <a:t>05.05.2026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21BCB2B-A5F5-464F-A939-20BC59A0E61C}" type="slidenum">
              <a:rPr lang="cs-CZ"/>
              <a:pPr>
                <a:defRPr/>
              </a:pPr>
              <a:t>‹#›</a:t>
            </a:fld>
            <a:endParaRPr lang="cs-CZ"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1F6BBC21-FD19-4D1C-927D-4DCF250E0220}" type="datetimeFigureOut">
              <a:rPr lang="cs-CZ"/>
              <a:pPr>
                <a:defRPr/>
              </a:pPr>
              <a:t>05.05.2026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8DF7229C-4D72-4F76-BBCE-E91F5C8CA272}" type="slidenum">
              <a:rPr lang="cs-CZ"/>
              <a:pPr>
                <a:defRPr/>
              </a:pPr>
              <a:t>‹#›</a:t>
            </a:fld>
            <a:endParaRPr lang="cs-CZ"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492B6A20-8E17-4F2D-B9FE-2F1B3929A741}" type="datetimeFigureOut">
              <a:rPr lang="cs-CZ"/>
              <a:pPr>
                <a:defRPr/>
              </a:pPr>
              <a:t>05.05.2026</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10EFC0B5-E716-4F87-B3CF-5EE705E3C51C}" type="slidenum">
              <a:rPr lang="cs-CZ"/>
              <a:pPr>
                <a:defRPr/>
              </a:pPr>
              <a:t>‹#›</a:t>
            </a:fld>
            <a:endParaRPr lang="cs-CZ"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296B6AEC-C1D7-4A8B-8728-7747B03FB420}" type="datetimeFigureOut">
              <a:rPr lang="cs-CZ"/>
              <a:pPr>
                <a:defRPr/>
              </a:pPr>
              <a:t>05.05.2026</a:t>
            </a:fld>
            <a:endParaRPr lang="cs-CZ" dirty="0"/>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49A19D2E-0F73-4AC1-A7C4-09F03FEEC462}" type="slidenum">
              <a:rPr lang="cs-CZ"/>
              <a:pPr>
                <a:defRPr/>
              </a:pPr>
              <a:t>‹#›</a:t>
            </a:fld>
            <a:endParaRPr lang="cs-CZ"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3"/>
          <p:cNvSpPr>
            <a:spLocks noGrp="1"/>
          </p:cNvSpPr>
          <p:nvPr>
            <p:ph type="dt" sz="half" idx="10"/>
          </p:nvPr>
        </p:nvSpPr>
        <p:spPr/>
        <p:txBody>
          <a:bodyPr/>
          <a:lstStyle>
            <a:lvl1pPr>
              <a:defRPr/>
            </a:lvl1pPr>
          </a:lstStyle>
          <a:p>
            <a:pPr>
              <a:defRPr/>
            </a:pPr>
            <a:fld id="{29E2496F-7CEB-494D-9860-3AF71C3A9AAC}" type="datetimeFigureOut">
              <a:rPr lang="cs-CZ"/>
              <a:pPr>
                <a:defRPr/>
              </a:pPr>
              <a:t>05.05.2026</a:t>
            </a:fld>
            <a:endParaRPr lang="cs-CZ" dirty="0"/>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59B64D70-6301-4766-9656-2F23C0D61BFC}" type="slidenum">
              <a:rPr lang="cs-CZ"/>
              <a:pPr>
                <a:defRPr/>
              </a:pPr>
              <a:t>‹#›</a:t>
            </a:fld>
            <a:endParaRPr lang="cs-CZ"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3DDACE6D-2F83-4B71-828E-95186707451C}" type="datetimeFigureOut">
              <a:rPr lang="cs-CZ"/>
              <a:pPr>
                <a:defRPr/>
              </a:pPr>
              <a:t>05.05.2026</a:t>
            </a:fld>
            <a:endParaRPr lang="cs-CZ" dirty="0"/>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0E281C5D-EECD-48E8-B3D0-F7B449E53E3D}" type="slidenum">
              <a:rPr lang="cs-CZ"/>
              <a:pPr>
                <a:defRPr/>
              </a:pPr>
              <a:t>‹#›</a:t>
            </a:fld>
            <a:endParaRPr lang="cs-CZ"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86EFD32E-E389-4F2D-8222-2DAA08AC4DE9}" type="datetimeFigureOut">
              <a:rPr lang="cs-CZ"/>
              <a:pPr>
                <a:defRPr/>
              </a:pPr>
              <a:t>05.05.2026</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1A67B970-E86C-4B94-98D1-9B825DADBFFC}" type="slidenum">
              <a:rPr lang="cs-CZ"/>
              <a:pPr>
                <a:defRPr/>
              </a:pPr>
              <a:t>‹#›</a:t>
            </a:fld>
            <a:endParaRPr lang="cs-CZ"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dirty="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5EC8938-02F7-4486-868E-75CEDB076AD5}" type="datetimeFigureOut">
              <a:rPr lang="cs-CZ"/>
              <a:pPr>
                <a:defRPr/>
              </a:pPr>
              <a:t>05.05.2026</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932C660F-928B-4D15-AD79-176ABC080D60}" type="slidenum">
              <a:rPr lang="cs-CZ"/>
              <a:pPr>
                <a:defRPr/>
              </a:pPr>
              <a:t>‹#›</a:t>
            </a:fld>
            <a:endParaRPr lang="cs-CZ"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a:t>Klepnutím lze upravit styl předlohy nadpisů.</a:t>
            </a:r>
          </a:p>
        </p:txBody>
      </p:sp>
      <p:sp>
        <p:nvSpPr>
          <p:cNvPr id="1027" name="Zástupný symbol pro tex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DFFAD2E-CB89-43B8-BAE3-E33B2D3D6E73}" type="datetimeFigureOut">
              <a:rPr lang="cs-CZ"/>
              <a:pPr>
                <a:defRPr/>
              </a:pPr>
              <a:t>05.05.2026</a:t>
            </a:fld>
            <a:endParaRPr lang="cs-CZ" dirty="0"/>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F7B0C47-1455-4443-9FD6-C1A75FD0E269}" type="slidenum">
              <a:rPr lang="cs-CZ"/>
              <a:pPr>
                <a:defRPr/>
              </a:pPr>
              <a:t>‹#›</a:t>
            </a:fld>
            <a:endParaRPr lang="cs-CZ"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theguardian.com/world/2015/sep/03/hungary-train-diverts-refugees-back-to-camp"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theguardian.com/world/video/2015/sep/17/refugees-trapped-in-serbia-attempt-to-storm-hungarian-border-video"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85813" y="928688"/>
            <a:ext cx="7772400" cy="1643062"/>
          </a:xfrm>
        </p:spPr>
        <p:txBody>
          <a:bodyPr rtlCol="0">
            <a:normAutofit fontScale="90000"/>
          </a:bodyPr>
          <a:lstStyle/>
          <a:p>
            <a:pPr eaLnBrk="1" fontAlgn="auto" hangingPunct="1">
              <a:spcAft>
                <a:spcPts val="0"/>
              </a:spcAft>
              <a:defRPr/>
            </a:pPr>
            <a:r>
              <a:rPr lang="cs-CZ" dirty="0"/>
              <a:t>Vybraná témata dějin</a:t>
            </a:r>
            <a:br>
              <a:rPr lang="cs-CZ" dirty="0"/>
            </a:br>
            <a:r>
              <a:rPr lang="cs-CZ" dirty="0"/>
              <a:t>německy mluvících zemí </a:t>
            </a:r>
            <a:br>
              <a:rPr lang="cs-CZ" dirty="0"/>
            </a:br>
            <a:r>
              <a:rPr lang="cs-CZ" dirty="0"/>
              <a:t>po roce 1945</a:t>
            </a:r>
          </a:p>
        </p:txBody>
      </p:sp>
      <p:sp>
        <p:nvSpPr>
          <p:cNvPr id="3" name="Podnadpis 2"/>
          <p:cNvSpPr>
            <a:spLocks noGrp="1"/>
          </p:cNvSpPr>
          <p:nvPr>
            <p:ph type="subTitle" idx="1"/>
          </p:nvPr>
        </p:nvSpPr>
        <p:spPr>
          <a:xfrm>
            <a:off x="468313" y="2928938"/>
            <a:ext cx="8280400" cy="2786062"/>
          </a:xfrm>
        </p:spPr>
        <p:txBody>
          <a:bodyPr rtlCol="0">
            <a:normAutofit/>
          </a:bodyPr>
          <a:lstStyle/>
          <a:p>
            <a:pPr eaLnBrk="1" fontAlgn="auto" hangingPunct="1">
              <a:spcAft>
                <a:spcPts val="0"/>
              </a:spcAft>
              <a:defRPr/>
            </a:pPr>
            <a:endParaRPr lang="cs-CZ" dirty="0"/>
          </a:p>
          <a:p>
            <a:pPr eaLnBrk="1" fontAlgn="auto" hangingPunct="1">
              <a:spcAft>
                <a:spcPts val="0"/>
              </a:spcAft>
              <a:defRPr/>
            </a:pPr>
            <a:r>
              <a:rPr lang="cs-CZ" dirty="0" err="1"/>
              <a:t>JMB247</a:t>
            </a:r>
            <a:r>
              <a:rPr lang="cs-CZ" dirty="0"/>
              <a:t> Seminář k dějinám </a:t>
            </a:r>
            <a:r>
              <a:rPr lang="cs-CZ" dirty="0" err="1"/>
              <a:t>NMZ</a:t>
            </a:r>
            <a:endParaRPr lang="cs-CZ" dirty="0"/>
          </a:p>
          <a:p>
            <a:pPr eaLnBrk="1" fontAlgn="auto" hangingPunct="1">
              <a:spcAft>
                <a:spcPts val="0"/>
              </a:spcAft>
              <a:defRPr/>
            </a:pPr>
            <a:endParaRPr lang="cs-CZ" dirty="0"/>
          </a:p>
          <a:p>
            <a:pPr eaLnBrk="1" fontAlgn="auto" hangingPunct="1">
              <a:spcAft>
                <a:spcPts val="0"/>
              </a:spcAft>
              <a:defRPr/>
            </a:pPr>
            <a:r>
              <a:rPr lang="cs-CZ" dirty="0"/>
              <a:t>PhDr. Michal </a:t>
            </a:r>
            <a:r>
              <a:rPr lang="cs-CZ" dirty="0" err="1"/>
              <a:t>Dimitrov</a:t>
            </a:r>
            <a:r>
              <a:rPr lang="cs-CZ" dirty="0"/>
              <a:t>, </a:t>
            </a:r>
            <a:r>
              <a:rPr lang="cs-CZ" dirty="0" err="1"/>
              <a:t>Ph.D</a:t>
            </a:r>
            <a:r>
              <a:rPr lang="cs-CZ" dirty="0"/>
              <a:t>.</a:t>
            </a:r>
          </a:p>
          <a:p>
            <a:pPr eaLnBrk="1" fontAlgn="auto" hangingPunct="1">
              <a:spcAft>
                <a:spcPts val="0"/>
              </a:spcAft>
              <a:defRPr/>
            </a:pPr>
            <a:endParaRPr lang="cs-CZ" dirty="0"/>
          </a:p>
          <a:p>
            <a:pPr eaLnBrk="1" fontAlgn="auto" hangingPunct="1">
              <a:spcAft>
                <a:spcPts val="0"/>
              </a:spcAft>
              <a:defRPr/>
            </a:pPr>
            <a:endParaRPr lang="cs-CZ" dirty="0"/>
          </a:p>
          <a:p>
            <a:pPr eaLnBrk="1" fontAlgn="auto" hangingPunct="1">
              <a:spcAft>
                <a:spcPts val="0"/>
              </a:spcAft>
              <a:defRPr/>
            </a:pPr>
            <a:endParaRPr lang="cs-CZ"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6CF8BD-CBA0-C2CE-E5D4-32810A3129C3}"/>
              </a:ext>
            </a:extLst>
          </p:cNvPr>
          <p:cNvSpPr>
            <a:spLocks noGrp="1"/>
          </p:cNvSpPr>
          <p:nvPr>
            <p:ph type="title"/>
          </p:nvPr>
        </p:nvSpPr>
        <p:spPr/>
        <p:txBody>
          <a:bodyPr/>
          <a:lstStyle/>
          <a:p>
            <a:r>
              <a:rPr lang="cs-CZ" dirty="0"/>
              <a:t>Obyvatelé s přistěhovalecký původem (2024)</a:t>
            </a:r>
          </a:p>
        </p:txBody>
      </p:sp>
      <p:pic>
        <p:nvPicPr>
          <p:cNvPr id="5" name="Zástupný obsah 4">
            <a:extLst>
              <a:ext uri="{FF2B5EF4-FFF2-40B4-BE49-F238E27FC236}">
                <a16:creationId xmlns:a16="http://schemas.microsoft.com/office/drawing/2014/main" id="{4B4129D1-A6CC-2C31-84C5-5A97FDE8DF35}"/>
              </a:ext>
            </a:extLst>
          </p:cNvPr>
          <p:cNvPicPr>
            <a:picLocks noGrp="1" noChangeAspect="1"/>
          </p:cNvPicPr>
          <p:nvPr>
            <p:ph idx="1"/>
          </p:nvPr>
        </p:nvPicPr>
        <p:blipFill>
          <a:blip r:embed="rId2"/>
          <a:stretch>
            <a:fillRect/>
          </a:stretch>
        </p:blipFill>
        <p:spPr bwMode="auto">
          <a:xfrm>
            <a:off x="1705963" y="1600200"/>
            <a:ext cx="5732074" cy="4525963"/>
          </a:xfrm>
          <a:prstGeom prst="rect">
            <a:avLst/>
          </a:prstGeom>
          <a:noFill/>
          <a:ln w="9525">
            <a:noFill/>
            <a:miter lim="800000"/>
            <a:headEnd/>
            <a:tailEnd/>
          </a:ln>
        </p:spPr>
      </p:pic>
    </p:spTree>
    <p:extLst>
      <p:ext uri="{BB962C8B-B14F-4D97-AF65-F5344CB8AC3E}">
        <p14:creationId xmlns:p14="http://schemas.microsoft.com/office/powerpoint/2010/main" val="547172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DB2974-06B6-82E5-4127-CDCDA9B102B6}"/>
              </a:ext>
            </a:extLst>
          </p:cNvPr>
          <p:cNvSpPr>
            <a:spLocks noGrp="1"/>
          </p:cNvSpPr>
          <p:nvPr>
            <p:ph type="title"/>
          </p:nvPr>
        </p:nvSpPr>
        <p:spPr>
          <a:xfrm>
            <a:off x="0" y="5805263"/>
            <a:ext cx="9144000" cy="494799"/>
          </a:xfrm>
        </p:spPr>
        <p:txBody>
          <a:bodyPr/>
          <a:lstStyle/>
          <a:p>
            <a:r>
              <a:rPr lang="cs-CZ" sz="1800" dirty="0"/>
              <a:t>Rozdíl 282 000 osob (-0,5 %) = osoby, které se stali Němci narozením (a to samé platí pro jejich rodiče), ale do Německa se přistěhovali (</a:t>
            </a:r>
            <a:r>
              <a:rPr lang="cs-CZ" sz="1800" dirty="0" err="1"/>
              <a:t>Nachkommen</a:t>
            </a:r>
            <a:r>
              <a:rPr lang="cs-CZ" sz="1800" dirty="0"/>
              <a:t>/</a:t>
            </a:r>
            <a:r>
              <a:rPr lang="cs-CZ" sz="1800" dirty="0" err="1"/>
              <a:t>Eingewandete</a:t>
            </a:r>
            <a:r>
              <a:rPr lang="cs-CZ" sz="1800" dirty="0"/>
              <a:t>)</a:t>
            </a:r>
            <a:br>
              <a:rPr lang="cs-CZ" sz="1800" dirty="0"/>
            </a:br>
            <a:endParaRPr lang="cs-CZ" sz="1800" dirty="0"/>
          </a:p>
        </p:txBody>
      </p:sp>
      <p:pic>
        <p:nvPicPr>
          <p:cNvPr id="3074" name="Picture 2" descr="Die Flächengrafik zeigt einen Vergleich der Konzepte Einwanderungsgeschichte und Migrationshintergrund">
            <a:extLst>
              <a:ext uri="{FF2B5EF4-FFF2-40B4-BE49-F238E27FC236}">
                <a16:creationId xmlns:a16="http://schemas.microsoft.com/office/drawing/2014/main" id="{F8D0655F-95B7-E742-9C76-7693F378885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00265" y="-30738"/>
            <a:ext cx="7743469" cy="551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143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5C45F1-3EAD-8C52-1AD6-93707972D41F}"/>
              </a:ext>
            </a:extLst>
          </p:cNvPr>
          <p:cNvSpPr>
            <a:spLocks noGrp="1"/>
          </p:cNvSpPr>
          <p:nvPr>
            <p:ph type="title"/>
          </p:nvPr>
        </p:nvSpPr>
        <p:spPr/>
        <p:txBody>
          <a:bodyPr/>
          <a:lstStyle/>
          <a:p>
            <a:endParaRPr lang="cs-CZ"/>
          </a:p>
        </p:txBody>
      </p:sp>
      <p:pic>
        <p:nvPicPr>
          <p:cNvPr id="5" name="Zástupný obsah 4">
            <a:extLst>
              <a:ext uri="{FF2B5EF4-FFF2-40B4-BE49-F238E27FC236}">
                <a16:creationId xmlns:a16="http://schemas.microsoft.com/office/drawing/2014/main" id="{6F64405D-A5F3-F122-B326-CEB36069AADE}"/>
              </a:ext>
            </a:extLst>
          </p:cNvPr>
          <p:cNvPicPr>
            <a:picLocks noGrp="1" noChangeAspect="1"/>
          </p:cNvPicPr>
          <p:nvPr>
            <p:ph idx="1"/>
          </p:nvPr>
        </p:nvPicPr>
        <p:blipFill>
          <a:blip r:embed="rId2"/>
          <a:stretch>
            <a:fillRect/>
          </a:stretch>
        </p:blipFill>
        <p:spPr bwMode="auto">
          <a:xfrm>
            <a:off x="899592" y="404664"/>
            <a:ext cx="5182323" cy="2734057"/>
          </a:xfrm>
          <a:prstGeom prst="rect">
            <a:avLst/>
          </a:prstGeom>
          <a:noFill/>
          <a:ln w="9525">
            <a:noFill/>
            <a:miter lim="800000"/>
            <a:headEnd/>
            <a:tailEnd/>
          </a:ln>
        </p:spPr>
      </p:pic>
      <p:pic>
        <p:nvPicPr>
          <p:cNvPr id="7" name="Obrázek 6">
            <a:extLst>
              <a:ext uri="{FF2B5EF4-FFF2-40B4-BE49-F238E27FC236}">
                <a16:creationId xmlns:a16="http://schemas.microsoft.com/office/drawing/2014/main" id="{273FB373-0083-7C45-F894-2D7D86DCBF02}"/>
              </a:ext>
            </a:extLst>
          </p:cNvPr>
          <p:cNvPicPr>
            <a:picLocks noChangeAspect="1"/>
          </p:cNvPicPr>
          <p:nvPr/>
        </p:nvPicPr>
        <p:blipFill>
          <a:blip r:embed="rId3"/>
          <a:stretch>
            <a:fillRect/>
          </a:stretch>
        </p:blipFill>
        <p:spPr>
          <a:xfrm>
            <a:off x="1691680" y="3245457"/>
            <a:ext cx="4329505" cy="3185396"/>
          </a:xfrm>
          <a:prstGeom prst="rect">
            <a:avLst/>
          </a:prstGeom>
        </p:spPr>
      </p:pic>
    </p:spTree>
    <p:extLst>
      <p:ext uri="{BB962C8B-B14F-4D97-AF65-F5344CB8AC3E}">
        <p14:creationId xmlns:p14="http://schemas.microsoft.com/office/powerpoint/2010/main" val="290385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D65B45-72FF-D446-AE39-81FA15D90C40}"/>
              </a:ext>
            </a:extLst>
          </p:cNvPr>
          <p:cNvSpPr>
            <a:spLocks noGrp="1"/>
          </p:cNvSpPr>
          <p:nvPr>
            <p:ph type="title"/>
          </p:nvPr>
        </p:nvSpPr>
        <p:spPr>
          <a:xfrm>
            <a:off x="107504" y="274638"/>
            <a:ext cx="8928992" cy="634082"/>
          </a:xfrm>
        </p:spPr>
        <p:txBody>
          <a:bodyPr/>
          <a:lstStyle/>
          <a:p>
            <a:r>
              <a:rPr lang="cs-CZ" sz="3600" dirty="0"/>
              <a:t>Migrační původ  vs. Přistěhovalecká minulost</a:t>
            </a:r>
          </a:p>
        </p:txBody>
      </p:sp>
      <p:sp>
        <p:nvSpPr>
          <p:cNvPr id="3" name="Zástupný obsah 2">
            <a:extLst>
              <a:ext uri="{FF2B5EF4-FFF2-40B4-BE49-F238E27FC236}">
                <a16:creationId xmlns:a16="http://schemas.microsoft.com/office/drawing/2014/main" id="{A3A04B58-D034-D094-6F2B-C351F46C1ACD}"/>
              </a:ext>
            </a:extLst>
          </p:cNvPr>
          <p:cNvSpPr>
            <a:spLocks noGrp="1"/>
          </p:cNvSpPr>
          <p:nvPr>
            <p:ph idx="1"/>
          </p:nvPr>
        </p:nvSpPr>
        <p:spPr>
          <a:xfrm>
            <a:off x="107504" y="980728"/>
            <a:ext cx="8928992" cy="5602634"/>
          </a:xfrm>
        </p:spPr>
        <p:txBody>
          <a:bodyPr/>
          <a:lstStyle/>
          <a:p>
            <a:r>
              <a:rPr lang="cs-CZ" sz="2000" b="1" dirty="0"/>
              <a:t>Obyvatelstvo s MP – vychází se ze státního občanství při narození</a:t>
            </a:r>
          </a:p>
          <a:p>
            <a:pPr lvl="1"/>
            <a:r>
              <a:rPr lang="cs-CZ" sz="2000" dirty="0"/>
              <a:t>Osoby, které nemají německé občanství narozením, nebo neměl německé občanství narozením alespoň jeden z jejích rodičů</a:t>
            </a:r>
          </a:p>
          <a:p>
            <a:pPr lvl="1"/>
            <a:r>
              <a:rPr lang="cs-CZ" sz="2000" dirty="0"/>
              <a:t>Do této kategorie tak spadají i lidé, jejichž rodiče se už narodili, ale neměli při narození německé občanství</a:t>
            </a:r>
          </a:p>
          <a:p>
            <a:pPr marL="457200" lvl="1" indent="0">
              <a:buNone/>
            </a:pPr>
            <a:r>
              <a:rPr lang="cs-CZ" sz="2000" dirty="0"/>
              <a:t>x   Do této kategorie tak NESPADAJÍ Němci, kteří se narodili v zahraničí, kteří se později přistěhovali do Německa </a:t>
            </a:r>
          </a:p>
          <a:p>
            <a:r>
              <a:rPr lang="cs-CZ" sz="2000" b="1" dirty="0"/>
              <a:t>Obyvatelstvo s PM – zkušenost přistěhování vlastní nebo obou rodičů</a:t>
            </a:r>
          </a:p>
          <a:p>
            <a:pPr lvl="1"/>
            <a:r>
              <a:rPr lang="cs-CZ" sz="2000" dirty="0"/>
              <a:t>Osoby, které se narodily v cizině, nebo jejichž rodiče se narodili v cizině</a:t>
            </a:r>
          </a:p>
          <a:p>
            <a:pPr lvl="1"/>
            <a:r>
              <a:rPr lang="cs-CZ" sz="2000" dirty="0"/>
              <a:t>Pokud pouze jeden rodič narozen v cizině, pak má osoba „jednostrannou přistěhovaleckou minulost“ – jsou vedeni zvlášť</a:t>
            </a:r>
          </a:p>
          <a:p>
            <a:pPr marL="457200" lvl="1" indent="0">
              <a:buNone/>
            </a:pPr>
            <a:r>
              <a:rPr lang="cs-CZ" sz="2000" dirty="0"/>
              <a:t>x   Pokud se osoba narodila v Německu a nemá/přišla o německé občanství, stejně jako oba rodiče, pak NEMÁ přistěhovaleckou minulost</a:t>
            </a:r>
          </a:p>
          <a:p>
            <a:pPr marL="457200" lvl="1" indent="0">
              <a:buNone/>
            </a:pPr>
            <a:endParaRPr lang="cs-CZ" sz="2000" dirty="0"/>
          </a:p>
          <a:p>
            <a:pPr marL="457200" lvl="1" indent="0">
              <a:buNone/>
            </a:pPr>
            <a:r>
              <a:rPr lang="cs-CZ" sz="2000" dirty="0"/>
              <a:t>Kategorie osob s migračním původem, ale bez vlastní migrační zkušenosti se dělí na „potomky“ (</a:t>
            </a:r>
            <a:r>
              <a:rPr lang="cs-CZ" sz="2000" dirty="0" err="1"/>
              <a:t>Nachkommen</a:t>
            </a:r>
            <a:r>
              <a:rPr lang="cs-CZ" sz="2000" dirty="0"/>
              <a:t>) a osoby s jednostrannou přistěhovaleckou zkušeností (</a:t>
            </a:r>
            <a:r>
              <a:rPr lang="cs-CZ" sz="2000" dirty="0" err="1"/>
              <a:t>Personen</a:t>
            </a:r>
            <a:r>
              <a:rPr lang="cs-CZ" sz="2000" dirty="0"/>
              <a:t> </a:t>
            </a:r>
            <a:r>
              <a:rPr lang="cs-CZ" sz="2000" dirty="0" err="1"/>
              <a:t>mit</a:t>
            </a:r>
            <a:r>
              <a:rPr lang="cs-CZ" sz="2000" dirty="0"/>
              <a:t> </a:t>
            </a:r>
            <a:r>
              <a:rPr lang="cs-CZ" sz="2000" dirty="0" err="1"/>
              <a:t>einseitiger</a:t>
            </a:r>
            <a:r>
              <a:rPr lang="cs-CZ" sz="2000" dirty="0"/>
              <a:t> </a:t>
            </a:r>
            <a:r>
              <a:rPr lang="cs-CZ" sz="2000" dirty="0" err="1"/>
              <a:t>Einwanderungsgeschichte</a:t>
            </a:r>
            <a:r>
              <a:rPr lang="cs-CZ" sz="2000" dirty="0"/>
              <a:t>)</a:t>
            </a:r>
            <a:br>
              <a:rPr lang="cs-CZ" sz="2000" dirty="0"/>
            </a:br>
            <a:endParaRPr lang="cs-CZ" sz="2000" dirty="0"/>
          </a:p>
          <a:p>
            <a:endParaRPr lang="de-DE" sz="2000" dirty="0"/>
          </a:p>
          <a:p>
            <a:endParaRPr lang="cs-CZ" sz="2000" dirty="0"/>
          </a:p>
          <a:p>
            <a:endParaRPr lang="cs-CZ" sz="2000" dirty="0"/>
          </a:p>
        </p:txBody>
      </p:sp>
    </p:spTree>
    <p:extLst>
      <p:ext uri="{BB962C8B-B14F-4D97-AF65-F5344CB8AC3E}">
        <p14:creationId xmlns:p14="http://schemas.microsoft.com/office/powerpoint/2010/main" val="2939712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CB9F88-9959-957E-1A75-EE9FF01809C4}"/>
              </a:ext>
            </a:extLst>
          </p:cNvPr>
          <p:cNvSpPr>
            <a:spLocks noGrp="1"/>
          </p:cNvSpPr>
          <p:nvPr>
            <p:ph type="title"/>
          </p:nvPr>
        </p:nvSpPr>
        <p:spPr/>
        <p:txBody>
          <a:bodyPr/>
          <a:lstStyle/>
          <a:p>
            <a:r>
              <a:rPr lang="cs-CZ" dirty="0"/>
              <a:t>Příklad</a:t>
            </a:r>
          </a:p>
        </p:txBody>
      </p:sp>
      <p:sp>
        <p:nvSpPr>
          <p:cNvPr id="3" name="Zástupný obsah 2">
            <a:extLst>
              <a:ext uri="{FF2B5EF4-FFF2-40B4-BE49-F238E27FC236}">
                <a16:creationId xmlns:a16="http://schemas.microsoft.com/office/drawing/2014/main" id="{CE4179B9-24A1-5990-C1C0-43BD55DB1FB7}"/>
              </a:ext>
            </a:extLst>
          </p:cNvPr>
          <p:cNvSpPr>
            <a:spLocks noGrp="1"/>
          </p:cNvSpPr>
          <p:nvPr>
            <p:ph idx="1"/>
          </p:nvPr>
        </p:nvSpPr>
        <p:spPr/>
        <p:txBody>
          <a:bodyPr/>
          <a:lstStyle/>
          <a:p>
            <a:pPr marL="0" indent="0">
              <a:buNone/>
            </a:pPr>
            <a:r>
              <a:rPr lang="cs-CZ" sz="2600" i="1" dirty="0"/>
              <a:t>Florence se narodila v Německu v roce 2001 a podle nového zákona získala narozením německé občanství (o které zažádali její rodiče). Oba rodiče se také narodili v Německu svým rodičům, kteří se jako gastarbeiteři přistěhovali z Maroka. Rodiče mají dosud marocké občanství. To má i Florence, ale v e věku 21 let nepodala žádost o podržení německého občanství, takže přišla o německý pas – a má už pouze marocký. Přestože je cizinkou, NEMÁ ona stejně jako její rodiče přistěhovaleckou minulost.</a:t>
            </a:r>
          </a:p>
          <a:p>
            <a:endParaRPr lang="cs-CZ" dirty="0"/>
          </a:p>
        </p:txBody>
      </p:sp>
    </p:spTree>
    <p:extLst>
      <p:ext uri="{BB962C8B-B14F-4D97-AF65-F5344CB8AC3E}">
        <p14:creationId xmlns:p14="http://schemas.microsoft.com/office/powerpoint/2010/main" val="652277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274638"/>
            <a:ext cx="9144000" cy="1143000"/>
          </a:xfrm>
        </p:spPr>
        <p:txBody>
          <a:bodyPr/>
          <a:lstStyle/>
          <a:p>
            <a:r>
              <a:rPr lang="cs-CZ" dirty="0"/>
              <a:t>Migrační saldo v Německu (1950-2020)</a:t>
            </a:r>
          </a:p>
        </p:txBody>
      </p:sp>
      <p:pic>
        <p:nvPicPr>
          <p:cNvPr id="7" name="Zástupný obsah 6">
            <a:extLst>
              <a:ext uri="{FF2B5EF4-FFF2-40B4-BE49-F238E27FC236}">
                <a16:creationId xmlns:a16="http://schemas.microsoft.com/office/drawing/2014/main" id="{37857C6B-85BC-2A6B-3AEB-B15A276F12E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1313252"/>
            <a:ext cx="8014631" cy="5068076"/>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4EFA8D-91D9-5053-A260-E4ED26599F7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983383B7-2DF4-0620-B92D-50609FC2D582}"/>
              </a:ext>
            </a:extLst>
          </p:cNvPr>
          <p:cNvSpPr>
            <a:spLocks noGrp="1"/>
          </p:cNvSpPr>
          <p:nvPr>
            <p:ph idx="1"/>
          </p:nvPr>
        </p:nvSpPr>
        <p:spPr>
          <a:xfrm>
            <a:off x="457200" y="1196752"/>
            <a:ext cx="8229600" cy="4929411"/>
          </a:xfrm>
        </p:spPr>
        <p:txBody>
          <a:bodyPr/>
          <a:lstStyle/>
          <a:p>
            <a:pPr marL="0" indent="0" algn="ctr">
              <a:buNone/>
            </a:pPr>
            <a:r>
              <a:rPr lang="cs-CZ" sz="4800" dirty="0"/>
              <a:t>Jak se </a:t>
            </a:r>
          </a:p>
          <a:p>
            <a:pPr marL="0" indent="0" algn="ctr">
              <a:buNone/>
            </a:pPr>
            <a:r>
              <a:rPr lang="cs-CZ" sz="4800" dirty="0"/>
              <a:t>z „uprchlické krize“</a:t>
            </a:r>
          </a:p>
          <a:p>
            <a:pPr marL="0" indent="0" algn="ctr">
              <a:buNone/>
            </a:pPr>
            <a:r>
              <a:rPr lang="cs-CZ" sz="4800" dirty="0"/>
              <a:t>stala</a:t>
            </a:r>
          </a:p>
          <a:p>
            <a:pPr marL="0" indent="0" algn="ctr">
              <a:buNone/>
            </a:pPr>
            <a:r>
              <a:rPr lang="cs-CZ" sz="4800" dirty="0"/>
              <a:t>„migrační krize“</a:t>
            </a:r>
          </a:p>
          <a:p>
            <a:pPr marL="0" indent="0" algn="ctr">
              <a:buNone/>
            </a:pPr>
            <a:r>
              <a:rPr lang="cs-CZ" sz="4800" dirty="0"/>
              <a:t>?</a:t>
            </a:r>
          </a:p>
        </p:txBody>
      </p:sp>
    </p:spTree>
    <p:extLst>
      <p:ext uri="{BB962C8B-B14F-4D97-AF65-F5344CB8AC3E}">
        <p14:creationId xmlns:p14="http://schemas.microsoft.com/office/powerpoint/2010/main" val="3661783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Motto</a:t>
            </a:r>
          </a:p>
        </p:txBody>
      </p:sp>
      <p:sp>
        <p:nvSpPr>
          <p:cNvPr id="3" name="Zástupný symbol pro obsah 2"/>
          <p:cNvSpPr>
            <a:spLocks noGrp="1"/>
          </p:cNvSpPr>
          <p:nvPr>
            <p:ph sz="quarter" idx="1"/>
          </p:nvPr>
        </p:nvSpPr>
        <p:spPr/>
        <p:txBody>
          <a:bodyPr/>
          <a:lstStyle/>
          <a:p>
            <a:endParaRPr lang="cs-CZ" dirty="0"/>
          </a:p>
          <a:p>
            <a:endParaRPr lang="cs-CZ" dirty="0"/>
          </a:p>
          <a:p>
            <a:pPr algn="ctr">
              <a:buNone/>
            </a:pPr>
            <a:r>
              <a:rPr lang="cs-CZ" dirty="0"/>
              <a:t>„</a:t>
            </a:r>
            <a:r>
              <a:rPr lang="en-US" i="1" dirty="0"/>
              <a:t>Migration</a:t>
            </a:r>
            <a:r>
              <a:rPr lang="en-US" dirty="0"/>
              <a:t> is about more than </a:t>
            </a:r>
            <a:r>
              <a:rPr lang="en-US" i="1" dirty="0"/>
              <a:t>influxes of people</a:t>
            </a:r>
            <a:r>
              <a:rPr lang="en-US" dirty="0"/>
              <a:t>; it is also about influxes of </a:t>
            </a:r>
            <a:r>
              <a:rPr lang="en-US" i="1" dirty="0"/>
              <a:t>images</a:t>
            </a:r>
            <a:r>
              <a:rPr lang="en-US" dirty="0"/>
              <a:t>, </a:t>
            </a:r>
            <a:r>
              <a:rPr lang="en-US" i="1" dirty="0"/>
              <a:t>emotions</a:t>
            </a:r>
            <a:r>
              <a:rPr lang="en-US" dirty="0"/>
              <a:t>, and </a:t>
            </a:r>
            <a:r>
              <a:rPr lang="en-US" i="1" dirty="0"/>
              <a:t>arguments</a:t>
            </a:r>
            <a:r>
              <a:rPr lang="en-US" dirty="0"/>
              <a:t>.</a:t>
            </a:r>
            <a:r>
              <a:rPr lang="cs-CZ" dirty="0"/>
              <a:t>“ </a:t>
            </a:r>
          </a:p>
          <a:p>
            <a:pPr algn="ctr">
              <a:buNone/>
            </a:pPr>
            <a:endParaRPr lang="cs-CZ" dirty="0"/>
          </a:p>
          <a:p>
            <a:pPr algn="ctr">
              <a:buNone/>
            </a:pPr>
            <a:r>
              <a:rPr lang="cs-CZ" dirty="0"/>
              <a:t>(Ivan </a:t>
            </a:r>
            <a:r>
              <a:rPr lang="cs-CZ" dirty="0" err="1"/>
              <a:t>Krastev</a:t>
            </a:r>
            <a:r>
              <a:rPr lang="cs-CZ" dirty="0"/>
              <a:t>)</a:t>
            </a:r>
          </a:p>
          <a:p>
            <a:endParaRPr lang="cs-CZ"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3921DF-D176-979C-5E52-C9E8F527ABB1}"/>
              </a:ext>
            </a:extLst>
          </p:cNvPr>
          <p:cNvSpPr>
            <a:spLocks noGrp="1"/>
          </p:cNvSpPr>
          <p:nvPr>
            <p:ph type="title"/>
          </p:nvPr>
        </p:nvSpPr>
        <p:spPr/>
        <p:txBody>
          <a:bodyPr/>
          <a:lstStyle/>
          <a:p>
            <a:r>
              <a:rPr lang="cs-CZ" dirty="0"/>
              <a:t>Prezentace</a:t>
            </a:r>
          </a:p>
        </p:txBody>
      </p:sp>
      <p:sp>
        <p:nvSpPr>
          <p:cNvPr id="3" name="Zástupný obsah 2">
            <a:extLst>
              <a:ext uri="{FF2B5EF4-FFF2-40B4-BE49-F238E27FC236}">
                <a16:creationId xmlns:a16="http://schemas.microsoft.com/office/drawing/2014/main" id="{8D063295-2510-1808-9303-11B025EEE0DE}"/>
              </a:ext>
            </a:extLst>
          </p:cNvPr>
          <p:cNvSpPr>
            <a:spLocks noGrp="1"/>
          </p:cNvSpPr>
          <p:nvPr>
            <p:ph idx="1"/>
          </p:nvPr>
        </p:nvSpPr>
        <p:spPr/>
        <p:txBody>
          <a:bodyPr/>
          <a:lstStyle/>
          <a:p>
            <a:pPr marL="0" indent="0" algn="ctr">
              <a:buNone/>
            </a:pPr>
            <a:endParaRPr lang="cs-CZ" sz="3600" dirty="0"/>
          </a:p>
          <a:p>
            <a:pPr marL="0" indent="0" algn="ctr">
              <a:buNone/>
            </a:pPr>
            <a:endParaRPr lang="cs-CZ" sz="3600" dirty="0"/>
          </a:p>
          <a:p>
            <a:pPr marL="0" indent="0" algn="ctr">
              <a:buNone/>
            </a:pPr>
            <a:r>
              <a:rPr lang="cs-CZ" sz="3600" dirty="0"/>
              <a:t>Migrační krize v Německu</a:t>
            </a:r>
          </a:p>
          <a:p>
            <a:pPr marL="0" indent="0">
              <a:buNone/>
            </a:pPr>
            <a:endParaRPr lang="cs-CZ" dirty="0"/>
          </a:p>
          <a:p>
            <a:pPr marL="0" indent="0">
              <a:buNone/>
            </a:pPr>
            <a:endParaRPr lang="cs-CZ" dirty="0"/>
          </a:p>
          <a:p>
            <a:pPr marL="0" indent="0" algn="ctr">
              <a:buNone/>
            </a:pPr>
            <a:r>
              <a:rPr lang="cs-CZ" b="1" dirty="0">
                <a:solidFill>
                  <a:srgbClr val="FF0000"/>
                </a:solidFill>
              </a:rPr>
              <a:t>Jan Nil Bedrník</a:t>
            </a:r>
          </a:p>
          <a:p>
            <a:pPr marL="0" indent="0" algn="ctr">
              <a:buNone/>
            </a:pPr>
            <a:endParaRPr lang="cs-CZ" dirty="0"/>
          </a:p>
        </p:txBody>
      </p:sp>
    </p:spTree>
    <p:extLst>
      <p:ext uri="{BB962C8B-B14F-4D97-AF65-F5344CB8AC3E}">
        <p14:creationId xmlns:p14="http://schemas.microsoft.com/office/powerpoint/2010/main" val="2970648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F82EF5-B846-C39D-D6C7-0C240F9E8730}"/>
              </a:ext>
            </a:extLst>
          </p:cNvPr>
          <p:cNvSpPr>
            <a:spLocks noGrp="1"/>
          </p:cNvSpPr>
          <p:nvPr>
            <p:ph type="title"/>
          </p:nvPr>
        </p:nvSpPr>
        <p:spPr/>
        <p:txBody>
          <a:bodyPr/>
          <a:lstStyle/>
          <a:p>
            <a:r>
              <a:rPr lang="cs-CZ" dirty="0"/>
              <a:t>Text na přípravu</a:t>
            </a:r>
          </a:p>
        </p:txBody>
      </p:sp>
      <p:sp>
        <p:nvSpPr>
          <p:cNvPr id="3" name="Zástupný obsah 2">
            <a:extLst>
              <a:ext uri="{FF2B5EF4-FFF2-40B4-BE49-F238E27FC236}">
                <a16:creationId xmlns:a16="http://schemas.microsoft.com/office/drawing/2014/main" id="{885BBF57-9566-5E94-E57A-D24EDF43D9F1}"/>
              </a:ext>
            </a:extLst>
          </p:cNvPr>
          <p:cNvSpPr>
            <a:spLocks noGrp="1"/>
          </p:cNvSpPr>
          <p:nvPr>
            <p:ph idx="1"/>
          </p:nvPr>
        </p:nvSpPr>
        <p:spPr/>
        <p:txBody>
          <a:bodyPr/>
          <a:lstStyle/>
          <a:p>
            <a:pPr marL="0" indent="0">
              <a:buNone/>
            </a:pPr>
            <a:endParaRPr lang="cs-CZ" sz="2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cs-CZ"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cs-CZ" sz="2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ctr">
              <a:buNone/>
            </a:pPr>
            <a:r>
              <a:rPr lang="cs-CZ" sz="2400" b="1" dirty="0" err="1">
                <a:effectLst/>
                <a:latin typeface="Times New Roman" panose="02020603050405020304" pitchFamily="18" charset="0"/>
                <a:ea typeface="Times New Roman" panose="02020603050405020304" pitchFamily="18" charset="0"/>
                <a:cs typeface="Times New Roman" panose="02020603050405020304" pitchFamily="18" charset="0"/>
              </a:rPr>
              <a:t>Inken</a:t>
            </a:r>
            <a:r>
              <a:rPr lang="cs-CZ"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2400" b="1" dirty="0" err="1">
                <a:effectLst/>
                <a:latin typeface="Times New Roman" panose="02020603050405020304" pitchFamily="18" charset="0"/>
                <a:ea typeface="Times New Roman" panose="02020603050405020304" pitchFamily="18" charset="0"/>
                <a:cs typeface="Times New Roman" panose="02020603050405020304" pitchFamily="18" charset="0"/>
              </a:rPr>
              <a:t>Rommel</a:t>
            </a:r>
            <a:r>
              <a:rPr lang="cs-CZ"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2400" b="1" dirty="0" err="1">
                <a:effectLst/>
                <a:latin typeface="Times New Roman" panose="02020603050405020304" pitchFamily="18" charset="0"/>
                <a:ea typeface="Times New Roman" panose="02020603050405020304" pitchFamily="18" charset="0"/>
                <a:cs typeface="Times New Roman" panose="02020603050405020304" pitchFamily="18" charset="0"/>
              </a:rPr>
              <a:t>We</a:t>
            </a:r>
            <a:r>
              <a:rPr lang="cs-CZ" sz="2400" b="1" dirty="0">
                <a:effectLst/>
                <a:latin typeface="Times New Roman" panose="02020603050405020304" pitchFamily="18" charset="0"/>
                <a:ea typeface="Times New Roman" panose="02020603050405020304" pitchFamily="18" charset="0"/>
                <a:cs typeface="Times New Roman" panose="02020603050405020304" pitchFamily="18" charset="0"/>
              </a:rPr>
              <a:t> are </a:t>
            </a:r>
            <a:r>
              <a:rPr lang="cs-CZ" sz="2400" b="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cs-CZ"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2400" b="1" dirty="0" err="1">
                <a:effectLst/>
                <a:latin typeface="Times New Roman" panose="02020603050405020304" pitchFamily="18" charset="0"/>
                <a:ea typeface="Times New Roman" panose="02020603050405020304" pitchFamily="18" charset="0"/>
                <a:cs typeface="Times New Roman" panose="02020603050405020304" pitchFamily="18" charset="0"/>
              </a:rPr>
              <a:t>People</a:t>
            </a:r>
            <a:r>
              <a:rPr lang="cs-CZ"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2400" b="1" dirty="0" err="1">
                <a:effectLst/>
                <a:latin typeface="Times New Roman" panose="02020603050405020304" pitchFamily="18" charset="0"/>
                <a:ea typeface="Times New Roman" panose="02020603050405020304" pitchFamily="18" charset="0"/>
                <a:cs typeface="Times New Roman" panose="02020603050405020304" pitchFamily="18" charset="0"/>
              </a:rPr>
              <a:t>Refugee</a:t>
            </a:r>
            <a:r>
              <a:rPr lang="cs-CZ" sz="24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cs-CZ" sz="2400" b="1" dirty="0" err="1">
                <a:effectLst/>
                <a:latin typeface="Times New Roman" panose="02020603050405020304" pitchFamily="18" charset="0"/>
                <a:ea typeface="Times New Roman" panose="02020603050405020304" pitchFamily="18" charset="0"/>
                <a:cs typeface="Times New Roman" panose="02020603050405020304" pitchFamily="18" charset="0"/>
              </a:rPr>
              <a:t>Crisis</a:t>
            </a:r>
            <a:r>
              <a:rPr lang="cs-CZ" sz="2400" b="1" dirty="0">
                <a:effectLst/>
                <a:latin typeface="Times New Roman" panose="02020603050405020304" pitchFamily="18" charset="0"/>
                <a:ea typeface="Times New Roman" panose="02020603050405020304" pitchFamily="18" charset="0"/>
                <a:cs typeface="Times New Roman" panose="02020603050405020304" pitchFamily="18" charset="0"/>
              </a:rPr>
              <a:t> and </a:t>
            </a:r>
            <a:r>
              <a:rPr lang="cs-CZ" sz="2400" b="1"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cs-CZ" sz="2400" b="1" dirty="0">
                <a:effectLst/>
                <a:latin typeface="Times New Roman" panose="02020603050405020304" pitchFamily="18" charset="0"/>
                <a:ea typeface="Times New Roman" panose="02020603050405020304" pitchFamily="18" charset="0"/>
                <a:cs typeface="Times New Roman" panose="02020603050405020304" pitchFamily="18" charset="0"/>
              </a:rPr>
              <a:t> Drag </a:t>
            </a:r>
            <a:r>
              <a:rPr lang="cs-CZ" sz="2400" b="1" dirty="0" err="1">
                <a:effectLst/>
                <a:latin typeface="Times New Roman" panose="02020603050405020304" pitchFamily="18" charset="0"/>
                <a:ea typeface="Times New Roman" panose="02020603050405020304" pitchFamily="18" charset="0"/>
                <a:cs typeface="Times New Roman" panose="02020603050405020304" pitchFamily="18" charset="0"/>
              </a:rPr>
              <a:t>Effects</a:t>
            </a:r>
            <a:r>
              <a:rPr lang="cs-CZ"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2400" b="1" dirty="0" err="1">
                <a:effectLst/>
                <a:latin typeface="Times New Roman" panose="02020603050405020304" pitchFamily="18" charset="0"/>
                <a:ea typeface="Times New Roman" panose="02020603050405020304" pitchFamily="18" charset="0"/>
                <a:cs typeface="Times New Roman" panose="02020603050405020304" pitchFamily="18" charset="0"/>
              </a:rPr>
              <a:t>of</a:t>
            </a:r>
            <a:r>
              <a:rPr lang="cs-CZ"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2400" b="1" dirty="0" err="1">
                <a:effectLst/>
                <a:latin typeface="Times New Roman" panose="02020603050405020304" pitchFamily="18" charset="0"/>
                <a:ea typeface="Times New Roman" panose="02020603050405020304" pitchFamily="18" charset="0"/>
                <a:cs typeface="Times New Roman" panose="02020603050405020304" pitchFamily="18" charset="0"/>
              </a:rPr>
              <a:t>Social</a:t>
            </a:r>
            <a:r>
              <a:rPr lang="cs-CZ" sz="2400" b="1" dirty="0">
                <a:effectLst/>
                <a:latin typeface="Times New Roman" panose="02020603050405020304" pitchFamily="18" charset="0"/>
                <a:ea typeface="Times New Roman" panose="02020603050405020304" pitchFamily="18" charset="0"/>
                <a:cs typeface="Times New Roman" panose="02020603050405020304" pitchFamily="18" charset="0"/>
              </a:rPr>
              <a:t> Habitus“, in </a:t>
            </a:r>
            <a:r>
              <a:rPr lang="cs-CZ"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Historical</a:t>
            </a:r>
            <a:r>
              <a:rPr lang="cs-CZ" sz="24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Social</a:t>
            </a:r>
            <a:r>
              <a:rPr lang="cs-CZ" sz="24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Research</a:t>
            </a:r>
            <a:r>
              <a:rPr lang="cs-CZ" sz="2400" b="1" i="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cs-CZ"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Historische</a:t>
            </a:r>
            <a:r>
              <a:rPr lang="cs-CZ" sz="24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Sozialforschung</a:t>
            </a:r>
            <a:r>
              <a:rPr lang="cs-CZ" sz="2400" b="1" dirty="0">
                <a:effectLst/>
                <a:latin typeface="Times New Roman" panose="02020603050405020304" pitchFamily="18" charset="0"/>
                <a:ea typeface="Times New Roman" panose="02020603050405020304" pitchFamily="18" charset="0"/>
                <a:cs typeface="Times New Roman" panose="02020603050405020304" pitchFamily="18" charset="0"/>
              </a:rPr>
              <a:t> 42 (4) 2017, 133-154.</a:t>
            </a:r>
            <a:endParaRPr lang="cs-CZ" sz="2400" b="1"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2035777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p:cNvSpPr>
            <a:spLocks noGrp="1"/>
          </p:cNvSpPr>
          <p:nvPr>
            <p:ph type="title"/>
          </p:nvPr>
        </p:nvSpPr>
        <p:spPr/>
        <p:txBody>
          <a:bodyPr/>
          <a:lstStyle/>
          <a:p>
            <a:pPr eaLnBrk="1" hangingPunct="1"/>
            <a:r>
              <a:rPr lang="cs-CZ" dirty="0"/>
              <a:t>11. seminář – 5. 5. 2026</a:t>
            </a:r>
          </a:p>
        </p:txBody>
      </p:sp>
      <p:sp>
        <p:nvSpPr>
          <p:cNvPr id="3075" name="Zástupný symbol pro obsah 2"/>
          <p:cNvSpPr>
            <a:spLocks noGrp="1"/>
          </p:cNvSpPr>
          <p:nvPr>
            <p:ph idx="1"/>
          </p:nvPr>
        </p:nvSpPr>
        <p:spPr>
          <a:xfrm>
            <a:off x="457200" y="1571625"/>
            <a:ext cx="8229600" cy="4554538"/>
          </a:xfrm>
        </p:spPr>
        <p:txBody>
          <a:bodyPr/>
          <a:lstStyle/>
          <a:p>
            <a:pPr algn="ctr" eaLnBrk="1" hangingPunct="1">
              <a:buFont typeface="Arial" charset="0"/>
              <a:buNone/>
            </a:pPr>
            <a:r>
              <a:rPr lang="cs-CZ" sz="4400" b="1" dirty="0"/>
              <a:t>Migrační krize v Německu: </a:t>
            </a:r>
          </a:p>
          <a:p>
            <a:pPr algn="ctr" eaLnBrk="1" hangingPunct="1">
              <a:buFont typeface="Arial" charset="0"/>
              <a:buNone/>
            </a:pPr>
            <a:endParaRPr lang="cs-CZ" sz="4400" b="1" dirty="0"/>
          </a:p>
          <a:p>
            <a:pPr algn="ctr" eaLnBrk="1" hangingPunct="1">
              <a:buFont typeface="Arial" charset="0"/>
              <a:buNone/>
            </a:pPr>
            <a:r>
              <a:rPr lang="cs-CZ" sz="4400" b="1" dirty="0"/>
              <a:t>„</a:t>
            </a:r>
            <a:r>
              <a:rPr lang="cs-CZ" sz="4400" b="1" dirty="0" err="1"/>
              <a:t>Wir</a:t>
            </a:r>
            <a:r>
              <a:rPr lang="cs-CZ" sz="4400" b="1" dirty="0"/>
              <a:t> </a:t>
            </a:r>
            <a:r>
              <a:rPr lang="cs-CZ" sz="4400" b="1" dirty="0" err="1"/>
              <a:t>schaffen</a:t>
            </a:r>
            <a:r>
              <a:rPr lang="cs-CZ" sz="4400" b="1" dirty="0"/>
              <a:t> </a:t>
            </a:r>
            <a:r>
              <a:rPr lang="cs-CZ" sz="4400" b="1" dirty="0" err="1"/>
              <a:t>das</a:t>
            </a:r>
            <a:r>
              <a:rPr lang="cs-CZ" sz="4400" b="1" dirty="0"/>
              <a:t>!“ </a:t>
            </a:r>
          </a:p>
          <a:p>
            <a:pPr algn="ctr" eaLnBrk="1" hangingPunct="1">
              <a:buFont typeface="Arial" charset="0"/>
              <a:buNone/>
            </a:pPr>
            <a:r>
              <a:rPr lang="cs-CZ" sz="4400" b="1" dirty="0"/>
              <a:t>Oder </a:t>
            </a:r>
            <a:r>
              <a:rPr lang="cs-CZ" sz="4400" b="1" dirty="0" err="1"/>
              <a:t>doch</a:t>
            </a:r>
            <a:r>
              <a:rPr lang="cs-CZ" sz="4400" b="1" dirty="0"/>
              <a:t> </a:t>
            </a:r>
            <a:r>
              <a:rPr lang="cs-CZ" sz="4400" b="1" dirty="0" err="1"/>
              <a:t>nicht</a:t>
            </a:r>
            <a:r>
              <a:rPr lang="cs-CZ" sz="4400" b="1" dirty="0"/>
              <a:t>?</a:t>
            </a:r>
          </a:p>
          <a:p>
            <a:pPr algn="ctr" eaLnBrk="1" hangingPunct="1">
              <a:buFont typeface="Arial" charset="0"/>
              <a:buNone/>
            </a:pPr>
            <a:endParaRPr lang="cs-CZ" sz="3600" dirty="0"/>
          </a:p>
          <a:p>
            <a:pPr algn="ctr" eaLnBrk="1" hangingPunct="1">
              <a:buNone/>
            </a:pPr>
            <a:r>
              <a:rPr lang="cs-CZ" dirty="0"/>
              <a:t>prezentace: </a:t>
            </a:r>
            <a:r>
              <a:rPr lang="cs-CZ" b="1" dirty="0">
                <a:solidFill>
                  <a:srgbClr val="FF0000"/>
                </a:solidFill>
              </a:rPr>
              <a:t>Jan Nil Bedrník</a:t>
            </a:r>
          </a:p>
          <a:p>
            <a:pPr algn="ctr" eaLnBrk="1" hangingPunct="1">
              <a:buFont typeface="Arial" charset="0"/>
              <a:buNone/>
            </a:pPr>
            <a:endParaRPr lang="cs-CZ" sz="3600" dirty="0"/>
          </a:p>
          <a:p>
            <a:pPr algn="ctr" eaLnBrk="1" hangingPunct="1">
              <a:buFont typeface="Arial" charset="0"/>
              <a:buNone/>
            </a:pPr>
            <a:endParaRPr lang="cs-CZ" sz="3600" dirty="0"/>
          </a:p>
          <a:p>
            <a:pPr algn="ctr" eaLnBrk="1" hangingPunct="1">
              <a:buFont typeface="Arial" charset="0"/>
              <a:buNone/>
            </a:pPr>
            <a:endParaRPr lang="cs-CZ" sz="6000" dirty="0"/>
          </a:p>
          <a:p>
            <a:pPr algn="ctr" eaLnBrk="1" hangingPunct="1">
              <a:buFont typeface="Arial" charset="0"/>
              <a:buNone/>
            </a:pPr>
            <a:r>
              <a:rPr lang="cs-CZ" sz="6000" dirty="0"/>
              <a:t> </a:t>
            </a:r>
          </a:p>
          <a:p>
            <a:pPr algn="ctr" eaLnBrk="1" hangingPunct="1">
              <a:buFont typeface="Arial" charset="0"/>
              <a:buNone/>
            </a:pPr>
            <a:r>
              <a:rPr lang="cs-CZ" sz="4000" dirty="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50BCC7-033A-F80A-C417-37A5B073A455}"/>
              </a:ext>
            </a:extLst>
          </p:cNvPr>
          <p:cNvSpPr>
            <a:spLocks noGrp="1"/>
          </p:cNvSpPr>
          <p:nvPr>
            <p:ph type="title"/>
          </p:nvPr>
        </p:nvSpPr>
        <p:spPr/>
        <p:txBody>
          <a:bodyPr/>
          <a:lstStyle/>
          <a:p>
            <a:br>
              <a:rPr lang="cs-CZ" b="1" i="0" dirty="0">
                <a:solidFill>
                  <a:srgbClr val="000000"/>
                </a:solidFill>
                <a:effectLst/>
                <a:latin typeface="intervariable"/>
              </a:rPr>
            </a:br>
            <a:br>
              <a:rPr lang="cs-CZ" b="1" i="0" dirty="0">
                <a:solidFill>
                  <a:srgbClr val="000000"/>
                </a:solidFill>
                <a:effectLst/>
                <a:latin typeface="intervariable"/>
              </a:rPr>
            </a:br>
            <a:r>
              <a:rPr lang="cs-CZ" i="0" dirty="0">
                <a:solidFill>
                  <a:srgbClr val="000000"/>
                </a:solidFill>
                <a:effectLst/>
              </a:rPr>
              <a:t>Otázky k textu </a:t>
            </a:r>
            <a:r>
              <a:rPr lang="cs-CZ" i="0" dirty="0" err="1">
                <a:solidFill>
                  <a:srgbClr val="000000"/>
                </a:solidFill>
                <a:effectLst/>
              </a:rPr>
              <a:t>Rommelové</a:t>
            </a:r>
            <a:r>
              <a:rPr lang="cs-CZ" dirty="0">
                <a:solidFill>
                  <a:srgbClr val="000000"/>
                </a:solidFill>
              </a:rPr>
              <a:t> (1)</a:t>
            </a:r>
            <a:br>
              <a:rPr lang="cs-CZ" i="0" dirty="0">
                <a:solidFill>
                  <a:srgbClr val="000000"/>
                </a:solidFill>
                <a:effectLst/>
              </a:rPr>
            </a:br>
            <a:br>
              <a:rPr lang="cs-CZ" i="0" dirty="0">
                <a:solidFill>
                  <a:srgbClr val="000000"/>
                </a:solidFill>
                <a:effectLst/>
              </a:rPr>
            </a:br>
            <a:endParaRPr lang="cs-CZ" dirty="0"/>
          </a:p>
        </p:txBody>
      </p:sp>
      <p:sp>
        <p:nvSpPr>
          <p:cNvPr id="3" name="Zástupný obsah 2">
            <a:extLst>
              <a:ext uri="{FF2B5EF4-FFF2-40B4-BE49-F238E27FC236}">
                <a16:creationId xmlns:a16="http://schemas.microsoft.com/office/drawing/2014/main" id="{8E5F8513-642B-E6E0-A747-A00884A7ED37}"/>
              </a:ext>
            </a:extLst>
          </p:cNvPr>
          <p:cNvSpPr>
            <a:spLocks noGrp="1"/>
          </p:cNvSpPr>
          <p:nvPr>
            <p:ph idx="1"/>
          </p:nvPr>
        </p:nvSpPr>
        <p:spPr/>
        <p:txBody>
          <a:bodyPr/>
          <a:lstStyle/>
          <a:p>
            <a:pPr algn="l">
              <a:buNone/>
            </a:pPr>
            <a:r>
              <a:rPr lang="cs-CZ" sz="2600" b="0" i="0" dirty="0">
                <a:effectLst/>
              </a:rPr>
              <a:t>1) Vysvětlete koncept „drag-</a:t>
            </a:r>
            <a:r>
              <a:rPr lang="cs-CZ" sz="2600" b="0" i="0" dirty="0" err="1">
                <a:effectLst/>
              </a:rPr>
              <a:t>effect</a:t>
            </a:r>
            <a:r>
              <a:rPr lang="cs-CZ" sz="2600" b="0" i="0" dirty="0">
                <a:effectLst/>
              </a:rPr>
              <a:t> </a:t>
            </a:r>
            <a:r>
              <a:rPr lang="cs-CZ" sz="2600" b="0" i="0" dirty="0" err="1">
                <a:effectLst/>
              </a:rPr>
              <a:t>of</a:t>
            </a:r>
            <a:r>
              <a:rPr lang="cs-CZ" sz="2600" b="0" i="0" dirty="0">
                <a:effectLst/>
              </a:rPr>
              <a:t> habitus“ Norberta Eliase a související pojmy „</a:t>
            </a:r>
            <a:r>
              <a:rPr lang="cs-CZ" sz="2600" b="0" i="0" dirty="0" err="1">
                <a:effectLst/>
              </a:rPr>
              <a:t>social</a:t>
            </a:r>
            <a:r>
              <a:rPr lang="cs-CZ" sz="2600" b="0" i="0" dirty="0">
                <a:effectLst/>
              </a:rPr>
              <a:t> habitus“?</a:t>
            </a:r>
          </a:p>
          <a:p>
            <a:pPr algn="l">
              <a:buNone/>
            </a:pPr>
            <a:r>
              <a:rPr lang="cs-CZ" sz="2600" b="0" i="0" dirty="0">
                <a:effectLst/>
              </a:rPr>
              <a:t>2) Jaká je hypotéza autorky – jakým způsobem ji testuje?</a:t>
            </a:r>
          </a:p>
          <a:p>
            <a:pPr algn="l">
              <a:buNone/>
            </a:pPr>
            <a:r>
              <a:rPr lang="cs-CZ" sz="2600" b="0" i="0" dirty="0">
                <a:effectLst/>
              </a:rPr>
              <a:t>3) Jak pracuje s pojmem „New </a:t>
            </a:r>
            <a:r>
              <a:rPr lang="cs-CZ" sz="2600" b="0" i="0" dirty="0" err="1">
                <a:effectLst/>
              </a:rPr>
              <a:t>Right</a:t>
            </a:r>
            <a:r>
              <a:rPr lang="cs-CZ" sz="2600" b="0" i="0" dirty="0">
                <a:effectLst/>
              </a:rPr>
              <a:t>“? (Co je „</a:t>
            </a:r>
            <a:r>
              <a:rPr lang="cs-CZ" sz="2600" b="0" i="0" dirty="0" err="1">
                <a:effectLst/>
              </a:rPr>
              <a:t>Old</a:t>
            </a:r>
            <a:r>
              <a:rPr lang="cs-CZ" sz="2600" b="0" i="0" dirty="0">
                <a:effectLst/>
              </a:rPr>
              <a:t> </a:t>
            </a:r>
            <a:r>
              <a:rPr lang="cs-CZ" sz="2600" b="0" i="0" dirty="0" err="1">
                <a:effectLst/>
              </a:rPr>
              <a:t>Right</a:t>
            </a:r>
            <a:r>
              <a:rPr lang="cs-CZ" sz="2600" b="0" i="0" dirty="0">
                <a:effectLst/>
              </a:rPr>
              <a:t>“)?</a:t>
            </a:r>
          </a:p>
          <a:p>
            <a:pPr algn="l">
              <a:buNone/>
            </a:pPr>
            <a:r>
              <a:rPr lang="cs-CZ" sz="2600" b="0" i="0" dirty="0">
                <a:effectLst/>
              </a:rPr>
              <a:t>4) Jak se vyvíjela politická strategie </a:t>
            </a:r>
            <a:r>
              <a:rPr lang="cs-CZ" sz="2600" b="0" i="0" dirty="0" err="1">
                <a:effectLst/>
              </a:rPr>
              <a:t>Alternative</a:t>
            </a:r>
            <a:r>
              <a:rPr lang="cs-CZ" sz="2600" b="0" i="0" dirty="0">
                <a:effectLst/>
              </a:rPr>
              <a:t> </a:t>
            </a:r>
            <a:r>
              <a:rPr lang="cs-CZ" sz="2600" b="0" i="0" dirty="0" err="1">
                <a:effectLst/>
              </a:rPr>
              <a:t>für</a:t>
            </a:r>
            <a:r>
              <a:rPr lang="cs-CZ" sz="2600" b="0" i="0" dirty="0">
                <a:effectLst/>
              </a:rPr>
              <a:t> </a:t>
            </a:r>
            <a:r>
              <a:rPr lang="cs-CZ" sz="2600" b="0" i="0" dirty="0" err="1">
                <a:effectLst/>
              </a:rPr>
              <a:t>Deutschland</a:t>
            </a:r>
            <a:r>
              <a:rPr lang="cs-CZ" sz="2600" b="0" i="0" dirty="0">
                <a:effectLst/>
              </a:rPr>
              <a:t>? (témata, ideologie…)</a:t>
            </a:r>
          </a:p>
          <a:p>
            <a:pPr algn="l">
              <a:buNone/>
            </a:pPr>
            <a:r>
              <a:rPr lang="cs-CZ" sz="2600" b="0" i="0" dirty="0">
                <a:effectLst/>
              </a:rPr>
              <a:t>5) Jaký je rozdíl mezi </a:t>
            </a:r>
            <a:r>
              <a:rPr lang="cs-CZ" sz="2600" b="0" i="0" dirty="0" err="1">
                <a:effectLst/>
              </a:rPr>
              <a:t>Alternative</a:t>
            </a:r>
            <a:r>
              <a:rPr lang="cs-CZ" sz="2600" b="0" i="0" dirty="0">
                <a:effectLst/>
              </a:rPr>
              <a:t> </a:t>
            </a:r>
            <a:r>
              <a:rPr lang="cs-CZ" sz="2600" b="0" i="0" dirty="0" err="1">
                <a:effectLst/>
              </a:rPr>
              <a:t>für</a:t>
            </a:r>
            <a:r>
              <a:rPr lang="cs-CZ" sz="2600" b="0" i="0" dirty="0">
                <a:effectLst/>
              </a:rPr>
              <a:t> </a:t>
            </a:r>
            <a:r>
              <a:rPr lang="cs-CZ" sz="2600" b="0" i="0" dirty="0" err="1">
                <a:effectLst/>
              </a:rPr>
              <a:t>Deutschland</a:t>
            </a:r>
            <a:r>
              <a:rPr lang="cs-CZ" sz="2600" b="0" i="0" dirty="0">
                <a:effectLst/>
              </a:rPr>
              <a:t> a PEGIDA – proč PEGIDA nakonec nebyla úspěšná?</a:t>
            </a:r>
          </a:p>
          <a:p>
            <a:pPr algn="l">
              <a:buNone/>
            </a:pPr>
            <a:endParaRPr lang="cs-CZ" dirty="0"/>
          </a:p>
        </p:txBody>
      </p:sp>
    </p:spTree>
    <p:extLst>
      <p:ext uri="{BB962C8B-B14F-4D97-AF65-F5344CB8AC3E}">
        <p14:creationId xmlns:p14="http://schemas.microsoft.com/office/powerpoint/2010/main" val="32750214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AA5B1B-5CB4-9D79-E68E-F429E6719859}"/>
              </a:ext>
            </a:extLst>
          </p:cNvPr>
          <p:cNvSpPr>
            <a:spLocks noGrp="1"/>
          </p:cNvSpPr>
          <p:nvPr>
            <p:ph type="title"/>
          </p:nvPr>
        </p:nvSpPr>
        <p:spPr/>
        <p:txBody>
          <a:bodyPr/>
          <a:lstStyle/>
          <a:p>
            <a:br>
              <a:rPr lang="cs-CZ" i="0" dirty="0">
                <a:solidFill>
                  <a:srgbClr val="000000"/>
                </a:solidFill>
                <a:effectLst/>
              </a:rPr>
            </a:br>
            <a:r>
              <a:rPr lang="cs-CZ" i="0" dirty="0">
                <a:solidFill>
                  <a:srgbClr val="000000"/>
                </a:solidFill>
                <a:effectLst/>
              </a:rPr>
              <a:t>Otázky k textu </a:t>
            </a:r>
            <a:r>
              <a:rPr lang="cs-CZ" i="0" dirty="0" err="1">
                <a:solidFill>
                  <a:srgbClr val="000000"/>
                </a:solidFill>
                <a:effectLst/>
              </a:rPr>
              <a:t>Rommelové</a:t>
            </a:r>
            <a:r>
              <a:rPr lang="cs-CZ" dirty="0">
                <a:solidFill>
                  <a:srgbClr val="000000"/>
                </a:solidFill>
              </a:rPr>
              <a:t> (2)</a:t>
            </a:r>
            <a:br>
              <a:rPr lang="cs-CZ" i="0" dirty="0">
                <a:solidFill>
                  <a:srgbClr val="000000"/>
                </a:solidFill>
                <a:effectLst/>
              </a:rPr>
            </a:br>
            <a:endParaRPr lang="cs-CZ" dirty="0"/>
          </a:p>
        </p:txBody>
      </p:sp>
      <p:sp>
        <p:nvSpPr>
          <p:cNvPr id="3" name="Zástupný obsah 2">
            <a:extLst>
              <a:ext uri="{FF2B5EF4-FFF2-40B4-BE49-F238E27FC236}">
                <a16:creationId xmlns:a16="http://schemas.microsoft.com/office/drawing/2014/main" id="{46209E3B-2322-A21E-E9D4-A3F5E3F7F798}"/>
              </a:ext>
            </a:extLst>
          </p:cNvPr>
          <p:cNvSpPr>
            <a:spLocks noGrp="1"/>
          </p:cNvSpPr>
          <p:nvPr>
            <p:ph idx="1"/>
          </p:nvPr>
        </p:nvSpPr>
        <p:spPr/>
        <p:txBody>
          <a:bodyPr/>
          <a:lstStyle/>
          <a:p>
            <a:pPr algn="l">
              <a:buNone/>
            </a:pPr>
            <a:r>
              <a:rPr lang="cs-CZ" sz="2400" b="0" i="0" dirty="0">
                <a:effectLst/>
                <a:latin typeface="+mj-lt"/>
              </a:rPr>
              <a:t>7)  Jaký je obsah pojmu „</a:t>
            </a:r>
            <a:r>
              <a:rPr lang="cs-CZ" sz="2400" b="0" i="0" dirty="0" err="1">
                <a:effectLst/>
                <a:latin typeface="+mj-lt"/>
              </a:rPr>
              <a:t>We</a:t>
            </a:r>
            <a:r>
              <a:rPr lang="cs-CZ" sz="2400" b="0" i="0" dirty="0">
                <a:effectLst/>
                <a:latin typeface="+mj-lt"/>
              </a:rPr>
              <a:t> are </a:t>
            </a:r>
            <a:r>
              <a:rPr lang="cs-CZ" sz="2400" b="0" i="0" dirty="0" err="1">
                <a:effectLst/>
                <a:latin typeface="+mj-lt"/>
              </a:rPr>
              <a:t>the</a:t>
            </a:r>
            <a:r>
              <a:rPr lang="cs-CZ" sz="2400" b="0" i="0" dirty="0">
                <a:effectLst/>
                <a:latin typeface="+mj-lt"/>
              </a:rPr>
              <a:t> </a:t>
            </a:r>
            <a:r>
              <a:rPr lang="cs-CZ" sz="2400" b="0" i="0" dirty="0" err="1">
                <a:effectLst/>
                <a:latin typeface="+mj-lt"/>
              </a:rPr>
              <a:t>people</a:t>
            </a:r>
            <a:r>
              <a:rPr lang="cs-CZ" sz="2400" b="0" i="0" dirty="0">
                <a:effectLst/>
                <a:latin typeface="+mj-lt"/>
              </a:rPr>
              <a:t>!“ („</a:t>
            </a:r>
            <a:r>
              <a:rPr lang="cs-CZ" sz="2400" b="0" i="0" dirty="0" err="1">
                <a:effectLst/>
                <a:latin typeface="+mj-lt"/>
              </a:rPr>
              <a:t>Wir</a:t>
            </a:r>
            <a:r>
              <a:rPr lang="cs-CZ" sz="2400" b="0" i="0" dirty="0">
                <a:effectLst/>
                <a:latin typeface="+mj-lt"/>
              </a:rPr>
              <a:t> </a:t>
            </a:r>
            <a:r>
              <a:rPr lang="cs-CZ" sz="2400" b="0" i="0" dirty="0" err="1">
                <a:effectLst/>
                <a:latin typeface="+mj-lt"/>
              </a:rPr>
              <a:t>sind</a:t>
            </a:r>
            <a:r>
              <a:rPr lang="cs-CZ" sz="2400" b="0" i="0" dirty="0">
                <a:effectLst/>
                <a:latin typeface="+mj-lt"/>
              </a:rPr>
              <a:t> </a:t>
            </a:r>
            <a:r>
              <a:rPr lang="cs-CZ" sz="2400" b="0" i="0" dirty="0" err="1">
                <a:effectLst/>
                <a:latin typeface="+mj-lt"/>
              </a:rPr>
              <a:t>das</a:t>
            </a:r>
            <a:r>
              <a:rPr lang="cs-CZ" sz="2400" b="0" i="0" dirty="0">
                <a:effectLst/>
                <a:latin typeface="+mj-lt"/>
              </a:rPr>
              <a:t> </a:t>
            </a:r>
            <a:r>
              <a:rPr lang="cs-CZ" sz="2400" b="0" i="0" dirty="0" err="1">
                <a:effectLst/>
                <a:latin typeface="+mj-lt"/>
              </a:rPr>
              <a:t>Volk</a:t>
            </a:r>
            <a:r>
              <a:rPr lang="cs-CZ" sz="2400" b="0" i="0" dirty="0">
                <a:effectLst/>
                <a:latin typeface="+mj-lt"/>
              </a:rPr>
              <a:t>“)?</a:t>
            </a:r>
          </a:p>
          <a:p>
            <a:pPr algn="l">
              <a:buNone/>
            </a:pPr>
            <a:r>
              <a:rPr lang="cs-CZ" sz="2400" b="0" i="0" dirty="0">
                <a:effectLst/>
                <a:latin typeface="+mj-lt"/>
              </a:rPr>
              <a:t>8)  Kolik procent obyvatel v citovaném výzkumu z roku 2016 souhlasila s tvrzením, „society </a:t>
            </a:r>
            <a:r>
              <a:rPr lang="cs-CZ" sz="2400" b="0" i="0" dirty="0" err="1">
                <a:effectLst/>
                <a:latin typeface="+mj-lt"/>
              </a:rPr>
              <a:t>is</a:t>
            </a:r>
            <a:r>
              <a:rPr lang="cs-CZ" sz="2400" b="0" i="0" dirty="0">
                <a:effectLst/>
                <a:latin typeface="+mj-lt"/>
              </a:rPr>
              <a:t> </a:t>
            </a:r>
            <a:r>
              <a:rPr lang="cs-CZ" sz="2400" b="0" i="0" dirty="0" err="1">
                <a:effectLst/>
                <a:latin typeface="+mj-lt"/>
              </a:rPr>
              <a:t>beiing</a:t>
            </a:r>
            <a:r>
              <a:rPr lang="cs-CZ" sz="2400" b="0" i="0" dirty="0">
                <a:effectLst/>
                <a:latin typeface="+mj-lt"/>
              </a:rPr>
              <a:t> </a:t>
            </a:r>
            <a:r>
              <a:rPr lang="cs-CZ" sz="2400" b="0" i="0" dirty="0" err="1">
                <a:effectLst/>
                <a:latin typeface="+mj-lt"/>
              </a:rPr>
              <a:t>inflitrated</a:t>
            </a:r>
            <a:r>
              <a:rPr lang="cs-CZ" sz="2400" b="0" i="0" dirty="0">
                <a:effectLst/>
                <a:latin typeface="+mj-lt"/>
              </a:rPr>
              <a:t> by </a:t>
            </a:r>
            <a:r>
              <a:rPr lang="cs-CZ" sz="2400" b="0" i="0" dirty="0" err="1">
                <a:effectLst/>
                <a:latin typeface="+mj-lt"/>
              </a:rPr>
              <a:t>muslims</a:t>
            </a:r>
            <a:r>
              <a:rPr lang="cs-CZ" sz="2400" b="0" i="0" dirty="0">
                <a:effectLst/>
                <a:latin typeface="+mj-lt"/>
              </a:rPr>
              <a:t>“?</a:t>
            </a:r>
          </a:p>
          <a:p>
            <a:pPr algn="l">
              <a:buNone/>
            </a:pPr>
            <a:r>
              <a:rPr lang="cs-CZ" sz="2400" b="0" i="0" dirty="0">
                <a:effectLst/>
                <a:latin typeface="+mj-lt"/>
              </a:rPr>
              <a:t>9)   Co znamená pojem „</a:t>
            </a:r>
            <a:r>
              <a:rPr lang="cs-CZ" sz="2400" b="0" i="0" dirty="0" err="1">
                <a:effectLst/>
                <a:latin typeface="+mj-lt"/>
              </a:rPr>
              <a:t>Lügenpresse</a:t>
            </a:r>
            <a:r>
              <a:rPr lang="cs-CZ" sz="2400" b="0" i="0" dirty="0">
                <a:effectLst/>
                <a:latin typeface="+mj-lt"/>
              </a:rPr>
              <a:t>“?</a:t>
            </a:r>
          </a:p>
          <a:p>
            <a:pPr algn="l">
              <a:buNone/>
            </a:pPr>
            <a:r>
              <a:rPr lang="cs-CZ" sz="2400" b="0" i="0" dirty="0">
                <a:effectLst/>
                <a:latin typeface="+mj-lt"/>
              </a:rPr>
              <a:t>10) Interpretujte Tab. 1 („</a:t>
            </a:r>
            <a:r>
              <a:rPr lang="cs-CZ" sz="2400" b="0" i="0" dirty="0" err="1">
                <a:effectLst/>
                <a:latin typeface="+mj-lt"/>
              </a:rPr>
              <a:t>Dividing</a:t>
            </a:r>
            <a:r>
              <a:rPr lang="cs-CZ" sz="2400" b="0" i="0" dirty="0">
                <a:effectLst/>
                <a:latin typeface="+mj-lt"/>
              </a:rPr>
              <a:t> lines“)</a:t>
            </a:r>
          </a:p>
          <a:p>
            <a:pPr algn="l">
              <a:buNone/>
            </a:pPr>
            <a:r>
              <a:rPr lang="cs-CZ" sz="2400" b="0" i="0" dirty="0">
                <a:effectLst/>
                <a:latin typeface="+mj-lt"/>
              </a:rPr>
              <a:t>11) Jak autorka vysvětluje různorodou kompozici tzv. „New   </a:t>
            </a:r>
            <a:r>
              <a:rPr lang="cs-CZ" sz="2400" b="0" i="0" dirty="0" err="1">
                <a:effectLst/>
                <a:latin typeface="+mj-lt"/>
              </a:rPr>
              <a:t>Right</a:t>
            </a:r>
            <a:r>
              <a:rPr lang="cs-CZ" sz="2400" b="0" i="0" dirty="0">
                <a:effectLst/>
                <a:latin typeface="+mj-lt"/>
              </a:rPr>
              <a:t>“?</a:t>
            </a:r>
          </a:p>
          <a:p>
            <a:pPr algn="l">
              <a:buNone/>
            </a:pPr>
            <a:r>
              <a:rPr lang="cs-CZ" sz="2400" b="0" i="0" dirty="0">
                <a:effectLst/>
                <a:latin typeface="+mj-lt"/>
              </a:rPr>
              <a:t>12) Vůči komu/čemu se vymezuje „</a:t>
            </a:r>
            <a:r>
              <a:rPr lang="cs-CZ" sz="2400" b="0" i="0" dirty="0" err="1">
                <a:effectLst/>
                <a:latin typeface="+mj-lt"/>
              </a:rPr>
              <a:t>Conservative</a:t>
            </a:r>
            <a:r>
              <a:rPr lang="cs-CZ" sz="2400" b="0" i="0" dirty="0">
                <a:effectLst/>
                <a:latin typeface="+mj-lt"/>
              </a:rPr>
              <a:t> </a:t>
            </a:r>
            <a:r>
              <a:rPr lang="cs-CZ" sz="2400" b="0" i="0" dirty="0" err="1">
                <a:effectLst/>
                <a:latin typeface="+mj-lt"/>
              </a:rPr>
              <a:t>Revolution</a:t>
            </a:r>
            <a:r>
              <a:rPr lang="cs-CZ" sz="2400" b="0" i="0" dirty="0">
                <a:effectLst/>
                <a:latin typeface="+mj-lt"/>
              </a:rPr>
              <a:t>“?</a:t>
            </a:r>
          </a:p>
          <a:p>
            <a:pPr>
              <a:buNone/>
            </a:pPr>
            <a:br>
              <a:rPr lang="cs-CZ" dirty="0"/>
            </a:br>
            <a:endParaRPr lang="cs-CZ" dirty="0"/>
          </a:p>
        </p:txBody>
      </p:sp>
    </p:spTree>
    <p:extLst>
      <p:ext uri="{BB962C8B-B14F-4D97-AF65-F5344CB8AC3E}">
        <p14:creationId xmlns:p14="http://schemas.microsoft.com/office/powerpoint/2010/main" val="9457826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747EE3-4925-7D89-1476-CA8FBCC71F29}"/>
              </a:ext>
            </a:extLst>
          </p:cNvPr>
          <p:cNvSpPr>
            <a:spLocks noGrp="1"/>
          </p:cNvSpPr>
          <p:nvPr>
            <p:ph type="title"/>
          </p:nvPr>
        </p:nvSpPr>
        <p:spPr/>
        <p:txBody>
          <a:bodyPr/>
          <a:lstStyle/>
          <a:p>
            <a:r>
              <a:rPr lang="cs-CZ" dirty="0"/>
              <a:t>Štěpné linie v otázce migrace</a:t>
            </a:r>
          </a:p>
        </p:txBody>
      </p:sp>
      <p:pic>
        <p:nvPicPr>
          <p:cNvPr id="5" name="Zástupný obsah 4">
            <a:extLst>
              <a:ext uri="{FF2B5EF4-FFF2-40B4-BE49-F238E27FC236}">
                <a16:creationId xmlns:a16="http://schemas.microsoft.com/office/drawing/2014/main" id="{754423A8-0755-0D99-2F99-D785515916E1}"/>
              </a:ext>
            </a:extLst>
          </p:cNvPr>
          <p:cNvPicPr>
            <a:picLocks noGrp="1" noChangeAspect="1"/>
          </p:cNvPicPr>
          <p:nvPr>
            <p:ph idx="1"/>
          </p:nvPr>
        </p:nvPicPr>
        <p:blipFill>
          <a:blip r:embed="rId2"/>
          <a:stretch>
            <a:fillRect/>
          </a:stretch>
        </p:blipFill>
        <p:spPr>
          <a:xfrm>
            <a:off x="457200" y="1399032"/>
            <a:ext cx="8286152" cy="4945267"/>
          </a:xfrm>
        </p:spPr>
      </p:pic>
    </p:spTree>
    <p:extLst>
      <p:ext uri="{BB962C8B-B14F-4D97-AF65-F5344CB8AC3E}">
        <p14:creationId xmlns:p14="http://schemas.microsoft.com/office/powerpoint/2010/main" val="3394490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7BB875-EB76-135A-F6CE-4AB1089459D2}"/>
              </a:ext>
            </a:extLst>
          </p:cNvPr>
          <p:cNvSpPr>
            <a:spLocks noGrp="1"/>
          </p:cNvSpPr>
          <p:nvPr>
            <p:ph type="title"/>
          </p:nvPr>
        </p:nvSpPr>
        <p:spPr>
          <a:xfrm>
            <a:off x="323528" y="260648"/>
            <a:ext cx="8686800" cy="1143000"/>
          </a:xfrm>
        </p:spPr>
        <p:txBody>
          <a:bodyPr/>
          <a:lstStyle/>
          <a:p>
            <a:r>
              <a:rPr lang="cs-CZ" dirty="0"/>
              <a:t>Střední třída v krizi (Studie FES, 2010)</a:t>
            </a:r>
          </a:p>
        </p:txBody>
      </p:sp>
      <p:sp>
        <p:nvSpPr>
          <p:cNvPr id="3" name="Zástupný obsah 2">
            <a:extLst>
              <a:ext uri="{FF2B5EF4-FFF2-40B4-BE49-F238E27FC236}">
                <a16:creationId xmlns:a16="http://schemas.microsoft.com/office/drawing/2014/main" id="{3FDBD8A8-25B2-35DB-A59E-F3332D46FC4A}"/>
              </a:ext>
            </a:extLst>
          </p:cNvPr>
          <p:cNvSpPr>
            <a:spLocks noGrp="1"/>
          </p:cNvSpPr>
          <p:nvPr>
            <p:ph idx="1"/>
          </p:nvPr>
        </p:nvSpPr>
        <p:spPr/>
        <p:txBody>
          <a:bodyPr/>
          <a:lstStyle/>
          <a:p>
            <a:endParaRPr lang="cs-CZ"/>
          </a:p>
        </p:txBody>
      </p:sp>
      <p:pic>
        <p:nvPicPr>
          <p:cNvPr id="5" name="Obrázek 4">
            <a:extLst>
              <a:ext uri="{FF2B5EF4-FFF2-40B4-BE49-F238E27FC236}">
                <a16:creationId xmlns:a16="http://schemas.microsoft.com/office/drawing/2014/main" id="{F5CB8D14-07F5-DB1D-F2BA-9CBCCDB9C1E0}"/>
              </a:ext>
            </a:extLst>
          </p:cNvPr>
          <p:cNvPicPr>
            <a:picLocks noChangeAspect="1"/>
          </p:cNvPicPr>
          <p:nvPr/>
        </p:nvPicPr>
        <p:blipFill>
          <a:blip r:embed="rId2"/>
          <a:stretch>
            <a:fillRect/>
          </a:stretch>
        </p:blipFill>
        <p:spPr>
          <a:xfrm>
            <a:off x="917848" y="1575231"/>
            <a:ext cx="7308304" cy="5166096"/>
          </a:xfrm>
          <a:prstGeom prst="rect">
            <a:avLst/>
          </a:prstGeom>
        </p:spPr>
      </p:pic>
    </p:spTree>
    <p:extLst>
      <p:ext uri="{BB962C8B-B14F-4D97-AF65-F5344CB8AC3E}">
        <p14:creationId xmlns:p14="http://schemas.microsoft.com/office/powerpoint/2010/main" val="2801349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41E05-C38D-BEA5-BD00-1D31E0F3608B}"/>
              </a:ext>
            </a:extLst>
          </p:cNvPr>
          <p:cNvSpPr>
            <a:spLocks noGrp="1"/>
          </p:cNvSpPr>
          <p:nvPr>
            <p:ph type="title"/>
          </p:nvPr>
        </p:nvSpPr>
        <p:spPr/>
        <p:txBody>
          <a:bodyPr/>
          <a:lstStyle/>
          <a:p>
            <a:r>
              <a:rPr lang="cs-CZ" dirty="0"/>
              <a:t>Transformace strachu do odmítnutí</a:t>
            </a:r>
          </a:p>
        </p:txBody>
      </p:sp>
      <p:sp>
        <p:nvSpPr>
          <p:cNvPr id="3" name="Zástupný obsah 2">
            <a:extLst>
              <a:ext uri="{FF2B5EF4-FFF2-40B4-BE49-F238E27FC236}">
                <a16:creationId xmlns:a16="http://schemas.microsoft.com/office/drawing/2014/main" id="{1605C104-0719-03C5-39A1-FBC19A11A6DA}"/>
              </a:ext>
            </a:extLst>
          </p:cNvPr>
          <p:cNvSpPr>
            <a:spLocks noGrp="1"/>
          </p:cNvSpPr>
          <p:nvPr>
            <p:ph idx="1"/>
          </p:nvPr>
        </p:nvSpPr>
        <p:spPr/>
        <p:txBody>
          <a:bodyPr/>
          <a:lstStyle/>
          <a:p>
            <a:pPr algn="l"/>
            <a:endParaRPr lang="cs-CZ" sz="1800" b="0" i="0" u="none" strike="noStrike" baseline="0" dirty="0">
              <a:solidFill>
                <a:srgbClr val="000000"/>
              </a:solidFill>
              <a:latin typeface="Code"/>
            </a:endParaRPr>
          </a:p>
          <a:p>
            <a:pPr marL="0" indent="0" algn="ctr">
              <a:buNone/>
            </a:pPr>
            <a:r>
              <a:rPr lang="en-US" sz="2600" b="1" i="0" u="none" strike="noStrike" baseline="0" dirty="0">
                <a:latin typeface="+mj-lt"/>
              </a:rPr>
              <a:t>The transformation of fear into rejection can be attributed to a loss of trust in the ability to control national institutions, missing information, or successful propaganda about a refugee crisis. (Zick 2016, 215, translation I. R.) </a:t>
            </a:r>
            <a:endParaRPr lang="cs-CZ" sz="2600" b="1" i="0" u="none" strike="noStrike" baseline="0" dirty="0">
              <a:latin typeface="+mj-lt"/>
            </a:endParaRPr>
          </a:p>
          <a:p>
            <a:pPr marL="0" indent="0" algn="ctr">
              <a:buNone/>
            </a:pPr>
            <a:r>
              <a:rPr lang="en-US" sz="2600" b="1" i="0" u="none" strike="noStrike" baseline="0" dirty="0">
                <a:latin typeface="+mj-lt"/>
              </a:rPr>
              <a:t>Politicians and journalists should therefore not take part in heating up the mis- trust within society, but maintain a distanced perspective on real problems. </a:t>
            </a:r>
            <a:endParaRPr lang="cs-CZ" sz="2600" b="1" i="0" u="none" strike="noStrike" baseline="0" dirty="0">
              <a:latin typeface="+mj-lt"/>
            </a:endParaRPr>
          </a:p>
          <a:p>
            <a:pPr marL="0" indent="0" algn="ctr">
              <a:buNone/>
            </a:pPr>
            <a:r>
              <a:rPr lang="cs-CZ" sz="2600" b="1" dirty="0">
                <a:latin typeface="+mj-lt"/>
              </a:rPr>
              <a:t>(</a:t>
            </a:r>
            <a:r>
              <a:rPr lang="cs-CZ" sz="2600" b="1" dirty="0" err="1">
                <a:latin typeface="+mj-lt"/>
              </a:rPr>
              <a:t>Inken</a:t>
            </a:r>
            <a:r>
              <a:rPr lang="cs-CZ" sz="2600" b="1" dirty="0">
                <a:latin typeface="+mj-lt"/>
              </a:rPr>
              <a:t> von </a:t>
            </a:r>
            <a:r>
              <a:rPr lang="cs-CZ" sz="2600" b="1" dirty="0" err="1">
                <a:latin typeface="+mj-lt"/>
              </a:rPr>
              <a:t>Rommel</a:t>
            </a:r>
            <a:r>
              <a:rPr lang="cs-CZ" sz="2600" b="1" dirty="0">
                <a:latin typeface="+mj-lt"/>
              </a:rPr>
              <a:t>, p. 152)</a:t>
            </a:r>
          </a:p>
        </p:txBody>
      </p:sp>
    </p:spTree>
    <p:extLst>
      <p:ext uri="{BB962C8B-B14F-4D97-AF65-F5344CB8AC3E}">
        <p14:creationId xmlns:p14="http://schemas.microsoft.com/office/powerpoint/2010/main" val="33482048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t>
            </a:r>
            <a:r>
              <a:rPr lang="cs-CZ" dirty="0" err="1"/>
              <a:t>Migration</a:t>
            </a:r>
            <a:r>
              <a:rPr lang="cs-CZ" dirty="0"/>
              <a:t> as a New </a:t>
            </a:r>
            <a:r>
              <a:rPr lang="cs-CZ" dirty="0" err="1"/>
              <a:t>Revolution</a:t>
            </a:r>
            <a:r>
              <a:rPr lang="cs-CZ" dirty="0"/>
              <a:t>“ (</a:t>
            </a:r>
            <a:r>
              <a:rPr lang="cs-CZ" dirty="0" err="1"/>
              <a:t>Krastev</a:t>
            </a:r>
            <a:r>
              <a:rPr lang="cs-CZ" dirty="0"/>
              <a:t>)</a:t>
            </a:r>
          </a:p>
        </p:txBody>
      </p:sp>
      <p:sp>
        <p:nvSpPr>
          <p:cNvPr id="3" name="Zástupný symbol pro obsah 2"/>
          <p:cNvSpPr>
            <a:spLocks noGrp="1"/>
          </p:cNvSpPr>
          <p:nvPr>
            <p:ph sz="quarter" idx="1"/>
          </p:nvPr>
        </p:nvSpPr>
        <p:spPr/>
        <p:txBody>
          <a:bodyPr>
            <a:normAutofit fontScale="85000" lnSpcReduction="20000"/>
          </a:bodyPr>
          <a:lstStyle/>
          <a:p>
            <a:pPr algn="ctr">
              <a:buNone/>
            </a:pPr>
            <a:r>
              <a:rPr lang="cs-CZ" dirty="0"/>
              <a:t>„</a:t>
            </a:r>
            <a:r>
              <a:rPr lang="en-US" dirty="0"/>
              <a:t>People no longer dream of the future. Instead, they dream of other places. In this connected world, migration—unlike the utopias sold by twentieth-century demagogues— genuinely offers instant and radical change. It requires no ideology, no leader, and no political movement. It requires no change of government, only a change of geography. The absence of collective dreams makes migration the natural choice of the new radical. To change your life you do not need a political party—you only need a boat. With social inequality rising and social mobility stagnating in many countries around the world, it is easier to cross national borders than it is to cross class barriers.</a:t>
            </a:r>
            <a:r>
              <a:rPr lang="cs-CZ" dirty="0"/>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t>
            </a:r>
            <a:r>
              <a:rPr lang="cs-CZ" dirty="0" err="1"/>
              <a:t>Winners</a:t>
            </a:r>
            <a:r>
              <a:rPr lang="cs-CZ" dirty="0"/>
              <a:t>“ vs. „</a:t>
            </a:r>
            <a:r>
              <a:rPr lang="cs-CZ" dirty="0" err="1"/>
              <a:t>Losers</a:t>
            </a:r>
            <a:r>
              <a:rPr lang="cs-CZ" dirty="0"/>
              <a:t>“</a:t>
            </a:r>
          </a:p>
        </p:txBody>
      </p:sp>
      <p:sp>
        <p:nvSpPr>
          <p:cNvPr id="3" name="Zástupný symbol pro obsah 2"/>
          <p:cNvSpPr>
            <a:spLocks noGrp="1"/>
          </p:cNvSpPr>
          <p:nvPr>
            <p:ph sz="quarter" idx="1"/>
          </p:nvPr>
        </p:nvSpPr>
        <p:spPr/>
        <p:txBody>
          <a:bodyPr/>
          <a:lstStyle/>
          <a:p>
            <a:pPr algn="ctr">
              <a:buNone/>
            </a:pPr>
            <a:endParaRPr lang="cs-CZ" dirty="0"/>
          </a:p>
          <a:p>
            <a:pPr algn="ctr">
              <a:buNone/>
            </a:pPr>
            <a:endParaRPr lang="cs-CZ" dirty="0"/>
          </a:p>
          <a:p>
            <a:pPr algn="ctr">
              <a:buNone/>
            </a:pPr>
            <a:r>
              <a:rPr lang="cs-CZ" dirty="0"/>
              <a:t>„</a:t>
            </a:r>
            <a:r>
              <a:rPr lang="en-US" dirty="0"/>
              <a:t>The media are full of stories about people who have found themselves in a totally foreign world, not because they moved but because others moved to them.</a:t>
            </a:r>
            <a:r>
              <a:rPr lang="cs-CZ" dirty="0"/>
              <a:t>“</a:t>
            </a:r>
          </a:p>
          <a:p>
            <a:pPr algn="ctr">
              <a:buNone/>
            </a:pPr>
            <a:r>
              <a:rPr lang="cs-CZ" dirty="0"/>
              <a:t>(</a:t>
            </a:r>
            <a:r>
              <a:rPr lang="cs-CZ" dirty="0" err="1"/>
              <a:t>Krastev</a:t>
            </a:r>
            <a:r>
              <a:rPr lang="cs-CZ" dirty="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Budapest</a:t>
            </a:r>
            <a:r>
              <a:rPr lang="cs-CZ" dirty="0"/>
              <a:t>, </a:t>
            </a:r>
            <a:r>
              <a:rPr lang="cs-CZ" dirty="0" err="1"/>
              <a:t>September</a:t>
            </a:r>
            <a:r>
              <a:rPr lang="cs-CZ" dirty="0"/>
              <a:t> 3, 2015</a:t>
            </a:r>
          </a:p>
        </p:txBody>
      </p:sp>
      <p:sp>
        <p:nvSpPr>
          <p:cNvPr id="3" name="Zástupný symbol pro obsah 2"/>
          <p:cNvSpPr>
            <a:spLocks noGrp="1"/>
          </p:cNvSpPr>
          <p:nvPr>
            <p:ph sz="quarter" idx="1"/>
          </p:nvPr>
        </p:nvSpPr>
        <p:spPr/>
        <p:txBody>
          <a:bodyPr/>
          <a:lstStyle/>
          <a:p>
            <a:r>
              <a:rPr lang="en-US" dirty="0"/>
              <a:t>Thousands of refugees, including hundreds of children, wait in limbo at Budapest’s </a:t>
            </a:r>
            <a:r>
              <a:rPr lang="en-US" dirty="0" err="1"/>
              <a:t>Keleti</a:t>
            </a:r>
            <a:r>
              <a:rPr lang="en-US" dirty="0"/>
              <a:t> train station on Thursday night</a:t>
            </a:r>
            <a:endParaRPr lang="cs-CZ" dirty="0"/>
          </a:p>
          <a:p>
            <a:r>
              <a:rPr lang="cs-CZ" dirty="0" err="1"/>
              <a:t>The</a:t>
            </a:r>
            <a:r>
              <a:rPr lang="cs-CZ" dirty="0"/>
              <a:t> </a:t>
            </a:r>
            <a:r>
              <a:rPr lang="cs-CZ" dirty="0" err="1"/>
              <a:t>Guardian</a:t>
            </a:r>
            <a:r>
              <a:rPr lang="cs-CZ" dirty="0"/>
              <a:t>, 3. Sept 2015</a:t>
            </a:r>
          </a:p>
          <a:p>
            <a:r>
              <a:rPr lang="cs-CZ" dirty="0" err="1">
                <a:hlinkClick r:id="rId2"/>
              </a:rPr>
              <a:t>https</a:t>
            </a:r>
            <a:r>
              <a:rPr lang="cs-CZ" dirty="0">
                <a:hlinkClick r:id="rId2"/>
              </a:rPr>
              <a:t>://www.</a:t>
            </a:r>
            <a:r>
              <a:rPr lang="cs-CZ" dirty="0" err="1">
                <a:hlinkClick r:id="rId2"/>
              </a:rPr>
              <a:t>theguardian.com</a:t>
            </a:r>
            <a:r>
              <a:rPr lang="cs-CZ" dirty="0">
                <a:hlinkClick r:id="rId2"/>
              </a:rPr>
              <a:t>/</a:t>
            </a:r>
            <a:r>
              <a:rPr lang="cs-CZ" dirty="0" err="1">
                <a:hlinkClick r:id="rId2"/>
              </a:rPr>
              <a:t>world</a:t>
            </a:r>
            <a:r>
              <a:rPr lang="cs-CZ" dirty="0">
                <a:hlinkClick r:id="rId2"/>
              </a:rPr>
              <a:t>/2015/</a:t>
            </a:r>
            <a:r>
              <a:rPr lang="cs-CZ" dirty="0" err="1">
                <a:hlinkClick r:id="rId2"/>
              </a:rPr>
              <a:t>sep</a:t>
            </a:r>
            <a:r>
              <a:rPr lang="cs-CZ" dirty="0">
                <a:hlinkClick r:id="rId2"/>
              </a:rPr>
              <a:t>/03/</a:t>
            </a:r>
            <a:r>
              <a:rPr lang="cs-CZ" dirty="0" err="1">
                <a:hlinkClick r:id="rId2"/>
              </a:rPr>
              <a:t>hungary</a:t>
            </a:r>
            <a:r>
              <a:rPr lang="cs-CZ" dirty="0">
                <a:hlinkClick r:id="rId2"/>
              </a:rPr>
              <a:t>-</a:t>
            </a:r>
            <a:r>
              <a:rPr lang="cs-CZ" dirty="0" err="1">
                <a:hlinkClick r:id="rId2"/>
              </a:rPr>
              <a:t>train</a:t>
            </a:r>
            <a:r>
              <a:rPr lang="cs-CZ" dirty="0">
                <a:hlinkClick r:id="rId2"/>
              </a:rPr>
              <a:t>-</a:t>
            </a:r>
            <a:r>
              <a:rPr lang="cs-CZ" dirty="0" err="1">
                <a:hlinkClick r:id="rId2"/>
              </a:rPr>
              <a:t>diverts</a:t>
            </a:r>
            <a:r>
              <a:rPr lang="cs-CZ" dirty="0">
                <a:hlinkClick r:id="rId2"/>
              </a:rPr>
              <a:t>-</a:t>
            </a:r>
            <a:r>
              <a:rPr lang="cs-CZ" dirty="0" err="1">
                <a:hlinkClick r:id="rId2"/>
              </a:rPr>
              <a:t>refugees</a:t>
            </a:r>
            <a:r>
              <a:rPr lang="cs-CZ" dirty="0">
                <a:hlinkClick r:id="rId2"/>
              </a:rPr>
              <a:t>-</a:t>
            </a:r>
            <a:r>
              <a:rPr lang="cs-CZ" dirty="0" err="1">
                <a:hlinkClick r:id="rId2"/>
              </a:rPr>
              <a:t>back</a:t>
            </a:r>
            <a:r>
              <a:rPr lang="cs-CZ" dirty="0">
                <a:hlinkClick r:id="rId2"/>
              </a:rPr>
              <a:t>-to-camp</a:t>
            </a:r>
            <a:endParaRPr lang="cs-CZ" dirty="0"/>
          </a:p>
          <a:p>
            <a:endParaRPr lang="cs-CZ"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t>Hungarian</a:t>
            </a:r>
            <a:r>
              <a:rPr lang="cs-CZ" dirty="0"/>
              <a:t>-</a:t>
            </a:r>
            <a:r>
              <a:rPr lang="cs-CZ" dirty="0" err="1"/>
              <a:t>Serbian</a:t>
            </a:r>
            <a:r>
              <a:rPr lang="cs-CZ" dirty="0"/>
              <a:t> </a:t>
            </a:r>
            <a:r>
              <a:rPr lang="cs-CZ" dirty="0" err="1"/>
              <a:t>Border</a:t>
            </a:r>
            <a:r>
              <a:rPr lang="cs-CZ" dirty="0"/>
              <a:t>, </a:t>
            </a:r>
            <a:r>
              <a:rPr lang="cs-CZ" dirty="0" err="1"/>
              <a:t>September</a:t>
            </a:r>
            <a:r>
              <a:rPr lang="cs-CZ" dirty="0"/>
              <a:t> 17, 2015</a:t>
            </a:r>
          </a:p>
        </p:txBody>
      </p:sp>
      <p:sp>
        <p:nvSpPr>
          <p:cNvPr id="3" name="Zástupný symbol pro obsah 2"/>
          <p:cNvSpPr>
            <a:spLocks noGrp="1"/>
          </p:cNvSpPr>
          <p:nvPr>
            <p:ph sz="quarter" idx="1"/>
          </p:nvPr>
        </p:nvSpPr>
        <p:spPr/>
        <p:txBody>
          <a:bodyPr/>
          <a:lstStyle/>
          <a:p>
            <a:r>
              <a:rPr lang="cs-CZ" dirty="0" err="1"/>
              <a:t>Refugees</a:t>
            </a:r>
            <a:r>
              <a:rPr lang="cs-CZ" dirty="0"/>
              <a:t> </a:t>
            </a:r>
            <a:r>
              <a:rPr lang="cs-CZ" dirty="0" err="1"/>
              <a:t>trapped</a:t>
            </a:r>
            <a:r>
              <a:rPr lang="cs-CZ" dirty="0"/>
              <a:t> in </a:t>
            </a:r>
            <a:r>
              <a:rPr lang="cs-CZ" dirty="0" err="1"/>
              <a:t>Serbia</a:t>
            </a:r>
            <a:r>
              <a:rPr lang="cs-CZ" dirty="0"/>
              <a:t> </a:t>
            </a:r>
            <a:r>
              <a:rPr lang="cs-CZ" dirty="0" err="1"/>
              <a:t>attempt</a:t>
            </a:r>
            <a:r>
              <a:rPr lang="cs-CZ" dirty="0"/>
              <a:t> to </a:t>
            </a:r>
            <a:r>
              <a:rPr lang="cs-CZ" dirty="0" err="1"/>
              <a:t>storm</a:t>
            </a:r>
            <a:r>
              <a:rPr lang="cs-CZ" dirty="0"/>
              <a:t> </a:t>
            </a:r>
            <a:r>
              <a:rPr lang="cs-CZ" dirty="0" err="1"/>
              <a:t>Hungarian</a:t>
            </a:r>
            <a:r>
              <a:rPr lang="cs-CZ" dirty="0"/>
              <a:t> </a:t>
            </a:r>
            <a:r>
              <a:rPr lang="cs-CZ" dirty="0" err="1"/>
              <a:t>border</a:t>
            </a:r>
            <a:endParaRPr lang="cs-CZ" dirty="0"/>
          </a:p>
          <a:p>
            <a:r>
              <a:rPr lang="cs-CZ" dirty="0" err="1"/>
              <a:t>The</a:t>
            </a:r>
            <a:r>
              <a:rPr lang="cs-CZ" dirty="0"/>
              <a:t> </a:t>
            </a:r>
            <a:r>
              <a:rPr lang="cs-CZ" dirty="0" err="1"/>
              <a:t>Guardian</a:t>
            </a:r>
            <a:r>
              <a:rPr lang="cs-CZ" dirty="0"/>
              <a:t>, 17. Sept 2015</a:t>
            </a:r>
          </a:p>
          <a:p>
            <a:r>
              <a:rPr lang="cs-CZ" dirty="0" err="1">
                <a:hlinkClick r:id="rId2"/>
              </a:rPr>
              <a:t>https</a:t>
            </a:r>
            <a:r>
              <a:rPr lang="cs-CZ" dirty="0">
                <a:hlinkClick r:id="rId2"/>
              </a:rPr>
              <a:t>://www.</a:t>
            </a:r>
            <a:r>
              <a:rPr lang="cs-CZ" dirty="0" err="1">
                <a:hlinkClick r:id="rId2"/>
              </a:rPr>
              <a:t>theguardian.com</a:t>
            </a:r>
            <a:r>
              <a:rPr lang="cs-CZ" dirty="0">
                <a:hlinkClick r:id="rId2"/>
              </a:rPr>
              <a:t>/</a:t>
            </a:r>
            <a:r>
              <a:rPr lang="cs-CZ" dirty="0" err="1">
                <a:hlinkClick r:id="rId2"/>
              </a:rPr>
              <a:t>world</a:t>
            </a:r>
            <a:r>
              <a:rPr lang="cs-CZ" dirty="0">
                <a:hlinkClick r:id="rId2"/>
              </a:rPr>
              <a:t>/video/2015/</a:t>
            </a:r>
            <a:r>
              <a:rPr lang="cs-CZ" dirty="0" err="1">
                <a:hlinkClick r:id="rId2"/>
              </a:rPr>
              <a:t>sep</a:t>
            </a:r>
            <a:r>
              <a:rPr lang="cs-CZ" dirty="0">
                <a:hlinkClick r:id="rId2"/>
              </a:rPr>
              <a:t>/17/</a:t>
            </a:r>
            <a:r>
              <a:rPr lang="cs-CZ" dirty="0" err="1">
                <a:hlinkClick r:id="rId2"/>
              </a:rPr>
              <a:t>refugees</a:t>
            </a:r>
            <a:r>
              <a:rPr lang="cs-CZ" dirty="0">
                <a:hlinkClick r:id="rId2"/>
              </a:rPr>
              <a:t>-</a:t>
            </a:r>
            <a:r>
              <a:rPr lang="cs-CZ" dirty="0" err="1">
                <a:hlinkClick r:id="rId2"/>
              </a:rPr>
              <a:t>trapped</a:t>
            </a:r>
            <a:r>
              <a:rPr lang="cs-CZ" dirty="0">
                <a:hlinkClick r:id="rId2"/>
              </a:rPr>
              <a:t>-in-</a:t>
            </a:r>
            <a:r>
              <a:rPr lang="cs-CZ" dirty="0" err="1">
                <a:hlinkClick r:id="rId2"/>
              </a:rPr>
              <a:t>serbia</a:t>
            </a:r>
            <a:r>
              <a:rPr lang="cs-CZ" dirty="0">
                <a:hlinkClick r:id="rId2"/>
              </a:rPr>
              <a:t>-</a:t>
            </a:r>
            <a:r>
              <a:rPr lang="cs-CZ" dirty="0" err="1">
                <a:hlinkClick r:id="rId2"/>
              </a:rPr>
              <a:t>attempt</a:t>
            </a:r>
            <a:r>
              <a:rPr lang="cs-CZ" dirty="0">
                <a:hlinkClick r:id="rId2"/>
              </a:rPr>
              <a:t>-to-</a:t>
            </a:r>
            <a:r>
              <a:rPr lang="cs-CZ" dirty="0" err="1">
                <a:hlinkClick r:id="rId2"/>
              </a:rPr>
              <a:t>storm</a:t>
            </a:r>
            <a:r>
              <a:rPr lang="cs-CZ" dirty="0">
                <a:hlinkClick r:id="rId2"/>
              </a:rPr>
              <a:t>-</a:t>
            </a:r>
            <a:r>
              <a:rPr lang="cs-CZ" dirty="0" err="1">
                <a:hlinkClick r:id="rId2"/>
              </a:rPr>
              <a:t>hungarian</a:t>
            </a:r>
            <a:r>
              <a:rPr lang="cs-CZ" dirty="0">
                <a:hlinkClick r:id="rId2"/>
              </a:rPr>
              <a:t>-</a:t>
            </a:r>
            <a:r>
              <a:rPr lang="cs-CZ" dirty="0" err="1">
                <a:hlinkClick r:id="rId2"/>
              </a:rPr>
              <a:t>border</a:t>
            </a:r>
            <a:r>
              <a:rPr lang="cs-CZ" dirty="0">
                <a:hlinkClick r:id="rId2"/>
              </a:rPr>
              <a:t>-video</a:t>
            </a:r>
            <a:r>
              <a:rPr lang="cs-CZ" dirty="0"/>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European</a:t>
            </a:r>
            <a:r>
              <a:rPr lang="cs-CZ" dirty="0"/>
              <a:t> Migrant/</a:t>
            </a:r>
            <a:r>
              <a:rPr lang="cs-CZ" dirty="0" err="1"/>
              <a:t>Refugee</a:t>
            </a:r>
            <a:r>
              <a:rPr lang="cs-CZ" dirty="0"/>
              <a:t> </a:t>
            </a:r>
            <a:r>
              <a:rPr lang="cs-CZ" dirty="0" err="1"/>
              <a:t>Crisis</a:t>
            </a:r>
            <a:r>
              <a:rPr lang="cs-CZ" dirty="0"/>
              <a:t> </a:t>
            </a:r>
            <a:r>
              <a:rPr lang="cs-CZ" dirty="0" err="1"/>
              <a:t>since</a:t>
            </a:r>
            <a:r>
              <a:rPr lang="cs-CZ" dirty="0"/>
              <a:t> 2015</a:t>
            </a:r>
          </a:p>
        </p:txBody>
      </p:sp>
      <p:sp>
        <p:nvSpPr>
          <p:cNvPr id="3" name="Zástupný symbol pro obsah 2"/>
          <p:cNvSpPr>
            <a:spLocks noGrp="1"/>
          </p:cNvSpPr>
          <p:nvPr>
            <p:ph sz="quarter" idx="1"/>
          </p:nvPr>
        </p:nvSpPr>
        <p:spPr>
          <a:xfrm>
            <a:off x="457200" y="1844824"/>
            <a:ext cx="8229600" cy="4738538"/>
          </a:xfrm>
        </p:spPr>
        <p:txBody>
          <a:bodyPr>
            <a:normAutofit fontScale="70000" lnSpcReduction="20000"/>
          </a:bodyPr>
          <a:lstStyle/>
          <a:p>
            <a:r>
              <a:rPr lang="en-US" dirty="0"/>
              <a:t>a period beginning in 2015</a:t>
            </a:r>
            <a:endParaRPr lang="cs-CZ" dirty="0"/>
          </a:p>
          <a:p>
            <a:r>
              <a:rPr lang="en-US" dirty="0"/>
              <a:t>when rising numbers of people arrived in the</a:t>
            </a:r>
            <a:r>
              <a:rPr lang="cs-CZ" dirty="0"/>
              <a:t> EU</a:t>
            </a:r>
          </a:p>
          <a:p>
            <a:r>
              <a:rPr lang="en-US" dirty="0"/>
              <a:t>travelling across the</a:t>
            </a:r>
            <a:r>
              <a:rPr lang="cs-CZ" dirty="0"/>
              <a:t> </a:t>
            </a:r>
            <a:r>
              <a:rPr lang="cs-CZ" dirty="0" err="1"/>
              <a:t>Mediterranean</a:t>
            </a:r>
            <a:r>
              <a:rPr lang="cs-CZ" dirty="0"/>
              <a:t> </a:t>
            </a:r>
            <a:r>
              <a:rPr lang="cs-CZ" dirty="0" err="1"/>
              <a:t>Sea</a:t>
            </a:r>
            <a:r>
              <a:rPr lang="cs-CZ" dirty="0"/>
              <a:t> </a:t>
            </a:r>
            <a:r>
              <a:rPr lang="cs-CZ" dirty="0" err="1"/>
              <a:t>of</a:t>
            </a:r>
            <a:r>
              <a:rPr lang="cs-CZ" dirty="0"/>
              <a:t> </a:t>
            </a:r>
            <a:r>
              <a:rPr lang="cs-CZ" dirty="0" err="1"/>
              <a:t>through</a:t>
            </a:r>
            <a:r>
              <a:rPr lang="cs-CZ" dirty="0"/>
              <a:t> </a:t>
            </a:r>
            <a:r>
              <a:rPr lang="cs-CZ" dirty="0" err="1"/>
              <a:t>Southeast</a:t>
            </a:r>
            <a:r>
              <a:rPr lang="cs-CZ" dirty="0"/>
              <a:t> </a:t>
            </a:r>
            <a:r>
              <a:rPr lang="cs-CZ" dirty="0" err="1"/>
              <a:t>Europe</a:t>
            </a:r>
            <a:endParaRPr lang="cs-CZ" dirty="0"/>
          </a:p>
          <a:p>
            <a:r>
              <a:rPr lang="cs-CZ" dirty="0"/>
              <a:t>t</a:t>
            </a:r>
            <a:r>
              <a:rPr lang="en-US" dirty="0" err="1"/>
              <a:t>hese</a:t>
            </a:r>
            <a:r>
              <a:rPr lang="en-US" dirty="0"/>
              <a:t> people included</a:t>
            </a:r>
            <a:r>
              <a:rPr lang="cs-CZ" dirty="0"/>
              <a:t> </a:t>
            </a:r>
            <a:r>
              <a:rPr lang="cs-CZ" dirty="0" err="1"/>
              <a:t>asylum</a:t>
            </a:r>
            <a:r>
              <a:rPr lang="cs-CZ" dirty="0"/>
              <a:t> </a:t>
            </a:r>
            <a:r>
              <a:rPr lang="cs-CZ" dirty="0" err="1"/>
              <a:t>seekers</a:t>
            </a:r>
            <a:r>
              <a:rPr lang="en-US" dirty="0"/>
              <a:t>, but also</a:t>
            </a:r>
            <a:r>
              <a:rPr lang="cs-CZ" dirty="0"/>
              <a:t> </a:t>
            </a:r>
            <a:r>
              <a:rPr lang="cs-CZ" dirty="0" err="1"/>
              <a:t>economic</a:t>
            </a:r>
            <a:r>
              <a:rPr lang="cs-CZ" dirty="0"/>
              <a:t> </a:t>
            </a:r>
            <a:r>
              <a:rPr lang="cs-CZ" dirty="0" err="1"/>
              <a:t>migrants</a:t>
            </a:r>
            <a:r>
              <a:rPr lang="en-US" dirty="0"/>
              <a:t> and some hostile agents, including</a:t>
            </a:r>
            <a:r>
              <a:rPr lang="cs-CZ" dirty="0"/>
              <a:t> </a:t>
            </a:r>
            <a:r>
              <a:rPr lang="cs-CZ" dirty="0" err="1"/>
              <a:t>Islamic</a:t>
            </a:r>
            <a:r>
              <a:rPr lang="cs-CZ" dirty="0"/>
              <a:t> </a:t>
            </a:r>
            <a:r>
              <a:rPr lang="cs-CZ" dirty="0" err="1"/>
              <a:t>State</a:t>
            </a:r>
            <a:r>
              <a:rPr lang="cs-CZ" dirty="0"/>
              <a:t> </a:t>
            </a:r>
            <a:r>
              <a:rPr lang="cs-CZ" dirty="0" err="1"/>
              <a:t>militants</a:t>
            </a:r>
            <a:r>
              <a:rPr lang="cs-CZ" dirty="0"/>
              <a:t> </a:t>
            </a:r>
            <a:r>
              <a:rPr lang="cs-CZ" dirty="0" err="1"/>
              <a:t>disguised</a:t>
            </a:r>
            <a:r>
              <a:rPr lang="cs-CZ" dirty="0"/>
              <a:t> as </a:t>
            </a:r>
            <a:r>
              <a:rPr lang="cs-CZ" dirty="0" err="1"/>
              <a:t>refugees</a:t>
            </a:r>
            <a:r>
              <a:rPr lang="cs-CZ" dirty="0"/>
              <a:t> </a:t>
            </a:r>
            <a:r>
              <a:rPr lang="cs-CZ" dirty="0" err="1"/>
              <a:t>or</a:t>
            </a:r>
            <a:r>
              <a:rPr lang="cs-CZ" dirty="0"/>
              <a:t> </a:t>
            </a:r>
            <a:r>
              <a:rPr lang="cs-CZ" dirty="0" err="1"/>
              <a:t>migrants</a:t>
            </a:r>
            <a:endParaRPr lang="cs-CZ" dirty="0"/>
          </a:p>
          <a:p>
            <a:r>
              <a:rPr lang="cs-CZ" dirty="0"/>
              <a:t>m</a:t>
            </a:r>
            <a:r>
              <a:rPr lang="en-US" dirty="0" err="1"/>
              <a:t>ost</a:t>
            </a:r>
            <a:r>
              <a:rPr lang="en-US" dirty="0"/>
              <a:t> of the migrants came from </a:t>
            </a:r>
            <a:r>
              <a:rPr lang="cs-CZ" dirty="0"/>
              <a:t>Muslim-majority </a:t>
            </a:r>
            <a:r>
              <a:rPr lang="cs-CZ" dirty="0" err="1"/>
              <a:t>countries</a:t>
            </a:r>
            <a:r>
              <a:rPr lang="cs-CZ" dirty="0"/>
              <a:t> (Western </a:t>
            </a:r>
            <a:r>
              <a:rPr lang="cs-CZ" dirty="0" err="1"/>
              <a:t>Asia</a:t>
            </a:r>
            <a:r>
              <a:rPr lang="cs-CZ" dirty="0"/>
              <a:t>, </a:t>
            </a:r>
            <a:r>
              <a:rPr lang="cs-CZ" dirty="0" err="1"/>
              <a:t>South</a:t>
            </a:r>
            <a:r>
              <a:rPr lang="cs-CZ" dirty="0"/>
              <a:t> </a:t>
            </a:r>
            <a:r>
              <a:rPr lang="cs-CZ" dirty="0" err="1"/>
              <a:t>Asia</a:t>
            </a:r>
            <a:r>
              <a:rPr lang="cs-CZ" dirty="0"/>
              <a:t> </a:t>
            </a:r>
            <a:r>
              <a:rPr lang="cs-CZ" dirty="0" err="1"/>
              <a:t>and</a:t>
            </a:r>
            <a:r>
              <a:rPr lang="cs-CZ" dirty="0"/>
              <a:t> </a:t>
            </a:r>
            <a:r>
              <a:rPr lang="cs-CZ" dirty="0" err="1"/>
              <a:t>Africa</a:t>
            </a:r>
            <a:r>
              <a:rPr lang="cs-CZ" dirty="0"/>
              <a:t>)</a:t>
            </a:r>
          </a:p>
          <a:p>
            <a:r>
              <a:rPr lang="en-US" dirty="0"/>
              <a:t> </a:t>
            </a:r>
            <a:r>
              <a:rPr lang="cs-CZ" dirty="0" err="1"/>
              <a:t>over</a:t>
            </a:r>
            <a:r>
              <a:rPr lang="cs-CZ" dirty="0"/>
              <a:t> </a:t>
            </a:r>
            <a:r>
              <a:rPr lang="cs-CZ" dirty="0" err="1"/>
              <a:t>the</a:t>
            </a:r>
            <a:r>
              <a:rPr lang="cs-CZ" dirty="0"/>
              <a:t> </a:t>
            </a:r>
            <a:r>
              <a:rPr lang="cs-CZ" dirty="0" err="1"/>
              <a:t>Mediterranean</a:t>
            </a:r>
            <a:r>
              <a:rPr lang="cs-CZ" dirty="0"/>
              <a:t> </a:t>
            </a:r>
            <a:r>
              <a:rPr lang="cs-CZ" dirty="0" err="1"/>
              <a:t>Sea</a:t>
            </a:r>
            <a:r>
              <a:rPr lang="cs-CZ" dirty="0"/>
              <a:t> – </a:t>
            </a:r>
            <a:r>
              <a:rPr lang="cs-CZ" dirty="0" err="1"/>
              <a:t>from</a:t>
            </a:r>
            <a:r>
              <a:rPr lang="cs-CZ" dirty="0"/>
              <a:t> </a:t>
            </a:r>
            <a:r>
              <a:rPr lang="en-US" dirty="0"/>
              <a:t>January 2015 </a:t>
            </a:r>
            <a:r>
              <a:rPr lang="cs-CZ" dirty="0"/>
              <a:t>to </a:t>
            </a:r>
            <a:r>
              <a:rPr lang="cs-CZ" dirty="0" err="1"/>
              <a:t>March</a:t>
            </a:r>
            <a:r>
              <a:rPr lang="cs-CZ" dirty="0"/>
              <a:t> 2016</a:t>
            </a:r>
          </a:p>
          <a:p>
            <a:pPr lvl="1"/>
            <a:r>
              <a:rPr lang="cs-CZ" dirty="0"/>
              <a:t>TOP 3: </a:t>
            </a:r>
            <a:r>
              <a:rPr lang="cs-CZ" dirty="0" err="1"/>
              <a:t>Syrian</a:t>
            </a:r>
            <a:r>
              <a:rPr lang="cs-CZ" dirty="0"/>
              <a:t> (46,7 %), </a:t>
            </a:r>
            <a:r>
              <a:rPr lang="cs-CZ" dirty="0" err="1"/>
              <a:t>Afghan</a:t>
            </a:r>
            <a:r>
              <a:rPr lang="cs-CZ" dirty="0"/>
              <a:t> (20,9 %) </a:t>
            </a:r>
            <a:r>
              <a:rPr lang="cs-CZ" dirty="0" err="1"/>
              <a:t>and</a:t>
            </a:r>
            <a:r>
              <a:rPr lang="cs-CZ" dirty="0"/>
              <a:t> </a:t>
            </a:r>
            <a:r>
              <a:rPr lang="cs-CZ" dirty="0" err="1"/>
              <a:t>Iraqi</a:t>
            </a:r>
            <a:r>
              <a:rPr lang="cs-CZ" dirty="0"/>
              <a:t> (9,4 %)</a:t>
            </a:r>
          </a:p>
          <a:p>
            <a:r>
              <a:rPr lang="en-US" dirty="0"/>
              <a:t>over 1.2 million first-time asylum applications in 2015</a:t>
            </a:r>
            <a:r>
              <a:rPr lang="cs-CZ" dirty="0"/>
              <a:t> (+112 % to 2014)</a:t>
            </a:r>
          </a:p>
          <a:p>
            <a:pPr lvl="1"/>
            <a:r>
              <a:rPr lang="cs-CZ" dirty="0"/>
              <a:t>4 </a:t>
            </a:r>
            <a:r>
              <a:rPr lang="en-US" dirty="0"/>
              <a:t>states (Germany, Hungary, Sweden and Austria) received around two-thirds of the EU's asylum applications in 2015</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20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2000"/>
                                        <p:tgtEl>
                                          <p:spTgt spid="3">
                                            <p:txEl>
                                              <p:pRg st="7" end="7"/>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fade">
                                      <p:cBhvr>
                                        <p:cTn id="43"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867D9A-8F3A-20B1-5B09-2BFAD77DE6E4}"/>
              </a:ext>
            </a:extLst>
          </p:cNvPr>
          <p:cNvSpPr>
            <a:spLocks noGrp="1"/>
          </p:cNvSpPr>
          <p:nvPr>
            <p:ph type="title"/>
          </p:nvPr>
        </p:nvSpPr>
        <p:spPr/>
        <p:txBody>
          <a:bodyPr/>
          <a:lstStyle/>
          <a:p>
            <a:r>
              <a:rPr lang="cs-CZ" dirty="0"/>
              <a:t>Hlavní trasy migrace v roce 2015</a:t>
            </a:r>
          </a:p>
        </p:txBody>
      </p:sp>
      <p:pic>
        <p:nvPicPr>
          <p:cNvPr id="1026" name="Picture 2" descr="Hlavní migrační trasy současnosti.">
            <a:extLst>
              <a:ext uri="{FF2B5EF4-FFF2-40B4-BE49-F238E27FC236}">
                <a16:creationId xmlns:a16="http://schemas.microsoft.com/office/drawing/2014/main" id="{CEAD1616-002C-7AEA-74CB-DAB6E73D375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9229" y="1252323"/>
            <a:ext cx="6465541" cy="5334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654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4" name="Zástupný symbol pro obsah 3" descr="Map_of_the_European_Migrant_Crisis_2015.png"/>
          <p:cNvPicPr>
            <a:picLocks noGrp="1" noChangeAspect="1"/>
          </p:cNvPicPr>
          <p:nvPr>
            <p:ph sz="quarter" idx="1"/>
          </p:nvPr>
        </p:nvPicPr>
        <p:blipFill>
          <a:blip r:embed="rId3" cstate="print"/>
          <a:stretch>
            <a:fillRect/>
          </a:stretch>
        </p:blipFill>
        <p:spPr>
          <a:xfrm>
            <a:off x="827583" y="1"/>
            <a:ext cx="7374191" cy="6858000"/>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First</a:t>
            </a:r>
            <a:r>
              <a:rPr lang="cs-CZ" dirty="0"/>
              <a:t> </a:t>
            </a:r>
            <a:r>
              <a:rPr lang="cs-CZ" dirty="0" err="1"/>
              <a:t>Time</a:t>
            </a:r>
            <a:r>
              <a:rPr lang="cs-CZ" dirty="0"/>
              <a:t> </a:t>
            </a:r>
            <a:r>
              <a:rPr lang="cs-CZ" dirty="0" err="1"/>
              <a:t>Asylum</a:t>
            </a:r>
            <a:r>
              <a:rPr lang="cs-CZ" dirty="0"/>
              <a:t> </a:t>
            </a:r>
            <a:r>
              <a:rPr lang="cs-CZ" dirty="0" err="1"/>
              <a:t>Applicants</a:t>
            </a:r>
            <a:r>
              <a:rPr lang="cs-CZ" dirty="0"/>
              <a:t> 2008-2016</a:t>
            </a:r>
          </a:p>
        </p:txBody>
      </p:sp>
      <p:pic>
        <p:nvPicPr>
          <p:cNvPr id="4" name="Zástupný symbol pro obsah 3" descr="AsylumSeekers.jpg"/>
          <p:cNvPicPr>
            <a:picLocks noGrp="1" noChangeAspect="1"/>
          </p:cNvPicPr>
          <p:nvPr>
            <p:ph sz="quarter" idx="1"/>
          </p:nvPr>
        </p:nvPicPr>
        <p:blipFill>
          <a:blip r:embed="rId2" cstate="print"/>
          <a:stretch>
            <a:fillRect/>
          </a:stretch>
        </p:blipFill>
        <p:spPr>
          <a:xfrm>
            <a:off x="179512" y="1700808"/>
            <a:ext cx="8792200" cy="4337859"/>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Merkel</a:t>
            </a:r>
            <a:r>
              <a:rPr lang="cs-CZ" dirty="0"/>
              <a:t> </a:t>
            </a:r>
            <a:r>
              <a:rPr lang="cs-CZ" dirty="0" err="1"/>
              <a:t>and</a:t>
            </a:r>
            <a:r>
              <a:rPr lang="cs-CZ" dirty="0"/>
              <a:t> a </a:t>
            </a:r>
            <a:r>
              <a:rPr lang="cs-CZ" dirty="0" err="1"/>
              <a:t>common</a:t>
            </a:r>
            <a:r>
              <a:rPr lang="cs-CZ" dirty="0"/>
              <a:t> </a:t>
            </a:r>
            <a:r>
              <a:rPr lang="cs-CZ" dirty="0" err="1"/>
              <a:t>responsibility</a:t>
            </a:r>
            <a:endParaRPr lang="cs-CZ" dirty="0"/>
          </a:p>
        </p:txBody>
      </p:sp>
      <p:sp>
        <p:nvSpPr>
          <p:cNvPr id="3" name="Zástupný symbol pro obsah 2"/>
          <p:cNvSpPr>
            <a:spLocks noGrp="1"/>
          </p:cNvSpPr>
          <p:nvPr>
            <p:ph sz="quarter" idx="1"/>
          </p:nvPr>
        </p:nvSpPr>
        <p:spPr/>
        <p:txBody>
          <a:bodyPr>
            <a:normAutofit fontScale="92500" lnSpcReduction="20000"/>
          </a:bodyPr>
          <a:lstStyle/>
          <a:p>
            <a:r>
              <a:rPr lang="cs-CZ" dirty="0"/>
              <a:t>June 2015:</a:t>
            </a:r>
          </a:p>
          <a:p>
            <a:r>
              <a:rPr lang="en-US" dirty="0"/>
              <a:t>”[…] the pan-European responsibility does not end at the sea rescue. Also in reference to reception of refugees solidarity between the Member States should be self-evident. It cannot be that three-quarters of all asylum seekers are received from only five Member States of the European Union. All Member States have the responsibility to participate in accepting refugees at an appropriate level. Solidarity and responsibility must go hand in hand . […]”</a:t>
            </a:r>
            <a:endParaRPr lang="cs-CZ" dirty="0"/>
          </a:p>
          <a:p>
            <a:endParaRPr lang="cs-CZ"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228600"/>
            <a:ext cx="9144000" cy="680120"/>
          </a:xfrm>
        </p:spPr>
        <p:txBody>
          <a:bodyPr>
            <a:normAutofit fontScale="90000"/>
          </a:bodyPr>
          <a:lstStyle/>
          <a:p>
            <a:r>
              <a:rPr lang="cs-CZ" dirty="0" err="1"/>
              <a:t>Relocation</a:t>
            </a:r>
            <a:r>
              <a:rPr lang="cs-CZ" dirty="0"/>
              <a:t> </a:t>
            </a:r>
            <a:r>
              <a:rPr lang="cs-CZ" dirty="0" err="1"/>
              <a:t>of</a:t>
            </a:r>
            <a:r>
              <a:rPr lang="en-US" dirty="0"/>
              <a:t> 120,000 refugees</a:t>
            </a:r>
            <a:r>
              <a:rPr lang="cs-CZ" dirty="0"/>
              <a:t> (</a:t>
            </a:r>
            <a:r>
              <a:rPr lang="cs-CZ" dirty="0" err="1"/>
              <a:t>vote</a:t>
            </a:r>
            <a:r>
              <a:rPr lang="cs-CZ" dirty="0"/>
              <a:t> Sept 22, 2015)</a:t>
            </a:r>
          </a:p>
        </p:txBody>
      </p:sp>
      <p:pic>
        <p:nvPicPr>
          <p:cNvPr id="4" name="Zástupný symbol pro obsah 3" descr="2015-09-22_EU_JHA_Council_majority_vote_to_relocate_120,000_refugees.svg.png"/>
          <p:cNvPicPr>
            <a:picLocks noGrp="1" noChangeAspect="1"/>
          </p:cNvPicPr>
          <p:nvPr>
            <p:ph sz="quarter" idx="1"/>
          </p:nvPr>
        </p:nvPicPr>
        <p:blipFill>
          <a:blip r:embed="rId2" cstate="print"/>
          <a:stretch>
            <a:fillRect/>
          </a:stretch>
        </p:blipFill>
        <p:spPr>
          <a:xfrm>
            <a:off x="1187624" y="1412776"/>
            <a:ext cx="5063300" cy="4867096"/>
          </a:xfrm>
        </p:spPr>
      </p:pic>
      <p:pic>
        <p:nvPicPr>
          <p:cNvPr id="5" name="Obrázek 4" descr="legenda.jpg"/>
          <p:cNvPicPr>
            <a:picLocks noChangeAspect="1"/>
          </p:cNvPicPr>
          <p:nvPr/>
        </p:nvPicPr>
        <p:blipFill>
          <a:blip r:embed="rId3" cstate="print"/>
          <a:stretch>
            <a:fillRect/>
          </a:stretch>
        </p:blipFill>
        <p:spPr>
          <a:xfrm>
            <a:off x="6732240" y="2924944"/>
            <a:ext cx="1552575" cy="151447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t>Reactions</a:t>
            </a:r>
            <a:r>
              <a:rPr lang="cs-CZ" dirty="0"/>
              <a:t> </a:t>
            </a:r>
            <a:r>
              <a:rPr lang="cs-CZ" dirty="0" err="1"/>
              <a:t>of</a:t>
            </a:r>
            <a:r>
              <a:rPr lang="cs-CZ" dirty="0"/>
              <a:t> </a:t>
            </a:r>
            <a:r>
              <a:rPr lang="cs-CZ" dirty="0" err="1"/>
              <a:t>CEE</a:t>
            </a:r>
            <a:r>
              <a:rPr lang="cs-CZ" dirty="0"/>
              <a:t> </a:t>
            </a:r>
            <a:r>
              <a:rPr lang="cs-CZ" dirty="0" err="1"/>
              <a:t>states</a:t>
            </a:r>
            <a:r>
              <a:rPr lang="cs-CZ" dirty="0"/>
              <a:t> to </a:t>
            </a:r>
            <a:r>
              <a:rPr lang="cs-CZ" dirty="0" err="1"/>
              <a:t>the</a:t>
            </a:r>
            <a:r>
              <a:rPr lang="cs-CZ" dirty="0"/>
              <a:t> </a:t>
            </a:r>
            <a:r>
              <a:rPr lang="cs-CZ" dirty="0" err="1"/>
              <a:t>quota</a:t>
            </a:r>
            <a:r>
              <a:rPr lang="cs-CZ" dirty="0"/>
              <a:t> </a:t>
            </a:r>
            <a:r>
              <a:rPr lang="cs-CZ" dirty="0" err="1"/>
              <a:t>system</a:t>
            </a:r>
            <a:r>
              <a:rPr lang="cs-CZ" dirty="0"/>
              <a:t>:</a:t>
            </a:r>
          </a:p>
        </p:txBody>
      </p:sp>
      <p:sp>
        <p:nvSpPr>
          <p:cNvPr id="3" name="Zástupný symbol pro obsah 2"/>
          <p:cNvSpPr>
            <a:spLocks noGrp="1"/>
          </p:cNvSpPr>
          <p:nvPr>
            <p:ph sz="quarter" idx="1"/>
          </p:nvPr>
        </p:nvSpPr>
        <p:spPr/>
        <p:txBody>
          <a:bodyPr>
            <a:noAutofit/>
          </a:bodyPr>
          <a:lstStyle/>
          <a:p>
            <a:r>
              <a:rPr lang="en-US" sz="2200" dirty="0"/>
              <a:t>Czech Interior Minister </a:t>
            </a:r>
            <a:r>
              <a:rPr lang="cs-CZ" sz="2200" dirty="0"/>
              <a:t>Chovanec on </a:t>
            </a:r>
            <a:r>
              <a:rPr lang="cs-CZ" sz="2200" dirty="0" err="1"/>
              <a:t>Twitter</a:t>
            </a:r>
            <a:r>
              <a:rPr lang="cs-CZ" sz="2200" dirty="0"/>
              <a:t>:</a:t>
            </a:r>
            <a:r>
              <a:rPr lang="en-US" sz="2200" dirty="0"/>
              <a:t> "</a:t>
            </a:r>
            <a:r>
              <a:rPr lang="en-US" sz="2200" b="1" dirty="0"/>
              <a:t>Common sense lost today</a:t>
            </a:r>
            <a:r>
              <a:rPr lang="cs-CZ" sz="2200" dirty="0"/>
              <a:t>.“</a:t>
            </a:r>
          </a:p>
          <a:p>
            <a:r>
              <a:rPr lang="en-US" sz="2200" dirty="0"/>
              <a:t>Czech Government's Secretary for European Affairs </a:t>
            </a:r>
            <a:r>
              <a:rPr lang="cs-CZ" sz="2200" dirty="0" err="1"/>
              <a:t>Prouza</a:t>
            </a:r>
            <a:r>
              <a:rPr lang="cs-CZ" sz="2200" dirty="0"/>
              <a:t>: </a:t>
            </a:r>
            <a:r>
              <a:rPr lang="en-US" sz="2200" dirty="0"/>
              <a:t>“</a:t>
            </a:r>
            <a:r>
              <a:rPr lang="cs-CZ" sz="2200" b="1" dirty="0"/>
              <a:t>I</a:t>
            </a:r>
            <a:r>
              <a:rPr lang="en-US" sz="2200" b="1" dirty="0"/>
              <a:t>f two or three thousand people who do not want to be here are forced into Czech Republic, it is fair to assume that they will leave anyway. The quotas are unfair to the refugees, we can't just move them here and there like a cattle.</a:t>
            </a:r>
            <a:r>
              <a:rPr lang="en-US" sz="2200" dirty="0"/>
              <a:t>" </a:t>
            </a:r>
            <a:endParaRPr lang="cs-CZ" sz="2200" dirty="0"/>
          </a:p>
          <a:p>
            <a:r>
              <a:rPr lang="en-US" sz="2200" dirty="0"/>
              <a:t>Slovak Prime Minister</a:t>
            </a:r>
            <a:r>
              <a:rPr lang="cs-CZ" sz="2200" dirty="0"/>
              <a:t> </a:t>
            </a:r>
            <a:r>
              <a:rPr lang="cs-CZ" sz="2200" dirty="0" err="1"/>
              <a:t>Fico</a:t>
            </a:r>
            <a:r>
              <a:rPr lang="cs-CZ" sz="2200" dirty="0"/>
              <a:t> </a:t>
            </a:r>
            <a:r>
              <a:rPr lang="en-US" sz="2200" dirty="0"/>
              <a:t> threatening </a:t>
            </a:r>
            <a:r>
              <a:rPr lang="en-US" sz="2200" b="1" dirty="0"/>
              <a:t>legal action over EU's mandatory migrant quotas at</a:t>
            </a:r>
            <a:r>
              <a:rPr lang="cs-CZ" sz="2200" b="1" dirty="0"/>
              <a:t> </a:t>
            </a:r>
            <a:r>
              <a:rPr lang="cs-CZ" sz="2200" b="1" dirty="0" err="1"/>
              <a:t>European</a:t>
            </a:r>
            <a:r>
              <a:rPr lang="cs-CZ" sz="2200" b="1" dirty="0"/>
              <a:t> </a:t>
            </a:r>
            <a:r>
              <a:rPr lang="cs-CZ" sz="2200" b="1" dirty="0" err="1"/>
              <a:t>Court</a:t>
            </a:r>
            <a:r>
              <a:rPr lang="cs-CZ" sz="2200" b="1" dirty="0"/>
              <a:t> </a:t>
            </a:r>
            <a:r>
              <a:rPr lang="cs-CZ" sz="2200" b="1" dirty="0" err="1"/>
              <a:t>of</a:t>
            </a:r>
            <a:r>
              <a:rPr lang="cs-CZ" sz="2200" b="1" dirty="0"/>
              <a:t> Justice in </a:t>
            </a:r>
            <a:r>
              <a:rPr lang="en-US" sz="2200" b="1" dirty="0"/>
              <a:t>Luxembourg</a:t>
            </a:r>
            <a:r>
              <a:rPr lang="cs-CZ" sz="2200" dirty="0"/>
              <a:t>; </a:t>
            </a:r>
            <a:r>
              <a:rPr lang="cs-CZ" sz="2200" b="1" dirty="0" err="1"/>
              <a:t>Slovakia</a:t>
            </a:r>
            <a:r>
              <a:rPr lang="cs-CZ" sz="2200" b="1" dirty="0"/>
              <a:t> </a:t>
            </a:r>
            <a:r>
              <a:rPr lang="cs-CZ" sz="2200" b="1" dirty="0" err="1"/>
              <a:t>will</a:t>
            </a:r>
            <a:r>
              <a:rPr lang="cs-CZ" sz="2200" b="1" dirty="0"/>
              <a:t> </a:t>
            </a:r>
            <a:r>
              <a:rPr lang="cs-CZ" sz="2200" b="1" dirty="0" err="1"/>
              <a:t>accept</a:t>
            </a:r>
            <a:r>
              <a:rPr lang="cs-CZ" sz="2200" b="1" dirty="0"/>
              <a:t> </a:t>
            </a:r>
            <a:r>
              <a:rPr lang="cs-CZ" sz="2200" b="1" dirty="0" err="1"/>
              <a:t>only</a:t>
            </a:r>
            <a:r>
              <a:rPr lang="cs-CZ" sz="2200" b="1" dirty="0"/>
              <a:t> </a:t>
            </a:r>
            <a:r>
              <a:rPr lang="cs-CZ" sz="2200" b="1" dirty="0" err="1"/>
              <a:t>Christians</a:t>
            </a:r>
            <a:r>
              <a:rPr lang="cs-CZ" sz="2200" dirty="0"/>
              <a:t> (</a:t>
            </a:r>
            <a:r>
              <a:rPr lang="cs-CZ" sz="2200" dirty="0" err="1"/>
              <a:t>lack</a:t>
            </a:r>
            <a:r>
              <a:rPr lang="cs-CZ" sz="2200" dirty="0"/>
              <a:t> </a:t>
            </a:r>
            <a:r>
              <a:rPr lang="cs-CZ" sz="2200" dirty="0" err="1"/>
              <a:t>of</a:t>
            </a:r>
            <a:r>
              <a:rPr lang="cs-CZ" sz="2200" dirty="0"/>
              <a:t> </a:t>
            </a:r>
            <a:r>
              <a:rPr lang="cs-CZ" sz="2200" dirty="0" err="1"/>
              <a:t>mosques</a:t>
            </a:r>
            <a:r>
              <a:rPr lang="cs-CZ" sz="2200" dirty="0"/>
              <a:t> in </a:t>
            </a:r>
            <a:r>
              <a:rPr lang="cs-CZ" sz="2200" dirty="0" err="1"/>
              <a:t>Slovakia</a:t>
            </a:r>
            <a:r>
              <a:rPr lang="cs-CZ" sz="2200" dirty="0"/>
              <a:t>);</a:t>
            </a:r>
            <a:r>
              <a:rPr lang="en-US" sz="2200" dirty="0"/>
              <a:t> “</a:t>
            </a:r>
            <a:r>
              <a:rPr lang="en-US" sz="2200" b="1" dirty="0"/>
              <a:t>I will never allow a single Muslim immigrant under a quota system</a:t>
            </a:r>
            <a:endParaRPr lang="cs-CZ" sz="2200" b="1" dirty="0"/>
          </a:p>
          <a:p>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t>Reactions</a:t>
            </a:r>
            <a:r>
              <a:rPr lang="cs-CZ" dirty="0"/>
              <a:t> </a:t>
            </a:r>
            <a:r>
              <a:rPr lang="cs-CZ" dirty="0" err="1"/>
              <a:t>of</a:t>
            </a:r>
            <a:r>
              <a:rPr lang="cs-CZ" dirty="0"/>
              <a:t> </a:t>
            </a:r>
            <a:r>
              <a:rPr lang="cs-CZ" dirty="0" err="1"/>
              <a:t>CEE</a:t>
            </a:r>
            <a:r>
              <a:rPr lang="cs-CZ" dirty="0"/>
              <a:t> </a:t>
            </a:r>
            <a:r>
              <a:rPr lang="cs-CZ" dirty="0" err="1"/>
              <a:t>states</a:t>
            </a:r>
            <a:r>
              <a:rPr lang="cs-CZ" dirty="0"/>
              <a:t> to </a:t>
            </a:r>
            <a:r>
              <a:rPr lang="cs-CZ" dirty="0" err="1"/>
              <a:t>the</a:t>
            </a:r>
            <a:r>
              <a:rPr lang="cs-CZ" dirty="0"/>
              <a:t> </a:t>
            </a:r>
            <a:r>
              <a:rPr lang="cs-CZ" dirty="0" err="1"/>
              <a:t>quota</a:t>
            </a:r>
            <a:r>
              <a:rPr lang="cs-CZ" dirty="0"/>
              <a:t> </a:t>
            </a:r>
            <a:r>
              <a:rPr lang="cs-CZ" dirty="0" err="1"/>
              <a:t>system</a:t>
            </a:r>
            <a:r>
              <a:rPr lang="cs-CZ" dirty="0"/>
              <a:t>:</a:t>
            </a:r>
          </a:p>
        </p:txBody>
      </p:sp>
      <p:sp>
        <p:nvSpPr>
          <p:cNvPr id="3" name="Zástupný symbol pro obsah 2"/>
          <p:cNvSpPr>
            <a:spLocks noGrp="1"/>
          </p:cNvSpPr>
          <p:nvPr>
            <p:ph sz="quarter" idx="1"/>
          </p:nvPr>
        </p:nvSpPr>
        <p:spPr/>
        <p:txBody>
          <a:bodyPr>
            <a:normAutofit/>
          </a:bodyPr>
          <a:lstStyle/>
          <a:p>
            <a:r>
              <a:rPr lang="cs-CZ" sz="2400" dirty="0" err="1"/>
              <a:t>Hungarian</a:t>
            </a:r>
            <a:r>
              <a:rPr lang="cs-CZ" sz="2400" dirty="0"/>
              <a:t> Prime </a:t>
            </a:r>
            <a:r>
              <a:rPr lang="cs-CZ" sz="2400" dirty="0" err="1"/>
              <a:t>Minister</a:t>
            </a:r>
            <a:r>
              <a:rPr lang="cs-CZ" sz="2400" dirty="0"/>
              <a:t> </a:t>
            </a:r>
            <a:r>
              <a:rPr lang="cs-CZ" sz="2400" dirty="0" err="1"/>
              <a:t>Orbán</a:t>
            </a:r>
            <a:r>
              <a:rPr lang="cs-CZ" sz="2400" dirty="0"/>
              <a:t>: </a:t>
            </a:r>
            <a:r>
              <a:rPr lang="en-US" sz="2400" b="1" dirty="0"/>
              <a:t>"tens of millions of migrants could come to Europe</a:t>
            </a:r>
            <a:r>
              <a:rPr lang="cs-CZ" sz="2400" b="1" dirty="0"/>
              <a:t>“,</a:t>
            </a:r>
            <a:r>
              <a:rPr lang="en-US" sz="2400" dirty="0"/>
              <a:t> </a:t>
            </a:r>
            <a:r>
              <a:rPr lang="cs-CZ" sz="2400" b="1" dirty="0"/>
              <a:t>„</a:t>
            </a:r>
            <a:r>
              <a:rPr lang="en-US" sz="2400" b="1" dirty="0"/>
              <a:t>EU’s first duty is to protect its member states’ citizens</a:t>
            </a:r>
            <a:r>
              <a:rPr lang="cs-CZ" sz="2400" b="1" dirty="0"/>
              <a:t>“ </a:t>
            </a:r>
          </a:p>
          <a:p>
            <a:endParaRPr lang="cs-CZ" sz="2400" dirty="0"/>
          </a:p>
          <a:p>
            <a:r>
              <a:rPr lang="en-US" sz="2400" dirty="0"/>
              <a:t>Poland's European affairs minister designate</a:t>
            </a:r>
            <a:r>
              <a:rPr lang="cs-CZ" sz="2400" dirty="0"/>
              <a:t> </a:t>
            </a:r>
            <a:r>
              <a:rPr lang="cs-CZ" sz="2400" dirty="0" err="1"/>
              <a:t>Konrad</a:t>
            </a:r>
            <a:r>
              <a:rPr lang="cs-CZ" sz="2400" dirty="0"/>
              <a:t> </a:t>
            </a:r>
            <a:r>
              <a:rPr lang="cs-CZ" sz="2400" dirty="0" err="1"/>
              <a:t>Szymański</a:t>
            </a:r>
            <a:r>
              <a:rPr lang="cs-CZ" sz="2400" dirty="0"/>
              <a:t>: </a:t>
            </a:r>
            <a:r>
              <a:rPr lang="cs-CZ" sz="2400" b="1" dirty="0"/>
              <a:t>„N</a:t>
            </a:r>
            <a:r>
              <a:rPr lang="en-US" sz="2400" b="1" dirty="0"/>
              <a:t>o possibility of enacting the EU refugee relocation scheme</a:t>
            </a:r>
            <a:r>
              <a:rPr lang="cs-CZ" sz="2400" b="1" dirty="0"/>
              <a:t> (…)</a:t>
            </a:r>
            <a:r>
              <a:rPr lang="en-US" sz="2400" b="1" dirty="0"/>
              <a:t> "We'll accept [refugees only] if we have security guarantees.“</a:t>
            </a:r>
            <a:r>
              <a:rPr lang="cs-CZ" sz="2400" b="1" dirty="0"/>
              <a:t> </a:t>
            </a:r>
            <a:r>
              <a:rPr lang="cs-CZ" sz="2400" dirty="0"/>
              <a:t>(</a:t>
            </a:r>
            <a:r>
              <a:rPr lang="cs-CZ" sz="2400" dirty="0" err="1"/>
              <a:t>November</a:t>
            </a:r>
            <a:r>
              <a:rPr lang="cs-CZ" sz="2400" dirty="0"/>
              <a:t> 2015)</a:t>
            </a:r>
            <a:r>
              <a:rPr lang="en-US" sz="2400" dirty="0"/>
              <a:t> </a:t>
            </a:r>
            <a:endParaRPr lang="cs-CZ" sz="2400" dirty="0"/>
          </a:p>
          <a:p>
            <a:r>
              <a:rPr lang="cs-CZ" sz="2400" dirty="0" err="1"/>
              <a:t>Jaroslaw</a:t>
            </a:r>
            <a:r>
              <a:rPr lang="cs-CZ" sz="2400" dirty="0"/>
              <a:t> </a:t>
            </a:r>
            <a:r>
              <a:rPr lang="cs-CZ" sz="2400" dirty="0" err="1"/>
              <a:t>Kaczyński</a:t>
            </a:r>
            <a:r>
              <a:rPr lang="cs-CZ" sz="2400" dirty="0"/>
              <a:t>: </a:t>
            </a:r>
            <a:r>
              <a:rPr lang="cs-CZ" sz="2400" b="1" dirty="0" err="1"/>
              <a:t>Newcomers</a:t>
            </a:r>
            <a:r>
              <a:rPr lang="cs-CZ" sz="2400" b="1" dirty="0"/>
              <a:t> </a:t>
            </a:r>
            <a:r>
              <a:rPr lang="cs-CZ" sz="2400" b="1" dirty="0" err="1"/>
              <a:t>may</a:t>
            </a:r>
            <a:r>
              <a:rPr lang="cs-CZ" sz="2400" b="1" dirty="0"/>
              <a:t> </a:t>
            </a:r>
            <a:r>
              <a:rPr lang="cs-CZ" sz="2400" b="1" dirty="0" err="1"/>
              <a:t>bring</a:t>
            </a:r>
            <a:r>
              <a:rPr lang="cs-CZ" sz="2400" b="1" dirty="0"/>
              <a:t> </a:t>
            </a:r>
            <a:r>
              <a:rPr lang="cs-CZ" sz="2400" b="1" dirty="0" err="1"/>
              <a:t>disease</a:t>
            </a:r>
            <a:r>
              <a:rPr lang="cs-CZ" sz="2400" b="1" dirty="0"/>
              <a:t>.</a:t>
            </a:r>
          </a:p>
          <a:p>
            <a:endParaRPr lang="cs-CZ"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Angela </a:t>
            </a:r>
            <a:r>
              <a:rPr lang="cs-CZ" dirty="0" err="1"/>
              <a:t>Merkel</a:t>
            </a:r>
            <a:r>
              <a:rPr lang="cs-CZ" dirty="0"/>
              <a:t> </a:t>
            </a:r>
            <a:r>
              <a:rPr lang="cs-CZ" dirty="0" err="1"/>
              <a:t>and</a:t>
            </a:r>
            <a:r>
              <a:rPr lang="cs-CZ" dirty="0"/>
              <a:t> </a:t>
            </a:r>
            <a:r>
              <a:rPr lang="cs-CZ" dirty="0" err="1"/>
              <a:t>the</a:t>
            </a:r>
            <a:r>
              <a:rPr lang="cs-CZ" dirty="0"/>
              <a:t> </a:t>
            </a:r>
            <a:r>
              <a:rPr lang="cs-CZ" dirty="0" err="1"/>
              <a:t>refugee</a:t>
            </a:r>
            <a:r>
              <a:rPr lang="cs-CZ" dirty="0"/>
              <a:t> </a:t>
            </a:r>
            <a:r>
              <a:rPr lang="cs-CZ" dirty="0" err="1"/>
              <a:t>crisis</a:t>
            </a:r>
            <a:endParaRPr lang="cs-CZ" dirty="0"/>
          </a:p>
        </p:txBody>
      </p:sp>
      <p:sp>
        <p:nvSpPr>
          <p:cNvPr id="3" name="Zástupný symbol pro obsah 2"/>
          <p:cNvSpPr>
            <a:spLocks noGrp="1"/>
          </p:cNvSpPr>
          <p:nvPr>
            <p:ph sz="quarter" idx="1"/>
          </p:nvPr>
        </p:nvSpPr>
        <p:spPr/>
        <p:txBody>
          <a:bodyPr>
            <a:normAutofit fontScale="92500" lnSpcReduction="20000"/>
          </a:bodyPr>
          <a:lstStyle/>
          <a:p>
            <a:r>
              <a:rPr lang="cs-CZ" dirty="0"/>
              <a:t>„</a:t>
            </a:r>
            <a:r>
              <a:rPr lang="en-US" dirty="0"/>
              <a:t>The fundamental right to asylum for political </a:t>
            </a:r>
            <a:r>
              <a:rPr lang="en-US" dirty="0" err="1"/>
              <a:t>persecut</a:t>
            </a:r>
            <a:r>
              <a:rPr lang="cs-CZ" dirty="0" err="1"/>
              <a:t>ed</a:t>
            </a:r>
            <a:r>
              <a:rPr lang="cs-CZ" dirty="0"/>
              <a:t> </a:t>
            </a:r>
            <a:r>
              <a:rPr lang="cs-CZ" dirty="0" err="1"/>
              <a:t>people</a:t>
            </a:r>
            <a:r>
              <a:rPr lang="cs-CZ" dirty="0"/>
              <a:t> </a:t>
            </a:r>
            <a:r>
              <a:rPr lang="en-US" dirty="0"/>
              <a:t>knows no limit; the same goes for the refugees coming from the hell of </a:t>
            </a:r>
            <a:r>
              <a:rPr lang="cs-CZ" dirty="0"/>
              <a:t>a </a:t>
            </a:r>
            <a:r>
              <a:rPr lang="en-US" dirty="0"/>
              <a:t>civil war to us</a:t>
            </a:r>
            <a:r>
              <a:rPr lang="cs-CZ" dirty="0"/>
              <a:t>.“</a:t>
            </a:r>
          </a:p>
          <a:p>
            <a:pPr>
              <a:buNone/>
            </a:pPr>
            <a:r>
              <a:rPr lang="cs-CZ" dirty="0"/>
              <a:t>                          Angela Merkel, </a:t>
            </a:r>
            <a:r>
              <a:rPr lang="cs-CZ" dirty="0" err="1"/>
              <a:t>September</a:t>
            </a:r>
            <a:r>
              <a:rPr lang="cs-CZ" dirty="0"/>
              <a:t> 11,  2015)</a:t>
            </a:r>
          </a:p>
          <a:p>
            <a:endParaRPr lang="cs-CZ" dirty="0"/>
          </a:p>
          <a:p>
            <a:r>
              <a:rPr lang="cs-CZ" dirty="0"/>
              <a:t>„</a:t>
            </a:r>
            <a:r>
              <a:rPr lang="en-US" dirty="0"/>
              <a:t>If we now have to start apologizing for showing a friendly face in response to emergency situations, then that's not my country</a:t>
            </a:r>
            <a:r>
              <a:rPr lang="cs-CZ" dirty="0"/>
              <a:t>.“</a:t>
            </a:r>
          </a:p>
          <a:p>
            <a:pPr algn="r">
              <a:buNone/>
            </a:pPr>
            <a:r>
              <a:rPr lang="cs-CZ" dirty="0"/>
              <a:t>(Angela </a:t>
            </a:r>
            <a:r>
              <a:rPr lang="cs-CZ" dirty="0" err="1"/>
              <a:t>Merkel</a:t>
            </a:r>
            <a:r>
              <a:rPr lang="cs-CZ" dirty="0"/>
              <a:t>, </a:t>
            </a:r>
            <a:r>
              <a:rPr lang="cs-CZ" dirty="0" err="1"/>
              <a:t>September</a:t>
            </a:r>
            <a:r>
              <a:rPr lang="cs-CZ" dirty="0"/>
              <a:t> 11, 2015)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a:t>Merkel</a:t>
            </a:r>
            <a:r>
              <a:rPr lang="cs-CZ" dirty="0"/>
              <a:t>: „</a:t>
            </a:r>
            <a:r>
              <a:rPr lang="cs-CZ" dirty="0" err="1"/>
              <a:t>Wir</a:t>
            </a:r>
            <a:r>
              <a:rPr lang="cs-CZ" dirty="0"/>
              <a:t> </a:t>
            </a:r>
            <a:r>
              <a:rPr lang="cs-CZ" dirty="0" err="1"/>
              <a:t>schaffen</a:t>
            </a:r>
            <a:r>
              <a:rPr lang="cs-CZ" dirty="0"/>
              <a:t> </a:t>
            </a:r>
            <a:r>
              <a:rPr lang="cs-CZ" dirty="0" err="1"/>
              <a:t>das</a:t>
            </a:r>
            <a:r>
              <a:rPr lang="cs-CZ" dirty="0"/>
              <a:t>.“</a:t>
            </a:r>
          </a:p>
        </p:txBody>
      </p:sp>
      <p:sp>
        <p:nvSpPr>
          <p:cNvPr id="3" name="Zástupný symbol pro obsah 2"/>
          <p:cNvSpPr>
            <a:spLocks noGrp="1"/>
          </p:cNvSpPr>
          <p:nvPr>
            <p:ph sz="quarter" idx="1"/>
          </p:nvPr>
        </p:nvSpPr>
        <p:spPr/>
        <p:txBody>
          <a:bodyPr>
            <a:normAutofit fontScale="85000" lnSpcReduction="20000"/>
          </a:bodyPr>
          <a:lstStyle/>
          <a:p>
            <a:r>
              <a:rPr lang="en-US" dirty="0"/>
              <a:t>”I say simply : Germany is a strong country. We should approach things with </a:t>
            </a:r>
            <a:r>
              <a:rPr lang="cs-CZ" dirty="0" err="1"/>
              <a:t>this</a:t>
            </a:r>
            <a:r>
              <a:rPr lang="cs-CZ" dirty="0"/>
              <a:t> </a:t>
            </a:r>
            <a:r>
              <a:rPr lang="en-US" dirty="0"/>
              <a:t>motif: we have done so much – we will manage this! [...] The federal government will do everything in its power - together with other countries, together with the municipalities […].” (Merkel, 31 August 2015.) </a:t>
            </a:r>
            <a:endParaRPr lang="cs-CZ" dirty="0"/>
          </a:p>
          <a:p>
            <a:r>
              <a:rPr lang="en-US" dirty="0"/>
              <a:t>”[…] We have to accept large numbers of people and given they have a right to stay, we should integrate them in our countries. We should here remind us of our fundamental values, guided by the Article 1 of our Basic Law: human dignity shall be inviolable.” (Merkel, 11 September 2015.)</a:t>
            </a:r>
            <a:endParaRPr lang="cs-CZ"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No </a:t>
            </a:r>
            <a:r>
              <a:rPr lang="cs-CZ" dirty="0" err="1"/>
              <a:t>Accident</a:t>
            </a:r>
            <a:r>
              <a:rPr lang="cs-CZ" dirty="0"/>
              <a:t>?</a:t>
            </a:r>
          </a:p>
        </p:txBody>
      </p:sp>
      <p:sp>
        <p:nvSpPr>
          <p:cNvPr id="3" name="Zástupný symbol pro obsah 2"/>
          <p:cNvSpPr>
            <a:spLocks noGrp="1"/>
          </p:cNvSpPr>
          <p:nvPr>
            <p:ph sz="quarter" idx="1"/>
          </p:nvPr>
        </p:nvSpPr>
        <p:spPr/>
        <p:txBody>
          <a:bodyPr/>
          <a:lstStyle/>
          <a:p>
            <a:r>
              <a:rPr lang="en-US" dirty="0"/>
              <a:t>local version of the popular revolt against globalization</a:t>
            </a:r>
            <a:endParaRPr lang="cs-CZ" dirty="0"/>
          </a:p>
          <a:p>
            <a:r>
              <a:rPr lang="en-US" dirty="0"/>
              <a:t>roots in history, demography, and the twists of </a:t>
            </a:r>
            <a:r>
              <a:rPr lang="en-US" dirty="0" err="1"/>
              <a:t>postcommunist</a:t>
            </a:r>
            <a:r>
              <a:rPr lang="en-US" dirty="0"/>
              <a:t> transitions</a:t>
            </a:r>
            <a:endParaRPr lang="cs-CZ" dirty="0"/>
          </a:p>
          <a:p>
            <a:endParaRPr lang="cs-CZ" dirty="0"/>
          </a:p>
          <a:p>
            <a:pPr>
              <a:buNone/>
            </a:pPr>
            <a:r>
              <a:rPr lang="cs-CZ" dirty="0"/>
              <a:t>(Ivan </a:t>
            </a:r>
            <a:r>
              <a:rPr lang="cs-CZ" dirty="0" err="1"/>
              <a:t>Krastev</a:t>
            </a:r>
            <a:r>
              <a:rPr lang="cs-CZ" dirty="0"/>
              <a:t>)</a:t>
            </a:r>
          </a:p>
          <a:p>
            <a:r>
              <a:rPr lang="en-US" dirty="0"/>
              <a:t>how much ethnic and religious identities matter despite almost three decades of European integration</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548680"/>
            <a:ext cx="9144000" cy="438872"/>
          </a:xfrm>
        </p:spPr>
        <p:txBody>
          <a:bodyPr>
            <a:normAutofit fontScale="90000"/>
          </a:bodyPr>
          <a:lstStyle/>
          <a:p>
            <a:r>
              <a:rPr lang="cs-CZ" dirty="0" err="1"/>
              <a:t>CEE</a:t>
            </a:r>
            <a:r>
              <a:rPr lang="cs-CZ" dirty="0"/>
              <a:t> </a:t>
            </a:r>
            <a:r>
              <a:rPr lang="cs-CZ" dirty="0" err="1"/>
              <a:t>and</a:t>
            </a:r>
            <a:r>
              <a:rPr lang="cs-CZ" dirty="0"/>
              <a:t> </a:t>
            </a:r>
            <a:r>
              <a:rPr lang="cs-CZ" dirty="0" err="1"/>
              <a:t>their</a:t>
            </a:r>
            <a:r>
              <a:rPr lang="cs-CZ" dirty="0"/>
              <a:t> </a:t>
            </a:r>
            <a:r>
              <a:rPr lang="cs-CZ" dirty="0" err="1"/>
              <a:t>experience</a:t>
            </a:r>
            <a:r>
              <a:rPr lang="cs-CZ" dirty="0"/>
              <a:t> </a:t>
            </a:r>
            <a:br>
              <a:rPr lang="cs-CZ" dirty="0"/>
            </a:br>
            <a:r>
              <a:rPr lang="cs-CZ" dirty="0" err="1"/>
              <a:t>with</a:t>
            </a:r>
            <a:r>
              <a:rPr lang="cs-CZ" dirty="0"/>
              <a:t> </a:t>
            </a:r>
            <a:r>
              <a:rPr lang="cs-CZ" dirty="0" err="1"/>
              <a:t>multicultural</a:t>
            </a:r>
            <a:r>
              <a:rPr lang="cs-CZ" dirty="0"/>
              <a:t> society</a:t>
            </a:r>
          </a:p>
        </p:txBody>
      </p:sp>
      <p:sp>
        <p:nvSpPr>
          <p:cNvPr id="3" name="Zástupný symbol pro obsah 2"/>
          <p:cNvSpPr>
            <a:spLocks noGrp="1"/>
          </p:cNvSpPr>
          <p:nvPr>
            <p:ph sz="quarter" idx="1"/>
          </p:nvPr>
        </p:nvSpPr>
        <p:spPr/>
        <p:txBody>
          <a:bodyPr>
            <a:normAutofit fontScale="92500" lnSpcReduction="10000"/>
          </a:bodyPr>
          <a:lstStyle/>
          <a:p>
            <a:r>
              <a:rPr lang="cs-CZ" dirty="0"/>
              <a:t>Western </a:t>
            </a:r>
            <a:r>
              <a:rPr lang="cs-CZ" dirty="0" err="1"/>
              <a:t>Europe</a:t>
            </a:r>
            <a:r>
              <a:rPr lang="cs-CZ" dirty="0"/>
              <a:t> </a:t>
            </a:r>
          </a:p>
          <a:p>
            <a:pPr lvl="1"/>
            <a:r>
              <a:rPr lang="cs-CZ" dirty="0" err="1"/>
              <a:t>attitudes</a:t>
            </a:r>
            <a:r>
              <a:rPr lang="cs-CZ" dirty="0"/>
              <a:t> </a:t>
            </a:r>
            <a:r>
              <a:rPr lang="cs-CZ" dirty="0" err="1"/>
              <a:t>towards</a:t>
            </a:r>
            <a:r>
              <a:rPr lang="cs-CZ" dirty="0"/>
              <a:t> rest </a:t>
            </a:r>
            <a:r>
              <a:rPr lang="cs-CZ" dirty="0" err="1"/>
              <a:t>of</a:t>
            </a:r>
            <a:r>
              <a:rPr lang="cs-CZ" dirty="0"/>
              <a:t> </a:t>
            </a:r>
            <a:r>
              <a:rPr lang="cs-CZ" dirty="0" err="1"/>
              <a:t>the</a:t>
            </a:r>
            <a:r>
              <a:rPr lang="cs-CZ" dirty="0"/>
              <a:t> </a:t>
            </a:r>
            <a:r>
              <a:rPr lang="cs-CZ" dirty="0" err="1"/>
              <a:t>world</a:t>
            </a:r>
            <a:r>
              <a:rPr lang="cs-CZ" dirty="0"/>
              <a:t> </a:t>
            </a:r>
            <a:r>
              <a:rPr lang="cs-CZ" dirty="0" err="1"/>
              <a:t>shaped</a:t>
            </a:r>
            <a:r>
              <a:rPr lang="cs-CZ" dirty="0"/>
              <a:t> by </a:t>
            </a:r>
            <a:r>
              <a:rPr lang="cs-CZ" dirty="0" err="1"/>
              <a:t>colonialism</a:t>
            </a:r>
            <a:r>
              <a:rPr lang="cs-CZ" dirty="0"/>
              <a:t> </a:t>
            </a:r>
            <a:r>
              <a:rPr lang="cs-CZ" dirty="0" err="1"/>
              <a:t>and</a:t>
            </a:r>
            <a:r>
              <a:rPr lang="cs-CZ" dirty="0"/>
              <a:t> </a:t>
            </a:r>
            <a:r>
              <a:rPr lang="cs-CZ" dirty="0" err="1"/>
              <a:t>its</a:t>
            </a:r>
            <a:r>
              <a:rPr lang="cs-CZ" dirty="0"/>
              <a:t> </a:t>
            </a:r>
            <a:r>
              <a:rPr lang="cs-CZ" dirty="0" err="1"/>
              <a:t>emotional</a:t>
            </a:r>
            <a:r>
              <a:rPr lang="cs-CZ" dirty="0"/>
              <a:t> </a:t>
            </a:r>
            <a:r>
              <a:rPr lang="cs-CZ" dirty="0" err="1"/>
              <a:t>legacy</a:t>
            </a:r>
            <a:endParaRPr lang="cs-CZ" dirty="0"/>
          </a:p>
          <a:p>
            <a:r>
              <a:rPr lang="cs-CZ" dirty="0" err="1"/>
              <a:t>Central</a:t>
            </a:r>
            <a:r>
              <a:rPr lang="cs-CZ" dirty="0"/>
              <a:t> </a:t>
            </a:r>
            <a:r>
              <a:rPr lang="cs-CZ" dirty="0" err="1"/>
              <a:t>and</a:t>
            </a:r>
            <a:r>
              <a:rPr lang="cs-CZ" dirty="0"/>
              <a:t> </a:t>
            </a:r>
            <a:r>
              <a:rPr lang="cs-CZ" dirty="0" err="1"/>
              <a:t>Eastern</a:t>
            </a:r>
            <a:r>
              <a:rPr lang="cs-CZ" dirty="0"/>
              <a:t> </a:t>
            </a:r>
            <a:r>
              <a:rPr lang="cs-CZ" dirty="0" err="1"/>
              <a:t>Europe</a:t>
            </a:r>
            <a:endParaRPr lang="cs-CZ" dirty="0"/>
          </a:p>
          <a:p>
            <a:pPr lvl="1"/>
            <a:r>
              <a:rPr lang="en-US" dirty="0"/>
              <a:t>states were born from the disintegration of empires and the outbreaks of ethnic cleansing that went with it</a:t>
            </a:r>
            <a:endParaRPr lang="cs-CZ" dirty="0"/>
          </a:p>
          <a:p>
            <a:pPr lvl="1"/>
            <a:r>
              <a:rPr lang="cs-CZ" dirty="0" err="1"/>
              <a:t>defensive</a:t>
            </a:r>
            <a:r>
              <a:rPr lang="cs-CZ" dirty="0"/>
              <a:t> </a:t>
            </a:r>
            <a:r>
              <a:rPr lang="cs-CZ" dirty="0" err="1"/>
              <a:t>nationalism</a:t>
            </a:r>
            <a:endParaRPr lang="cs-CZ" dirty="0"/>
          </a:p>
          <a:p>
            <a:r>
              <a:rPr lang="cs-CZ" dirty="0" err="1"/>
              <a:t>CEE</a:t>
            </a:r>
            <a:r>
              <a:rPr lang="cs-CZ" dirty="0"/>
              <a:t> do not </a:t>
            </a:r>
            <a:r>
              <a:rPr lang="cs-CZ" dirty="0" err="1"/>
              <a:t>share</a:t>
            </a:r>
            <a:r>
              <a:rPr lang="cs-CZ" dirty="0"/>
              <a:t> </a:t>
            </a:r>
            <a:r>
              <a:rPr lang="cs-CZ" dirty="0" err="1"/>
              <a:t>the</a:t>
            </a:r>
            <a:r>
              <a:rPr lang="cs-CZ" dirty="0"/>
              <a:t> </a:t>
            </a:r>
            <a:r>
              <a:rPr lang="cs-CZ" dirty="0" err="1"/>
              <a:t>West</a:t>
            </a:r>
            <a:r>
              <a:rPr lang="cs-CZ" dirty="0"/>
              <a:t> </a:t>
            </a:r>
            <a:r>
              <a:rPr lang="cs-CZ" dirty="0" err="1"/>
              <a:t>European</a:t>
            </a:r>
            <a:r>
              <a:rPr lang="cs-CZ" dirty="0"/>
              <a:t> Post-</a:t>
            </a:r>
            <a:r>
              <a:rPr lang="cs-CZ" dirty="0" err="1"/>
              <a:t>Colonial</a:t>
            </a:r>
            <a:r>
              <a:rPr lang="cs-CZ" dirty="0"/>
              <a:t>-</a:t>
            </a:r>
            <a:r>
              <a:rPr lang="cs-CZ" dirty="0" err="1"/>
              <a:t>Complex</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20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Koncept </a:t>
            </a:r>
            <a:r>
              <a:rPr lang="cs-CZ" dirty="0" err="1"/>
              <a:t>Structure</a:t>
            </a:r>
            <a:r>
              <a:rPr lang="cs-CZ" dirty="0"/>
              <a:t>-</a:t>
            </a:r>
            <a:r>
              <a:rPr lang="cs-CZ" dirty="0" err="1"/>
              <a:t>Agency</a:t>
            </a:r>
            <a:endParaRPr lang="cs-CZ" dirty="0"/>
          </a:p>
        </p:txBody>
      </p:sp>
      <p:sp>
        <p:nvSpPr>
          <p:cNvPr id="3" name="Zástupný symbol pro obsah 2"/>
          <p:cNvSpPr>
            <a:spLocks noGrp="1"/>
          </p:cNvSpPr>
          <p:nvPr>
            <p:ph idx="1"/>
          </p:nvPr>
        </p:nvSpPr>
        <p:spPr>
          <a:xfrm>
            <a:off x="457200" y="1268760"/>
            <a:ext cx="8229600" cy="4857403"/>
          </a:xfrm>
        </p:spPr>
        <p:txBody>
          <a:bodyPr/>
          <a:lstStyle/>
          <a:p>
            <a:r>
              <a:rPr lang="cs-CZ" sz="2400" b="1" dirty="0"/>
              <a:t>Agent</a:t>
            </a:r>
            <a:r>
              <a:rPr lang="cs-CZ" sz="2400" dirty="0"/>
              <a:t>em (</a:t>
            </a:r>
            <a:r>
              <a:rPr lang="cs-CZ" sz="2400" i="1" dirty="0" err="1"/>
              <a:t>agency</a:t>
            </a:r>
            <a:r>
              <a:rPr lang="cs-CZ" sz="2400" dirty="0"/>
              <a:t>), resp. aktérem, se rozumí schopnost jedince samostatně učinit svoji vlastní svobodnou volbu a na základě ní jednat. </a:t>
            </a:r>
          </a:p>
          <a:p>
            <a:r>
              <a:rPr lang="cs-CZ" sz="2400" b="1" dirty="0"/>
              <a:t>Struktura</a:t>
            </a:r>
            <a:r>
              <a:rPr lang="cs-CZ" sz="2400" dirty="0"/>
              <a:t> (</a:t>
            </a:r>
            <a:r>
              <a:rPr lang="cs-CZ" sz="2400" i="1" dirty="0" err="1"/>
              <a:t>structure</a:t>
            </a:r>
            <a:r>
              <a:rPr lang="cs-CZ" sz="2400" dirty="0"/>
              <a:t>) odkazuje na opakující se vzory uspořádání myšlení a chování, které představují limit voleb a příležitostí, které mají jedinci k dispozici</a:t>
            </a:r>
          </a:p>
          <a:p>
            <a:r>
              <a:rPr lang="cs-CZ" sz="2400" dirty="0"/>
              <a:t>Proces </a:t>
            </a:r>
            <a:r>
              <a:rPr lang="cs-CZ" sz="2400" b="1" dirty="0"/>
              <a:t>strukturace</a:t>
            </a:r>
            <a:r>
              <a:rPr lang="cs-CZ" sz="2400" dirty="0"/>
              <a:t> s sebou nese poznání, že sociální, často institucionalizované (kulturní, ekonomické, politické atd.) bariéry mají moc zabraňovat či usnadňovat různým plánům agentů (subjektů) a současně, že agenti (subjekty) ovlivňují – prostřednictvím lidské reflexivní schopnosti strategicky reagovat na bariéry – strukturální možnosti a zmírňují jejich vliv v dialektickém procesu, který konstituuje vztah jednoho s druhým.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Poland</a:t>
            </a:r>
            <a:r>
              <a:rPr lang="cs-CZ" dirty="0"/>
              <a:t> 1937</a:t>
            </a:r>
          </a:p>
        </p:txBody>
      </p:sp>
      <p:pic>
        <p:nvPicPr>
          <p:cNvPr id="6" name="Zástupný symbol pro obsah 5" descr="Poland1937linguistic.jpg"/>
          <p:cNvPicPr>
            <a:picLocks noGrp="1" noChangeAspect="1"/>
          </p:cNvPicPr>
          <p:nvPr>
            <p:ph sz="quarter" idx="1"/>
          </p:nvPr>
        </p:nvPicPr>
        <p:blipFill>
          <a:blip r:embed="rId2" cstate="print"/>
          <a:stretch>
            <a:fillRect/>
          </a:stretch>
        </p:blipFill>
        <p:spPr>
          <a:xfrm>
            <a:off x="1187624" y="1556792"/>
            <a:ext cx="6667668" cy="5022977"/>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Czechoslovakia</a:t>
            </a:r>
            <a:r>
              <a:rPr lang="cs-CZ" dirty="0"/>
              <a:t> 1930</a:t>
            </a:r>
          </a:p>
        </p:txBody>
      </p:sp>
      <p:pic>
        <p:nvPicPr>
          <p:cNvPr id="4" name="Zástupný symbol pro obsah 3" descr="1024px-Czechoslovakia_1930_linguistic_map_-_created_2008-10-30-cz.svg.png"/>
          <p:cNvPicPr>
            <a:picLocks noGrp="1" noChangeAspect="1"/>
          </p:cNvPicPr>
          <p:nvPr>
            <p:ph sz="quarter" idx="1"/>
          </p:nvPr>
        </p:nvPicPr>
        <p:blipFill>
          <a:blip r:embed="rId2" cstate="print"/>
          <a:stretch>
            <a:fillRect/>
          </a:stretch>
        </p:blipFill>
        <p:spPr>
          <a:xfrm>
            <a:off x="683568" y="1527174"/>
            <a:ext cx="7776863" cy="4723837"/>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Slovakia</a:t>
            </a:r>
            <a:r>
              <a:rPr lang="cs-CZ" dirty="0"/>
              <a:t> 1910</a:t>
            </a:r>
          </a:p>
        </p:txBody>
      </p:sp>
      <p:pic>
        <p:nvPicPr>
          <p:cNvPr id="4" name="Zástupný symbol pro obsah 3" descr="Slovakia_1910_Language.png"/>
          <p:cNvPicPr>
            <a:picLocks noGrp="1" noChangeAspect="1"/>
          </p:cNvPicPr>
          <p:nvPr>
            <p:ph sz="quarter" idx="1"/>
          </p:nvPr>
        </p:nvPicPr>
        <p:blipFill>
          <a:blip r:embed="rId2" cstate="print"/>
          <a:stretch>
            <a:fillRect/>
          </a:stretch>
        </p:blipFill>
        <p:spPr>
          <a:xfrm>
            <a:off x="328358" y="1527175"/>
            <a:ext cx="8450772" cy="4572000"/>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Slovakia</a:t>
            </a:r>
            <a:r>
              <a:rPr lang="cs-CZ" dirty="0"/>
              <a:t> 2011</a:t>
            </a:r>
          </a:p>
        </p:txBody>
      </p:sp>
      <p:pic>
        <p:nvPicPr>
          <p:cNvPr id="4" name="Zástupný symbol pro obsah 3" descr="Slovakia_2011_Language.png"/>
          <p:cNvPicPr>
            <a:picLocks noGrp="1" noChangeAspect="1"/>
          </p:cNvPicPr>
          <p:nvPr>
            <p:ph sz="quarter" idx="1"/>
          </p:nvPr>
        </p:nvPicPr>
        <p:blipFill>
          <a:blip r:embed="rId2" cstate="print"/>
          <a:stretch>
            <a:fillRect/>
          </a:stretch>
        </p:blipFill>
        <p:spPr>
          <a:xfrm>
            <a:off x="328358" y="1527175"/>
            <a:ext cx="8450772" cy="4572000"/>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Hungary</a:t>
            </a:r>
            <a:r>
              <a:rPr lang="cs-CZ" dirty="0"/>
              <a:t> 1919</a:t>
            </a:r>
          </a:p>
        </p:txBody>
      </p:sp>
      <p:pic>
        <p:nvPicPr>
          <p:cNvPr id="4" name="Zástupný symbol pro obsah 3" descr="800px-Magyarorszag_1920.png"/>
          <p:cNvPicPr>
            <a:picLocks noGrp="1" noChangeAspect="1"/>
          </p:cNvPicPr>
          <p:nvPr>
            <p:ph sz="quarter" idx="1"/>
          </p:nvPr>
        </p:nvPicPr>
        <p:blipFill>
          <a:blip r:embed="rId3" cstate="print"/>
          <a:stretch>
            <a:fillRect/>
          </a:stretch>
        </p:blipFill>
        <p:spPr>
          <a:xfrm>
            <a:off x="1185788" y="1527175"/>
            <a:ext cx="6735912" cy="4572000"/>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Ethnicity</a:t>
            </a:r>
            <a:r>
              <a:rPr lang="cs-CZ" dirty="0"/>
              <a:t> </a:t>
            </a:r>
            <a:r>
              <a:rPr lang="cs-CZ" dirty="0" err="1"/>
              <a:t>of</a:t>
            </a:r>
            <a:r>
              <a:rPr lang="cs-CZ" dirty="0"/>
              <a:t> Visegrád </a:t>
            </a:r>
            <a:r>
              <a:rPr lang="cs-CZ" dirty="0" err="1"/>
              <a:t>Countries</a:t>
            </a:r>
            <a:r>
              <a:rPr lang="cs-CZ" dirty="0"/>
              <a:t> </a:t>
            </a:r>
            <a:r>
              <a:rPr lang="cs-CZ" dirty="0" err="1"/>
              <a:t>Today</a:t>
            </a:r>
            <a:endParaRPr lang="cs-CZ" dirty="0"/>
          </a:p>
        </p:txBody>
      </p:sp>
      <p:sp>
        <p:nvSpPr>
          <p:cNvPr id="3" name="Zástupný symbol pro obsah 2"/>
          <p:cNvSpPr>
            <a:spLocks noGrp="1"/>
          </p:cNvSpPr>
          <p:nvPr>
            <p:ph sz="quarter" idx="1"/>
          </p:nvPr>
        </p:nvSpPr>
        <p:spPr/>
        <p:txBody>
          <a:bodyPr/>
          <a:lstStyle/>
          <a:p>
            <a:r>
              <a:rPr lang="cs-CZ" dirty="0" err="1"/>
              <a:t>Czech</a:t>
            </a:r>
            <a:r>
              <a:rPr lang="cs-CZ" dirty="0"/>
              <a:t> </a:t>
            </a:r>
            <a:r>
              <a:rPr lang="cs-CZ" dirty="0" err="1"/>
              <a:t>Republic</a:t>
            </a:r>
            <a:r>
              <a:rPr lang="cs-CZ" dirty="0"/>
              <a:t> – 95 % </a:t>
            </a:r>
            <a:r>
              <a:rPr lang="cs-CZ" dirty="0" err="1"/>
              <a:t>Czechs</a:t>
            </a:r>
            <a:r>
              <a:rPr lang="cs-CZ" dirty="0"/>
              <a:t> (</a:t>
            </a:r>
            <a:r>
              <a:rPr lang="cs-CZ" dirty="0" err="1"/>
              <a:t>etnically</a:t>
            </a:r>
            <a:r>
              <a:rPr lang="cs-CZ" dirty="0"/>
              <a:t> </a:t>
            </a:r>
            <a:r>
              <a:rPr lang="cs-CZ" dirty="0" err="1"/>
              <a:t>and</a:t>
            </a:r>
            <a:r>
              <a:rPr lang="cs-CZ" dirty="0"/>
              <a:t> </a:t>
            </a:r>
            <a:r>
              <a:rPr lang="cs-CZ" dirty="0" err="1"/>
              <a:t>linguistically</a:t>
            </a:r>
            <a:r>
              <a:rPr lang="cs-CZ" dirty="0"/>
              <a:t>)</a:t>
            </a:r>
          </a:p>
          <a:p>
            <a:r>
              <a:rPr lang="cs-CZ" dirty="0" err="1"/>
              <a:t>Slovak</a:t>
            </a:r>
            <a:r>
              <a:rPr lang="cs-CZ" dirty="0"/>
              <a:t> </a:t>
            </a:r>
            <a:r>
              <a:rPr lang="cs-CZ" dirty="0" err="1"/>
              <a:t>Republic</a:t>
            </a:r>
            <a:r>
              <a:rPr lang="cs-CZ" dirty="0"/>
              <a:t> – 80,7 % </a:t>
            </a:r>
            <a:r>
              <a:rPr lang="cs-CZ" dirty="0" err="1"/>
              <a:t>Slovaks</a:t>
            </a:r>
            <a:endParaRPr lang="cs-CZ" dirty="0"/>
          </a:p>
          <a:p>
            <a:r>
              <a:rPr lang="cs-CZ" dirty="0" err="1"/>
              <a:t>Poland</a:t>
            </a:r>
            <a:r>
              <a:rPr lang="cs-CZ" dirty="0"/>
              <a:t> – 98 % </a:t>
            </a:r>
            <a:r>
              <a:rPr lang="cs-CZ" dirty="0" err="1"/>
              <a:t>Poles</a:t>
            </a:r>
            <a:endParaRPr lang="cs-CZ" dirty="0"/>
          </a:p>
          <a:p>
            <a:r>
              <a:rPr lang="cs-CZ" dirty="0" err="1"/>
              <a:t>Hungary</a:t>
            </a:r>
            <a:r>
              <a:rPr lang="cs-CZ" dirty="0"/>
              <a:t> – cca 95 % </a:t>
            </a:r>
            <a:r>
              <a:rPr lang="cs-CZ" dirty="0" err="1"/>
              <a:t>Hungarians</a:t>
            </a:r>
            <a:endParaRPr lang="cs-CZ" dirty="0"/>
          </a:p>
          <a:p>
            <a:endParaRPr lang="cs-CZ"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Foreign</a:t>
            </a:r>
            <a:r>
              <a:rPr lang="cs-CZ" dirty="0"/>
              <a:t>-</a:t>
            </a:r>
            <a:r>
              <a:rPr lang="cs-CZ" dirty="0" err="1"/>
              <a:t>Born</a:t>
            </a:r>
            <a:r>
              <a:rPr lang="cs-CZ" dirty="0"/>
              <a:t> </a:t>
            </a:r>
            <a:r>
              <a:rPr lang="cs-CZ" dirty="0" err="1"/>
              <a:t>Population</a:t>
            </a:r>
            <a:r>
              <a:rPr lang="cs-CZ" dirty="0"/>
              <a:t> in </a:t>
            </a:r>
            <a:r>
              <a:rPr lang="cs-CZ" dirty="0" err="1"/>
              <a:t>Europe</a:t>
            </a:r>
            <a:r>
              <a:rPr lang="cs-CZ" dirty="0"/>
              <a:t> (2015)</a:t>
            </a:r>
          </a:p>
        </p:txBody>
      </p:sp>
      <p:pic>
        <p:nvPicPr>
          <p:cNvPr id="6" name="Zástupný symbol pro obsah 5" descr="immigrants-europe.jpg"/>
          <p:cNvPicPr>
            <a:picLocks noGrp="1" noChangeAspect="1"/>
          </p:cNvPicPr>
          <p:nvPr>
            <p:ph sz="quarter" idx="1"/>
          </p:nvPr>
        </p:nvPicPr>
        <p:blipFill>
          <a:blip r:embed="rId3" cstate="print"/>
          <a:stretch>
            <a:fillRect/>
          </a:stretch>
        </p:blipFill>
        <p:spPr>
          <a:xfrm>
            <a:off x="2195735" y="1455166"/>
            <a:ext cx="4854153" cy="4854153"/>
          </a:xfr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The</a:t>
            </a:r>
            <a:r>
              <a:rPr lang="cs-CZ" dirty="0"/>
              <a:t> </a:t>
            </a:r>
            <a:r>
              <a:rPr lang="cs-CZ" dirty="0" err="1"/>
              <a:t>Fear</a:t>
            </a:r>
            <a:r>
              <a:rPr lang="cs-CZ" dirty="0"/>
              <a:t> </a:t>
            </a:r>
            <a:r>
              <a:rPr lang="cs-CZ" dirty="0" err="1"/>
              <a:t>of</a:t>
            </a:r>
            <a:r>
              <a:rPr lang="cs-CZ" dirty="0"/>
              <a:t> </a:t>
            </a:r>
            <a:r>
              <a:rPr lang="cs-CZ" dirty="0" err="1"/>
              <a:t>Ethnic</a:t>
            </a:r>
            <a:r>
              <a:rPr lang="cs-CZ" dirty="0"/>
              <a:t> </a:t>
            </a:r>
            <a:r>
              <a:rPr lang="cs-CZ" dirty="0" err="1"/>
              <a:t>Disappearance</a:t>
            </a:r>
            <a:endParaRPr lang="cs-CZ" dirty="0"/>
          </a:p>
        </p:txBody>
      </p:sp>
      <p:sp>
        <p:nvSpPr>
          <p:cNvPr id="3" name="Zástupný symbol pro obsah 2"/>
          <p:cNvSpPr>
            <a:spLocks noGrp="1"/>
          </p:cNvSpPr>
          <p:nvPr>
            <p:ph sz="quarter" idx="1"/>
          </p:nvPr>
        </p:nvSpPr>
        <p:spPr/>
        <p:txBody>
          <a:bodyPr>
            <a:normAutofit fontScale="92500" lnSpcReduction="20000"/>
          </a:bodyPr>
          <a:lstStyle/>
          <a:p>
            <a:r>
              <a:rPr lang="en-US" dirty="0"/>
              <a:t>small nations </a:t>
            </a:r>
            <a:endParaRPr lang="cs-CZ" dirty="0"/>
          </a:p>
          <a:p>
            <a:r>
              <a:rPr lang="en-US" dirty="0"/>
              <a:t>nationhood defined by language, culture, and often religion</a:t>
            </a:r>
            <a:endParaRPr lang="cs-CZ" dirty="0"/>
          </a:p>
          <a:p>
            <a:r>
              <a:rPr lang="cs-CZ" dirty="0" err="1"/>
              <a:t>historical</a:t>
            </a:r>
            <a:r>
              <a:rPr lang="cs-CZ" dirty="0"/>
              <a:t> </a:t>
            </a:r>
            <a:r>
              <a:rPr lang="cs-CZ" dirty="0" err="1"/>
              <a:t>experience</a:t>
            </a:r>
            <a:r>
              <a:rPr lang="cs-CZ" dirty="0"/>
              <a:t> – </a:t>
            </a:r>
            <a:r>
              <a:rPr lang="cs-CZ" dirty="0" err="1"/>
              <a:t>divided</a:t>
            </a:r>
            <a:r>
              <a:rPr lang="cs-CZ" dirty="0"/>
              <a:t> </a:t>
            </a:r>
            <a:r>
              <a:rPr lang="cs-CZ" dirty="0" err="1"/>
              <a:t>and</a:t>
            </a:r>
            <a:r>
              <a:rPr lang="cs-CZ" dirty="0"/>
              <a:t> </a:t>
            </a:r>
            <a:r>
              <a:rPr lang="cs-CZ" dirty="0" err="1"/>
              <a:t>ruled</a:t>
            </a:r>
            <a:r>
              <a:rPr lang="cs-CZ" dirty="0"/>
              <a:t> by </a:t>
            </a:r>
            <a:r>
              <a:rPr lang="cs-CZ" dirty="0" err="1"/>
              <a:t>the</a:t>
            </a:r>
            <a:r>
              <a:rPr lang="cs-CZ" dirty="0"/>
              <a:t> </a:t>
            </a:r>
            <a:r>
              <a:rPr lang="cs-CZ" dirty="0" err="1"/>
              <a:t>big</a:t>
            </a:r>
            <a:r>
              <a:rPr lang="cs-CZ" dirty="0"/>
              <a:t> </a:t>
            </a:r>
            <a:r>
              <a:rPr lang="cs-CZ" dirty="0" err="1"/>
              <a:t>ones</a:t>
            </a:r>
            <a:r>
              <a:rPr lang="cs-CZ" dirty="0"/>
              <a:t> (</a:t>
            </a:r>
            <a:r>
              <a:rPr lang="cs-CZ" dirty="0" err="1"/>
              <a:t>Germany</a:t>
            </a:r>
            <a:r>
              <a:rPr lang="cs-CZ" dirty="0"/>
              <a:t>, </a:t>
            </a:r>
            <a:r>
              <a:rPr lang="cs-CZ" dirty="0" err="1"/>
              <a:t>Russia</a:t>
            </a:r>
            <a:r>
              <a:rPr lang="cs-CZ" dirty="0"/>
              <a:t>, </a:t>
            </a:r>
            <a:r>
              <a:rPr lang="cs-CZ" dirty="0" err="1"/>
              <a:t>Austria</a:t>
            </a:r>
            <a:r>
              <a:rPr lang="cs-CZ" dirty="0"/>
              <a:t>…), „</a:t>
            </a:r>
            <a:r>
              <a:rPr lang="cs-CZ" dirty="0" err="1"/>
              <a:t>victims</a:t>
            </a:r>
            <a:r>
              <a:rPr lang="cs-CZ" dirty="0"/>
              <a:t>“</a:t>
            </a:r>
          </a:p>
          <a:p>
            <a:r>
              <a:rPr lang="cs-CZ" dirty="0" err="1"/>
              <a:t>aging</a:t>
            </a:r>
            <a:r>
              <a:rPr lang="cs-CZ" dirty="0"/>
              <a:t> society</a:t>
            </a:r>
          </a:p>
          <a:p>
            <a:r>
              <a:rPr lang="cs-CZ" dirty="0" err="1"/>
              <a:t>emmigration</a:t>
            </a:r>
            <a:r>
              <a:rPr lang="cs-CZ" dirty="0"/>
              <a:t> (</a:t>
            </a:r>
            <a:r>
              <a:rPr lang="cs-CZ" dirty="0" err="1"/>
              <a:t>Poland</a:t>
            </a:r>
            <a:r>
              <a:rPr lang="cs-CZ" dirty="0"/>
              <a:t>)</a:t>
            </a:r>
          </a:p>
          <a:p>
            <a:r>
              <a:rPr lang="en-US" dirty="0"/>
              <a:t>arrival of </a:t>
            </a:r>
            <a:r>
              <a:rPr lang="cs-CZ" dirty="0"/>
              <a:t>(</a:t>
            </a:r>
            <a:r>
              <a:rPr lang="cs-CZ" dirty="0" err="1"/>
              <a:t>young</a:t>
            </a:r>
            <a:r>
              <a:rPr lang="cs-CZ" dirty="0"/>
              <a:t>) </a:t>
            </a:r>
            <a:r>
              <a:rPr lang="en-US" dirty="0"/>
              <a:t>migrants</a:t>
            </a:r>
            <a:r>
              <a:rPr lang="cs-CZ" dirty="0"/>
              <a:t> </a:t>
            </a:r>
          </a:p>
          <a:p>
            <a:r>
              <a:rPr lang="en-US" dirty="0"/>
              <a:t>exit from history</a:t>
            </a:r>
            <a:endParaRPr lang="cs-CZ" dirty="0"/>
          </a:p>
          <a:p>
            <a:r>
              <a:rPr lang="cs-CZ" dirty="0" err="1"/>
              <a:t>existential</a:t>
            </a:r>
            <a:r>
              <a:rPr lang="cs-CZ" dirty="0"/>
              <a:t> </a:t>
            </a:r>
            <a:r>
              <a:rPr lang="cs-CZ" dirty="0" err="1"/>
              <a:t>melancholy</a:t>
            </a:r>
            <a:endParaRPr lang="cs-CZ" dirty="0"/>
          </a:p>
          <a:p>
            <a:endParaRPr lang="cs-CZ" dirty="0"/>
          </a:p>
          <a:p>
            <a:pPr>
              <a:buNone/>
            </a:pP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a:t>
            </a:r>
            <a:r>
              <a:rPr lang="cs-CZ" dirty="0" err="1"/>
              <a:t>Winners</a:t>
            </a:r>
            <a:r>
              <a:rPr lang="cs-CZ" dirty="0"/>
              <a:t>“ </a:t>
            </a:r>
            <a:r>
              <a:rPr lang="cs-CZ" dirty="0" err="1"/>
              <a:t>and</a:t>
            </a:r>
            <a:r>
              <a:rPr lang="cs-CZ" dirty="0"/>
              <a:t> „</a:t>
            </a:r>
            <a:r>
              <a:rPr lang="cs-CZ" dirty="0" err="1"/>
              <a:t>Losers</a:t>
            </a:r>
            <a:r>
              <a:rPr lang="cs-CZ" dirty="0"/>
              <a:t>“ </a:t>
            </a:r>
            <a:r>
              <a:rPr lang="cs-CZ" dirty="0" err="1"/>
              <a:t>of</a:t>
            </a:r>
            <a:r>
              <a:rPr lang="cs-CZ" dirty="0"/>
              <a:t> </a:t>
            </a:r>
            <a:r>
              <a:rPr lang="cs-CZ" dirty="0" err="1"/>
              <a:t>Transition</a:t>
            </a:r>
            <a:r>
              <a:rPr lang="cs-CZ" dirty="0"/>
              <a:t> </a:t>
            </a:r>
            <a:r>
              <a:rPr lang="cs-CZ" dirty="0" err="1"/>
              <a:t>after</a:t>
            </a:r>
            <a:r>
              <a:rPr lang="cs-CZ" dirty="0"/>
              <a:t> 1989</a:t>
            </a:r>
          </a:p>
        </p:txBody>
      </p:sp>
      <p:sp>
        <p:nvSpPr>
          <p:cNvPr id="3" name="Zástupný symbol pro obsah 2"/>
          <p:cNvSpPr>
            <a:spLocks noGrp="1"/>
          </p:cNvSpPr>
          <p:nvPr>
            <p:ph sz="quarter" idx="1"/>
          </p:nvPr>
        </p:nvSpPr>
        <p:spPr/>
        <p:txBody>
          <a:bodyPr>
            <a:normAutofit fontScale="85000" lnSpcReduction="10000"/>
          </a:bodyPr>
          <a:lstStyle/>
          <a:p>
            <a:r>
              <a:rPr lang="en-US" dirty="0"/>
              <a:t>C</a:t>
            </a:r>
            <a:r>
              <a:rPr lang="cs-CZ" dirty="0" err="1"/>
              <a:t>EE</a:t>
            </a:r>
            <a:r>
              <a:rPr lang="en-US" dirty="0"/>
              <a:t> could import Western political institutions, but not the social identities that support them</a:t>
            </a:r>
            <a:r>
              <a:rPr lang="cs-CZ" dirty="0"/>
              <a:t> („</a:t>
            </a:r>
            <a:r>
              <a:rPr lang="cs-CZ" dirty="0" err="1"/>
              <a:t>democracy</a:t>
            </a:r>
            <a:r>
              <a:rPr lang="cs-CZ" dirty="0"/>
              <a:t> </a:t>
            </a:r>
            <a:r>
              <a:rPr lang="cs-CZ" dirty="0" err="1"/>
              <a:t>without</a:t>
            </a:r>
            <a:r>
              <a:rPr lang="cs-CZ" dirty="0"/>
              <a:t> </a:t>
            </a:r>
            <a:r>
              <a:rPr lang="cs-CZ" dirty="0" err="1"/>
              <a:t>democrats</a:t>
            </a:r>
            <a:r>
              <a:rPr lang="cs-CZ" dirty="0"/>
              <a:t>“)</a:t>
            </a:r>
          </a:p>
          <a:p>
            <a:r>
              <a:rPr lang="cs-CZ" dirty="0" err="1"/>
              <a:t>tension</a:t>
            </a:r>
            <a:r>
              <a:rPr lang="cs-CZ" dirty="0"/>
              <a:t> </a:t>
            </a:r>
            <a:r>
              <a:rPr lang="cs-CZ" dirty="0" err="1"/>
              <a:t>between</a:t>
            </a:r>
            <a:r>
              <a:rPr lang="cs-CZ" dirty="0"/>
              <a:t> </a:t>
            </a:r>
            <a:r>
              <a:rPr lang="cs-CZ" dirty="0" err="1"/>
              <a:t>cosmopolitanism</a:t>
            </a:r>
            <a:r>
              <a:rPr lang="cs-CZ" dirty="0"/>
              <a:t> (Havel, </a:t>
            </a:r>
            <a:r>
              <a:rPr lang="cs-CZ" dirty="0" err="1"/>
              <a:t>Michnik</a:t>
            </a:r>
            <a:r>
              <a:rPr lang="cs-CZ" dirty="0"/>
              <a:t>) </a:t>
            </a:r>
            <a:r>
              <a:rPr lang="cs-CZ" dirty="0" err="1"/>
              <a:t>and</a:t>
            </a:r>
            <a:r>
              <a:rPr lang="cs-CZ" dirty="0"/>
              <a:t> </a:t>
            </a:r>
            <a:r>
              <a:rPr lang="cs-CZ" dirty="0" err="1"/>
              <a:t>nationalism</a:t>
            </a:r>
            <a:r>
              <a:rPr lang="cs-CZ" dirty="0"/>
              <a:t> (Klaus, Zeman, </a:t>
            </a:r>
            <a:r>
              <a:rPr lang="cs-CZ" dirty="0" err="1"/>
              <a:t>Kaczyński</a:t>
            </a:r>
            <a:r>
              <a:rPr lang="cs-CZ" dirty="0"/>
              <a:t>, </a:t>
            </a:r>
            <a:r>
              <a:rPr lang="cs-CZ" dirty="0" err="1"/>
              <a:t>Orbán</a:t>
            </a:r>
            <a:r>
              <a:rPr lang="cs-CZ" dirty="0"/>
              <a:t>)</a:t>
            </a:r>
          </a:p>
          <a:p>
            <a:r>
              <a:rPr lang="en-US" dirty="0"/>
              <a:t>displacement of the border between left and right by the border between internationalists and </a:t>
            </a:r>
            <a:r>
              <a:rPr lang="en-US" dirty="0" err="1"/>
              <a:t>nativists</a:t>
            </a:r>
            <a:endParaRPr lang="cs-CZ" dirty="0"/>
          </a:p>
          <a:p>
            <a:r>
              <a:rPr lang="cs-CZ" dirty="0" err="1"/>
              <a:t>cleavage</a:t>
            </a:r>
            <a:r>
              <a:rPr lang="cs-CZ" dirty="0"/>
              <a:t> „city“ vs. „country“ </a:t>
            </a:r>
          </a:p>
          <a:p>
            <a:r>
              <a:rPr lang="en-US" dirty="0"/>
              <a:t>deeply rooted mistrust of the cosmopolitan mindset</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a:t>
            </a:r>
            <a:r>
              <a:rPr lang="cs-CZ" dirty="0" err="1"/>
              <a:t>Winners</a:t>
            </a:r>
            <a:r>
              <a:rPr lang="cs-CZ" dirty="0"/>
              <a:t>“ </a:t>
            </a:r>
            <a:r>
              <a:rPr lang="cs-CZ" dirty="0" err="1"/>
              <a:t>and</a:t>
            </a:r>
            <a:r>
              <a:rPr lang="cs-CZ" dirty="0"/>
              <a:t> „</a:t>
            </a:r>
            <a:r>
              <a:rPr lang="cs-CZ" dirty="0" err="1"/>
              <a:t>Losers</a:t>
            </a:r>
            <a:r>
              <a:rPr lang="cs-CZ" dirty="0"/>
              <a:t>“ </a:t>
            </a:r>
            <a:r>
              <a:rPr lang="cs-CZ" dirty="0" err="1"/>
              <a:t>of</a:t>
            </a:r>
            <a:r>
              <a:rPr lang="cs-CZ" dirty="0"/>
              <a:t> </a:t>
            </a:r>
            <a:r>
              <a:rPr lang="cs-CZ" dirty="0" err="1"/>
              <a:t>Transition</a:t>
            </a:r>
            <a:r>
              <a:rPr lang="cs-CZ" dirty="0"/>
              <a:t> </a:t>
            </a:r>
            <a:r>
              <a:rPr lang="cs-CZ" dirty="0" err="1"/>
              <a:t>after</a:t>
            </a:r>
            <a:r>
              <a:rPr lang="cs-CZ" dirty="0"/>
              <a:t> 1989</a:t>
            </a:r>
          </a:p>
        </p:txBody>
      </p:sp>
      <p:sp>
        <p:nvSpPr>
          <p:cNvPr id="3" name="Zástupný symbol pro obsah 2"/>
          <p:cNvSpPr>
            <a:spLocks noGrp="1"/>
          </p:cNvSpPr>
          <p:nvPr>
            <p:ph sz="quarter" idx="1"/>
          </p:nvPr>
        </p:nvSpPr>
        <p:spPr/>
        <p:txBody>
          <a:bodyPr>
            <a:normAutofit fontScale="70000" lnSpcReduction="20000"/>
          </a:bodyPr>
          <a:lstStyle/>
          <a:p>
            <a:r>
              <a:rPr lang="cs-CZ" dirty="0" err="1"/>
              <a:t>consensus</a:t>
            </a:r>
            <a:r>
              <a:rPr lang="cs-CZ" dirty="0"/>
              <a:t> </a:t>
            </a:r>
            <a:r>
              <a:rPr lang="cs-CZ" dirty="0" err="1"/>
              <a:t>disappears</a:t>
            </a:r>
            <a:r>
              <a:rPr lang="cs-CZ" dirty="0"/>
              <a:t> (</a:t>
            </a:r>
            <a:r>
              <a:rPr lang="en-US" dirty="0"/>
              <a:t>identity of the </a:t>
            </a:r>
            <a:r>
              <a:rPr lang="en-US" dirty="0" err="1"/>
              <a:t>postcommunist</a:t>
            </a:r>
            <a:r>
              <a:rPr lang="en-US" dirty="0"/>
              <a:t> voter</a:t>
            </a:r>
            <a:r>
              <a:rPr lang="cs-CZ" dirty="0"/>
              <a:t>) - </a:t>
            </a:r>
            <a:r>
              <a:rPr lang="en-US" dirty="0"/>
              <a:t>desire to find a place in the new order of freedom and democracy</a:t>
            </a:r>
            <a:r>
              <a:rPr lang="cs-CZ" dirty="0"/>
              <a:t> </a:t>
            </a:r>
            <a:r>
              <a:rPr lang="cs-CZ" dirty="0" err="1"/>
              <a:t>withers</a:t>
            </a:r>
            <a:endParaRPr lang="cs-CZ" dirty="0"/>
          </a:p>
          <a:p>
            <a:r>
              <a:rPr lang="cs-CZ" dirty="0" err="1"/>
              <a:t>economic</a:t>
            </a:r>
            <a:r>
              <a:rPr lang="cs-CZ" dirty="0"/>
              <a:t> </a:t>
            </a:r>
            <a:r>
              <a:rPr lang="cs-CZ" dirty="0" err="1"/>
              <a:t>crisis</a:t>
            </a:r>
            <a:r>
              <a:rPr lang="cs-CZ" dirty="0"/>
              <a:t>, no </a:t>
            </a:r>
            <a:r>
              <a:rPr lang="cs-CZ" dirty="0" err="1"/>
              <a:t>economic</a:t>
            </a:r>
            <a:r>
              <a:rPr lang="cs-CZ" dirty="0"/>
              <a:t> </a:t>
            </a:r>
            <a:r>
              <a:rPr lang="cs-CZ" dirty="0" err="1"/>
              <a:t>growth</a:t>
            </a:r>
            <a:r>
              <a:rPr lang="cs-CZ" dirty="0"/>
              <a:t> </a:t>
            </a:r>
            <a:r>
              <a:rPr lang="cs-CZ" dirty="0" err="1"/>
              <a:t>anymore</a:t>
            </a:r>
            <a:r>
              <a:rPr lang="cs-CZ" dirty="0"/>
              <a:t> (x </a:t>
            </a:r>
            <a:r>
              <a:rPr lang="cs-CZ" dirty="0" err="1"/>
              <a:t>Poland</a:t>
            </a:r>
            <a:r>
              <a:rPr lang="cs-CZ" dirty="0"/>
              <a:t>)</a:t>
            </a:r>
          </a:p>
          <a:p>
            <a:r>
              <a:rPr lang="cs-CZ" dirty="0" err="1"/>
              <a:t>rise</a:t>
            </a:r>
            <a:r>
              <a:rPr lang="cs-CZ" dirty="0"/>
              <a:t> </a:t>
            </a:r>
            <a:r>
              <a:rPr lang="cs-CZ" dirty="0" err="1"/>
              <a:t>of</a:t>
            </a:r>
            <a:r>
              <a:rPr lang="cs-CZ" dirty="0"/>
              <a:t> </a:t>
            </a:r>
            <a:r>
              <a:rPr lang="cs-CZ" dirty="0" err="1"/>
              <a:t>unequality</a:t>
            </a:r>
            <a:r>
              <a:rPr lang="cs-CZ" dirty="0"/>
              <a:t> („</a:t>
            </a:r>
            <a:r>
              <a:rPr lang="cs-CZ" dirty="0" err="1"/>
              <a:t>rich</a:t>
            </a:r>
            <a:r>
              <a:rPr lang="cs-CZ" dirty="0"/>
              <a:t>“ </a:t>
            </a:r>
            <a:r>
              <a:rPr lang="cs-CZ" dirty="0" err="1"/>
              <a:t>and</a:t>
            </a:r>
            <a:r>
              <a:rPr lang="cs-CZ" dirty="0"/>
              <a:t> „</a:t>
            </a:r>
            <a:r>
              <a:rPr lang="cs-CZ" dirty="0" err="1"/>
              <a:t>poor</a:t>
            </a:r>
            <a:r>
              <a:rPr lang="cs-CZ" dirty="0"/>
              <a:t>“)</a:t>
            </a:r>
          </a:p>
          <a:p>
            <a:r>
              <a:rPr lang="cs-CZ" dirty="0" err="1"/>
              <a:t>still</a:t>
            </a:r>
            <a:r>
              <a:rPr lang="cs-CZ" dirty="0"/>
              <a:t> </a:t>
            </a:r>
            <a:r>
              <a:rPr lang="cs-CZ" dirty="0" err="1"/>
              <a:t>poorer</a:t>
            </a:r>
            <a:r>
              <a:rPr lang="cs-CZ" dirty="0"/>
              <a:t> </a:t>
            </a:r>
            <a:r>
              <a:rPr lang="cs-CZ" dirty="0" err="1"/>
              <a:t>than</a:t>
            </a:r>
            <a:r>
              <a:rPr lang="cs-CZ" dirty="0"/>
              <a:t> Western </a:t>
            </a:r>
            <a:r>
              <a:rPr lang="cs-CZ" dirty="0" err="1"/>
              <a:t>Europeans</a:t>
            </a:r>
            <a:r>
              <a:rPr lang="cs-CZ" dirty="0"/>
              <a:t> = feeling as a </a:t>
            </a:r>
            <a:r>
              <a:rPr lang="cs-CZ" dirty="0" err="1"/>
              <a:t>second</a:t>
            </a:r>
            <a:r>
              <a:rPr lang="cs-CZ" dirty="0"/>
              <a:t> </a:t>
            </a:r>
            <a:r>
              <a:rPr lang="cs-CZ" dirty="0" err="1"/>
              <a:t>class</a:t>
            </a:r>
            <a:r>
              <a:rPr lang="cs-CZ" dirty="0"/>
              <a:t> </a:t>
            </a:r>
            <a:r>
              <a:rPr lang="cs-CZ" dirty="0" err="1"/>
              <a:t>EU</a:t>
            </a:r>
            <a:r>
              <a:rPr lang="cs-CZ" dirty="0"/>
              <a:t>-</a:t>
            </a:r>
            <a:r>
              <a:rPr lang="cs-CZ" dirty="0" err="1"/>
              <a:t>citizens</a:t>
            </a:r>
            <a:endParaRPr lang="cs-CZ" dirty="0"/>
          </a:p>
          <a:p>
            <a:r>
              <a:rPr lang="cs-CZ" dirty="0" err="1"/>
              <a:t>everything</a:t>
            </a:r>
            <a:r>
              <a:rPr lang="cs-CZ" dirty="0"/>
              <a:t> </a:t>
            </a:r>
            <a:r>
              <a:rPr lang="cs-CZ" dirty="0" err="1"/>
              <a:t>being</a:t>
            </a:r>
            <a:r>
              <a:rPr lang="cs-CZ" dirty="0"/>
              <a:t> </a:t>
            </a:r>
            <a:r>
              <a:rPr lang="cs-CZ" dirty="0" err="1"/>
              <a:t>decided</a:t>
            </a:r>
            <a:r>
              <a:rPr lang="cs-CZ" dirty="0"/>
              <a:t> in </a:t>
            </a:r>
            <a:r>
              <a:rPr lang="cs-CZ" dirty="0" err="1"/>
              <a:t>Brussels</a:t>
            </a:r>
            <a:r>
              <a:rPr lang="cs-CZ" dirty="0"/>
              <a:t> (budget, </a:t>
            </a:r>
            <a:r>
              <a:rPr lang="cs-CZ" dirty="0" err="1"/>
              <a:t>migration</a:t>
            </a:r>
            <a:r>
              <a:rPr lang="cs-CZ" dirty="0"/>
              <a:t> </a:t>
            </a:r>
            <a:r>
              <a:rPr lang="cs-CZ" dirty="0" err="1"/>
              <a:t>policy</a:t>
            </a:r>
            <a:r>
              <a:rPr lang="cs-CZ" dirty="0"/>
              <a:t>) – </a:t>
            </a:r>
            <a:r>
              <a:rPr lang="cs-CZ" dirty="0" err="1"/>
              <a:t>loss</a:t>
            </a:r>
            <a:r>
              <a:rPr lang="cs-CZ" dirty="0"/>
              <a:t> </a:t>
            </a:r>
            <a:r>
              <a:rPr lang="cs-CZ" dirty="0" err="1"/>
              <a:t>of</a:t>
            </a:r>
            <a:r>
              <a:rPr lang="cs-CZ" dirty="0"/>
              <a:t> </a:t>
            </a:r>
            <a:r>
              <a:rPr lang="cs-CZ" dirty="0" err="1"/>
              <a:t>power</a:t>
            </a:r>
            <a:r>
              <a:rPr lang="cs-CZ" dirty="0"/>
              <a:t> </a:t>
            </a:r>
            <a:r>
              <a:rPr lang="cs-CZ" dirty="0" err="1"/>
              <a:t>of</a:t>
            </a:r>
            <a:r>
              <a:rPr lang="cs-CZ" dirty="0"/>
              <a:t> a </a:t>
            </a:r>
            <a:r>
              <a:rPr lang="cs-CZ" dirty="0" err="1"/>
              <a:t>common</a:t>
            </a:r>
            <a:r>
              <a:rPr lang="cs-CZ" dirty="0"/>
              <a:t> </a:t>
            </a:r>
            <a:r>
              <a:rPr lang="cs-CZ" dirty="0" err="1"/>
              <a:t>citizen</a:t>
            </a:r>
            <a:endParaRPr lang="cs-CZ" dirty="0"/>
          </a:p>
          <a:p>
            <a:r>
              <a:rPr lang="cs-CZ" dirty="0" err="1"/>
              <a:t>lack</a:t>
            </a:r>
            <a:r>
              <a:rPr lang="cs-CZ" dirty="0"/>
              <a:t> </a:t>
            </a:r>
            <a:r>
              <a:rPr lang="cs-CZ" dirty="0" err="1"/>
              <a:t>of</a:t>
            </a:r>
            <a:r>
              <a:rPr lang="cs-CZ" dirty="0"/>
              <a:t> </a:t>
            </a:r>
            <a:r>
              <a:rPr lang="cs-CZ" dirty="0" err="1"/>
              <a:t>selfconfidence</a:t>
            </a:r>
            <a:endParaRPr lang="cs-CZ" dirty="0"/>
          </a:p>
          <a:p>
            <a:r>
              <a:rPr lang="en-US" dirty="0"/>
              <a:t>“transformative power” of the EU</a:t>
            </a:r>
            <a:r>
              <a:rPr lang="cs-CZ" dirty="0"/>
              <a:t> </a:t>
            </a:r>
            <a:r>
              <a:rPr lang="cs-CZ" dirty="0" err="1"/>
              <a:t>declines</a:t>
            </a:r>
            <a:r>
              <a:rPr lang="cs-CZ" dirty="0"/>
              <a:t> (</a:t>
            </a:r>
            <a:r>
              <a:rPr lang="cs-CZ" dirty="0" err="1"/>
              <a:t>CEE</a:t>
            </a:r>
            <a:r>
              <a:rPr lang="cs-CZ" dirty="0"/>
              <a:t> </a:t>
            </a:r>
            <a:r>
              <a:rPr lang="cs-CZ" dirty="0" err="1"/>
              <a:t>became</a:t>
            </a:r>
            <a:r>
              <a:rPr lang="cs-CZ" dirty="0"/>
              <a:t> </a:t>
            </a:r>
            <a:r>
              <a:rPr lang="cs-CZ" dirty="0" err="1"/>
              <a:t>members</a:t>
            </a:r>
            <a:r>
              <a:rPr lang="cs-CZ" dirty="0"/>
              <a:t> </a:t>
            </a:r>
            <a:r>
              <a:rPr lang="cs-CZ" dirty="0" err="1"/>
              <a:t>of</a:t>
            </a:r>
            <a:r>
              <a:rPr lang="cs-CZ" dirty="0"/>
              <a:t> </a:t>
            </a:r>
            <a:r>
              <a:rPr lang="cs-CZ" dirty="0" err="1"/>
              <a:t>the</a:t>
            </a:r>
            <a:r>
              <a:rPr lang="cs-CZ" dirty="0"/>
              <a:t> EU), </a:t>
            </a:r>
            <a:r>
              <a:rPr lang="cs-CZ" dirty="0" err="1"/>
              <a:t>EU</a:t>
            </a:r>
            <a:r>
              <a:rPr lang="cs-CZ" dirty="0"/>
              <a:t> = „</a:t>
            </a:r>
            <a:r>
              <a:rPr lang="cs-CZ" dirty="0" err="1"/>
              <a:t>tool</a:t>
            </a:r>
            <a:r>
              <a:rPr lang="cs-CZ" dirty="0"/>
              <a:t> </a:t>
            </a:r>
            <a:r>
              <a:rPr lang="cs-CZ" dirty="0" err="1"/>
              <a:t>of</a:t>
            </a:r>
            <a:r>
              <a:rPr lang="cs-CZ" dirty="0"/>
              <a:t> market </a:t>
            </a:r>
            <a:r>
              <a:rPr lang="cs-CZ" dirty="0" err="1"/>
              <a:t>globalization</a:t>
            </a:r>
            <a:r>
              <a:rPr lang="cs-CZ" dirty="0"/>
              <a:t>“</a:t>
            </a:r>
          </a:p>
          <a:p>
            <a:r>
              <a:rPr lang="cs-CZ" dirty="0"/>
              <a:t>i</a:t>
            </a:r>
            <a:r>
              <a:rPr lang="en-US" dirty="0"/>
              <a:t>n the </a:t>
            </a:r>
            <a:r>
              <a:rPr lang="en-US" dirty="0" err="1"/>
              <a:t>CEE</a:t>
            </a:r>
            <a:r>
              <a:rPr lang="en-US" dirty="0"/>
              <a:t> region, post-1989 liberalism meant “democracy, markets, and European integration”</a:t>
            </a:r>
            <a:r>
              <a:rPr lang="cs-CZ" dirty="0"/>
              <a:t> = </a:t>
            </a:r>
            <a:r>
              <a:rPr lang="cs-CZ" dirty="0" err="1"/>
              <a:t>all</a:t>
            </a:r>
            <a:r>
              <a:rPr lang="cs-CZ" dirty="0"/>
              <a:t> in </a:t>
            </a:r>
            <a:r>
              <a:rPr lang="cs-CZ" dirty="0" err="1"/>
              <a:t>crisis</a:t>
            </a:r>
            <a:r>
              <a:rPr lang="cs-CZ" dirty="0"/>
              <a:t> </a:t>
            </a:r>
            <a:r>
              <a:rPr lang="cs-CZ" dirty="0" err="1"/>
              <a:t>now</a:t>
            </a:r>
            <a:endParaRPr lang="cs-CZ" dirty="0"/>
          </a:p>
          <a:p>
            <a:r>
              <a:rPr lang="en-US" dirty="0"/>
              <a:t>migration crisis</a:t>
            </a:r>
            <a:r>
              <a:rPr lang="cs-CZ" dirty="0"/>
              <a:t> =</a:t>
            </a:r>
            <a:r>
              <a:rPr lang="en-US" dirty="0"/>
              <a:t> </a:t>
            </a:r>
            <a:r>
              <a:rPr lang="cs-CZ" dirty="0" err="1"/>
              <a:t>cultural</a:t>
            </a:r>
            <a:r>
              <a:rPr lang="cs-CZ" dirty="0"/>
              <a:t> </a:t>
            </a:r>
            <a:r>
              <a:rPr lang="en-US" dirty="0" err="1"/>
              <a:t>identit</a:t>
            </a:r>
            <a:r>
              <a:rPr lang="cs-CZ" dirty="0"/>
              <a:t>y</a:t>
            </a:r>
            <a:r>
              <a:rPr lang="en-US" dirty="0"/>
              <a:t> ha</a:t>
            </a:r>
            <a:r>
              <a:rPr lang="cs-CZ" dirty="0"/>
              <a:t>s </a:t>
            </a:r>
            <a:r>
              <a:rPr lang="en-US" dirty="0"/>
              <a:t>taken center stage.</a:t>
            </a:r>
            <a:endParaRPr lang="cs-CZ" dirty="0"/>
          </a:p>
          <a:p>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p:cNvSpPr>
            <a:spLocks noGrp="1"/>
          </p:cNvSpPr>
          <p:nvPr>
            <p:ph type="title"/>
          </p:nvPr>
        </p:nvSpPr>
        <p:spPr>
          <a:xfrm>
            <a:off x="107504" y="274638"/>
            <a:ext cx="9036496" cy="1143000"/>
          </a:xfrm>
        </p:spPr>
        <p:txBody>
          <a:bodyPr/>
          <a:lstStyle/>
          <a:p>
            <a:r>
              <a:rPr lang="cs-CZ" sz="4000" dirty="0"/>
              <a:t>Potřebuje „Vídeňská krev“ více odvahy?</a:t>
            </a:r>
          </a:p>
        </p:txBody>
      </p:sp>
      <p:pic>
        <p:nvPicPr>
          <p:cNvPr id="27651" name="Zástupný symbol pro obsah 3" descr="FPO-Plakat_Mehr_Mut_fur_unser_Wien.png"/>
          <p:cNvPicPr>
            <a:picLocks noGrp="1" noChangeAspect="1"/>
          </p:cNvPicPr>
          <p:nvPr>
            <p:ph idx="1"/>
          </p:nvPr>
        </p:nvPicPr>
        <p:blipFill>
          <a:blip r:embed="rId2" cstate="print"/>
          <a:srcRect/>
          <a:stretch>
            <a:fillRect/>
          </a:stretch>
        </p:blipFill>
        <p:spPr>
          <a:xfrm>
            <a:off x="768350" y="1600200"/>
            <a:ext cx="7607300" cy="4525963"/>
          </a:xfr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West</a:t>
            </a:r>
            <a:r>
              <a:rPr lang="cs-CZ" dirty="0"/>
              <a:t>-</a:t>
            </a:r>
            <a:r>
              <a:rPr lang="cs-CZ" dirty="0" err="1"/>
              <a:t>East</a:t>
            </a:r>
            <a:r>
              <a:rPr lang="cs-CZ" dirty="0"/>
              <a:t> </a:t>
            </a:r>
            <a:r>
              <a:rPr lang="cs-CZ" dirty="0" err="1"/>
              <a:t>Divide</a:t>
            </a:r>
            <a:r>
              <a:rPr lang="cs-CZ" dirty="0"/>
              <a:t> in </a:t>
            </a:r>
            <a:r>
              <a:rPr lang="cs-CZ" dirty="0" err="1"/>
              <a:t>Europe</a:t>
            </a:r>
            <a:r>
              <a:rPr lang="cs-CZ" dirty="0"/>
              <a:t> </a:t>
            </a:r>
            <a:r>
              <a:rPr lang="cs-CZ" dirty="0" err="1"/>
              <a:t>Again</a:t>
            </a:r>
            <a:r>
              <a:rPr lang="cs-CZ" dirty="0"/>
              <a:t>?</a:t>
            </a:r>
          </a:p>
        </p:txBody>
      </p:sp>
      <p:sp>
        <p:nvSpPr>
          <p:cNvPr id="3" name="Zástupný symbol pro obsah 2"/>
          <p:cNvSpPr>
            <a:spLocks noGrp="1"/>
          </p:cNvSpPr>
          <p:nvPr>
            <p:ph sz="quarter" idx="1"/>
          </p:nvPr>
        </p:nvSpPr>
        <p:spPr/>
        <p:txBody>
          <a:bodyPr/>
          <a:lstStyle/>
          <a:p>
            <a:pPr marL="514350" indent="-514350">
              <a:buNone/>
            </a:pPr>
            <a:r>
              <a:rPr lang="cs-CZ" dirty="0" err="1"/>
              <a:t>CEE</a:t>
            </a:r>
            <a:r>
              <a:rPr lang="cs-CZ" dirty="0"/>
              <a:t> </a:t>
            </a:r>
            <a:r>
              <a:rPr lang="cs-CZ" dirty="0" err="1"/>
              <a:t>countries</a:t>
            </a:r>
            <a:r>
              <a:rPr lang="cs-CZ" dirty="0"/>
              <a:t>:</a:t>
            </a:r>
          </a:p>
          <a:p>
            <a:pPr marL="514350" indent="-514350">
              <a:buNone/>
            </a:pPr>
            <a:r>
              <a:rPr lang="cs-CZ" dirty="0"/>
              <a:t>1) </a:t>
            </a:r>
            <a:r>
              <a:rPr lang="en-US" dirty="0"/>
              <a:t> departure from the rule of law as the foundation of liberal democracy</a:t>
            </a:r>
            <a:r>
              <a:rPr lang="cs-CZ" dirty="0"/>
              <a:t> </a:t>
            </a:r>
          </a:p>
          <a:p>
            <a:pPr marL="514350" indent="-514350">
              <a:buNone/>
            </a:pPr>
            <a:r>
              <a:rPr lang="en-US" dirty="0"/>
              <a:t>2) </a:t>
            </a:r>
            <a:r>
              <a:rPr lang="cs-CZ" dirty="0"/>
              <a:t> </a:t>
            </a:r>
            <a:r>
              <a:rPr lang="en-US" dirty="0"/>
              <a:t>a recourse to nationalism as the principal source of political </a:t>
            </a:r>
            <a:r>
              <a:rPr lang="en-US" dirty="0" err="1"/>
              <a:t>legitimation</a:t>
            </a:r>
            <a:r>
              <a:rPr lang="en-US" dirty="0"/>
              <a:t>, complete with hardened identity politics. In the context of a major crisis of migration into Europe, these features have reopened an East-West divide within the EU.</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Illiberal</a:t>
            </a:r>
            <a:r>
              <a:rPr lang="cs-CZ" dirty="0"/>
              <a:t> </a:t>
            </a:r>
            <a:r>
              <a:rPr lang="cs-CZ" dirty="0" err="1"/>
              <a:t>Democracies</a:t>
            </a:r>
            <a:r>
              <a:rPr lang="cs-CZ" dirty="0"/>
              <a:t> in </a:t>
            </a:r>
            <a:r>
              <a:rPr lang="cs-CZ" dirty="0" err="1"/>
              <a:t>CEE</a:t>
            </a:r>
            <a:endParaRPr lang="cs-CZ" dirty="0"/>
          </a:p>
        </p:txBody>
      </p:sp>
      <p:sp>
        <p:nvSpPr>
          <p:cNvPr id="3" name="Zástupný symbol pro obsah 2"/>
          <p:cNvSpPr>
            <a:spLocks noGrp="1"/>
          </p:cNvSpPr>
          <p:nvPr>
            <p:ph sz="quarter" idx="1"/>
          </p:nvPr>
        </p:nvSpPr>
        <p:spPr/>
        <p:txBody>
          <a:bodyPr>
            <a:normAutofit fontScale="85000" lnSpcReduction="20000"/>
          </a:bodyPr>
          <a:lstStyle/>
          <a:p>
            <a:r>
              <a:rPr lang="cs-CZ" dirty="0" err="1"/>
              <a:t>Europe</a:t>
            </a:r>
            <a:r>
              <a:rPr lang="cs-CZ" dirty="0"/>
              <a:t>: </a:t>
            </a:r>
            <a:r>
              <a:rPr lang="en-US" dirty="0"/>
              <a:t>the rise of populist nationalism</a:t>
            </a:r>
            <a:endParaRPr lang="cs-CZ" dirty="0"/>
          </a:p>
          <a:p>
            <a:r>
              <a:rPr lang="cs-CZ" dirty="0" err="1"/>
              <a:t>only</a:t>
            </a:r>
            <a:r>
              <a:rPr lang="cs-CZ" dirty="0"/>
              <a:t> in </a:t>
            </a:r>
            <a:r>
              <a:rPr lang="cs-CZ" dirty="0" err="1"/>
              <a:t>CEE</a:t>
            </a:r>
            <a:r>
              <a:rPr lang="cs-CZ" dirty="0"/>
              <a:t> </a:t>
            </a:r>
            <a:r>
              <a:rPr lang="cs-CZ" dirty="0" err="1"/>
              <a:t>reach</a:t>
            </a:r>
            <a:r>
              <a:rPr lang="cs-CZ" dirty="0"/>
              <a:t> </a:t>
            </a:r>
            <a:r>
              <a:rPr lang="cs-CZ" dirty="0" err="1"/>
              <a:t>power</a:t>
            </a:r>
            <a:r>
              <a:rPr lang="cs-CZ" dirty="0"/>
              <a:t> (x </a:t>
            </a:r>
            <a:r>
              <a:rPr lang="cs-CZ" dirty="0" err="1"/>
              <a:t>FRA</a:t>
            </a:r>
            <a:r>
              <a:rPr lang="cs-CZ" dirty="0"/>
              <a:t>, </a:t>
            </a:r>
            <a:r>
              <a:rPr lang="cs-CZ" dirty="0" err="1"/>
              <a:t>NED</a:t>
            </a:r>
            <a:r>
              <a:rPr lang="cs-CZ" dirty="0"/>
              <a:t>, GER, AUT…)</a:t>
            </a:r>
          </a:p>
          <a:p>
            <a:r>
              <a:rPr lang="cs-CZ" dirty="0" err="1"/>
              <a:t>regression</a:t>
            </a:r>
            <a:r>
              <a:rPr lang="cs-CZ" dirty="0"/>
              <a:t> </a:t>
            </a:r>
            <a:r>
              <a:rPr lang="cs-CZ" dirty="0" err="1"/>
              <a:t>of</a:t>
            </a:r>
            <a:r>
              <a:rPr lang="cs-CZ" dirty="0"/>
              <a:t> </a:t>
            </a:r>
            <a:r>
              <a:rPr lang="cs-CZ" dirty="0" err="1"/>
              <a:t>democracy</a:t>
            </a:r>
            <a:r>
              <a:rPr lang="cs-CZ" dirty="0"/>
              <a:t> in </a:t>
            </a:r>
            <a:r>
              <a:rPr lang="cs-CZ" dirty="0" err="1"/>
              <a:t>Europe</a:t>
            </a:r>
            <a:endParaRPr lang="cs-CZ" dirty="0"/>
          </a:p>
          <a:p>
            <a:r>
              <a:rPr lang="en-US" dirty="0"/>
              <a:t>hegemony of a democratically elected </a:t>
            </a:r>
            <a:r>
              <a:rPr lang="en-US" dirty="0" err="1"/>
              <a:t>ultramajoritarian</a:t>
            </a:r>
            <a:r>
              <a:rPr lang="en-US" dirty="0"/>
              <a:t> and illiberal party</a:t>
            </a:r>
            <a:endParaRPr lang="cs-CZ" dirty="0"/>
          </a:p>
          <a:p>
            <a:r>
              <a:rPr lang="en-US" dirty="0" err="1"/>
              <a:t>majoritarian</a:t>
            </a:r>
            <a:r>
              <a:rPr lang="en-US" dirty="0"/>
              <a:t> regimes in which the majority has turned the state into its own private possession</a:t>
            </a:r>
            <a:endParaRPr lang="cs-CZ" dirty="0"/>
          </a:p>
          <a:p>
            <a:r>
              <a:rPr lang="en-US" dirty="0"/>
              <a:t>seek a strong executive power and see checks and balances, constitutional courts, and other presumably politically neutral institutions as imposing undue constraints on the sovereignty of the people</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Illiberal</a:t>
            </a:r>
            <a:r>
              <a:rPr lang="cs-CZ" dirty="0"/>
              <a:t> </a:t>
            </a:r>
            <a:r>
              <a:rPr lang="cs-CZ" dirty="0" err="1"/>
              <a:t>Democracies</a:t>
            </a:r>
            <a:r>
              <a:rPr lang="cs-CZ" dirty="0"/>
              <a:t> in </a:t>
            </a:r>
            <a:r>
              <a:rPr lang="cs-CZ" dirty="0" err="1"/>
              <a:t>CEE</a:t>
            </a:r>
            <a:endParaRPr lang="cs-CZ" dirty="0"/>
          </a:p>
        </p:txBody>
      </p:sp>
      <p:sp>
        <p:nvSpPr>
          <p:cNvPr id="3" name="Zástupný symbol pro obsah 2"/>
          <p:cNvSpPr>
            <a:spLocks noGrp="1"/>
          </p:cNvSpPr>
          <p:nvPr>
            <p:ph sz="quarter" idx="1"/>
          </p:nvPr>
        </p:nvSpPr>
        <p:spPr/>
        <p:txBody>
          <a:bodyPr>
            <a:normAutofit fontScale="70000" lnSpcReduction="20000"/>
          </a:bodyPr>
          <a:lstStyle/>
          <a:p>
            <a:r>
              <a:rPr lang="cs-CZ" dirty="0" err="1"/>
              <a:t>Hungary</a:t>
            </a:r>
            <a:r>
              <a:rPr lang="cs-CZ" dirty="0"/>
              <a:t> 2010 - </a:t>
            </a:r>
            <a:r>
              <a:rPr lang="en-US" dirty="0"/>
              <a:t>Viktor </a:t>
            </a:r>
            <a:r>
              <a:rPr lang="en-US" dirty="0" err="1"/>
              <a:t>Orbán’s</a:t>
            </a:r>
            <a:r>
              <a:rPr lang="en-US" dirty="0"/>
              <a:t> </a:t>
            </a:r>
            <a:r>
              <a:rPr lang="en-US" dirty="0" err="1"/>
              <a:t>Fidesz</a:t>
            </a:r>
            <a:r>
              <a:rPr lang="en-US" dirty="0"/>
              <a:t> party </a:t>
            </a:r>
            <a:r>
              <a:rPr lang="cs-CZ" dirty="0" err="1"/>
              <a:t>wins</a:t>
            </a:r>
            <a:r>
              <a:rPr lang="cs-CZ" dirty="0"/>
              <a:t> </a:t>
            </a:r>
            <a:r>
              <a:rPr lang="en-US" dirty="0"/>
              <a:t>a two-thirds constitutional majority in the National Assembly </a:t>
            </a:r>
            <a:r>
              <a:rPr lang="cs-CZ" dirty="0"/>
              <a:t>	</a:t>
            </a:r>
          </a:p>
          <a:p>
            <a:pPr lvl="1"/>
            <a:r>
              <a:rPr lang="en-US" dirty="0"/>
              <a:t>undermining the separation of powers, the independence of the judiciary (Constitutional Court) and the freedom of the public media</a:t>
            </a:r>
            <a:endParaRPr lang="cs-CZ" dirty="0"/>
          </a:p>
          <a:p>
            <a:r>
              <a:rPr lang="cs-CZ" dirty="0" err="1"/>
              <a:t>Slovakia</a:t>
            </a:r>
            <a:r>
              <a:rPr lang="cs-CZ" dirty="0"/>
              <a:t>  2012 – Robert </a:t>
            </a:r>
            <a:r>
              <a:rPr lang="cs-CZ" dirty="0" err="1"/>
              <a:t>Fico</a:t>
            </a:r>
            <a:r>
              <a:rPr lang="cs-CZ" dirty="0"/>
              <a:t>´s SMĚR </a:t>
            </a:r>
            <a:r>
              <a:rPr lang="cs-CZ" dirty="0" err="1"/>
              <a:t>gets</a:t>
            </a:r>
            <a:r>
              <a:rPr lang="cs-CZ" dirty="0"/>
              <a:t> 83 </a:t>
            </a:r>
            <a:r>
              <a:rPr lang="cs-CZ" dirty="0" err="1"/>
              <a:t>seats</a:t>
            </a:r>
            <a:r>
              <a:rPr lang="cs-CZ" dirty="0"/>
              <a:t> </a:t>
            </a:r>
            <a:r>
              <a:rPr lang="cs-CZ" dirty="0" err="1"/>
              <a:t>out</a:t>
            </a:r>
            <a:r>
              <a:rPr lang="cs-CZ" dirty="0"/>
              <a:t> </a:t>
            </a:r>
            <a:r>
              <a:rPr lang="cs-CZ" dirty="0" err="1"/>
              <a:t>of</a:t>
            </a:r>
            <a:r>
              <a:rPr lang="cs-CZ" dirty="0"/>
              <a:t> 150 in </a:t>
            </a:r>
            <a:r>
              <a:rPr lang="cs-CZ" dirty="0" err="1"/>
              <a:t>the</a:t>
            </a:r>
            <a:r>
              <a:rPr lang="cs-CZ" dirty="0"/>
              <a:t> </a:t>
            </a:r>
            <a:r>
              <a:rPr lang="cs-CZ" dirty="0" err="1"/>
              <a:t>National</a:t>
            </a:r>
            <a:r>
              <a:rPr lang="cs-CZ" dirty="0"/>
              <a:t> </a:t>
            </a:r>
            <a:r>
              <a:rPr lang="cs-CZ" dirty="0" err="1"/>
              <a:t>Assembly</a:t>
            </a:r>
            <a:endParaRPr lang="cs-CZ" dirty="0"/>
          </a:p>
          <a:p>
            <a:pPr lvl="1"/>
            <a:r>
              <a:rPr lang="cs-CZ" dirty="0" err="1"/>
              <a:t>Fico</a:t>
            </a:r>
            <a:r>
              <a:rPr lang="cs-CZ" dirty="0"/>
              <a:t> = „</a:t>
            </a:r>
            <a:r>
              <a:rPr lang="cs-CZ" dirty="0" err="1"/>
              <a:t>the</a:t>
            </a:r>
            <a:r>
              <a:rPr lang="cs-CZ" dirty="0"/>
              <a:t> </a:t>
            </a:r>
            <a:r>
              <a:rPr lang="cs-CZ" dirty="0" err="1"/>
              <a:t>Orbán</a:t>
            </a:r>
            <a:r>
              <a:rPr lang="cs-CZ" dirty="0"/>
              <a:t> </a:t>
            </a:r>
            <a:r>
              <a:rPr lang="cs-CZ" dirty="0" err="1"/>
              <a:t>of</a:t>
            </a:r>
            <a:r>
              <a:rPr lang="cs-CZ" dirty="0"/>
              <a:t> </a:t>
            </a:r>
            <a:r>
              <a:rPr lang="cs-CZ" dirty="0" err="1"/>
              <a:t>the</a:t>
            </a:r>
            <a:r>
              <a:rPr lang="cs-CZ" dirty="0"/>
              <a:t> </a:t>
            </a:r>
            <a:r>
              <a:rPr lang="cs-CZ" dirty="0" err="1"/>
              <a:t>Left</a:t>
            </a:r>
            <a:r>
              <a:rPr lang="cs-CZ" dirty="0"/>
              <a:t>“</a:t>
            </a:r>
          </a:p>
          <a:p>
            <a:r>
              <a:rPr lang="cs-CZ" dirty="0" err="1"/>
              <a:t>Poland</a:t>
            </a:r>
            <a:r>
              <a:rPr lang="cs-CZ" dirty="0"/>
              <a:t> 2015 – v</a:t>
            </a:r>
            <a:r>
              <a:rPr lang="en-US" dirty="0" err="1"/>
              <a:t>ictory</a:t>
            </a:r>
            <a:r>
              <a:rPr lang="en-US" dirty="0"/>
              <a:t> of </a:t>
            </a:r>
            <a:r>
              <a:rPr lang="en-US" dirty="0" err="1"/>
              <a:t>Jarosław</a:t>
            </a:r>
            <a:r>
              <a:rPr lang="en-US" dirty="0"/>
              <a:t> </a:t>
            </a:r>
            <a:r>
              <a:rPr lang="en-US" dirty="0" err="1"/>
              <a:t>Kaczyński’s</a:t>
            </a:r>
            <a:r>
              <a:rPr lang="en-US" dirty="0"/>
              <a:t> </a:t>
            </a:r>
            <a:r>
              <a:rPr lang="en-US" dirty="0" err="1"/>
              <a:t>PiS</a:t>
            </a:r>
            <a:r>
              <a:rPr lang="en-US" dirty="0"/>
              <a:t> (Law and Justice) party in the October 2015 election</a:t>
            </a:r>
            <a:endParaRPr lang="cs-CZ" dirty="0"/>
          </a:p>
          <a:p>
            <a:pPr lvl="1"/>
            <a:r>
              <a:rPr lang="cs-CZ" dirty="0" err="1"/>
              <a:t>similar</a:t>
            </a:r>
            <a:r>
              <a:rPr lang="cs-CZ" dirty="0"/>
              <a:t> </a:t>
            </a:r>
            <a:r>
              <a:rPr lang="cs-CZ" dirty="0" err="1"/>
              <a:t>way</a:t>
            </a:r>
            <a:r>
              <a:rPr lang="cs-CZ" dirty="0"/>
              <a:t> as </a:t>
            </a:r>
            <a:r>
              <a:rPr lang="cs-CZ" dirty="0" err="1"/>
              <a:t>Orbán</a:t>
            </a:r>
            <a:endParaRPr lang="cs-CZ" dirty="0"/>
          </a:p>
          <a:p>
            <a:r>
              <a:rPr lang="cs-CZ" dirty="0" err="1"/>
              <a:t>Czech</a:t>
            </a:r>
            <a:r>
              <a:rPr lang="cs-CZ" dirty="0"/>
              <a:t> </a:t>
            </a:r>
            <a:r>
              <a:rPr lang="cs-CZ" dirty="0" err="1"/>
              <a:t>Republic</a:t>
            </a:r>
            <a:r>
              <a:rPr lang="cs-CZ" dirty="0"/>
              <a:t> – 2017 ? (</a:t>
            </a:r>
            <a:r>
              <a:rPr lang="cs-CZ" dirty="0" err="1"/>
              <a:t>Babiš</a:t>
            </a:r>
            <a:r>
              <a:rPr lang="cs-CZ" dirty="0"/>
              <a:t> + </a:t>
            </a:r>
            <a:r>
              <a:rPr lang="cs-CZ" dirty="0" err="1"/>
              <a:t>Communists</a:t>
            </a:r>
            <a:r>
              <a:rPr lang="cs-CZ" dirty="0"/>
              <a:t>?)</a:t>
            </a:r>
          </a:p>
          <a:p>
            <a:pPr lvl="1"/>
            <a:r>
              <a:rPr lang="cs-CZ" dirty="0" err="1"/>
              <a:t>government</a:t>
            </a:r>
            <a:r>
              <a:rPr lang="cs-CZ" dirty="0"/>
              <a:t> </a:t>
            </a:r>
            <a:r>
              <a:rPr lang="cs-CZ" dirty="0" err="1"/>
              <a:t>during</a:t>
            </a:r>
            <a:r>
              <a:rPr lang="cs-CZ" dirty="0"/>
              <a:t> </a:t>
            </a:r>
            <a:r>
              <a:rPr lang="cs-CZ" dirty="0" err="1"/>
              <a:t>the</a:t>
            </a:r>
            <a:r>
              <a:rPr lang="cs-CZ" dirty="0"/>
              <a:t> </a:t>
            </a:r>
            <a:r>
              <a:rPr lang="cs-CZ" dirty="0" err="1"/>
              <a:t>migration</a:t>
            </a:r>
            <a:r>
              <a:rPr lang="cs-CZ" dirty="0"/>
              <a:t> </a:t>
            </a:r>
            <a:r>
              <a:rPr lang="cs-CZ" dirty="0" err="1"/>
              <a:t>crisis</a:t>
            </a:r>
            <a:r>
              <a:rPr lang="cs-CZ" dirty="0"/>
              <a:t> – „</a:t>
            </a:r>
            <a:r>
              <a:rPr lang="cs-CZ" dirty="0" err="1"/>
              <a:t>refugees</a:t>
            </a:r>
            <a:r>
              <a:rPr lang="cs-CZ" dirty="0"/>
              <a:t> not </a:t>
            </a:r>
            <a:r>
              <a:rPr lang="cs-CZ" dirty="0" err="1"/>
              <a:t>welcome</a:t>
            </a:r>
            <a:r>
              <a:rPr lang="cs-CZ" dirty="0"/>
              <a: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t>Illiberal</a:t>
            </a:r>
            <a:r>
              <a:rPr lang="cs-CZ" dirty="0"/>
              <a:t> </a:t>
            </a:r>
            <a:r>
              <a:rPr lang="cs-CZ" dirty="0" err="1"/>
              <a:t>Democracies</a:t>
            </a:r>
            <a:r>
              <a:rPr lang="cs-CZ" dirty="0"/>
              <a:t> in </a:t>
            </a:r>
            <a:r>
              <a:rPr lang="cs-CZ" dirty="0" err="1"/>
              <a:t>Hungary</a:t>
            </a:r>
            <a:r>
              <a:rPr lang="cs-CZ" dirty="0"/>
              <a:t> </a:t>
            </a:r>
            <a:r>
              <a:rPr lang="cs-CZ" dirty="0" err="1"/>
              <a:t>and</a:t>
            </a:r>
            <a:r>
              <a:rPr lang="cs-CZ" dirty="0"/>
              <a:t> </a:t>
            </a:r>
            <a:r>
              <a:rPr lang="cs-CZ" dirty="0" err="1"/>
              <a:t>Poland</a:t>
            </a:r>
            <a:endParaRPr lang="cs-CZ" dirty="0"/>
          </a:p>
        </p:txBody>
      </p:sp>
      <p:sp>
        <p:nvSpPr>
          <p:cNvPr id="3" name="Zástupný symbol pro obsah 2"/>
          <p:cNvSpPr>
            <a:spLocks noGrp="1"/>
          </p:cNvSpPr>
          <p:nvPr>
            <p:ph sz="quarter" idx="1"/>
          </p:nvPr>
        </p:nvSpPr>
        <p:spPr/>
        <p:txBody>
          <a:bodyPr>
            <a:normAutofit fontScale="85000" lnSpcReduction="10000"/>
          </a:bodyPr>
          <a:lstStyle/>
          <a:p>
            <a:r>
              <a:rPr lang="en-US" dirty="0"/>
              <a:t>support for </a:t>
            </a:r>
            <a:r>
              <a:rPr lang="en-US" dirty="0" err="1"/>
              <a:t>Orbán</a:t>
            </a:r>
            <a:r>
              <a:rPr lang="en-US" dirty="0"/>
              <a:t> and </a:t>
            </a:r>
            <a:r>
              <a:rPr lang="en-US" dirty="0" err="1"/>
              <a:t>Kaczyński</a:t>
            </a:r>
            <a:endParaRPr lang="cs-CZ" dirty="0"/>
          </a:p>
          <a:p>
            <a:pPr lvl="1"/>
            <a:r>
              <a:rPr lang="cs-CZ" dirty="0"/>
              <a:t>m</a:t>
            </a:r>
            <a:r>
              <a:rPr lang="en-US" dirty="0"/>
              <a:t>ix</a:t>
            </a:r>
            <a:r>
              <a:rPr lang="cs-CZ" dirty="0"/>
              <a:t> </a:t>
            </a:r>
            <a:r>
              <a:rPr lang="cs-CZ" dirty="0" err="1"/>
              <a:t>of</a:t>
            </a:r>
            <a:r>
              <a:rPr lang="en-US" dirty="0"/>
              <a:t> economic nationalism </a:t>
            </a:r>
            <a:r>
              <a:rPr lang="cs-CZ" dirty="0" err="1"/>
              <a:t>and</a:t>
            </a:r>
            <a:r>
              <a:rPr lang="en-US" dirty="0"/>
              <a:t> social </a:t>
            </a:r>
            <a:r>
              <a:rPr lang="en-US" dirty="0" err="1"/>
              <a:t>welfarism</a:t>
            </a:r>
            <a:endParaRPr lang="cs-CZ" dirty="0"/>
          </a:p>
          <a:p>
            <a:pPr lvl="1"/>
            <a:r>
              <a:rPr lang="en-US" dirty="0"/>
              <a:t>compassionate conservatism</a:t>
            </a:r>
            <a:endParaRPr lang="cs-CZ" dirty="0"/>
          </a:p>
          <a:p>
            <a:pPr lvl="1"/>
            <a:r>
              <a:rPr lang="en-US" dirty="0"/>
              <a:t>concern for those whom the transition to the market has left behind</a:t>
            </a:r>
            <a:endParaRPr lang="cs-CZ" dirty="0"/>
          </a:p>
          <a:p>
            <a:pPr lvl="1"/>
            <a:r>
              <a:rPr lang="cs-CZ" dirty="0" err="1"/>
              <a:t>protection</a:t>
            </a:r>
            <a:r>
              <a:rPr lang="cs-CZ" dirty="0"/>
              <a:t> </a:t>
            </a:r>
            <a:r>
              <a:rPr lang="cs-CZ" dirty="0" err="1"/>
              <a:t>of</a:t>
            </a:r>
            <a:r>
              <a:rPr lang="cs-CZ" dirty="0"/>
              <a:t> </a:t>
            </a:r>
            <a:r>
              <a:rPr lang="cs-CZ" dirty="0" err="1"/>
              <a:t>the</a:t>
            </a:r>
            <a:r>
              <a:rPr lang="cs-CZ" dirty="0"/>
              <a:t> „</a:t>
            </a:r>
            <a:r>
              <a:rPr lang="cs-CZ" dirty="0" err="1"/>
              <a:t>true</a:t>
            </a:r>
            <a:r>
              <a:rPr lang="cs-CZ" dirty="0"/>
              <a:t> </a:t>
            </a:r>
            <a:r>
              <a:rPr lang="cs-CZ" dirty="0" err="1"/>
              <a:t>Hungarians</a:t>
            </a:r>
            <a:r>
              <a:rPr lang="cs-CZ" dirty="0"/>
              <a:t>“, „</a:t>
            </a:r>
            <a:r>
              <a:rPr lang="cs-CZ" dirty="0" err="1"/>
              <a:t>true</a:t>
            </a:r>
            <a:r>
              <a:rPr lang="cs-CZ" dirty="0"/>
              <a:t> </a:t>
            </a:r>
            <a:r>
              <a:rPr lang="cs-CZ" dirty="0" err="1"/>
              <a:t>Poles</a:t>
            </a:r>
            <a:r>
              <a:rPr lang="cs-CZ" dirty="0"/>
              <a:t>“</a:t>
            </a:r>
          </a:p>
          <a:p>
            <a:pPr lvl="1"/>
            <a:r>
              <a:rPr lang="cs-CZ" dirty="0"/>
              <a:t>„</a:t>
            </a:r>
            <a:r>
              <a:rPr lang="cs-CZ" dirty="0" err="1"/>
              <a:t>the</a:t>
            </a:r>
            <a:r>
              <a:rPr lang="cs-CZ" dirty="0"/>
              <a:t> </a:t>
            </a:r>
            <a:r>
              <a:rPr lang="cs-CZ" dirty="0" err="1"/>
              <a:t>people</a:t>
            </a:r>
            <a:r>
              <a:rPr lang="cs-CZ" dirty="0"/>
              <a:t>“ vs. „</a:t>
            </a:r>
            <a:r>
              <a:rPr lang="cs-CZ" dirty="0" err="1"/>
              <a:t>the</a:t>
            </a:r>
            <a:r>
              <a:rPr lang="cs-CZ" dirty="0"/>
              <a:t> </a:t>
            </a:r>
            <a:r>
              <a:rPr lang="cs-CZ" dirty="0" err="1"/>
              <a:t>elites</a:t>
            </a:r>
            <a:r>
              <a:rPr lang="cs-CZ" dirty="0"/>
              <a:t>“</a:t>
            </a:r>
          </a:p>
          <a:p>
            <a:pPr lvl="1"/>
            <a:r>
              <a:rPr lang="cs-CZ" dirty="0"/>
              <a:t>t</a:t>
            </a:r>
            <a:r>
              <a:rPr lang="en-US" dirty="0"/>
              <a:t>he right-versus-left divide has been replaced by a split between national conservatives and pro-European liberals</a:t>
            </a:r>
            <a:endParaRPr lang="cs-CZ" dirty="0"/>
          </a:p>
          <a:p>
            <a:pPr lvl="2"/>
            <a:r>
              <a:rPr lang="cs-CZ" dirty="0"/>
              <a:t>i</a:t>
            </a:r>
            <a:r>
              <a:rPr lang="en-US" dirty="0"/>
              <a:t>n the context of a major migration crisis, it is </a:t>
            </a:r>
            <a:r>
              <a:rPr lang="cs-CZ" dirty="0"/>
              <a:t>a „</a:t>
            </a:r>
            <a:r>
              <a:rPr lang="en-US" dirty="0"/>
              <a:t>culture war</a:t>
            </a:r>
            <a:r>
              <a:rPr lang="cs-CZ" dirty="0"/>
              <a:t>“ (</a:t>
            </a:r>
            <a:r>
              <a:rPr lang="cs-CZ" dirty="0" err="1"/>
              <a:t>Rupnik</a:t>
            </a:r>
            <a:r>
              <a:rPr lang="cs-CZ" dirty="0"/>
              <a:t>)</a:t>
            </a:r>
            <a:r>
              <a:rPr lang="en-US" dirty="0"/>
              <a:t>—rather than the economy— that has weakened liberalism and facilitated the slide toward “illiberal democracy”</a:t>
            </a:r>
            <a:endParaRPr lang="cs-CZ" dirty="0"/>
          </a:p>
          <a:p>
            <a:pPr lvl="1"/>
            <a:endParaRPr lang="cs-CZ" dirty="0"/>
          </a:p>
          <a:p>
            <a:pPr lvl="1"/>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20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2000"/>
                                        <p:tgtEl>
                                          <p:spTgt spid="3">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274638"/>
            <a:ext cx="9144000" cy="1143000"/>
          </a:xfrm>
        </p:spPr>
        <p:txBody>
          <a:bodyPr/>
          <a:lstStyle/>
          <a:p>
            <a:r>
              <a:rPr lang="cs-CZ" dirty="0"/>
              <a:t>Migrační krize – Německo vs. Visegrád?</a:t>
            </a:r>
          </a:p>
        </p:txBody>
      </p:sp>
      <p:sp>
        <p:nvSpPr>
          <p:cNvPr id="3" name="Zástupný symbol pro obsah 2"/>
          <p:cNvSpPr>
            <a:spLocks noGrp="1"/>
          </p:cNvSpPr>
          <p:nvPr>
            <p:ph idx="1"/>
          </p:nvPr>
        </p:nvSpPr>
        <p:spPr/>
        <p:txBody>
          <a:bodyPr/>
          <a:lstStyle/>
          <a:p>
            <a:pPr algn="ctr">
              <a:buNone/>
            </a:pPr>
            <a:endParaRPr lang="cs-CZ" sz="2400" b="1" dirty="0"/>
          </a:p>
          <a:p>
            <a:pPr algn="ctr">
              <a:buNone/>
            </a:pPr>
            <a:r>
              <a:rPr lang="cs-CZ" sz="2400" b="1" dirty="0"/>
              <a:t>TEXT: </a:t>
            </a:r>
          </a:p>
          <a:p>
            <a:pPr algn="ctr">
              <a:buNone/>
            </a:pPr>
            <a:endParaRPr lang="cs-CZ" sz="2400" b="1" dirty="0"/>
          </a:p>
          <a:p>
            <a:pPr algn="ctr">
              <a:buNone/>
            </a:pPr>
            <a:r>
              <a:rPr lang="cs-CZ" sz="2400" b="1" dirty="0" err="1"/>
              <a:t>Jacques</a:t>
            </a:r>
            <a:r>
              <a:rPr lang="cs-CZ" sz="2400" b="1" dirty="0"/>
              <a:t> </a:t>
            </a:r>
            <a:r>
              <a:rPr lang="cs-CZ" sz="2400" b="1" dirty="0" err="1"/>
              <a:t>Rupnik</a:t>
            </a:r>
            <a:r>
              <a:rPr lang="cs-CZ" sz="2400" b="1" dirty="0"/>
              <a:t>, „</a:t>
            </a:r>
            <a:r>
              <a:rPr lang="en-US" sz="2400" b="1" dirty="0"/>
              <a:t>Surging </a:t>
            </a:r>
            <a:r>
              <a:rPr lang="en-US" sz="2400" b="1" dirty="0" err="1"/>
              <a:t>Illiberalism</a:t>
            </a:r>
            <a:r>
              <a:rPr lang="en-US" sz="2400" b="1" dirty="0"/>
              <a:t> in the East</a:t>
            </a:r>
            <a:r>
              <a:rPr lang="cs-CZ" sz="2400" b="1" dirty="0"/>
              <a:t>“, in </a:t>
            </a:r>
            <a:r>
              <a:rPr lang="en-US" sz="2400" b="1" i="1" dirty="0"/>
              <a:t>Journal of Democracy</a:t>
            </a:r>
            <a:r>
              <a:rPr lang="en-US" sz="2400" b="1" dirty="0"/>
              <a:t>, Volume 27, Number 4, October 2016, pp. 77-87 (Article) Published by Johns Hopkins University Press </a:t>
            </a:r>
            <a:r>
              <a:rPr lang="en-US" sz="2400" b="1" dirty="0" err="1"/>
              <a:t>https://doi.org/10.1353/jod.2016.0064</a:t>
            </a:r>
            <a:endParaRPr lang="cs-CZ" sz="2400" b="1"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EB098B-C6E6-8F89-70A8-E922B4EE63C3}"/>
              </a:ext>
            </a:extLst>
          </p:cNvPr>
          <p:cNvSpPr>
            <a:spLocks noGrp="1"/>
          </p:cNvSpPr>
          <p:nvPr>
            <p:ph type="title"/>
          </p:nvPr>
        </p:nvSpPr>
        <p:spPr/>
        <p:txBody>
          <a:bodyPr/>
          <a:lstStyle/>
          <a:p>
            <a:r>
              <a:rPr lang="cs-CZ" dirty="0"/>
              <a:t>Seminář 12. 5. 2026</a:t>
            </a:r>
          </a:p>
        </p:txBody>
      </p:sp>
      <p:sp>
        <p:nvSpPr>
          <p:cNvPr id="3" name="Zástupný obsah 2">
            <a:extLst>
              <a:ext uri="{FF2B5EF4-FFF2-40B4-BE49-F238E27FC236}">
                <a16:creationId xmlns:a16="http://schemas.microsoft.com/office/drawing/2014/main" id="{DF48589E-B96F-AB1A-1EA6-4D3168FBFB6C}"/>
              </a:ext>
            </a:extLst>
          </p:cNvPr>
          <p:cNvSpPr>
            <a:spLocks noGrp="1"/>
          </p:cNvSpPr>
          <p:nvPr>
            <p:ph idx="1"/>
          </p:nvPr>
        </p:nvSpPr>
        <p:spPr/>
        <p:txBody>
          <a:bodyPr/>
          <a:lstStyle/>
          <a:p>
            <a:pPr marL="0" indent="0" algn="ctr">
              <a:buNone/>
            </a:pPr>
            <a:r>
              <a:rPr lang="cs-CZ" sz="2800" b="1" i="0" dirty="0">
                <a:effectLst/>
                <a:latin typeface="Times New Roman" panose="02020603050405020304" pitchFamily="18" charset="0"/>
              </a:rPr>
              <a:t>Text na přípravu:</a:t>
            </a:r>
          </a:p>
          <a:p>
            <a:pPr marL="0" indent="0" algn="ctr">
              <a:buNone/>
            </a:pPr>
            <a:endParaRPr lang="cs-CZ" sz="2400" i="0" dirty="0">
              <a:effectLst/>
              <a:latin typeface="Times New Roman" panose="02020603050405020304" pitchFamily="18" charset="0"/>
            </a:endParaRPr>
          </a:p>
          <a:p>
            <a:pPr marL="0" indent="0" algn="ctr">
              <a:buNone/>
            </a:pPr>
            <a:r>
              <a:rPr lang="en-US" sz="2400" i="0" dirty="0">
                <a:effectLst/>
                <a:latin typeface="Times New Roman" panose="02020603050405020304" pitchFamily="18" charset="0"/>
              </a:rPr>
              <a:t>Miriam Solera Ureña, „The dependence of Germany on Russian gas: analysis and prospects in the context of the current Ukrainian crisis“, in </a:t>
            </a:r>
            <a:r>
              <a:rPr lang="en-US" sz="2400" i="1" dirty="0" err="1">
                <a:effectLst/>
                <a:latin typeface="Times New Roman" panose="02020603050405020304" pitchFamily="18" charset="0"/>
              </a:rPr>
              <a:t>Comillas</a:t>
            </a:r>
            <a:r>
              <a:rPr lang="en-US" sz="2400" i="1" dirty="0">
                <a:effectLst/>
                <a:latin typeface="Times New Roman" panose="02020603050405020304" pitchFamily="18" charset="0"/>
              </a:rPr>
              <a:t> Journal of International Relations</a:t>
            </a:r>
            <a:r>
              <a:rPr lang="en-US" sz="2400" i="0" dirty="0">
                <a:effectLst/>
                <a:latin typeface="Times New Roman" panose="02020603050405020304" pitchFamily="18" charset="0"/>
              </a:rPr>
              <a:t>, Vol. 2, No. 4 (September-December 2015),</a:t>
            </a:r>
            <a:r>
              <a:rPr lang="en-US" sz="2400" i="0" u="sng" dirty="0">
                <a:effectLst/>
                <a:latin typeface="Times New Roman" panose="02020603050405020304" pitchFamily="18" charset="0"/>
              </a:rPr>
              <a:t> pp. 52–72.</a:t>
            </a:r>
            <a:endParaRPr lang="cs-CZ" sz="2400" i="0" u="sng" dirty="0">
              <a:effectLst/>
              <a:latin typeface="Times New Roman" panose="02020603050405020304" pitchFamily="18" charset="0"/>
            </a:endParaRPr>
          </a:p>
          <a:p>
            <a:pPr marL="0" indent="0" algn="ctr">
              <a:buNone/>
            </a:pPr>
            <a:endParaRPr lang="cs-CZ" sz="2400" u="sng" dirty="0">
              <a:latin typeface="Times New Roman" panose="02020603050405020304" pitchFamily="18" charset="0"/>
            </a:endParaRPr>
          </a:p>
          <a:p>
            <a:pPr marL="0" indent="0" algn="ctr">
              <a:buNone/>
            </a:pPr>
            <a:r>
              <a:rPr lang="cs-CZ" sz="2800" b="1" dirty="0">
                <a:latin typeface="Times New Roman" panose="02020603050405020304" pitchFamily="18" charset="0"/>
              </a:rPr>
              <a:t>Prezentace:</a:t>
            </a:r>
          </a:p>
          <a:p>
            <a:pPr marL="0" indent="0" algn="ctr">
              <a:buNone/>
            </a:pPr>
            <a:endParaRPr lang="cs-CZ" sz="2400" dirty="0">
              <a:latin typeface="Times New Roman" panose="02020603050405020304" pitchFamily="18" charset="0"/>
            </a:endParaRPr>
          </a:p>
          <a:p>
            <a:pPr marL="0" indent="0" algn="ctr">
              <a:buNone/>
            </a:pPr>
            <a:r>
              <a:rPr lang="cs-CZ" sz="2400" b="1" dirty="0">
                <a:solidFill>
                  <a:srgbClr val="FF0000"/>
                </a:solidFill>
                <a:latin typeface="Times New Roman" panose="02020603050405020304" pitchFamily="18" charset="0"/>
              </a:rPr>
              <a:t>Lukáš Babický</a:t>
            </a:r>
            <a:endParaRPr lang="cs-CZ" sz="2400" b="1" dirty="0">
              <a:solidFill>
                <a:srgbClr val="FF0000"/>
              </a:solidFill>
            </a:endParaRPr>
          </a:p>
        </p:txBody>
      </p:sp>
    </p:spTree>
    <p:extLst>
      <p:ext uri="{BB962C8B-B14F-4D97-AF65-F5344CB8AC3E}">
        <p14:creationId xmlns:p14="http://schemas.microsoft.com/office/powerpoint/2010/main" val="1862654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obsah 4">
            <a:extLst>
              <a:ext uri="{FF2B5EF4-FFF2-40B4-BE49-F238E27FC236}">
                <a16:creationId xmlns:a16="http://schemas.microsoft.com/office/drawing/2014/main" id="{B29B356C-F7E3-4440-806F-5050598E14F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8864" y="836712"/>
            <a:ext cx="8229600" cy="5831259"/>
          </a:xfrm>
        </p:spPr>
      </p:pic>
      <p:sp>
        <p:nvSpPr>
          <p:cNvPr id="2" name="Nadpis 1">
            <a:extLst>
              <a:ext uri="{FF2B5EF4-FFF2-40B4-BE49-F238E27FC236}">
                <a16:creationId xmlns:a16="http://schemas.microsoft.com/office/drawing/2014/main" id="{C1FB1A90-40AB-4109-B127-3046EDC7133A}"/>
              </a:ext>
            </a:extLst>
          </p:cNvPr>
          <p:cNvSpPr>
            <a:spLocks noGrp="1"/>
          </p:cNvSpPr>
          <p:nvPr>
            <p:ph type="title"/>
          </p:nvPr>
        </p:nvSpPr>
        <p:spPr/>
        <p:txBody>
          <a:bodyPr/>
          <a:lstStyle/>
          <a:p>
            <a:r>
              <a:rPr lang="cs-CZ" dirty="0"/>
              <a:t>Migrační původ v Německu (2019)</a:t>
            </a:r>
          </a:p>
        </p:txBody>
      </p:sp>
    </p:spTree>
    <p:extLst>
      <p:ext uri="{BB962C8B-B14F-4D97-AF65-F5344CB8AC3E}">
        <p14:creationId xmlns:p14="http://schemas.microsoft.com/office/powerpoint/2010/main" val="2918994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Zástupný obsah 8">
            <a:extLst>
              <a:ext uri="{FF2B5EF4-FFF2-40B4-BE49-F238E27FC236}">
                <a16:creationId xmlns:a16="http://schemas.microsoft.com/office/drawing/2014/main" id="{A8571025-9E6A-4339-9B9D-9564A59FCEB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846137"/>
            <a:ext cx="8147248" cy="5772909"/>
          </a:xfrm>
        </p:spPr>
      </p:pic>
      <p:sp>
        <p:nvSpPr>
          <p:cNvPr id="2" name="Nadpis 1">
            <a:extLst>
              <a:ext uri="{FF2B5EF4-FFF2-40B4-BE49-F238E27FC236}">
                <a16:creationId xmlns:a16="http://schemas.microsoft.com/office/drawing/2014/main" id="{91951CB7-25AE-4F47-A17D-CDB00A64522B}"/>
              </a:ext>
            </a:extLst>
          </p:cNvPr>
          <p:cNvSpPr>
            <a:spLocks noGrp="1"/>
          </p:cNvSpPr>
          <p:nvPr>
            <p:ph type="title"/>
          </p:nvPr>
        </p:nvSpPr>
        <p:spPr/>
        <p:txBody>
          <a:bodyPr/>
          <a:lstStyle/>
          <a:p>
            <a:r>
              <a:rPr lang="cs-CZ" dirty="0"/>
              <a:t>Migrační původ v Německu (2019)</a:t>
            </a:r>
          </a:p>
        </p:txBody>
      </p:sp>
    </p:spTree>
    <p:extLst>
      <p:ext uri="{BB962C8B-B14F-4D97-AF65-F5344CB8AC3E}">
        <p14:creationId xmlns:p14="http://schemas.microsoft.com/office/powerpoint/2010/main" val="2461540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508EDA-686E-4B1A-BBCE-01ABBF3F0022}"/>
              </a:ext>
            </a:extLst>
          </p:cNvPr>
          <p:cNvSpPr>
            <a:spLocks noGrp="1"/>
          </p:cNvSpPr>
          <p:nvPr>
            <p:ph type="title"/>
          </p:nvPr>
        </p:nvSpPr>
        <p:spPr/>
        <p:txBody>
          <a:bodyPr/>
          <a:lstStyle/>
          <a:p>
            <a:r>
              <a:rPr lang="cs-CZ" dirty="0"/>
              <a:t>Německo a migrační původ (2019)</a:t>
            </a:r>
          </a:p>
        </p:txBody>
      </p:sp>
      <p:graphicFrame>
        <p:nvGraphicFramePr>
          <p:cNvPr id="6" name="Zástupný obsah 5">
            <a:extLst>
              <a:ext uri="{FF2B5EF4-FFF2-40B4-BE49-F238E27FC236}">
                <a16:creationId xmlns:a16="http://schemas.microsoft.com/office/drawing/2014/main" id="{D3E04542-AA28-4CFE-86AD-22B1632FFCF4}"/>
              </a:ext>
            </a:extLst>
          </p:cNvPr>
          <p:cNvGraphicFramePr>
            <a:graphicFrameLocks noGrp="1"/>
          </p:cNvGraphicFramePr>
          <p:nvPr>
            <p:ph idx="1"/>
          </p:nvPr>
        </p:nvGraphicFramePr>
        <p:xfrm>
          <a:off x="179512" y="1196752"/>
          <a:ext cx="8784975" cy="5544619"/>
        </p:xfrm>
        <a:graphic>
          <a:graphicData uri="http://schemas.openxmlformats.org/drawingml/2006/table">
            <a:tbl>
              <a:tblPr/>
              <a:tblGrid>
                <a:gridCol w="4939019">
                  <a:extLst>
                    <a:ext uri="{9D8B030D-6E8A-4147-A177-3AD203B41FA5}">
                      <a16:colId xmlns:a16="http://schemas.microsoft.com/office/drawing/2014/main" val="1126738994"/>
                    </a:ext>
                  </a:extLst>
                </a:gridCol>
                <a:gridCol w="1922978">
                  <a:extLst>
                    <a:ext uri="{9D8B030D-6E8A-4147-A177-3AD203B41FA5}">
                      <a16:colId xmlns:a16="http://schemas.microsoft.com/office/drawing/2014/main" val="1609494480"/>
                    </a:ext>
                  </a:extLst>
                </a:gridCol>
                <a:gridCol w="1922978">
                  <a:extLst>
                    <a:ext uri="{9D8B030D-6E8A-4147-A177-3AD203B41FA5}">
                      <a16:colId xmlns:a16="http://schemas.microsoft.com/office/drawing/2014/main" val="3330874681"/>
                    </a:ext>
                  </a:extLst>
                </a:gridCol>
              </a:tblGrid>
              <a:tr h="318134">
                <a:tc>
                  <a:txBody>
                    <a:bodyPr/>
                    <a:lstStyle/>
                    <a:p>
                      <a:pPr algn="l" fontAlgn="b"/>
                      <a:r>
                        <a:rPr lang="cs-CZ" sz="1200" b="1" i="0" u="none" strike="noStrike">
                          <a:solidFill>
                            <a:srgbClr val="000000"/>
                          </a:solidFill>
                          <a:effectLst/>
                          <a:latin typeface="Arial" panose="020B0604020202020204" pitchFamily="34" charset="0"/>
                        </a:rPr>
                        <a:t>Bevölkerung mit Migrationshintergrund I</a:t>
                      </a:r>
                    </a:p>
                  </a:txBody>
                  <a:tcPr marL="6350" marR="6350" marT="6350" marB="0" anchor="b">
                    <a:lnL>
                      <a:noFill/>
                    </a:lnL>
                    <a:lnR>
                      <a:noFill/>
                    </a:lnR>
                    <a:lnT>
                      <a:noFill/>
                    </a:lnT>
                    <a:lnB>
                      <a:noFill/>
                    </a:lnB>
                  </a:tcPr>
                </a:tc>
                <a:tc>
                  <a:txBody>
                    <a:bodyPr/>
                    <a:lstStyle/>
                    <a:p>
                      <a:pPr algn="l"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tc>
                  <a:txBody>
                    <a:bodyPr/>
                    <a:lstStyle/>
                    <a:p>
                      <a:pPr algn="l"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2230366794"/>
                  </a:ext>
                </a:extLst>
              </a:tr>
              <a:tr h="257537">
                <a:tc gridSpan="2">
                  <a:txBody>
                    <a:bodyPr/>
                    <a:lstStyle/>
                    <a:p>
                      <a:pPr algn="l" fontAlgn="ctr"/>
                      <a:r>
                        <a:rPr lang="de-DE" sz="1000" b="0" i="0" u="none" strike="noStrike">
                          <a:solidFill>
                            <a:srgbClr val="000000"/>
                          </a:solidFill>
                          <a:effectLst/>
                          <a:latin typeface="Arial" panose="020B0604020202020204" pitchFamily="34" charset="0"/>
                        </a:rPr>
                        <a:t>In absoluten Zahlen, Anteile an der Gesamtbevölkerung in Prozent, 2019</a:t>
                      </a:r>
                    </a:p>
                  </a:txBody>
                  <a:tcPr marL="6350" marR="6350" marT="6350" marB="0" anchor="ctr">
                    <a:lnL>
                      <a:noFill/>
                    </a:lnL>
                    <a:lnR>
                      <a:noFill/>
                    </a:lnR>
                    <a:lnT>
                      <a:noFill/>
                    </a:lnT>
                    <a:lnB>
                      <a:noFill/>
                    </a:lnB>
                  </a:tcPr>
                </a:tc>
                <a:tc hMerge="1">
                  <a:txBody>
                    <a:bodyPr/>
                    <a:lstStyle/>
                    <a:p>
                      <a:endParaRPr lang="cs-CZ"/>
                    </a:p>
                  </a:txBody>
                  <a:tcPr/>
                </a:tc>
                <a:tc>
                  <a:txBody>
                    <a:bodyPr/>
                    <a:lstStyle/>
                    <a:p>
                      <a:pPr algn="l"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3781742539"/>
                  </a:ext>
                </a:extLst>
              </a:tr>
              <a:tr h="257537">
                <a:tc>
                  <a:txBody>
                    <a:bodyPr/>
                    <a:lstStyle/>
                    <a:p>
                      <a:pPr algn="l" fontAlgn="ctr"/>
                      <a:endParaRPr lang="cs-CZ" sz="1000" b="0" i="0" u="none" strike="noStrike">
                        <a:solidFill>
                          <a:srgbClr val="000000"/>
                        </a:solidFill>
                        <a:effectLst/>
                        <a:latin typeface="Arial" panose="020B0604020202020204" pitchFamily="34" charset="0"/>
                      </a:endParaRPr>
                    </a:p>
                  </a:txBody>
                  <a:tcPr marL="6350" marR="6350" marT="6350" marB="0" anchor="ctr">
                    <a:lnL>
                      <a:noFill/>
                    </a:lnL>
                    <a:lnR>
                      <a:noFill/>
                    </a:lnR>
                    <a:lnT>
                      <a:noFill/>
                    </a:lnT>
                    <a:lnB>
                      <a:noFill/>
                    </a:lnB>
                  </a:tcPr>
                </a:tc>
                <a:tc>
                  <a:txBody>
                    <a:bodyPr/>
                    <a:lstStyle/>
                    <a:p>
                      <a:pPr algn="l" fontAlgn="ctr"/>
                      <a:endParaRPr lang="cs-CZ" sz="1000" b="0" i="0" u="none" strike="noStrike">
                        <a:solidFill>
                          <a:srgbClr val="000000"/>
                        </a:solidFill>
                        <a:effectLst/>
                        <a:latin typeface="Arial" panose="020B0604020202020204" pitchFamily="34" charset="0"/>
                      </a:endParaRPr>
                    </a:p>
                  </a:txBody>
                  <a:tcPr marL="6350" marR="6350" marT="6350" marB="0" anchor="ctr">
                    <a:lnL>
                      <a:noFill/>
                    </a:lnL>
                    <a:lnR>
                      <a:noFill/>
                    </a:lnR>
                    <a:lnT>
                      <a:noFill/>
                    </a:lnT>
                    <a:lnB>
                      <a:noFill/>
                    </a:lnB>
                  </a:tcPr>
                </a:tc>
                <a:tc>
                  <a:txBody>
                    <a:bodyPr/>
                    <a:lstStyle/>
                    <a:p>
                      <a:pPr algn="l"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77669978"/>
                  </a:ext>
                </a:extLst>
              </a:tr>
              <a:tr h="257537">
                <a:tc>
                  <a:txBody>
                    <a:bodyPr/>
                    <a:lstStyle/>
                    <a:p>
                      <a:pPr algn="r" fontAlgn="b"/>
                      <a:endParaRPr lang="cs-CZ" sz="1000" b="1"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tc>
                  <a:txBody>
                    <a:bodyPr/>
                    <a:lstStyle/>
                    <a:p>
                      <a:pPr algn="ctr" fontAlgn="b"/>
                      <a:r>
                        <a:rPr lang="cs-CZ" sz="1000" b="1" i="0" u="none" strike="noStrike">
                          <a:solidFill>
                            <a:srgbClr val="000000"/>
                          </a:solidFill>
                          <a:effectLst/>
                          <a:latin typeface="Arial" panose="020B0604020202020204" pitchFamily="34" charset="0"/>
                        </a:rPr>
                        <a:t>in Tsd.</a:t>
                      </a:r>
                    </a:p>
                  </a:txBody>
                  <a:tcPr marL="6350" marR="6350" marT="6350" marB="0" anchor="b">
                    <a:lnL>
                      <a:noFill/>
                    </a:lnL>
                    <a:lnR>
                      <a:noFill/>
                    </a:lnR>
                    <a:lnT>
                      <a:noFill/>
                    </a:lnT>
                    <a:lnB>
                      <a:noFill/>
                    </a:lnB>
                  </a:tcPr>
                </a:tc>
                <a:tc>
                  <a:txBody>
                    <a:bodyPr/>
                    <a:lstStyle/>
                    <a:p>
                      <a:pPr algn="ctr" fontAlgn="b"/>
                      <a:r>
                        <a:rPr lang="cs-CZ" sz="1000" b="1" i="0" u="none" strike="noStrike">
                          <a:solidFill>
                            <a:srgbClr val="000000"/>
                          </a:solidFill>
                          <a:effectLst/>
                          <a:latin typeface="Arial" panose="020B0604020202020204" pitchFamily="34" charset="0"/>
                        </a:rPr>
                        <a:t>in Prozent</a:t>
                      </a:r>
                    </a:p>
                  </a:txBody>
                  <a:tcPr marL="6350" marR="6350" marT="6350" marB="0" anchor="b">
                    <a:lnL>
                      <a:noFill/>
                    </a:lnL>
                    <a:lnR>
                      <a:noFill/>
                    </a:lnR>
                    <a:lnT>
                      <a:noFill/>
                    </a:lnT>
                    <a:lnB>
                      <a:noFill/>
                    </a:lnB>
                  </a:tcPr>
                </a:tc>
                <a:extLst>
                  <a:ext uri="{0D108BD9-81ED-4DB2-BD59-A6C34878D82A}">
                    <a16:rowId xmlns:a16="http://schemas.microsoft.com/office/drawing/2014/main" val="1845243747"/>
                  </a:ext>
                </a:extLst>
              </a:tr>
              <a:tr h="257537">
                <a:tc>
                  <a:txBody>
                    <a:bodyPr/>
                    <a:lstStyle/>
                    <a:p>
                      <a:pPr algn="r" fontAlgn="b"/>
                      <a:r>
                        <a:rPr lang="cs-CZ" sz="1000" b="1" i="0" u="none" strike="noStrike">
                          <a:solidFill>
                            <a:srgbClr val="000000"/>
                          </a:solidFill>
                          <a:effectLst/>
                          <a:latin typeface="Arial" panose="020B0604020202020204" pitchFamily="34" charset="0"/>
                        </a:rPr>
                        <a:t>Gesamtbevölkerung</a:t>
                      </a:r>
                    </a:p>
                  </a:txBody>
                  <a:tcPr marL="6350" marR="6350" marT="6350" marB="0" anchor="b">
                    <a:lnL>
                      <a:noFill/>
                    </a:lnL>
                    <a:lnR>
                      <a:noFill/>
                    </a:lnR>
                    <a:lnT>
                      <a:noFill/>
                    </a:lnT>
                    <a:lnB>
                      <a:noFill/>
                    </a:lnB>
                  </a:tcPr>
                </a:tc>
                <a:tc>
                  <a:txBody>
                    <a:bodyPr/>
                    <a:lstStyle/>
                    <a:p>
                      <a:pPr algn="r" fontAlgn="b"/>
                      <a:r>
                        <a:rPr lang="cs-CZ" sz="1000" b="0" i="0" u="none" strike="noStrike">
                          <a:solidFill>
                            <a:srgbClr val="000000"/>
                          </a:solidFill>
                          <a:effectLst/>
                          <a:latin typeface="Arial" panose="020B0604020202020204" pitchFamily="34" charset="0"/>
                        </a:rPr>
                        <a:t>81 848</a:t>
                      </a:r>
                    </a:p>
                  </a:txBody>
                  <a:tcPr marL="6350" marR="6350" marT="6350" marB="0" anchor="b">
                    <a:lnL>
                      <a:noFill/>
                    </a:lnL>
                    <a:lnR>
                      <a:noFill/>
                    </a:lnR>
                    <a:lnT>
                      <a:noFill/>
                    </a:lnT>
                    <a:lnB>
                      <a:noFill/>
                    </a:lnB>
                  </a:tcPr>
                </a:tc>
                <a:tc>
                  <a:txBody>
                    <a:bodyPr/>
                    <a:lstStyle/>
                    <a:p>
                      <a:pPr algn="r" fontAlgn="b"/>
                      <a:r>
                        <a:rPr lang="cs-CZ" sz="1000" b="0" i="0" u="none" strike="noStrike">
                          <a:solidFill>
                            <a:srgbClr val="000000"/>
                          </a:solidFill>
                          <a:effectLst/>
                          <a:latin typeface="Arial" panose="020B0604020202020204" pitchFamily="34" charset="0"/>
                        </a:rPr>
                        <a:t>100,0</a:t>
                      </a:r>
                    </a:p>
                  </a:txBody>
                  <a:tcPr marL="6350" marR="6350" marT="6350" marB="0" anchor="b">
                    <a:lnL>
                      <a:noFill/>
                    </a:lnL>
                    <a:lnR>
                      <a:noFill/>
                    </a:lnR>
                    <a:lnT>
                      <a:noFill/>
                    </a:lnT>
                    <a:lnB>
                      <a:noFill/>
                    </a:lnB>
                  </a:tcPr>
                </a:tc>
                <a:extLst>
                  <a:ext uri="{0D108BD9-81ED-4DB2-BD59-A6C34878D82A}">
                    <a16:rowId xmlns:a16="http://schemas.microsoft.com/office/drawing/2014/main" val="3852871065"/>
                  </a:ext>
                </a:extLst>
              </a:tr>
              <a:tr h="257537">
                <a:tc>
                  <a:txBody>
                    <a:bodyPr/>
                    <a:lstStyle/>
                    <a:p>
                      <a:pPr algn="r" fontAlgn="b"/>
                      <a:r>
                        <a:rPr lang="cs-CZ" sz="1000" b="1" i="0" u="none" strike="noStrike">
                          <a:solidFill>
                            <a:srgbClr val="000000"/>
                          </a:solidFill>
                          <a:effectLst/>
                          <a:latin typeface="Arial" panose="020B0604020202020204" pitchFamily="34" charset="0"/>
                        </a:rPr>
                        <a:t>davon:</a:t>
                      </a:r>
                    </a:p>
                  </a:txBody>
                  <a:tcPr marL="6350" marR="6350" marT="6350" marB="0" anchor="b">
                    <a:lnL>
                      <a:noFill/>
                    </a:lnL>
                    <a:lnR>
                      <a:noFill/>
                    </a:lnR>
                    <a:lnT>
                      <a:noFill/>
                    </a:lnT>
                    <a:lnB>
                      <a:noFill/>
                    </a:lnB>
                  </a:tcPr>
                </a:tc>
                <a:tc>
                  <a:txBody>
                    <a:bodyPr/>
                    <a:lstStyle/>
                    <a:p>
                      <a:pPr algn="r"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tc>
                  <a:txBody>
                    <a:bodyPr/>
                    <a:lstStyle/>
                    <a:p>
                      <a:pPr algn="r"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1125741787"/>
                  </a:ext>
                </a:extLst>
              </a:tr>
              <a:tr h="257537">
                <a:tc>
                  <a:txBody>
                    <a:bodyPr/>
                    <a:lstStyle/>
                    <a:p>
                      <a:pPr algn="r" fontAlgn="b"/>
                      <a:r>
                        <a:rPr lang="cs-CZ" sz="1000" b="1" i="0" u="none" strike="noStrike">
                          <a:solidFill>
                            <a:srgbClr val="000000"/>
                          </a:solidFill>
                          <a:effectLst/>
                          <a:latin typeface="Arial" panose="020B0604020202020204" pitchFamily="34" charset="0"/>
                        </a:rPr>
                        <a:t>ohne Migrationshintergrund</a:t>
                      </a:r>
                    </a:p>
                  </a:txBody>
                  <a:tcPr marL="6350" marR="6350" marT="6350" marB="0" anchor="b">
                    <a:lnL>
                      <a:noFill/>
                    </a:lnL>
                    <a:lnR>
                      <a:noFill/>
                    </a:lnR>
                    <a:lnT>
                      <a:noFill/>
                    </a:lnT>
                    <a:lnB>
                      <a:noFill/>
                    </a:lnB>
                  </a:tcPr>
                </a:tc>
                <a:tc>
                  <a:txBody>
                    <a:bodyPr/>
                    <a:lstStyle/>
                    <a:p>
                      <a:pPr algn="r" fontAlgn="b"/>
                      <a:r>
                        <a:rPr lang="cs-CZ" sz="1000" b="0" i="0" u="none" strike="noStrike">
                          <a:solidFill>
                            <a:srgbClr val="000000"/>
                          </a:solidFill>
                          <a:effectLst/>
                          <a:latin typeface="Arial" panose="020B0604020202020204" pitchFamily="34" charset="0"/>
                        </a:rPr>
                        <a:t>60 603</a:t>
                      </a:r>
                    </a:p>
                  </a:txBody>
                  <a:tcPr marL="6350" marR="6350" marT="6350" marB="0" anchor="b">
                    <a:lnL>
                      <a:noFill/>
                    </a:lnL>
                    <a:lnR>
                      <a:noFill/>
                    </a:lnR>
                    <a:lnT>
                      <a:noFill/>
                    </a:lnT>
                    <a:lnB>
                      <a:noFill/>
                    </a:lnB>
                  </a:tcPr>
                </a:tc>
                <a:tc>
                  <a:txBody>
                    <a:bodyPr/>
                    <a:lstStyle/>
                    <a:p>
                      <a:pPr algn="r" fontAlgn="b"/>
                      <a:r>
                        <a:rPr lang="cs-CZ" sz="1000" b="0" i="0" u="none" strike="noStrike">
                          <a:solidFill>
                            <a:srgbClr val="000000"/>
                          </a:solidFill>
                          <a:effectLst/>
                          <a:latin typeface="Arial" panose="020B0604020202020204" pitchFamily="34" charset="0"/>
                        </a:rPr>
                        <a:t>74,0</a:t>
                      </a:r>
                    </a:p>
                  </a:txBody>
                  <a:tcPr marL="6350" marR="6350" marT="6350" marB="0" anchor="b">
                    <a:lnL>
                      <a:noFill/>
                    </a:lnL>
                    <a:lnR>
                      <a:noFill/>
                    </a:lnR>
                    <a:lnT>
                      <a:noFill/>
                    </a:lnT>
                    <a:lnB>
                      <a:noFill/>
                    </a:lnB>
                  </a:tcPr>
                </a:tc>
                <a:extLst>
                  <a:ext uri="{0D108BD9-81ED-4DB2-BD59-A6C34878D82A}">
                    <a16:rowId xmlns:a16="http://schemas.microsoft.com/office/drawing/2014/main" val="226142996"/>
                  </a:ext>
                </a:extLst>
              </a:tr>
              <a:tr h="287835">
                <a:tc>
                  <a:txBody>
                    <a:bodyPr/>
                    <a:lstStyle/>
                    <a:p>
                      <a:pPr algn="r" fontAlgn="t"/>
                      <a:r>
                        <a:rPr lang="cs-CZ" sz="1000" b="1" i="0" u="none" strike="noStrike">
                          <a:solidFill>
                            <a:srgbClr val="000000"/>
                          </a:solidFill>
                          <a:effectLst/>
                          <a:latin typeface="Arial" panose="020B0604020202020204" pitchFamily="34" charset="0"/>
                        </a:rPr>
                        <a:t>mit Migrationshintergrund</a:t>
                      </a:r>
                      <a:r>
                        <a:rPr lang="cs-CZ" sz="600" b="0" i="0" u="none" strike="noStrike">
                          <a:solidFill>
                            <a:srgbClr val="000000"/>
                          </a:solidFill>
                          <a:effectLst/>
                          <a:latin typeface="Arial" panose="020B0604020202020204" pitchFamily="34" charset="0"/>
                        </a:rPr>
                        <a:t> </a:t>
                      </a:r>
                      <a:r>
                        <a:rPr lang="cs-CZ" sz="1000" b="0" i="0" u="none" strike="noStrike" baseline="30000">
                          <a:solidFill>
                            <a:srgbClr val="000000"/>
                          </a:solidFill>
                          <a:effectLst/>
                          <a:latin typeface="Arial" panose="020B0604020202020204" pitchFamily="34" charset="0"/>
                        </a:rPr>
                        <a:t>1</a:t>
                      </a:r>
                      <a:endParaRPr lang="cs-CZ" sz="1000" b="1" i="0" u="none" strike="noStrike">
                        <a:solidFill>
                          <a:srgbClr val="000000"/>
                        </a:solidFill>
                        <a:effectLst/>
                        <a:latin typeface="Arial" panose="020B0604020202020204" pitchFamily="34" charset="0"/>
                      </a:endParaRPr>
                    </a:p>
                  </a:txBody>
                  <a:tcPr marL="6350" marR="6350" marT="6350" marB="0">
                    <a:lnL>
                      <a:noFill/>
                    </a:lnL>
                    <a:lnR>
                      <a:noFill/>
                    </a:lnR>
                    <a:lnT>
                      <a:noFill/>
                    </a:lnT>
                    <a:lnB>
                      <a:noFill/>
                    </a:lnB>
                  </a:tcPr>
                </a:tc>
                <a:tc>
                  <a:txBody>
                    <a:bodyPr/>
                    <a:lstStyle/>
                    <a:p>
                      <a:pPr algn="r" fontAlgn="b"/>
                      <a:r>
                        <a:rPr lang="cs-CZ" sz="1000" b="0" i="0" u="none" strike="noStrike">
                          <a:solidFill>
                            <a:srgbClr val="000000"/>
                          </a:solidFill>
                          <a:effectLst/>
                          <a:latin typeface="Arial" panose="020B0604020202020204" pitchFamily="34" charset="0"/>
                        </a:rPr>
                        <a:t>21 246</a:t>
                      </a:r>
                    </a:p>
                  </a:txBody>
                  <a:tcPr marL="6350" marR="6350" marT="6350" marB="0" anchor="b">
                    <a:lnL>
                      <a:noFill/>
                    </a:lnL>
                    <a:lnR>
                      <a:noFill/>
                    </a:lnR>
                    <a:lnT>
                      <a:noFill/>
                    </a:lnT>
                    <a:lnB>
                      <a:noFill/>
                    </a:lnB>
                  </a:tcPr>
                </a:tc>
                <a:tc>
                  <a:txBody>
                    <a:bodyPr/>
                    <a:lstStyle/>
                    <a:p>
                      <a:pPr algn="r" fontAlgn="b"/>
                      <a:r>
                        <a:rPr lang="cs-CZ" sz="1000" b="0" i="0" u="none" strike="noStrike">
                          <a:solidFill>
                            <a:srgbClr val="000000"/>
                          </a:solidFill>
                          <a:effectLst/>
                          <a:latin typeface="Arial" panose="020B0604020202020204" pitchFamily="34" charset="0"/>
                        </a:rPr>
                        <a:t>26,0</a:t>
                      </a:r>
                    </a:p>
                  </a:txBody>
                  <a:tcPr marL="6350" marR="6350" marT="6350" marB="0" anchor="b">
                    <a:lnL>
                      <a:noFill/>
                    </a:lnL>
                    <a:lnR>
                      <a:noFill/>
                    </a:lnR>
                    <a:lnT>
                      <a:noFill/>
                    </a:lnT>
                    <a:lnB>
                      <a:noFill/>
                    </a:lnB>
                  </a:tcPr>
                </a:tc>
                <a:extLst>
                  <a:ext uri="{0D108BD9-81ED-4DB2-BD59-A6C34878D82A}">
                    <a16:rowId xmlns:a16="http://schemas.microsoft.com/office/drawing/2014/main" val="972541874"/>
                  </a:ext>
                </a:extLst>
              </a:tr>
              <a:tr h="257537">
                <a:tc>
                  <a:txBody>
                    <a:bodyPr/>
                    <a:lstStyle/>
                    <a:p>
                      <a:pPr algn="r" fontAlgn="b"/>
                      <a:r>
                        <a:rPr lang="cs-CZ" sz="1000" b="0" i="0" u="none" strike="noStrike">
                          <a:solidFill>
                            <a:srgbClr val="000000"/>
                          </a:solidFill>
                          <a:effectLst/>
                          <a:latin typeface="Arial" panose="020B0604020202020204" pitchFamily="34" charset="0"/>
                        </a:rPr>
                        <a:t>davon:</a:t>
                      </a:r>
                    </a:p>
                  </a:txBody>
                  <a:tcPr marL="6350" marR="6350" marT="6350" marB="0" anchor="b">
                    <a:lnL>
                      <a:noFill/>
                    </a:lnL>
                    <a:lnR>
                      <a:noFill/>
                    </a:lnR>
                    <a:lnT>
                      <a:noFill/>
                    </a:lnT>
                    <a:lnB>
                      <a:noFill/>
                    </a:lnB>
                  </a:tcPr>
                </a:tc>
                <a:tc>
                  <a:txBody>
                    <a:bodyPr/>
                    <a:lstStyle/>
                    <a:p>
                      <a:pPr algn="r"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tc>
                  <a:txBody>
                    <a:bodyPr/>
                    <a:lstStyle/>
                    <a:p>
                      <a:pPr algn="r"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1628276068"/>
                  </a:ext>
                </a:extLst>
              </a:tr>
              <a:tr h="257537">
                <a:tc>
                  <a:txBody>
                    <a:bodyPr/>
                    <a:lstStyle/>
                    <a:p>
                      <a:pPr algn="r" fontAlgn="b"/>
                      <a:r>
                        <a:rPr lang="cs-CZ" sz="1000" b="0" i="0" u="none" strike="noStrike">
                          <a:solidFill>
                            <a:srgbClr val="000000"/>
                          </a:solidFill>
                          <a:effectLst/>
                          <a:latin typeface="Arial" panose="020B0604020202020204" pitchFamily="34" charset="0"/>
                        </a:rPr>
                        <a:t>Ausländer mit eigener Migrationserfahrung</a:t>
                      </a:r>
                    </a:p>
                  </a:txBody>
                  <a:tcPr marL="6350" marR="6350" marT="6350" marB="0" anchor="b">
                    <a:lnL>
                      <a:noFill/>
                    </a:lnL>
                    <a:lnR>
                      <a:noFill/>
                    </a:lnR>
                    <a:lnT>
                      <a:noFill/>
                    </a:lnT>
                    <a:lnB>
                      <a:noFill/>
                    </a:lnB>
                  </a:tcPr>
                </a:tc>
                <a:tc>
                  <a:txBody>
                    <a:bodyPr/>
                    <a:lstStyle/>
                    <a:p>
                      <a:pPr algn="r" fontAlgn="b"/>
                      <a:r>
                        <a:rPr lang="cs-CZ" sz="1000" b="0" i="0" u="none" strike="noStrike">
                          <a:solidFill>
                            <a:srgbClr val="000000"/>
                          </a:solidFill>
                          <a:effectLst/>
                          <a:latin typeface="Arial" panose="020B0604020202020204" pitchFamily="34" charset="0"/>
                        </a:rPr>
                        <a:t>8 556</a:t>
                      </a:r>
                    </a:p>
                  </a:txBody>
                  <a:tcPr marL="6350" marR="6350" marT="6350" marB="0" anchor="b">
                    <a:lnL>
                      <a:noFill/>
                    </a:lnL>
                    <a:lnR>
                      <a:noFill/>
                    </a:lnR>
                    <a:lnT>
                      <a:noFill/>
                    </a:lnT>
                    <a:lnB>
                      <a:noFill/>
                    </a:lnB>
                  </a:tcPr>
                </a:tc>
                <a:tc>
                  <a:txBody>
                    <a:bodyPr/>
                    <a:lstStyle/>
                    <a:p>
                      <a:pPr algn="r" fontAlgn="b"/>
                      <a:r>
                        <a:rPr lang="cs-CZ" sz="1000" b="0" i="0" u="none" strike="noStrike">
                          <a:solidFill>
                            <a:srgbClr val="000000"/>
                          </a:solidFill>
                          <a:effectLst/>
                          <a:latin typeface="Arial" panose="020B0604020202020204" pitchFamily="34" charset="0"/>
                        </a:rPr>
                        <a:t>10,5</a:t>
                      </a:r>
                    </a:p>
                  </a:txBody>
                  <a:tcPr marL="6350" marR="6350" marT="6350" marB="0" anchor="b">
                    <a:lnL>
                      <a:noFill/>
                    </a:lnL>
                    <a:lnR>
                      <a:noFill/>
                    </a:lnR>
                    <a:lnT>
                      <a:noFill/>
                    </a:lnT>
                    <a:lnB>
                      <a:noFill/>
                    </a:lnB>
                  </a:tcPr>
                </a:tc>
                <a:extLst>
                  <a:ext uri="{0D108BD9-81ED-4DB2-BD59-A6C34878D82A}">
                    <a16:rowId xmlns:a16="http://schemas.microsoft.com/office/drawing/2014/main" val="640893529"/>
                  </a:ext>
                </a:extLst>
              </a:tr>
              <a:tr h="257537">
                <a:tc>
                  <a:txBody>
                    <a:bodyPr/>
                    <a:lstStyle/>
                    <a:p>
                      <a:pPr algn="r" fontAlgn="b"/>
                      <a:r>
                        <a:rPr lang="cs-CZ" sz="1000" b="0" i="0" u="none" strike="noStrike" dirty="0" err="1">
                          <a:solidFill>
                            <a:srgbClr val="000000"/>
                          </a:solidFill>
                          <a:effectLst/>
                          <a:latin typeface="Arial" panose="020B0604020202020204" pitchFamily="34" charset="0"/>
                        </a:rPr>
                        <a:t>Ausländer</a:t>
                      </a:r>
                      <a:r>
                        <a:rPr lang="cs-CZ" sz="1000" b="0" i="0" u="none" strike="noStrike" dirty="0">
                          <a:solidFill>
                            <a:srgbClr val="000000"/>
                          </a:solidFill>
                          <a:effectLst/>
                          <a:latin typeface="Arial" panose="020B0604020202020204" pitchFamily="34" charset="0"/>
                        </a:rPr>
                        <a:t> ohne </a:t>
                      </a:r>
                      <a:r>
                        <a:rPr lang="cs-CZ" sz="1000" b="0" i="0" u="none" strike="noStrike" dirty="0" err="1">
                          <a:solidFill>
                            <a:srgbClr val="000000"/>
                          </a:solidFill>
                          <a:effectLst/>
                          <a:latin typeface="Arial" panose="020B0604020202020204" pitchFamily="34" charset="0"/>
                        </a:rPr>
                        <a:t>eigene</a:t>
                      </a:r>
                      <a:r>
                        <a:rPr lang="cs-CZ" sz="1000" b="0" i="0" u="none" strike="noStrike" dirty="0">
                          <a:solidFill>
                            <a:srgbClr val="000000"/>
                          </a:solidFill>
                          <a:effectLst/>
                          <a:latin typeface="Arial" panose="020B0604020202020204" pitchFamily="34" charset="0"/>
                        </a:rPr>
                        <a:t> </a:t>
                      </a:r>
                      <a:r>
                        <a:rPr lang="cs-CZ" sz="1000" b="0" i="0" u="none" strike="noStrike" dirty="0" err="1">
                          <a:solidFill>
                            <a:srgbClr val="000000"/>
                          </a:solidFill>
                          <a:effectLst/>
                          <a:latin typeface="Arial" panose="020B0604020202020204" pitchFamily="34" charset="0"/>
                        </a:rPr>
                        <a:t>Migrationserfahrung</a:t>
                      </a:r>
                      <a:endParaRPr lang="cs-CZ" sz="1000" b="0" i="0" u="none" strike="noStrike" dirty="0">
                        <a:solidFill>
                          <a:srgbClr val="000000"/>
                        </a:solidFill>
                        <a:effectLst/>
                        <a:latin typeface="Arial" panose="020B0604020202020204" pitchFamily="34" charset="0"/>
                      </a:endParaRPr>
                    </a:p>
                  </a:txBody>
                  <a:tcPr marL="6350" marR="6350" marT="6350" marB="0" anchor="b">
                    <a:lnL>
                      <a:noFill/>
                    </a:lnL>
                    <a:lnR>
                      <a:noFill/>
                    </a:lnR>
                    <a:lnT>
                      <a:noFill/>
                    </a:lnT>
                    <a:lnB>
                      <a:noFill/>
                    </a:lnB>
                  </a:tcPr>
                </a:tc>
                <a:tc>
                  <a:txBody>
                    <a:bodyPr/>
                    <a:lstStyle/>
                    <a:p>
                      <a:pPr algn="r" fontAlgn="b"/>
                      <a:r>
                        <a:rPr lang="cs-CZ" sz="1000" b="0" i="0" u="none" strike="noStrike" dirty="0">
                          <a:solidFill>
                            <a:srgbClr val="000000"/>
                          </a:solidFill>
                          <a:effectLst/>
                          <a:latin typeface="Arial" panose="020B0604020202020204" pitchFamily="34" charset="0"/>
                        </a:rPr>
                        <a:t>1 564</a:t>
                      </a:r>
                    </a:p>
                  </a:txBody>
                  <a:tcPr marL="6350" marR="6350" marT="6350" marB="0" anchor="b">
                    <a:lnL>
                      <a:noFill/>
                    </a:lnL>
                    <a:lnR>
                      <a:noFill/>
                    </a:lnR>
                    <a:lnT>
                      <a:noFill/>
                    </a:lnT>
                    <a:lnB>
                      <a:noFill/>
                    </a:lnB>
                  </a:tcPr>
                </a:tc>
                <a:tc>
                  <a:txBody>
                    <a:bodyPr/>
                    <a:lstStyle/>
                    <a:p>
                      <a:pPr algn="r" fontAlgn="b"/>
                      <a:r>
                        <a:rPr lang="cs-CZ" sz="1000" b="0" i="0" u="none" strike="noStrike">
                          <a:solidFill>
                            <a:srgbClr val="000000"/>
                          </a:solidFill>
                          <a:effectLst/>
                          <a:latin typeface="Arial" panose="020B0604020202020204" pitchFamily="34" charset="0"/>
                        </a:rPr>
                        <a:t>1,9</a:t>
                      </a:r>
                    </a:p>
                  </a:txBody>
                  <a:tcPr marL="6350" marR="6350" marT="6350" marB="0" anchor="b">
                    <a:lnL>
                      <a:noFill/>
                    </a:lnL>
                    <a:lnR>
                      <a:noFill/>
                    </a:lnR>
                    <a:lnT>
                      <a:noFill/>
                    </a:lnT>
                    <a:lnB>
                      <a:noFill/>
                    </a:lnB>
                  </a:tcPr>
                </a:tc>
                <a:extLst>
                  <a:ext uri="{0D108BD9-81ED-4DB2-BD59-A6C34878D82A}">
                    <a16:rowId xmlns:a16="http://schemas.microsoft.com/office/drawing/2014/main" val="4038143019"/>
                  </a:ext>
                </a:extLst>
              </a:tr>
              <a:tr h="257537">
                <a:tc>
                  <a:txBody>
                    <a:bodyPr/>
                    <a:lstStyle/>
                    <a:p>
                      <a:pPr algn="r" fontAlgn="b"/>
                      <a:r>
                        <a:rPr lang="cs-CZ" sz="1000" b="0" i="0" u="none" strike="noStrike">
                          <a:solidFill>
                            <a:srgbClr val="000000"/>
                          </a:solidFill>
                          <a:effectLst/>
                          <a:latin typeface="Arial" panose="020B0604020202020204" pitchFamily="34" charset="0"/>
                        </a:rPr>
                        <a:t>Deutsche mit eigener Migrationserfahrung</a:t>
                      </a:r>
                    </a:p>
                  </a:txBody>
                  <a:tcPr marL="6350" marR="6350" marT="6350" marB="0" anchor="b">
                    <a:lnL>
                      <a:noFill/>
                    </a:lnL>
                    <a:lnR>
                      <a:noFill/>
                    </a:lnR>
                    <a:lnT>
                      <a:noFill/>
                    </a:lnT>
                    <a:lnB>
                      <a:noFill/>
                    </a:lnB>
                  </a:tcPr>
                </a:tc>
                <a:tc>
                  <a:txBody>
                    <a:bodyPr/>
                    <a:lstStyle/>
                    <a:p>
                      <a:pPr algn="r" fontAlgn="b"/>
                      <a:r>
                        <a:rPr lang="cs-CZ" sz="1000" b="0" i="0" u="none" strike="noStrike">
                          <a:solidFill>
                            <a:srgbClr val="000000"/>
                          </a:solidFill>
                          <a:effectLst/>
                          <a:latin typeface="Arial" panose="020B0604020202020204" pitchFamily="34" charset="0"/>
                        </a:rPr>
                        <a:t>5 125</a:t>
                      </a:r>
                    </a:p>
                  </a:txBody>
                  <a:tcPr marL="6350" marR="6350" marT="6350" marB="0" anchor="b">
                    <a:lnL>
                      <a:noFill/>
                    </a:lnL>
                    <a:lnR>
                      <a:noFill/>
                    </a:lnR>
                    <a:lnT>
                      <a:noFill/>
                    </a:lnT>
                    <a:lnB>
                      <a:noFill/>
                    </a:lnB>
                  </a:tcPr>
                </a:tc>
                <a:tc>
                  <a:txBody>
                    <a:bodyPr/>
                    <a:lstStyle/>
                    <a:p>
                      <a:pPr algn="r" fontAlgn="b"/>
                      <a:r>
                        <a:rPr lang="cs-CZ" sz="1000" b="0" i="0" u="none" strike="noStrike">
                          <a:solidFill>
                            <a:srgbClr val="000000"/>
                          </a:solidFill>
                          <a:effectLst/>
                          <a:latin typeface="Arial" panose="020B0604020202020204" pitchFamily="34" charset="0"/>
                        </a:rPr>
                        <a:t>6,3</a:t>
                      </a:r>
                    </a:p>
                  </a:txBody>
                  <a:tcPr marL="6350" marR="6350" marT="6350" marB="0" anchor="b">
                    <a:lnL>
                      <a:noFill/>
                    </a:lnL>
                    <a:lnR>
                      <a:noFill/>
                    </a:lnR>
                    <a:lnT>
                      <a:noFill/>
                    </a:lnT>
                    <a:lnB>
                      <a:noFill/>
                    </a:lnB>
                  </a:tcPr>
                </a:tc>
                <a:extLst>
                  <a:ext uri="{0D108BD9-81ED-4DB2-BD59-A6C34878D82A}">
                    <a16:rowId xmlns:a16="http://schemas.microsoft.com/office/drawing/2014/main" val="46430434"/>
                  </a:ext>
                </a:extLst>
              </a:tr>
              <a:tr h="257537">
                <a:tc>
                  <a:txBody>
                    <a:bodyPr/>
                    <a:lstStyle/>
                    <a:p>
                      <a:pPr algn="r" fontAlgn="b"/>
                      <a:r>
                        <a:rPr lang="cs-CZ" sz="1000" b="0" i="0" u="none" strike="noStrike">
                          <a:solidFill>
                            <a:srgbClr val="000000"/>
                          </a:solidFill>
                          <a:effectLst/>
                          <a:latin typeface="Arial" panose="020B0604020202020204" pitchFamily="34" charset="0"/>
                        </a:rPr>
                        <a:t>Deutsche ohne eigene Migrationserfahrung</a:t>
                      </a:r>
                    </a:p>
                  </a:txBody>
                  <a:tcPr marL="6350" marR="6350" marT="6350" marB="0" anchor="b">
                    <a:lnL>
                      <a:noFill/>
                    </a:lnL>
                    <a:lnR>
                      <a:noFill/>
                    </a:lnR>
                    <a:lnT>
                      <a:noFill/>
                    </a:lnT>
                    <a:lnB>
                      <a:noFill/>
                    </a:lnB>
                  </a:tcPr>
                </a:tc>
                <a:tc>
                  <a:txBody>
                    <a:bodyPr/>
                    <a:lstStyle/>
                    <a:p>
                      <a:pPr algn="r" fontAlgn="b"/>
                      <a:r>
                        <a:rPr lang="cs-CZ" sz="1000" b="0" i="0" u="none" strike="noStrike">
                          <a:solidFill>
                            <a:srgbClr val="000000"/>
                          </a:solidFill>
                          <a:effectLst/>
                          <a:latin typeface="Arial" panose="020B0604020202020204" pitchFamily="34" charset="0"/>
                        </a:rPr>
                        <a:t>6 000</a:t>
                      </a:r>
                    </a:p>
                  </a:txBody>
                  <a:tcPr marL="6350" marR="6350" marT="6350" marB="0" anchor="b">
                    <a:lnL>
                      <a:noFill/>
                    </a:lnL>
                    <a:lnR>
                      <a:noFill/>
                    </a:lnR>
                    <a:lnT>
                      <a:noFill/>
                    </a:lnT>
                    <a:lnB>
                      <a:noFill/>
                    </a:lnB>
                  </a:tcPr>
                </a:tc>
                <a:tc>
                  <a:txBody>
                    <a:bodyPr/>
                    <a:lstStyle/>
                    <a:p>
                      <a:pPr algn="r" fontAlgn="b"/>
                      <a:r>
                        <a:rPr lang="cs-CZ" sz="1000" b="0" i="0" u="none" strike="noStrike">
                          <a:solidFill>
                            <a:srgbClr val="000000"/>
                          </a:solidFill>
                          <a:effectLst/>
                          <a:latin typeface="Arial" panose="020B0604020202020204" pitchFamily="34" charset="0"/>
                        </a:rPr>
                        <a:t>7,3</a:t>
                      </a:r>
                    </a:p>
                  </a:txBody>
                  <a:tcPr marL="6350" marR="6350" marT="6350" marB="0" anchor="b">
                    <a:lnL>
                      <a:noFill/>
                    </a:lnL>
                    <a:lnR>
                      <a:noFill/>
                    </a:lnR>
                    <a:lnT>
                      <a:noFill/>
                    </a:lnT>
                    <a:lnB>
                      <a:noFill/>
                    </a:lnB>
                  </a:tcPr>
                </a:tc>
                <a:extLst>
                  <a:ext uri="{0D108BD9-81ED-4DB2-BD59-A6C34878D82A}">
                    <a16:rowId xmlns:a16="http://schemas.microsoft.com/office/drawing/2014/main" val="2034472298"/>
                  </a:ext>
                </a:extLst>
              </a:tr>
              <a:tr h="257537">
                <a:tc>
                  <a:txBody>
                    <a:bodyPr/>
                    <a:lstStyle/>
                    <a:p>
                      <a:pPr algn="r"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tc>
                  <a:txBody>
                    <a:bodyPr/>
                    <a:lstStyle/>
                    <a:p>
                      <a:pPr algn="r"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tc>
                  <a:txBody>
                    <a:bodyPr/>
                    <a:lstStyle/>
                    <a:p>
                      <a:pPr algn="r"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824981489"/>
                  </a:ext>
                </a:extLst>
              </a:tr>
              <a:tr h="802908">
                <a:tc gridSpan="3">
                  <a:txBody>
                    <a:bodyPr/>
                    <a:lstStyle/>
                    <a:p>
                      <a:pPr algn="l" fontAlgn="ctr"/>
                      <a:r>
                        <a:rPr lang="de-DE" sz="1000" b="0" i="0" u="none" strike="noStrike" baseline="30000">
                          <a:solidFill>
                            <a:srgbClr val="000000"/>
                          </a:solidFill>
                          <a:effectLst/>
                          <a:latin typeface="Arial" panose="020B0604020202020204" pitchFamily="34" charset="0"/>
                        </a:rPr>
                        <a:t>1</a:t>
                      </a:r>
                      <a:r>
                        <a:rPr lang="de-DE" sz="1000" b="0" i="0" u="none" strike="noStrike">
                          <a:solidFill>
                            <a:srgbClr val="000000"/>
                          </a:solidFill>
                          <a:effectLst/>
                          <a:latin typeface="Arial" panose="020B0604020202020204" pitchFamily="34" charset="0"/>
                        </a:rPr>
                        <a:t> die Bevölkerung mit Migrationshintergrund "im weiteren Sinn" umfasst auch in Deutschland geborene Deutsche mit Migrationshintergrund, die nicht mehr mit ihren Eltern in einem Haushalt leben.</a:t>
                      </a:r>
                    </a:p>
                  </a:txBody>
                  <a:tcPr marL="6350" marR="6350" marT="6350" marB="0" anchor="ctr">
                    <a:lnL>
                      <a:noFill/>
                    </a:lnL>
                    <a:lnR>
                      <a:noFill/>
                    </a:lnR>
                    <a:lnT>
                      <a:noFill/>
                    </a:lnT>
                    <a:lnB>
                      <a:noFill/>
                    </a:lnB>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046473390"/>
                  </a:ext>
                </a:extLst>
              </a:tr>
              <a:tr h="257537">
                <a:tc>
                  <a:txBody>
                    <a:bodyPr/>
                    <a:lstStyle/>
                    <a:p>
                      <a:pPr algn="r"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tc>
                  <a:txBody>
                    <a:bodyPr/>
                    <a:lstStyle/>
                    <a:p>
                      <a:pPr algn="r"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tc>
                  <a:txBody>
                    <a:bodyPr/>
                    <a:lstStyle/>
                    <a:p>
                      <a:pPr algn="r"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1278316925"/>
                  </a:ext>
                </a:extLst>
              </a:tr>
              <a:tr h="262587">
                <a:tc gridSpan="3">
                  <a:txBody>
                    <a:bodyPr/>
                    <a:lstStyle/>
                    <a:p>
                      <a:pPr algn="l" fontAlgn="b"/>
                      <a:r>
                        <a:rPr lang="de-DE" sz="1000" b="1" i="0" u="none" strike="noStrike">
                          <a:solidFill>
                            <a:srgbClr val="000000"/>
                          </a:solidFill>
                          <a:effectLst/>
                          <a:latin typeface="Arial" panose="020B0604020202020204" pitchFamily="34" charset="0"/>
                        </a:rPr>
                        <a:t>Quelle: Statistisches Bundesamt: Mikrozensus – Bevölkerung mit Migrationshintergrund</a:t>
                      </a:r>
                    </a:p>
                  </a:txBody>
                  <a:tcPr marL="6350" marR="6350" marT="6350" marB="0" anchor="b">
                    <a:lnL>
                      <a:noFill/>
                    </a:lnL>
                    <a:lnR>
                      <a:noFill/>
                    </a:lnR>
                    <a:lnT>
                      <a:noFill/>
                    </a:lnT>
                    <a:lnB>
                      <a:noFill/>
                    </a:lnB>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526579206"/>
                  </a:ext>
                </a:extLst>
              </a:tr>
              <a:tr h="262587">
                <a:tc>
                  <a:txBody>
                    <a:bodyPr/>
                    <a:lstStyle/>
                    <a:p>
                      <a:pPr algn="l" fontAlgn="b"/>
                      <a:r>
                        <a:rPr lang="en-US" sz="1000" b="1" i="0" u="none" strike="noStrike">
                          <a:solidFill>
                            <a:srgbClr val="000000"/>
                          </a:solidFill>
                          <a:effectLst/>
                          <a:latin typeface="Arial" panose="020B0604020202020204" pitchFamily="34" charset="0"/>
                        </a:rPr>
                        <a:t>Lizenz: Creative Commons by-nc-nd/3.0/de</a:t>
                      </a:r>
                    </a:p>
                  </a:txBody>
                  <a:tcPr marL="6350" marR="6350" marT="6350" marB="0" anchor="b">
                    <a:lnL>
                      <a:noFill/>
                    </a:lnL>
                    <a:lnR>
                      <a:noFill/>
                    </a:lnR>
                    <a:lnT>
                      <a:noFill/>
                    </a:lnT>
                    <a:lnB>
                      <a:noFill/>
                    </a:lnB>
                  </a:tcPr>
                </a:tc>
                <a:tc>
                  <a:txBody>
                    <a:bodyPr/>
                    <a:lstStyle/>
                    <a:p>
                      <a:pPr algn="l"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tc>
                  <a:txBody>
                    <a:bodyPr/>
                    <a:lstStyle/>
                    <a:p>
                      <a:pPr algn="l" fontAlgn="b"/>
                      <a:endParaRPr lang="cs-CZ"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1264931178"/>
                  </a:ext>
                </a:extLst>
              </a:tr>
              <a:tr h="262587">
                <a:tc gridSpan="2">
                  <a:txBody>
                    <a:bodyPr/>
                    <a:lstStyle/>
                    <a:p>
                      <a:pPr algn="l" fontAlgn="b"/>
                      <a:r>
                        <a:rPr lang="de-DE" sz="1000" b="1" i="0" u="none" strike="noStrike">
                          <a:solidFill>
                            <a:srgbClr val="000000"/>
                          </a:solidFill>
                          <a:effectLst/>
                          <a:latin typeface="Arial" panose="020B0604020202020204" pitchFamily="34" charset="0"/>
                        </a:rPr>
                        <a:t>Bundeszentrale für politische Bildung 2020 | www.bpb.de</a:t>
                      </a:r>
                    </a:p>
                  </a:txBody>
                  <a:tcPr marL="6350" marR="6350" marT="6350" marB="0" anchor="b">
                    <a:lnL>
                      <a:noFill/>
                    </a:lnL>
                    <a:lnR>
                      <a:noFill/>
                    </a:lnR>
                    <a:lnT>
                      <a:noFill/>
                    </a:lnT>
                    <a:lnB>
                      <a:noFill/>
                    </a:lnB>
                  </a:tcPr>
                </a:tc>
                <a:tc hMerge="1">
                  <a:txBody>
                    <a:bodyPr/>
                    <a:lstStyle/>
                    <a:p>
                      <a:endParaRPr lang="cs-CZ"/>
                    </a:p>
                  </a:txBody>
                  <a:tcPr/>
                </a:tc>
                <a:tc>
                  <a:txBody>
                    <a:bodyPr/>
                    <a:lstStyle/>
                    <a:p>
                      <a:pPr algn="l" fontAlgn="b"/>
                      <a:endParaRPr lang="cs-CZ" sz="1000" b="0" i="0" u="none" strike="noStrike" dirty="0">
                        <a:solidFill>
                          <a:srgbClr val="000000"/>
                        </a:solidFill>
                        <a:effectLst/>
                        <a:latin typeface="Arial" panose="020B060402020202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3934249666"/>
                  </a:ext>
                </a:extLst>
              </a:tr>
            </a:tbl>
          </a:graphicData>
        </a:graphic>
      </p:graphicFrame>
    </p:spTree>
    <p:extLst>
      <p:ext uri="{BB962C8B-B14F-4D97-AF65-F5344CB8AC3E}">
        <p14:creationId xmlns:p14="http://schemas.microsoft.com/office/powerpoint/2010/main" val="3357289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49E9F5-669A-A7D8-8852-E5997E7C4470}"/>
              </a:ext>
            </a:extLst>
          </p:cNvPr>
          <p:cNvSpPr>
            <a:spLocks noGrp="1"/>
          </p:cNvSpPr>
          <p:nvPr>
            <p:ph type="title"/>
          </p:nvPr>
        </p:nvSpPr>
        <p:spPr>
          <a:xfrm>
            <a:off x="0" y="274638"/>
            <a:ext cx="9036496" cy="1143000"/>
          </a:xfrm>
        </p:spPr>
        <p:txBody>
          <a:bodyPr/>
          <a:lstStyle/>
          <a:p>
            <a:r>
              <a:rPr lang="cs-CZ" dirty="0"/>
              <a:t>Podíl obyvatel s migračním původem (v užším smyslu) 2011-2023</a:t>
            </a:r>
          </a:p>
        </p:txBody>
      </p:sp>
      <p:pic>
        <p:nvPicPr>
          <p:cNvPr id="7" name="Zástupný obsah 6">
            <a:extLst>
              <a:ext uri="{FF2B5EF4-FFF2-40B4-BE49-F238E27FC236}">
                <a16:creationId xmlns:a16="http://schemas.microsoft.com/office/drawing/2014/main" id="{A6F6E4D9-0044-48F3-8466-955471E00CBB}"/>
              </a:ext>
            </a:extLst>
          </p:cNvPr>
          <p:cNvPicPr>
            <a:picLocks noGrp="1" noChangeAspect="1"/>
          </p:cNvPicPr>
          <p:nvPr>
            <p:ph idx="1"/>
          </p:nvPr>
        </p:nvPicPr>
        <p:blipFill>
          <a:blip r:embed="rId2"/>
          <a:stretch>
            <a:fillRect/>
          </a:stretch>
        </p:blipFill>
        <p:spPr>
          <a:xfrm>
            <a:off x="582652" y="1529937"/>
            <a:ext cx="7871192" cy="5028056"/>
          </a:xfrm>
        </p:spPr>
      </p:pic>
    </p:spTree>
    <p:extLst>
      <p:ext uri="{BB962C8B-B14F-4D97-AF65-F5344CB8AC3E}">
        <p14:creationId xmlns:p14="http://schemas.microsoft.com/office/powerpoint/2010/main" val="17341820"/>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11689</TotalTime>
  <Words>3003</Words>
  <Application>Microsoft Office PowerPoint</Application>
  <PresentationFormat>Předvádění na obrazovce (4:3)</PresentationFormat>
  <Paragraphs>270</Paragraphs>
  <Slides>55</Slides>
  <Notes>6</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55</vt:i4>
      </vt:variant>
    </vt:vector>
  </HeadingPairs>
  <TitlesOfParts>
    <vt:vector size="61" baseType="lpstr">
      <vt:lpstr>Arial</vt:lpstr>
      <vt:lpstr>Calibri</vt:lpstr>
      <vt:lpstr>Code</vt:lpstr>
      <vt:lpstr>intervariable</vt:lpstr>
      <vt:lpstr>Times New Roman</vt:lpstr>
      <vt:lpstr>Motiv sady Office</vt:lpstr>
      <vt:lpstr>Vybraná témata dějin německy mluvících zemí  po roce 1945</vt:lpstr>
      <vt:lpstr>11. seminář – 5. 5. 2026</vt:lpstr>
      <vt:lpstr>Hlavní trasy migrace v roce 2015</vt:lpstr>
      <vt:lpstr>Koncept Structure-Agency</vt:lpstr>
      <vt:lpstr>Potřebuje „Vídeňská krev“ více odvahy?</vt:lpstr>
      <vt:lpstr>Migrační původ v Německu (2019)</vt:lpstr>
      <vt:lpstr>Migrační původ v Německu (2019)</vt:lpstr>
      <vt:lpstr>Německo a migrační původ (2019)</vt:lpstr>
      <vt:lpstr>Podíl obyvatel s migračním původem (v užším smyslu) 2011-2023</vt:lpstr>
      <vt:lpstr>Obyvatelé s přistěhovalecký původem (2024)</vt:lpstr>
      <vt:lpstr>Rozdíl 282 000 osob (-0,5 %) = osoby, které se stali Němci narozením (a to samé platí pro jejich rodiče), ale do Německa se přistěhovali (Nachkommen/Eingewandete) </vt:lpstr>
      <vt:lpstr>Prezentace aplikace PowerPoint</vt:lpstr>
      <vt:lpstr>Migrační původ  vs. Přistěhovalecká minulost</vt:lpstr>
      <vt:lpstr>Příklad</vt:lpstr>
      <vt:lpstr>Migrační saldo v Německu (1950-2020)</vt:lpstr>
      <vt:lpstr>Prezentace aplikace PowerPoint</vt:lpstr>
      <vt:lpstr>Motto</vt:lpstr>
      <vt:lpstr>Prezentace</vt:lpstr>
      <vt:lpstr>Text na přípravu</vt:lpstr>
      <vt:lpstr>  Otázky k textu Rommelové (1)  </vt:lpstr>
      <vt:lpstr> Otázky k textu Rommelové (2) </vt:lpstr>
      <vt:lpstr>Štěpné linie v otázce migrace</vt:lpstr>
      <vt:lpstr>Střední třída v krizi (Studie FES, 2010)</vt:lpstr>
      <vt:lpstr>Transformace strachu do odmítnutí</vt:lpstr>
      <vt:lpstr>„Migration as a New Revolution“ (Krastev)</vt:lpstr>
      <vt:lpstr>„Winners“ vs. „Losers“</vt:lpstr>
      <vt:lpstr>Budapest, September 3, 2015</vt:lpstr>
      <vt:lpstr>Hungarian-Serbian Border, September 17, 2015</vt:lpstr>
      <vt:lpstr>European Migrant/Refugee Crisis since 2015</vt:lpstr>
      <vt:lpstr>Prezentace aplikace PowerPoint</vt:lpstr>
      <vt:lpstr>First Time Asylum Applicants 2008-2016</vt:lpstr>
      <vt:lpstr>Merkel and a common responsibility</vt:lpstr>
      <vt:lpstr>Relocation of 120,000 refugees (vote Sept 22, 2015)</vt:lpstr>
      <vt:lpstr>Reactions of CEE states to the quota system:</vt:lpstr>
      <vt:lpstr>Reactions of CEE states to the quota system:</vt:lpstr>
      <vt:lpstr>Angela Merkel and the refugee crisis</vt:lpstr>
      <vt:lpstr>Merkel: „Wir schaffen das.“</vt:lpstr>
      <vt:lpstr>No Accident?</vt:lpstr>
      <vt:lpstr>CEE and their experience  with multicultural society</vt:lpstr>
      <vt:lpstr>Poland 1937</vt:lpstr>
      <vt:lpstr>Czechoslovakia 1930</vt:lpstr>
      <vt:lpstr>Slovakia 1910</vt:lpstr>
      <vt:lpstr>Slovakia 2011</vt:lpstr>
      <vt:lpstr>Hungary 1919</vt:lpstr>
      <vt:lpstr>Ethnicity of Visegrád Countries Today</vt:lpstr>
      <vt:lpstr>Foreign-Born Population in Europe (2015)</vt:lpstr>
      <vt:lpstr>The Fear of Ethnic Disappearance</vt:lpstr>
      <vt:lpstr>„Winners“ and „Losers“ of Transition after 1989</vt:lpstr>
      <vt:lpstr>„Winners“ and „Losers“ of Transition after 1989</vt:lpstr>
      <vt:lpstr>West-East Divide in Europe Again?</vt:lpstr>
      <vt:lpstr>Illiberal Democracies in CEE</vt:lpstr>
      <vt:lpstr>Illiberal Democracies in CEE</vt:lpstr>
      <vt:lpstr>Illiberal Democracies in Hungary and Poland</vt:lpstr>
      <vt:lpstr>Migrační krize – Německo vs. Visegrád?</vt:lpstr>
      <vt:lpstr>Seminář 12. 5. 2026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Vybrané problémy  německy mluvících zemí  po roce 1945</dc:title>
  <dc:creator>Michal</dc:creator>
  <cp:lastModifiedBy>Michal Dimitrov</cp:lastModifiedBy>
  <cp:revision>554</cp:revision>
  <dcterms:created xsi:type="dcterms:W3CDTF">2010-02-10T22:09:25Z</dcterms:created>
  <dcterms:modified xsi:type="dcterms:W3CDTF">2026-05-05T11:58:20Z</dcterms:modified>
</cp:coreProperties>
</file>