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6" r:id="rId2"/>
    <p:sldId id="314" r:id="rId3"/>
    <p:sldId id="316" r:id="rId4"/>
    <p:sldId id="315" r:id="rId5"/>
    <p:sldId id="279" r:id="rId6"/>
    <p:sldId id="325" r:id="rId7"/>
    <p:sldId id="324" r:id="rId8"/>
    <p:sldId id="327" r:id="rId9"/>
    <p:sldId id="328" r:id="rId10"/>
    <p:sldId id="307" r:id="rId11"/>
    <p:sldId id="329" r:id="rId12"/>
    <p:sldId id="330" r:id="rId13"/>
    <p:sldId id="331" r:id="rId14"/>
    <p:sldId id="332" r:id="rId15"/>
    <p:sldId id="317" r:id="rId16"/>
    <p:sldId id="318" r:id="rId17"/>
    <p:sldId id="319" r:id="rId18"/>
    <p:sldId id="320" r:id="rId19"/>
    <p:sldId id="323" r:id="rId20"/>
    <p:sldId id="257" r:id="rId21"/>
    <p:sldId id="310" r:id="rId22"/>
    <p:sldId id="268" r:id="rId23"/>
    <p:sldId id="342" r:id="rId24"/>
    <p:sldId id="305" r:id="rId25"/>
    <p:sldId id="269" r:id="rId26"/>
    <p:sldId id="312" r:id="rId27"/>
    <p:sldId id="343" r:id="rId28"/>
    <p:sldId id="344" r:id="rId29"/>
    <p:sldId id="313" r:id="rId30"/>
    <p:sldId id="345" r:id="rId31"/>
    <p:sldId id="277" r:id="rId32"/>
    <p:sldId id="346" r:id="rId33"/>
    <p:sldId id="347" r:id="rId34"/>
    <p:sldId id="348" r:id="rId35"/>
    <p:sldId id="349" r:id="rId36"/>
    <p:sldId id="350" r:id="rId37"/>
    <p:sldId id="301" r:id="rId38"/>
  </p:sldIdLst>
  <p:sldSz cx="18288000" cy="10287000"/>
  <p:notesSz cx="6858000" cy="9144000"/>
  <p:embeddedFontLst>
    <p:embeddedFont>
      <p:font typeface="Gill Sans MT" panose="020B0502020104020203" pitchFamily="34" charset="-18"/>
      <p:regular r:id="rId40"/>
      <p:bold r:id="rId41"/>
      <p:italic r:id="rId42"/>
      <p:boldItalic r:id="rId43"/>
    </p:embeddedFont>
    <p:embeddedFont>
      <p:font typeface="Silka" panose="020B0604020202020204" charset="-18"/>
      <p:regular r:id="rId44"/>
      <p:italic r:id="rId45"/>
    </p:embeddedFont>
    <p:embeddedFont>
      <p:font typeface="Silka Bold" panose="020B0604020202020204" charset="-18"/>
      <p:bold r:id="rId46"/>
      <p:boldItalic r:id="rId47"/>
    </p:embeddedFont>
    <p:embeddedFont>
      <p:font typeface="Silka Medium" panose="020B0604020202020204" charset="-18"/>
      <p:regular r:id="rId48"/>
      <p:italic r:id="rId49"/>
    </p:embeddedFont>
    <p:embeddedFont>
      <p:font typeface="Silka SemiBold" panose="020B0604020202020204" charset="-18"/>
      <p:bold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2" userDrawn="1">
          <p15:clr>
            <a:srgbClr val="A4A3A4"/>
          </p15:clr>
        </p15:guide>
        <p15:guide id="2" pos="912" userDrawn="1">
          <p15:clr>
            <a:srgbClr val="A4A3A4"/>
          </p15:clr>
        </p15:guide>
        <p15:guide id="3" userDrawn="1">
          <p15:clr>
            <a:srgbClr val="A4A3A4"/>
          </p15:clr>
        </p15:guide>
        <p15:guide id="4" orient="horz" pos="1560" userDrawn="1">
          <p15:clr>
            <a:srgbClr val="A4A3A4"/>
          </p15:clr>
        </p15:guide>
        <p15:guide id="5" orient="horz" pos="21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46" autoAdjust="0"/>
    <p:restoredTop sz="94560" autoAdjust="0"/>
  </p:normalViewPr>
  <p:slideViewPr>
    <p:cSldViewPr>
      <p:cViewPr varScale="1">
        <p:scale>
          <a:sx n="81" d="100"/>
          <a:sy n="81" d="100"/>
        </p:scale>
        <p:origin x="510" y="90"/>
      </p:cViewPr>
      <p:guideLst>
        <p:guide orient="horz" pos="1032"/>
        <p:guide pos="912"/>
        <p:guide/>
        <p:guide orient="horz" pos="1560"/>
        <p:guide orient="horz" pos="213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3B42B4-06A3-4A5E-88D7-8A181E7192EA}" type="doc">
      <dgm:prSet loTypeId="urn:microsoft.com/office/officeart/2005/8/layout/lProcess3" loCatId="process" qsTypeId="urn:microsoft.com/office/officeart/2005/8/quickstyle/simple1" qsCatId="simple" csTypeId="urn:microsoft.com/office/officeart/2005/8/colors/colorful2" csCatId="colorful" phldr="1"/>
      <dgm:spPr/>
      <dgm:t>
        <a:bodyPr/>
        <a:lstStyle/>
        <a:p>
          <a:endParaRPr lang="cs-CZ"/>
        </a:p>
      </dgm:t>
    </dgm:pt>
    <dgm:pt modelId="{7BE75569-68DE-42F1-9784-0DCF6BC14F48}">
      <dgm:prSet phldrT="[Text]"/>
      <dgm:spPr/>
      <dgm:t>
        <a:bodyPr/>
        <a:lstStyle/>
        <a:p>
          <a:r>
            <a:rPr lang="cs-CZ" dirty="0"/>
            <a:t>Integrační zaměstnávání</a:t>
          </a:r>
        </a:p>
      </dgm:t>
    </dgm:pt>
    <dgm:pt modelId="{14DEB35B-6F97-4418-9B67-594DBC811058}" type="parTrans" cxnId="{7437226A-D3FD-48AF-A12E-2BFFBA166399}">
      <dgm:prSet/>
      <dgm:spPr/>
      <dgm:t>
        <a:bodyPr/>
        <a:lstStyle/>
        <a:p>
          <a:endParaRPr lang="cs-CZ"/>
        </a:p>
      </dgm:t>
    </dgm:pt>
    <dgm:pt modelId="{8480743D-CAC3-4DAB-A434-D802F32AE306}" type="sibTrans" cxnId="{7437226A-D3FD-48AF-A12E-2BFFBA166399}">
      <dgm:prSet/>
      <dgm:spPr/>
      <dgm:t>
        <a:bodyPr/>
        <a:lstStyle/>
        <a:p>
          <a:endParaRPr lang="cs-CZ"/>
        </a:p>
      </dgm:t>
    </dgm:pt>
    <dgm:pt modelId="{E4CD3B63-A493-43B5-9795-6BF9A433377F}">
      <dgm:prSet phldrT="[Text]"/>
      <dgm:spPr/>
      <dgm:t>
        <a:bodyPr/>
        <a:lstStyle/>
        <a:p>
          <a:r>
            <a:rPr lang="cs-CZ" dirty="0"/>
            <a:t>Rehabilitační, terapeutické, sociální služby, příprava na zaměstnání</a:t>
          </a:r>
        </a:p>
      </dgm:t>
    </dgm:pt>
    <dgm:pt modelId="{FEB35D12-BA2C-4E4B-823F-E7E1F99C6DD0}" type="parTrans" cxnId="{75FF914D-5031-4F76-AC12-B0DE9604BA97}">
      <dgm:prSet/>
      <dgm:spPr/>
      <dgm:t>
        <a:bodyPr/>
        <a:lstStyle/>
        <a:p>
          <a:endParaRPr lang="cs-CZ"/>
        </a:p>
      </dgm:t>
    </dgm:pt>
    <dgm:pt modelId="{73A81B71-E6C8-4C83-B5CF-275D2F022610}" type="sibTrans" cxnId="{75FF914D-5031-4F76-AC12-B0DE9604BA97}">
      <dgm:prSet/>
      <dgm:spPr/>
      <dgm:t>
        <a:bodyPr/>
        <a:lstStyle/>
        <a:p>
          <a:endParaRPr lang="cs-CZ"/>
        </a:p>
      </dgm:t>
    </dgm:pt>
    <dgm:pt modelId="{6CC576F4-487C-4EBF-BF4E-C4C25116042E}">
      <dgm:prSet phldrT="[Text]"/>
      <dgm:spPr/>
      <dgm:t>
        <a:bodyPr/>
        <a:lstStyle/>
        <a:p>
          <a:r>
            <a:rPr lang="cs-CZ" dirty="0"/>
            <a:t>Vzdělávání a ostatní činnosti</a:t>
          </a:r>
        </a:p>
      </dgm:t>
    </dgm:pt>
    <dgm:pt modelId="{4C8D0AAE-FC65-4060-9B17-90BDEC1ECA00}" type="parTrans" cxnId="{A0D188B0-80FE-46D4-8D2A-E91191E63A00}">
      <dgm:prSet/>
      <dgm:spPr/>
      <dgm:t>
        <a:bodyPr/>
        <a:lstStyle/>
        <a:p>
          <a:endParaRPr lang="cs-CZ"/>
        </a:p>
      </dgm:t>
    </dgm:pt>
    <dgm:pt modelId="{DA6BBCA3-50DD-4C96-ACF8-5170EC5032FE}" type="sibTrans" cxnId="{A0D188B0-80FE-46D4-8D2A-E91191E63A00}">
      <dgm:prSet/>
      <dgm:spPr/>
      <dgm:t>
        <a:bodyPr/>
        <a:lstStyle/>
        <a:p>
          <a:endParaRPr lang="cs-CZ"/>
        </a:p>
      </dgm:t>
    </dgm:pt>
    <dgm:pt modelId="{90A734A5-2809-4A87-B4C6-6D2A220C6376}" type="pres">
      <dgm:prSet presAssocID="{773B42B4-06A3-4A5E-88D7-8A181E7192EA}" presName="Name0" presStyleCnt="0">
        <dgm:presLayoutVars>
          <dgm:chPref val="3"/>
          <dgm:dir/>
          <dgm:animLvl val="lvl"/>
          <dgm:resizeHandles/>
        </dgm:presLayoutVars>
      </dgm:prSet>
      <dgm:spPr/>
    </dgm:pt>
    <dgm:pt modelId="{64270DC7-AD6F-4752-AF64-197A6A82C438}" type="pres">
      <dgm:prSet presAssocID="{7BE75569-68DE-42F1-9784-0DCF6BC14F48}" presName="horFlow" presStyleCnt="0"/>
      <dgm:spPr/>
    </dgm:pt>
    <dgm:pt modelId="{5D7C0631-4654-4345-88A0-3EB4AC34336F}" type="pres">
      <dgm:prSet presAssocID="{7BE75569-68DE-42F1-9784-0DCF6BC14F48}" presName="bigChev" presStyleLbl="node1" presStyleIdx="0" presStyleCnt="3" custScaleX="163870"/>
      <dgm:spPr/>
    </dgm:pt>
    <dgm:pt modelId="{37CDFE34-44F9-4385-B699-C274DF504C2C}" type="pres">
      <dgm:prSet presAssocID="{7BE75569-68DE-42F1-9784-0DCF6BC14F48}" presName="vSp" presStyleCnt="0"/>
      <dgm:spPr/>
    </dgm:pt>
    <dgm:pt modelId="{FE5E0D7E-C8EA-4C1C-A320-53B4DF17F7CC}" type="pres">
      <dgm:prSet presAssocID="{E4CD3B63-A493-43B5-9795-6BF9A433377F}" presName="horFlow" presStyleCnt="0"/>
      <dgm:spPr/>
    </dgm:pt>
    <dgm:pt modelId="{025DFEAD-7CA0-48AB-921B-E13B17D83508}" type="pres">
      <dgm:prSet presAssocID="{E4CD3B63-A493-43B5-9795-6BF9A433377F}" presName="bigChev" presStyleLbl="node1" presStyleIdx="1" presStyleCnt="3" custScaleX="165443"/>
      <dgm:spPr/>
    </dgm:pt>
    <dgm:pt modelId="{08E532C7-42B6-463C-A716-24F184529494}" type="pres">
      <dgm:prSet presAssocID="{E4CD3B63-A493-43B5-9795-6BF9A433377F}" presName="vSp" presStyleCnt="0"/>
      <dgm:spPr/>
    </dgm:pt>
    <dgm:pt modelId="{1C0BAD37-8A25-4628-8CC5-9EE745C862F5}" type="pres">
      <dgm:prSet presAssocID="{6CC576F4-487C-4EBF-BF4E-C4C25116042E}" presName="horFlow" presStyleCnt="0"/>
      <dgm:spPr/>
    </dgm:pt>
    <dgm:pt modelId="{1B13C50A-6450-4E71-B91B-125FB0BB59DB}" type="pres">
      <dgm:prSet presAssocID="{6CC576F4-487C-4EBF-BF4E-C4C25116042E}" presName="bigChev" presStyleLbl="node1" presStyleIdx="2" presStyleCnt="3" custScaleX="167505"/>
      <dgm:spPr/>
    </dgm:pt>
  </dgm:ptLst>
  <dgm:cxnLst>
    <dgm:cxn modelId="{96239A31-01A5-427F-AB3B-9066EDDC9A57}" type="presOf" srcId="{773B42B4-06A3-4A5E-88D7-8A181E7192EA}" destId="{90A734A5-2809-4A87-B4C6-6D2A220C6376}" srcOrd="0" destOrd="0" presId="urn:microsoft.com/office/officeart/2005/8/layout/lProcess3"/>
    <dgm:cxn modelId="{7437226A-D3FD-48AF-A12E-2BFFBA166399}" srcId="{773B42B4-06A3-4A5E-88D7-8A181E7192EA}" destId="{7BE75569-68DE-42F1-9784-0DCF6BC14F48}" srcOrd="0" destOrd="0" parTransId="{14DEB35B-6F97-4418-9B67-594DBC811058}" sibTransId="{8480743D-CAC3-4DAB-A434-D802F32AE306}"/>
    <dgm:cxn modelId="{34427F6C-44B6-4B4B-9500-B3403038EB67}" type="presOf" srcId="{7BE75569-68DE-42F1-9784-0DCF6BC14F48}" destId="{5D7C0631-4654-4345-88A0-3EB4AC34336F}" srcOrd="0" destOrd="0" presId="urn:microsoft.com/office/officeart/2005/8/layout/lProcess3"/>
    <dgm:cxn modelId="{75FF914D-5031-4F76-AC12-B0DE9604BA97}" srcId="{773B42B4-06A3-4A5E-88D7-8A181E7192EA}" destId="{E4CD3B63-A493-43B5-9795-6BF9A433377F}" srcOrd="1" destOrd="0" parTransId="{FEB35D12-BA2C-4E4B-823F-E7E1F99C6DD0}" sibTransId="{73A81B71-E6C8-4C83-B5CF-275D2F022610}"/>
    <dgm:cxn modelId="{DB174158-8C68-48FC-A903-59B47591FF8B}" type="presOf" srcId="{6CC576F4-487C-4EBF-BF4E-C4C25116042E}" destId="{1B13C50A-6450-4E71-B91B-125FB0BB59DB}" srcOrd="0" destOrd="0" presId="urn:microsoft.com/office/officeart/2005/8/layout/lProcess3"/>
    <dgm:cxn modelId="{A0D188B0-80FE-46D4-8D2A-E91191E63A00}" srcId="{773B42B4-06A3-4A5E-88D7-8A181E7192EA}" destId="{6CC576F4-487C-4EBF-BF4E-C4C25116042E}" srcOrd="2" destOrd="0" parTransId="{4C8D0AAE-FC65-4060-9B17-90BDEC1ECA00}" sibTransId="{DA6BBCA3-50DD-4C96-ACF8-5170EC5032FE}"/>
    <dgm:cxn modelId="{A54F99D2-E8B9-478F-A4FB-71E35DADC4E1}" type="presOf" srcId="{E4CD3B63-A493-43B5-9795-6BF9A433377F}" destId="{025DFEAD-7CA0-48AB-921B-E13B17D83508}" srcOrd="0" destOrd="0" presId="urn:microsoft.com/office/officeart/2005/8/layout/lProcess3"/>
    <dgm:cxn modelId="{731FF3B2-2089-439D-83A0-CDC88D1097D2}" type="presParOf" srcId="{90A734A5-2809-4A87-B4C6-6D2A220C6376}" destId="{64270DC7-AD6F-4752-AF64-197A6A82C438}" srcOrd="0" destOrd="0" presId="urn:microsoft.com/office/officeart/2005/8/layout/lProcess3"/>
    <dgm:cxn modelId="{7B10D5F3-16CB-4E41-9471-AB379EE3A18F}" type="presParOf" srcId="{64270DC7-AD6F-4752-AF64-197A6A82C438}" destId="{5D7C0631-4654-4345-88A0-3EB4AC34336F}" srcOrd="0" destOrd="0" presId="urn:microsoft.com/office/officeart/2005/8/layout/lProcess3"/>
    <dgm:cxn modelId="{E4761D83-4986-4C59-A6D6-F4463D3AC296}" type="presParOf" srcId="{90A734A5-2809-4A87-B4C6-6D2A220C6376}" destId="{37CDFE34-44F9-4385-B699-C274DF504C2C}" srcOrd="1" destOrd="0" presId="urn:microsoft.com/office/officeart/2005/8/layout/lProcess3"/>
    <dgm:cxn modelId="{6678EFB5-CDE1-405C-ACC3-A22577E2579B}" type="presParOf" srcId="{90A734A5-2809-4A87-B4C6-6D2A220C6376}" destId="{FE5E0D7E-C8EA-4C1C-A320-53B4DF17F7CC}" srcOrd="2" destOrd="0" presId="urn:microsoft.com/office/officeart/2005/8/layout/lProcess3"/>
    <dgm:cxn modelId="{E30AD040-7469-4DFC-AB9C-07C8799A1D72}" type="presParOf" srcId="{FE5E0D7E-C8EA-4C1C-A320-53B4DF17F7CC}" destId="{025DFEAD-7CA0-48AB-921B-E13B17D83508}" srcOrd="0" destOrd="0" presId="urn:microsoft.com/office/officeart/2005/8/layout/lProcess3"/>
    <dgm:cxn modelId="{94B908FF-3E79-4AA3-A7EC-70233A18ED6C}" type="presParOf" srcId="{90A734A5-2809-4A87-B4C6-6D2A220C6376}" destId="{08E532C7-42B6-463C-A716-24F184529494}" srcOrd="3" destOrd="0" presId="urn:microsoft.com/office/officeart/2005/8/layout/lProcess3"/>
    <dgm:cxn modelId="{FC821DE4-DCCF-49E1-B9F7-757452422C8C}" type="presParOf" srcId="{90A734A5-2809-4A87-B4C6-6D2A220C6376}" destId="{1C0BAD37-8A25-4628-8CC5-9EE745C862F5}" srcOrd="4" destOrd="0" presId="urn:microsoft.com/office/officeart/2005/8/layout/lProcess3"/>
    <dgm:cxn modelId="{A5C522CE-BF9D-4347-AA7A-3FA7F0597770}" type="presParOf" srcId="{1C0BAD37-8A25-4628-8CC5-9EE745C862F5}" destId="{1B13C50A-6450-4E71-B91B-125FB0BB59DB}"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C0631-4654-4345-88A0-3EB4AC34336F}">
      <dsp:nvSpPr>
        <dsp:cNvPr id="0" name=""/>
        <dsp:cNvSpPr/>
      </dsp:nvSpPr>
      <dsp:spPr>
        <a:xfrm>
          <a:off x="1296148" y="2521"/>
          <a:ext cx="9736631" cy="2376672"/>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33020" rIns="0" bIns="33020" numCol="1" spcCol="1270" anchor="ctr" anchorCtr="0">
          <a:noAutofit/>
        </a:bodyPr>
        <a:lstStyle/>
        <a:p>
          <a:pPr marL="0" lvl="0" indent="0" algn="ctr" defTabSz="2311400">
            <a:lnSpc>
              <a:spcPct val="90000"/>
            </a:lnSpc>
            <a:spcBef>
              <a:spcPct val="0"/>
            </a:spcBef>
            <a:spcAft>
              <a:spcPct val="35000"/>
            </a:spcAft>
            <a:buNone/>
          </a:pPr>
          <a:r>
            <a:rPr lang="cs-CZ" sz="5200" kern="1200" dirty="0"/>
            <a:t>Integrační zaměstnávání</a:t>
          </a:r>
        </a:p>
      </dsp:txBody>
      <dsp:txXfrm>
        <a:off x="2484484" y="2521"/>
        <a:ext cx="7359959" cy="2376672"/>
      </dsp:txXfrm>
    </dsp:sp>
    <dsp:sp modelId="{025DFEAD-7CA0-48AB-921B-E13B17D83508}">
      <dsp:nvSpPr>
        <dsp:cNvPr id="0" name=""/>
        <dsp:cNvSpPr/>
      </dsp:nvSpPr>
      <dsp:spPr>
        <a:xfrm>
          <a:off x="1296148" y="2711927"/>
          <a:ext cx="9830093" cy="2376672"/>
        </a:xfrm>
        <a:prstGeom prst="chevron">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33020" rIns="0" bIns="33020" numCol="1" spcCol="1270" anchor="ctr" anchorCtr="0">
          <a:noAutofit/>
        </a:bodyPr>
        <a:lstStyle/>
        <a:p>
          <a:pPr marL="0" lvl="0" indent="0" algn="ctr" defTabSz="2311400">
            <a:lnSpc>
              <a:spcPct val="90000"/>
            </a:lnSpc>
            <a:spcBef>
              <a:spcPct val="0"/>
            </a:spcBef>
            <a:spcAft>
              <a:spcPct val="35000"/>
            </a:spcAft>
            <a:buNone/>
          </a:pPr>
          <a:r>
            <a:rPr lang="cs-CZ" sz="5200" kern="1200" dirty="0"/>
            <a:t>Rehabilitační, terapeutické, sociální služby, příprava na zaměstnání</a:t>
          </a:r>
        </a:p>
      </dsp:txBody>
      <dsp:txXfrm>
        <a:off x="2484484" y="2711927"/>
        <a:ext cx="7453421" cy="2376672"/>
      </dsp:txXfrm>
    </dsp:sp>
    <dsp:sp modelId="{1B13C50A-6450-4E71-B91B-125FB0BB59DB}">
      <dsp:nvSpPr>
        <dsp:cNvPr id="0" name=""/>
        <dsp:cNvSpPr/>
      </dsp:nvSpPr>
      <dsp:spPr>
        <a:xfrm>
          <a:off x="1296148" y="5421334"/>
          <a:ext cx="9952611" cy="2376672"/>
        </a:xfrm>
        <a:prstGeom prst="chevron">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33020" rIns="0" bIns="33020" numCol="1" spcCol="1270" anchor="ctr" anchorCtr="0">
          <a:noAutofit/>
        </a:bodyPr>
        <a:lstStyle/>
        <a:p>
          <a:pPr marL="0" lvl="0" indent="0" algn="ctr" defTabSz="2311400">
            <a:lnSpc>
              <a:spcPct val="90000"/>
            </a:lnSpc>
            <a:spcBef>
              <a:spcPct val="0"/>
            </a:spcBef>
            <a:spcAft>
              <a:spcPct val="35000"/>
            </a:spcAft>
            <a:buNone/>
          </a:pPr>
          <a:r>
            <a:rPr lang="cs-CZ" sz="5200" kern="1200" dirty="0"/>
            <a:t>Vzdělávání a ostatní činnosti</a:t>
          </a:r>
        </a:p>
      </dsp:txBody>
      <dsp:txXfrm>
        <a:off x="2484484" y="5421334"/>
        <a:ext cx="7575939" cy="237667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14.04.2025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text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972000" y="1002506"/>
            <a:ext cx="16439697" cy="1533527"/>
          </a:xfrm>
        </p:spPr>
        <p:txBody>
          <a:bodyPr lIns="0" tIns="46800" anchor="t" anchorCtr="0">
            <a:noAutofit/>
          </a:bodyPr>
          <a:lstStyle>
            <a:lvl1pPr>
              <a:lnSpc>
                <a:spcPts val="5100"/>
              </a:lnSpc>
              <a:defRPr sz="465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a:t>
            </a:r>
            <a:br>
              <a:rPr lang="cs-CZ" dirty="0"/>
            </a:br>
            <a:r>
              <a:rPr lang="cs-CZ" dirty="0"/>
              <a:t>doleva, bez dělení slov</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972001" y="2701622"/>
            <a:ext cx="8053388" cy="1055991"/>
          </a:xfrm>
        </p:spPr>
        <p:txBody>
          <a:bodyPr lIns="0" anchor="t" anchorCtr="0">
            <a:noAutofit/>
          </a:bodyPr>
          <a:lstStyle>
            <a:lvl1pPr marL="0" indent="0">
              <a:lnSpc>
                <a:spcPts val="3750"/>
              </a:lnSpc>
              <a:buNone/>
              <a:defRPr sz="3300" b="1">
                <a:solidFill>
                  <a:schemeClr val="accent2"/>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cs-CZ" dirty="0"/>
              <a:t>Text ve čtyřech úrovních s odrážkami a nadpisem</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972001" y="3757613"/>
            <a:ext cx="8053388" cy="5526882"/>
          </a:xfrm>
        </p:spPr>
        <p:txBody>
          <a:bodyPr lIns="0" tIns="72000"/>
          <a:lstStyle>
            <a:lvl1pPr marL="0" indent="0">
              <a:lnSpc>
                <a:spcPts val="3600"/>
              </a:lnSpc>
              <a:spcBef>
                <a:spcPts val="750"/>
              </a:spcBef>
              <a:buNone/>
              <a:defRPr sz="3000">
                <a:solidFill>
                  <a:schemeClr val="tx2"/>
                </a:solidFill>
                <a:latin typeface="Arial" panose="020B0604020202020204" pitchFamily="34" charset="0"/>
                <a:cs typeface="Arial" panose="020B0604020202020204" pitchFamily="34" charset="0"/>
              </a:defRPr>
            </a:lvl1pPr>
            <a:lvl2pPr marL="270000" indent="-270000">
              <a:lnSpc>
                <a:spcPts val="3150"/>
              </a:lnSpc>
              <a:spcBef>
                <a:spcPts val="1200"/>
              </a:spcBef>
              <a:buClr>
                <a:schemeClr val="accent1"/>
              </a:buClr>
              <a:defRPr sz="2550">
                <a:solidFill>
                  <a:schemeClr val="tx2"/>
                </a:solidFill>
                <a:latin typeface="Arial" panose="020B0604020202020204" pitchFamily="34" charset="0"/>
                <a:cs typeface="Arial" panose="020B0604020202020204" pitchFamily="34" charset="0"/>
              </a:defRPr>
            </a:lvl2pPr>
            <a:lvl3pPr marL="540000" indent="-162000">
              <a:lnSpc>
                <a:spcPts val="2850"/>
              </a:lnSpc>
              <a:spcBef>
                <a:spcPts val="1500"/>
              </a:spcBef>
              <a:buClr>
                <a:schemeClr val="accent1"/>
              </a:buClr>
              <a:defRPr sz="2250">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a:t>
            </a:r>
            <a:br>
              <a:rPr lang="cs-CZ" dirty="0"/>
            </a:br>
            <a:r>
              <a:rPr lang="cs-CZ" dirty="0"/>
              <a:t>et </a:t>
            </a:r>
            <a:r>
              <a:rPr lang="cs-CZ" dirty="0" err="1"/>
              <a:t>colecusandit</a:t>
            </a:r>
            <a:endParaRPr lang="cs-CZ" dirty="0"/>
          </a:p>
        </p:txBody>
      </p:sp>
      <p:sp>
        <p:nvSpPr>
          <p:cNvPr id="5" name="Zástupný text 4">
            <a:extLst>
              <a:ext uri="{FF2B5EF4-FFF2-40B4-BE49-F238E27FC236}">
                <a16:creationId xmlns:a16="http://schemas.microsoft.com/office/drawing/2014/main" id="{1BCEAD2E-F707-43D2-8D8F-E58D870FC888}"/>
              </a:ext>
            </a:extLst>
          </p:cNvPr>
          <p:cNvSpPr>
            <a:spLocks noGrp="1"/>
          </p:cNvSpPr>
          <p:nvPr>
            <p:ph type="body" sz="quarter" idx="3" hasCustomPrompt="1"/>
          </p:nvPr>
        </p:nvSpPr>
        <p:spPr>
          <a:xfrm>
            <a:off x="9358310" y="2701619"/>
            <a:ext cx="8053388" cy="1055993"/>
          </a:xfrm>
        </p:spPr>
        <p:txBody>
          <a:bodyPr lIns="90000" anchor="t" anchorCtr="0">
            <a:noAutofit/>
          </a:bodyPr>
          <a:lstStyle>
            <a:lvl1pPr marL="0" indent="0">
              <a:buNone/>
              <a:defRPr lang="cs-CZ" sz="3300" b="1" kern="1200" dirty="0">
                <a:solidFill>
                  <a:schemeClr val="accent2"/>
                </a:solidFill>
                <a:latin typeface="Arial" panose="020B0604020202020204" pitchFamily="34" charset="0"/>
                <a:ea typeface="+mn-ea"/>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cs-CZ" dirty="0"/>
              <a:t>Text ve čtyřech úrovních s odrážkami a nadpisem</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9450084"/>
            <a:ext cx="6172200" cy="817866"/>
          </a:xfrm>
        </p:spPr>
        <p:txBody>
          <a:bodyPr/>
          <a:lstStyle/>
          <a:p>
            <a:r>
              <a:rPr lang="da-DK"/>
              <a:t>Živé zemědělství 2022</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a:t>
            </a:fld>
            <a:endParaRPr lang="en-GB" dirty="0"/>
          </a:p>
        </p:txBody>
      </p:sp>
      <p:sp>
        <p:nvSpPr>
          <p:cNvPr id="12" name="Zástupný obsah 3">
            <a:extLst>
              <a:ext uri="{FF2B5EF4-FFF2-40B4-BE49-F238E27FC236}">
                <a16:creationId xmlns:a16="http://schemas.microsoft.com/office/drawing/2014/main" id="{4592D0E3-54C9-4D4A-A57D-3C81EFF49AB3}"/>
              </a:ext>
            </a:extLst>
          </p:cNvPr>
          <p:cNvSpPr>
            <a:spLocks noGrp="1"/>
          </p:cNvSpPr>
          <p:nvPr>
            <p:ph sz="half" idx="13" hasCustomPrompt="1"/>
          </p:nvPr>
        </p:nvSpPr>
        <p:spPr>
          <a:xfrm>
            <a:off x="9358312" y="3757611"/>
            <a:ext cx="8053385" cy="5526882"/>
          </a:xfrm>
        </p:spPr>
        <p:txBody>
          <a:bodyPr lIns="90000" tIns="72000"/>
          <a:lstStyle>
            <a:lvl1pPr marL="0" indent="0">
              <a:lnSpc>
                <a:spcPts val="3600"/>
              </a:lnSpc>
              <a:spcBef>
                <a:spcPts val="750"/>
              </a:spcBef>
              <a:buNone/>
              <a:defRPr sz="3000">
                <a:solidFill>
                  <a:schemeClr val="tx2"/>
                </a:solidFill>
                <a:latin typeface="Arial" panose="020B0604020202020204" pitchFamily="34" charset="0"/>
                <a:cs typeface="Arial" panose="020B0604020202020204" pitchFamily="34" charset="0"/>
              </a:defRPr>
            </a:lvl1pPr>
            <a:lvl2pPr marL="270000" indent="-270000">
              <a:lnSpc>
                <a:spcPts val="3150"/>
              </a:lnSpc>
              <a:spcBef>
                <a:spcPts val="1200"/>
              </a:spcBef>
              <a:buClr>
                <a:schemeClr val="accent1"/>
              </a:buClr>
              <a:defRPr sz="2550">
                <a:solidFill>
                  <a:schemeClr val="tx2"/>
                </a:solidFill>
                <a:latin typeface="Arial" panose="020B0604020202020204" pitchFamily="34" charset="0"/>
                <a:cs typeface="Arial" panose="020B0604020202020204" pitchFamily="34" charset="0"/>
              </a:defRPr>
            </a:lvl2pPr>
            <a:lvl3pPr marL="540000" indent="-162000">
              <a:lnSpc>
                <a:spcPts val="2850"/>
              </a:lnSpc>
              <a:spcBef>
                <a:spcPts val="1500"/>
              </a:spcBef>
              <a:buClr>
                <a:schemeClr val="accent1"/>
              </a:buClr>
              <a:defRPr sz="2250">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a:t>
            </a:r>
            <a:br>
              <a:rPr lang="cs-CZ" dirty="0"/>
            </a:br>
            <a:r>
              <a:rPr lang="cs-CZ" dirty="0"/>
              <a:t>et </a:t>
            </a:r>
            <a:r>
              <a:rPr lang="cs-CZ" dirty="0" err="1"/>
              <a:t>colecusandit</a:t>
            </a:r>
            <a:endParaRPr lang="cs-CZ" dirty="0"/>
          </a:p>
        </p:txBody>
      </p:sp>
    </p:spTree>
    <p:extLst>
      <p:ext uri="{BB962C8B-B14F-4D97-AF65-F5344CB8AC3E}">
        <p14:creationId xmlns:p14="http://schemas.microsoft.com/office/powerpoint/2010/main" val="3477068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Velká tabulka">
    <p:spTree>
      <p:nvGrpSpPr>
        <p:cNvPr id="1" name=""/>
        <p:cNvGrpSpPr/>
        <p:nvPr/>
      </p:nvGrpSpPr>
      <p:grpSpPr>
        <a:xfrm>
          <a:off x="0" y="0"/>
          <a:ext cx="0" cy="0"/>
          <a:chOff x="0" y="0"/>
          <a:chExt cx="0" cy="0"/>
        </a:xfrm>
      </p:grpSpPr>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9450084"/>
            <a:ext cx="6172200" cy="817866"/>
          </a:xfrm>
        </p:spPr>
        <p:txBody>
          <a:bodyPr/>
          <a:lstStyle/>
          <a:p>
            <a:r>
              <a:rPr lang="da-DK"/>
              <a:t>Živé zemědělství 2022</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lvl1pPr>
              <a:defRPr>
                <a:solidFill>
                  <a:schemeClr val="accent1"/>
                </a:solidFill>
              </a:defRPr>
            </a:lvl1pPr>
          </a:lstStyle>
          <a:p>
            <a:fld id="{AC30E85F-03A9-4DC3-A879-6F4150C88507}" type="slidenum">
              <a:rPr lang="en-GB" smtClean="0"/>
              <a:pPr/>
              <a:t>‹#›</a:t>
            </a:fld>
            <a:endParaRPr lang="en-GB" dirty="0"/>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972001" y="8158163"/>
            <a:ext cx="16402052" cy="456291"/>
          </a:xfrm>
        </p:spPr>
        <p:txBody>
          <a:bodyPr lIns="0" tIns="46800" rIns="0" bIns="0">
            <a:normAutofit/>
          </a:bodyPr>
          <a:lstStyle>
            <a:lvl1pPr marL="0" indent="0">
              <a:lnSpc>
                <a:spcPts val="2850"/>
              </a:lnSpc>
              <a:spcBef>
                <a:spcPts val="0"/>
              </a:spcBef>
              <a:buNone/>
              <a:defRPr sz="2250">
                <a:solidFill>
                  <a:schemeClr val="accent1"/>
                </a:solidFill>
                <a:latin typeface="Arial" panose="020B0604020202020204" pitchFamily="34" charset="0"/>
                <a:cs typeface="Arial" panose="020B0604020202020204" pitchFamily="34" charset="0"/>
              </a:defRPr>
            </a:lvl1pPr>
            <a:lvl2pPr marL="0" indent="0">
              <a:lnSpc>
                <a:spcPts val="2160"/>
              </a:lnSpc>
              <a:spcBef>
                <a:spcPts val="0"/>
              </a:spcBef>
              <a:buClr>
                <a:schemeClr val="tx2"/>
              </a:buClr>
              <a:buFont typeface="Arial" panose="020B0604020202020204" pitchFamily="34" charset="0"/>
              <a:buNone/>
              <a:defRPr sz="18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zarovnána doleva. </a:t>
            </a:r>
            <a:r>
              <a:rPr lang="cs-CZ" dirty="0" err="1"/>
              <a:t>Eque</a:t>
            </a:r>
            <a:r>
              <a:rPr lang="cs-CZ" dirty="0"/>
              <a:t> </a:t>
            </a:r>
            <a:r>
              <a:rPr lang="cs-CZ" dirty="0" err="1"/>
              <a:t>quunt</a:t>
            </a:r>
            <a:r>
              <a:rPr lang="cs-CZ" dirty="0"/>
              <a:t>. Ne et </a:t>
            </a:r>
            <a:r>
              <a:rPr lang="cs-CZ" dirty="0" err="1"/>
              <a:t>illenih</a:t>
            </a:r>
            <a:r>
              <a:rPr lang="cs-CZ" dirty="0"/>
              <a:t> </a:t>
            </a:r>
            <a:r>
              <a:rPr lang="cs-CZ" dirty="0" err="1"/>
              <a:t>ictiam</a:t>
            </a:r>
            <a:r>
              <a:rPr lang="cs-CZ" dirty="0"/>
              <a:t> </a:t>
            </a:r>
            <a:r>
              <a:rPr lang="cs-CZ" dirty="0" err="1"/>
              <a:t>rem</a:t>
            </a:r>
            <a:r>
              <a:rPr lang="cs-CZ" dirty="0"/>
              <a:t>. Et plita </a:t>
            </a:r>
            <a:r>
              <a:rPr lang="cs-CZ" dirty="0" err="1"/>
              <a:t>sus</a:t>
            </a:r>
            <a:endParaRPr lang="cs-CZ" dirty="0"/>
          </a:p>
        </p:txBody>
      </p:sp>
      <p:sp>
        <p:nvSpPr>
          <p:cNvPr id="10" name="Zástupný obsah 11">
            <a:extLst>
              <a:ext uri="{FF2B5EF4-FFF2-40B4-BE49-F238E27FC236}">
                <a16:creationId xmlns:a16="http://schemas.microsoft.com/office/drawing/2014/main" id="{CA356CCC-F898-4B43-8EA0-2C9FD3059818}"/>
              </a:ext>
            </a:extLst>
          </p:cNvPr>
          <p:cNvSpPr>
            <a:spLocks noGrp="1"/>
          </p:cNvSpPr>
          <p:nvPr>
            <p:ph sz="quarter" idx="4"/>
          </p:nvPr>
        </p:nvSpPr>
        <p:spPr>
          <a:xfrm>
            <a:off x="972001" y="2814638"/>
            <a:ext cx="16402052" cy="5127506"/>
          </a:xfrm>
        </p:spPr>
        <p:txBody>
          <a:bodyPr/>
          <a:lstStyle>
            <a:lvl1pPr marL="0" indent="0">
              <a:buNone/>
              <a:defRPr/>
            </a:lvl1pPr>
          </a:lstStyle>
          <a:p>
            <a:pPr lvl="0"/>
            <a:r>
              <a:rPr lang="cs-CZ"/>
              <a:t>Po kliknutí můžete upravovat styly textu v předloze.</a:t>
            </a:r>
          </a:p>
        </p:txBody>
      </p:sp>
      <p:sp>
        <p:nvSpPr>
          <p:cNvPr id="7" name="Nadpis 1">
            <a:extLst>
              <a:ext uri="{FF2B5EF4-FFF2-40B4-BE49-F238E27FC236}">
                <a16:creationId xmlns:a16="http://schemas.microsoft.com/office/drawing/2014/main" id="{F483E421-82E4-4242-9E91-178B4AC74DAA}"/>
              </a:ext>
            </a:extLst>
          </p:cNvPr>
          <p:cNvSpPr>
            <a:spLocks noGrp="1"/>
          </p:cNvSpPr>
          <p:nvPr>
            <p:ph type="title" hasCustomPrompt="1"/>
          </p:nvPr>
        </p:nvSpPr>
        <p:spPr>
          <a:xfrm>
            <a:off x="972000" y="1002506"/>
            <a:ext cx="16090107" cy="1254119"/>
          </a:xfrm>
        </p:spPr>
        <p:txBody>
          <a:bodyPr lIns="0" tIns="46800" anchor="t" anchorCtr="0">
            <a:noAutofit/>
          </a:bodyPr>
          <a:lstStyle>
            <a:lvl1pPr>
              <a:lnSpc>
                <a:spcPts val="5100"/>
              </a:lnSpc>
              <a:defRPr sz="465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 bez dělení slov</a:t>
            </a:r>
            <a:endParaRPr lang="en-GB" dirty="0"/>
          </a:p>
        </p:txBody>
      </p:sp>
    </p:spTree>
    <p:extLst>
      <p:ext uri="{BB962C8B-B14F-4D97-AF65-F5344CB8AC3E}">
        <p14:creationId xmlns:p14="http://schemas.microsoft.com/office/powerpoint/2010/main" val="796435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Název+text ve4 úrovních">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073BB03D-30D0-4F9D-8CA1-257BD977963F}"/>
              </a:ext>
            </a:extLst>
          </p:cNvPr>
          <p:cNvSpPr>
            <a:spLocks noGrp="1"/>
          </p:cNvSpPr>
          <p:nvPr>
            <p:ph type="ftr" sz="quarter" idx="11"/>
          </p:nvPr>
        </p:nvSpPr>
        <p:spPr>
          <a:xfrm>
            <a:off x="0" y="9450084"/>
            <a:ext cx="6172200" cy="817866"/>
          </a:xfrm>
        </p:spPr>
        <p:txBody>
          <a:bodyPr/>
          <a:lstStyle/>
          <a:p>
            <a:r>
              <a:rPr lang="da-DK"/>
              <a:t>Živé zemědělství 2022</a:t>
            </a:r>
            <a:endParaRPr lang="en-GB" dirty="0"/>
          </a:p>
        </p:txBody>
      </p:sp>
      <p:sp>
        <p:nvSpPr>
          <p:cNvPr id="5" name="Zástupný symbol pro číslo snímku 4">
            <a:extLst>
              <a:ext uri="{FF2B5EF4-FFF2-40B4-BE49-F238E27FC236}">
                <a16:creationId xmlns:a16="http://schemas.microsoft.com/office/drawing/2014/main" id="{7425CB23-83F8-4E92-BCE7-5943D3DA4CB4}"/>
              </a:ext>
            </a:extLst>
          </p:cNvPr>
          <p:cNvSpPr>
            <a:spLocks noGrp="1"/>
          </p:cNvSpPr>
          <p:nvPr>
            <p:ph type="sldNum" sz="quarter" idx="12"/>
          </p:nvPr>
        </p:nvSpPr>
        <p:spPr/>
        <p:txBody>
          <a:bodyPr/>
          <a:lstStyle/>
          <a:p>
            <a:fld id="{AC30E85F-03A9-4DC3-A879-6F4150C88507}" type="slidenum">
              <a:rPr lang="en-GB" smtClean="0"/>
              <a:t>‹#›</a:t>
            </a:fld>
            <a:endParaRPr lang="en-GB"/>
          </a:p>
        </p:txBody>
      </p:sp>
      <p:sp>
        <p:nvSpPr>
          <p:cNvPr id="8" name="Nadpis 1">
            <a:extLst>
              <a:ext uri="{FF2B5EF4-FFF2-40B4-BE49-F238E27FC236}">
                <a16:creationId xmlns:a16="http://schemas.microsoft.com/office/drawing/2014/main" id="{8F8AA3EE-05A3-45B3-B7EA-9A4E5EDC389D}"/>
              </a:ext>
            </a:extLst>
          </p:cNvPr>
          <p:cNvSpPr>
            <a:spLocks noGrp="1"/>
          </p:cNvSpPr>
          <p:nvPr>
            <p:ph type="title" hasCustomPrompt="1"/>
          </p:nvPr>
        </p:nvSpPr>
        <p:spPr>
          <a:xfrm>
            <a:off x="972001" y="1002506"/>
            <a:ext cx="14816978" cy="1533527"/>
          </a:xfrm>
        </p:spPr>
        <p:txBody>
          <a:bodyPr lIns="0" tIns="46800" anchor="t" anchorCtr="0">
            <a:normAutofit/>
          </a:bodyPr>
          <a:lstStyle>
            <a:lvl1pPr>
              <a:lnSpc>
                <a:spcPts val="5100"/>
              </a:lnSpc>
              <a:defRPr sz="465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 bez dělení slov </a:t>
            </a:r>
            <a:endParaRPr lang="en-GB" dirty="0"/>
          </a:p>
        </p:txBody>
      </p:sp>
      <p:sp>
        <p:nvSpPr>
          <p:cNvPr id="9" name="Zástupný text 2">
            <a:extLst>
              <a:ext uri="{FF2B5EF4-FFF2-40B4-BE49-F238E27FC236}">
                <a16:creationId xmlns:a16="http://schemas.microsoft.com/office/drawing/2014/main" id="{E6A0F913-BDE8-4413-9F6C-9B23331613E7}"/>
              </a:ext>
            </a:extLst>
          </p:cNvPr>
          <p:cNvSpPr>
            <a:spLocks noGrp="1"/>
          </p:cNvSpPr>
          <p:nvPr>
            <p:ph type="body" idx="1" hasCustomPrompt="1"/>
          </p:nvPr>
        </p:nvSpPr>
        <p:spPr>
          <a:xfrm>
            <a:off x="972001" y="2701622"/>
            <a:ext cx="14816978" cy="641654"/>
          </a:xfrm>
        </p:spPr>
        <p:txBody>
          <a:bodyPr lIns="0" anchor="t" anchorCtr="0">
            <a:normAutofit/>
          </a:bodyPr>
          <a:lstStyle>
            <a:lvl1pPr marL="0" indent="0">
              <a:lnSpc>
                <a:spcPts val="3750"/>
              </a:lnSpc>
              <a:spcBef>
                <a:spcPts val="0"/>
              </a:spcBef>
              <a:buNone/>
              <a:defRPr sz="3300" b="1">
                <a:solidFill>
                  <a:schemeClr val="accent2"/>
                </a:solidFill>
                <a:latin typeface="Arial" panose="020B0604020202020204" pitchFamily="34" charset="0"/>
                <a:cs typeface="Arial" panose="020B0604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cs-CZ" dirty="0"/>
              <a:t>Text ve čtyřech úrovních, s odrážkami a nadpisem</a:t>
            </a:r>
            <a:br>
              <a:rPr lang="cs-CZ" dirty="0"/>
            </a:br>
            <a:endParaRPr lang="cs-CZ" dirty="0"/>
          </a:p>
        </p:txBody>
      </p:sp>
      <p:sp>
        <p:nvSpPr>
          <p:cNvPr id="10" name="Zástupný obsah 3">
            <a:extLst>
              <a:ext uri="{FF2B5EF4-FFF2-40B4-BE49-F238E27FC236}">
                <a16:creationId xmlns:a16="http://schemas.microsoft.com/office/drawing/2014/main" id="{F485995A-C222-438A-B0FE-6D92DF9C6DFF}"/>
              </a:ext>
            </a:extLst>
          </p:cNvPr>
          <p:cNvSpPr>
            <a:spLocks noGrp="1"/>
          </p:cNvSpPr>
          <p:nvPr>
            <p:ph sz="half" idx="2" hasCustomPrompt="1"/>
          </p:nvPr>
        </p:nvSpPr>
        <p:spPr>
          <a:xfrm>
            <a:off x="972001" y="3343276"/>
            <a:ext cx="14816978" cy="5941220"/>
          </a:xfrm>
        </p:spPr>
        <p:txBody>
          <a:bodyPr lIns="0" tIns="36000"/>
          <a:lstStyle>
            <a:lvl1pPr marL="0" indent="0">
              <a:lnSpc>
                <a:spcPts val="3600"/>
              </a:lnSpc>
              <a:spcBef>
                <a:spcPts val="750"/>
              </a:spcBef>
              <a:buNone/>
              <a:defRPr sz="3000">
                <a:solidFill>
                  <a:schemeClr val="tx2"/>
                </a:solidFill>
                <a:latin typeface="Arial" panose="020B0604020202020204" pitchFamily="34" charset="0"/>
                <a:cs typeface="Arial" panose="020B0604020202020204" pitchFamily="34" charset="0"/>
              </a:defRPr>
            </a:lvl1pPr>
            <a:lvl2pPr marL="270000" indent="-270000">
              <a:lnSpc>
                <a:spcPts val="3600"/>
              </a:lnSpc>
              <a:spcBef>
                <a:spcPts val="1050"/>
              </a:spcBef>
              <a:buClr>
                <a:schemeClr val="accent1"/>
              </a:buClr>
              <a:defRPr sz="2550">
                <a:solidFill>
                  <a:schemeClr val="tx2"/>
                </a:solidFill>
                <a:latin typeface="Arial" panose="020B0604020202020204" pitchFamily="34" charset="0"/>
                <a:cs typeface="Arial" panose="020B0604020202020204" pitchFamily="34" charset="0"/>
              </a:defRPr>
            </a:lvl2pPr>
            <a:lvl3pPr marL="540000" indent="-162000">
              <a:lnSpc>
                <a:spcPts val="2850"/>
              </a:lnSpc>
              <a:buClr>
                <a:schemeClr val="accent1"/>
              </a:buClr>
              <a:defRPr sz="2250">
                <a:solidFill>
                  <a:schemeClr val="tx2"/>
                </a:solidFill>
                <a:latin typeface="Arial" panose="020B0604020202020204" pitchFamily="34" charset="0"/>
                <a:cs typeface="Arial" panose="020B0604020202020204" pitchFamily="34" charset="0"/>
              </a:defRPr>
            </a:lvl3pPr>
          </a:lstStyle>
          <a:p>
            <a:pPr lvl="0"/>
            <a:r>
              <a:rPr lang="cs-CZ" dirty="0" err="1"/>
              <a:t>Facercipid</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 </a:t>
            </a:r>
            <a:r>
              <a:rPr lang="cs-CZ" dirty="0" err="1"/>
              <a:t>acercipid</a:t>
            </a:r>
            <a:r>
              <a:rPr lang="cs-CZ" dirty="0"/>
              <a:t> maxim. </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Venimin </a:t>
            </a:r>
            <a:r>
              <a:rPr lang="cs-CZ" dirty="0" err="1"/>
              <a:t>munquam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a:t>
            </a:r>
          </a:p>
          <a:p>
            <a:pPr lvl="2"/>
            <a:r>
              <a:rPr lang="cs-CZ" dirty="0"/>
              <a:t>Venimin </a:t>
            </a:r>
            <a:r>
              <a:rPr lang="cs-CZ" dirty="0" err="1"/>
              <a:t>munquam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a:t>
            </a:r>
          </a:p>
        </p:txBody>
      </p:sp>
    </p:spTree>
    <p:extLst>
      <p:ext uri="{BB962C8B-B14F-4D97-AF65-F5344CB8AC3E}">
        <p14:creationId xmlns:p14="http://schemas.microsoft.com/office/powerpoint/2010/main" val="2789977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 tabulka/obrázek">
  <p:cSld name="Text + tabulka/obrázek">
    <p:spTree>
      <p:nvGrpSpPr>
        <p:cNvPr id="1" name="Shape 44"/>
        <p:cNvGrpSpPr/>
        <p:nvPr/>
      </p:nvGrpSpPr>
      <p:grpSpPr>
        <a:xfrm>
          <a:off x="0" y="0"/>
          <a:ext cx="0" cy="0"/>
          <a:chOff x="0" y="0"/>
          <a:chExt cx="0" cy="0"/>
        </a:xfrm>
      </p:grpSpPr>
      <p:sp>
        <p:nvSpPr>
          <p:cNvPr id="45" name="Google Shape;45;p20"/>
          <p:cNvSpPr txBox="1">
            <a:spLocks noGrp="1"/>
          </p:cNvSpPr>
          <p:nvPr>
            <p:ph type="title"/>
          </p:nvPr>
        </p:nvSpPr>
        <p:spPr>
          <a:xfrm>
            <a:off x="972000" y="1002506"/>
            <a:ext cx="16090107" cy="969170"/>
          </a:xfrm>
          <a:prstGeom prst="rect">
            <a:avLst/>
          </a:prstGeom>
          <a:noFill/>
          <a:ln>
            <a:noFill/>
          </a:ln>
        </p:spPr>
        <p:txBody>
          <a:bodyPr spcFirstLastPara="1" wrap="square" lIns="0" tIns="46800" rIns="91425" bIns="45700" anchor="t" anchorCtr="0">
            <a:normAutofit/>
          </a:bodyPr>
          <a:lstStyle>
            <a:lvl1pPr lvl="0" algn="l">
              <a:lnSpc>
                <a:spcPct val="109677"/>
              </a:lnSpc>
              <a:spcBef>
                <a:spcPts val="0"/>
              </a:spcBef>
              <a:spcAft>
                <a:spcPts val="0"/>
              </a:spcAft>
              <a:buClr>
                <a:schemeClr val="accent1"/>
              </a:buClr>
              <a:buSzPts val="3100"/>
              <a:buFont typeface="Arial"/>
              <a:buNone/>
              <a:defRPr sz="4650" cap="none">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0"/>
          <p:cNvSpPr txBox="1">
            <a:spLocks noGrp="1"/>
          </p:cNvSpPr>
          <p:nvPr>
            <p:ph type="body" idx="1"/>
          </p:nvPr>
        </p:nvSpPr>
        <p:spPr>
          <a:xfrm>
            <a:off x="972001" y="2643188"/>
            <a:ext cx="8053388" cy="1114425"/>
          </a:xfrm>
          <a:prstGeom prst="rect">
            <a:avLst/>
          </a:prstGeom>
          <a:noFill/>
          <a:ln>
            <a:noFill/>
          </a:ln>
        </p:spPr>
        <p:txBody>
          <a:bodyPr spcFirstLastPara="1" wrap="square" lIns="0" tIns="45700" rIns="91425" bIns="45700" anchor="t" anchorCtr="0">
            <a:noAutofit/>
          </a:bodyPr>
          <a:lstStyle>
            <a:lvl1pPr marL="685800" lvl="0" indent="-342900" algn="l">
              <a:lnSpc>
                <a:spcPct val="113636"/>
              </a:lnSpc>
              <a:spcBef>
                <a:spcPts val="0"/>
              </a:spcBef>
              <a:spcAft>
                <a:spcPts val="0"/>
              </a:spcAft>
              <a:buClr>
                <a:schemeClr val="accent2"/>
              </a:buClr>
              <a:buSzPts val="2200"/>
              <a:buNone/>
              <a:defRPr sz="3300" b="1">
                <a:solidFill>
                  <a:schemeClr val="accent2"/>
                </a:solidFill>
                <a:latin typeface="Arial"/>
                <a:ea typeface="Arial"/>
                <a:cs typeface="Arial"/>
                <a:sym typeface="Arial"/>
              </a:defRPr>
            </a:lvl1pPr>
            <a:lvl2pPr marL="1371600" lvl="1" indent="-342900" algn="l">
              <a:lnSpc>
                <a:spcPct val="90000"/>
              </a:lnSpc>
              <a:spcBef>
                <a:spcPts val="750"/>
              </a:spcBef>
              <a:spcAft>
                <a:spcPts val="0"/>
              </a:spcAft>
              <a:buClr>
                <a:schemeClr val="dk1"/>
              </a:buClr>
              <a:buSzPts val="2000"/>
              <a:buNone/>
              <a:defRPr sz="3000" b="1"/>
            </a:lvl2pPr>
            <a:lvl3pPr marL="2057400" lvl="2" indent="-342900" algn="l">
              <a:lnSpc>
                <a:spcPct val="90000"/>
              </a:lnSpc>
              <a:spcBef>
                <a:spcPts val="750"/>
              </a:spcBef>
              <a:spcAft>
                <a:spcPts val="0"/>
              </a:spcAft>
              <a:buClr>
                <a:schemeClr val="dk1"/>
              </a:buClr>
              <a:buSzPts val="1800"/>
              <a:buNone/>
              <a:defRPr sz="2700" b="1"/>
            </a:lvl3pPr>
            <a:lvl4pPr marL="2743200" lvl="3" indent="-342900" algn="l">
              <a:lnSpc>
                <a:spcPct val="90000"/>
              </a:lnSpc>
              <a:spcBef>
                <a:spcPts val="750"/>
              </a:spcBef>
              <a:spcAft>
                <a:spcPts val="0"/>
              </a:spcAft>
              <a:buClr>
                <a:schemeClr val="dk1"/>
              </a:buClr>
              <a:buSzPts val="1600"/>
              <a:buNone/>
              <a:defRPr sz="2400" b="1"/>
            </a:lvl4pPr>
            <a:lvl5pPr marL="3429000" lvl="4" indent="-342900" algn="l">
              <a:lnSpc>
                <a:spcPct val="90000"/>
              </a:lnSpc>
              <a:spcBef>
                <a:spcPts val="750"/>
              </a:spcBef>
              <a:spcAft>
                <a:spcPts val="0"/>
              </a:spcAft>
              <a:buClr>
                <a:schemeClr val="dk1"/>
              </a:buClr>
              <a:buSzPts val="1600"/>
              <a:buNone/>
              <a:defRPr sz="2400" b="1"/>
            </a:lvl5pPr>
            <a:lvl6pPr marL="4114800" lvl="5" indent="-342900" algn="l">
              <a:lnSpc>
                <a:spcPct val="90000"/>
              </a:lnSpc>
              <a:spcBef>
                <a:spcPts val="750"/>
              </a:spcBef>
              <a:spcAft>
                <a:spcPts val="0"/>
              </a:spcAft>
              <a:buClr>
                <a:schemeClr val="dk1"/>
              </a:buClr>
              <a:buSzPts val="1600"/>
              <a:buNone/>
              <a:defRPr sz="2400" b="1"/>
            </a:lvl6pPr>
            <a:lvl7pPr marL="4800600" lvl="6" indent="-342900" algn="l">
              <a:lnSpc>
                <a:spcPct val="90000"/>
              </a:lnSpc>
              <a:spcBef>
                <a:spcPts val="750"/>
              </a:spcBef>
              <a:spcAft>
                <a:spcPts val="0"/>
              </a:spcAft>
              <a:buClr>
                <a:schemeClr val="dk1"/>
              </a:buClr>
              <a:buSzPts val="1600"/>
              <a:buNone/>
              <a:defRPr sz="2400" b="1"/>
            </a:lvl7pPr>
            <a:lvl8pPr marL="5486400" lvl="7" indent="-342900" algn="l">
              <a:lnSpc>
                <a:spcPct val="90000"/>
              </a:lnSpc>
              <a:spcBef>
                <a:spcPts val="750"/>
              </a:spcBef>
              <a:spcAft>
                <a:spcPts val="0"/>
              </a:spcAft>
              <a:buClr>
                <a:schemeClr val="dk1"/>
              </a:buClr>
              <a:buSzPts val="1600"/>
              <a:buNone/>
              <a:defRPr sz="2400" b="1"/>
            </a:lvl8pPr>
            <a:lvl9pPr marL="6172200" lvl="8" indent="-342900" algn="l">
              <a:lnSpc>
                <a:spcPct val="90000"/>
              </a:lnSpc>
              <a:spcBef>
                <a:spcPts val="750"/>
              </a:spcBef>
              <a:spcAft>
                <a:spcPts val="0"/>
              </a:spcAft>
              <a:buClr>
                <a:schemeClr val="dk1"/>
              </a:buClr>
              <a:buSzPts val="1600"/>
              <a:buNone/>
              <a:defRPr sz="2400" b="1"/>
            </a:lvl9pPr>
          </a:lstStyle>
          <a:p>
            <a:endParaRPr/>
          </a:p>
        </p:txBody>
      </p:sp>
      <p:sp>
        <p:nvSpPr>
          <p:cNvPr id="47" name="Google Shape;47;p20"/>
          <p:cNvSpPr txBox="1">
            <a:spLocks noGrp="1"/>
          </p:cNvSpPr>
          <p:nvPr>
            <p:ph type="body" idx="2"/>
          </p:nvPr>
        </p:nvSpPr>
        <p:spPr>
          <a:xfrm>
            <a:off x="972001" y="3757613"/>
            <a:ext cx="8053388" cy="5526882"/>
          </a:xfrm>
          <a:prstGeom prst="rect">
            <a:avLst/>
          </a:prstGeom>
          <a:noFill/>
          <a:ln>
            <a:noFill/>
          </a:ln>
        </p:spPr>
        <p:txBody>
          <a:bodyPr spcFirstLastPara="1" wrap="square" lIns="0" tIns="18000" rIns="91425" bIns="45700" anchor="t" anchorCtr="0">
            <a:normAutofit/>
          </a:bodyPr>
          <a:lstStyle>
            <a:lvl1pPr marL="685800" lvl="0" indent="-342900" algn="l">
              <a:lnSpc>
                <a:spcPct val="120000"/>
              </a:lnSpc>
              <a:spcBef>
                <a:spcPts val="0"/>
              </a:spcBef>
              <a:spcAft>
                <a:spcPts val="0"/>
              </a:spcAft>
              <a:buClr>
                <a:schemeClr val="dk2"/>
              </a:buClr>
              <a:buSzPts val="2000"/>
              <a:buNone/>
              <a:defRPr sz="3000">
                <a:solidFill>
                  <a:schemeClr val="dk2"/>
                </a:solidFill>
                <a:latin typeface="Arial"/>
                <a:ea typeface="Arial"/>
                <a:cs typeface="Arial"/>
                <a:sym typeface="Arial"/>
              </a:defRPr>
            </a:lvl1pPr>
            <a:lvl2pPr marL="1371600" lvl="1" indent="-504825" algn="l">
              <a:lnSpc>
                <a:spcPct val="141176"/>
              </a:lnSpc>
              <a:spcBef>
                <a:spcPts val="1200"/>
              </a:spcBef>
              <a:spcAft>
                <a:spcPts val="0"/>
              </a:spcAft>
              <a:buClr>
                <a:schemeClr val="accent1"/>
              </a:buClr>
              <a:buSzPts val="1700"/>
              <a:buChar char="•"/>
              <a:defRPr sz="2550">
                <a:solidFill>
                  <a:schemeClr val="dk2"/>
                </a:solidFill>
                <a:latin typeface="Arial"/>
                <a:ea typeface="Arial"/>
                <a:cs typeface="Arial"/>
                <a:sym typeface="Arial"/>
              </a:defRPr>
            </a:lvl2pPr>
            <a:lvl3pPr marL="2057400" lvl="2" indent="-485775" algn="l">
              <a:lnSpc>
                <a:spcPct val="126666"/>
              </a:lnSpc>
              <a:spcBef>
                <a:spcPts val="1200"/>
              </a:spcBef>
              <a:spcAft>
                <a:spcPts val="0"/>
              </a:spcAft>
              <a:buClr>
                <a:schemeClr val="accent1"/>
              </a:buClr>
              <a:buSzPts val="1500"/>
              <a:buChar char="•"/>
              <a:defRPr sz="2250">
                <a:solidFill>
                  <a:schemeClr val="dk2"/>
                </a:solidFill>
                <a:latin typeface="Arial"/>
                <a:ea typeface="Arial"/>
                <a:cs typeface="Arial"/>
                <a:sym typeface="Arial"/>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8" name="Google Shape;48;p20"/>
          <p:cNvSpPr txBox="1">
            <a:spLocks noGrp="1"/>
          </p:cNvSpPr>
          <p:nvPr>
            <p:ph type="body" idx="3"/>
          </p:nvPr>
        </p:nvSpPr>
        <p:spPr>
          <a:xfrm>
            <a:off x="9472611" y="2643188"/>
            <a:ext cx="7872414" cy="5157788"/>
          </a:xfrm>
          <a:prstGeom prst="rect">
            <a:avLst/>
          </a:prstGeom>
          <a:noFill/>
          <a:ln>
            <a:noFill/>
          </a:ln>
        </p:spPr>
        <p:txBody>
          <a:bodyPr spcFirstLastPara="1" wrap="square" lIns="0" tIns="0" rIns="0" bIns="0" anchor="t" anchorCtr="0">
            <a:normAutofit/>
          </a:bodyPr>
          <a:lstStyle>
            <a:lvl1pPr marL="685800" lvl="0" indent="-342900" algn="l">
              <a:lnSpc>
                <a:spcPct val="90000"/>
              </a:lnSpc>
              <a:spcBef>
                <a:spcPts val="1500"/>
              </a:spcBef>
              <a:spcAft>
                <a:spcPts val="0"/>
              </a:spcAft>
              <a:buClr>
                <a:schemeClr val="accent1"/>
              </a:buClr>
              <a:buSzPts val="2000"/>
              <a:buNone/>
              <a:defRPr sz="3000">
                <a:solidFill>
                  <a:schemeClr val="accent1"/>
                </a:solidFill>
                <a:latin typeface="Arial"/>
                <a:ea typeface="Arial"/>
                <a:cs typeface="Arial"/>
                <a:sym typeface="Arial"/>
              </a:defRPr>
            </a:lvl1pPr>
            <a:lvl2pPr marL="1371600" lvl="1" indent="-504825" algn="l">
              <a:lnSpc>
                <a:spcPct val="90000"/>
              </a:lnSpc>
              <a:spcBef>
                <a:spcPts val="750"/>
              </a:spcBef>
              <a:spcAft>
                <a:spcPts val="0"/>
              </a:spcAft>
              <a:buClr>
                <a:schemeClr val="dk1"/>
              </a:buClr>
              <a:buSzPts val="1700"/>
              <a:buChar char="•"/>
              <a:defRPr sz="2550">
                <a:solidFill>
                  <a:schemeClr val="dk1"/>
                </a:solidFill>
                <a:latin typeface="Arial"/>
                <a:ea typeface="Arial"/>
                <a:cs typeface="Arial"/>
                <a:sym typeface="Arial"/>
              </a:defRPr>
            </a:lvl2pPr>
            <a:lvl3pPr marL="2057400" lvl="2" indent="-485775" algn="l">
              <a:lnSpc>
                <a:spcPct val="90000"/>
              </a:lnSpc>
              <a:spcBef>
                <a:spcPts val="750"/>
              </a:spcBef>
              <a:spcAft>
                <a:spcPts val="0"/>
              </a:spcAft>
              <a:buClr>
                <a:schemeClr val="dk1"/>
              </a:buClr>
              <a:buSzPts val="1500"/>
              <a:buChar char="•"/>
              <a:defRPr sz="2250">
                <a:solidFill>
                  <a:schemeClr val="dk1"/>
                </a:solidFill>
                <a:latin typeface="Arial"/>
                <a:ea typeface="Arial"/>
                <a:cs typeface="Arial"/>
                <a:sym typeface="Arial"/>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49" name="Google Shape;49;p20"/>
          <p:cNvSpPr txBox="1">
            <a:spLocks noGrp="1"/>
          </p:cNvSpPr>
          <p:nvPr>
            <p:ph type="ftr" idx="11"/>
          </p:nvPr>
        </p:nvSpPr>
        <p:spPr>
          <a:xfrm>
            <a:off x="0" y="9450084"/>
            <a:ext cx="6172200" cy="817866"/>
          </a:xfrm>
          <a:prstGeom prst="rect">
            <a:avLst/>
          </a:prstGeom>
          <a:noFill/>
          <a:ln>
            <a:noFill/>
          </a:ln>
        </p:spPr>
        <p:txBody>
          <a:bodyPr spcFirstLastPara="1" wrap="square" lIns="648000" tIns="45700" rIns="0" bIns="144000" anchor="b" anchorCtr="0">
            <a:noAutofit/>
          </a:bodyPr>
          <a:lstStyle>
            <a:lvl1pPr lvl="0" algn="l">
              <a:lnSpc>
                <a:spcPct val="741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0"/>
          <p:cNvSpPr txBox="1">
            <a:spLocks noGrp="1"/>
          </p:cNvSpPr>
          <p:nvPr>
            <p:ph type="sldNum" idx="12"/>
          </p:nvPr>
        </p:nvSpPr>
        <p:spPr>
          <a:xfrm>
            <a:off x="14158913" y="9450086"/>
            <a:ext cx="4114800" cy="817865"/>
          </a:xfrm>
          <a:prstGeom prst="rect">
            <a:avLst/>
          </a:prstGeom>
          <a:noFill/>
          <a:ln>
            <a:noFill/>
          </a:ln>
        </p:spPr>
        <p:txBody>
          <a:bodyPr spcFirstLastPara="1" wrap="square" lIns="0" tIns="45700" rIns="648000" bIns="144000" anchor="b" anchorCtr="0">
            <a:noAutofit/>
          </a:bodyPr>
          <a:lstStyle>
            <a:lvl1pPr marL="0" lvl="0" indent="0" algn="r">
              <a:lnSpc>
                <a:spcPct val="121363"/>
              </a:lnSpc>
              <a:spcBef>
                <a:spcPts val="0"/>
              </a:spcBef>
              <a:buNone/>
              <a:defRPr/>
            </a:lvl1pPr>
            <a:lvl2pPr marL="0" lvl="1" indent="0" algn="r">
              <a:lnSpc>
                <a:spcPct val="121363"/>
              </a:lnSpc>
              <a:spcBef>
                <a:spcPts val="0"/>
              </a:spcBef>
              <a:buNone/>
              <a:defRPr/>
            </a:lvl2pPr>
            <a:lvl3pPr marL="0" lvl="2" indent="0" algn="r">
              <a:lnSpc>
                <a:spcPct val="121363"/>
              </a:lnSpc>
              <a:spcBef>
                <a:spcPts val="0"/>
              </a:spcBef>
              <a:buNone/>
              <a:defRPr/>
            </a:lvl3pPr>
            <a:lvl4pPr marL="0" lvl="3" indent="0" algn="r">
              <a:lnSpc>
                <a:spcPct val="121363"/>
              </a:lnSpc>
              <a:spcBef>
                <a:spcPts val="0"/>
              </a:spcBef>
              <a:buNone/>
              <a:defRPr/>
            </a:lvl4pPr>
            <a:lvl5pPr marL="0" lvl="4" indent="0" algn="r">
              <a:lnSpc>
                <a:spcPct val="121363"/>
              </a:lnSpc>
              <a:spcBef>
                <a:spcPts val="0"/>
              </a:spcBef>
              <a:buNone/>
              <a:defRPr/>
            </a:lvl5pPr>
            <a:lvl6pPr marL="0" lvl="5" indent="0" algn="r">
              <a:lnSpc>
                <a:spcPct val="121363"/>
              </a:lnSpc>
              <a:spcBef>
                <a:spcPts val="0"/>
              </a:spcBef>
              <a:buNone/>
              <a:defRPr/>
            </a:lvl6pPr>
            <a:lvl7pPr marL="0" lvl="6" indent="0" algn="r">
              <a:lnSpc>
                <a:spcPct val="121363"/>
              </a:lnSpc>
              <a:spcBef>
                <a:spcPts val="0"/>
              </a:spcBef>
              <a:buNone/>
              <a:defRPr/>
            </a:lvl7pPr>
            <a:lvl8pPr marL="0" lvl="7" indent="0" algn="r">
              <a:lnSpc>
                <a:spcPct val="121363"/>
              </a:lnSpc>
              <a:spcBef>
                <a:spcPts val="0"/>
              </a:spcBef>
              <a:buNone/>
              <a:defRPr/>
            </a:lvl8pPr>
            <a:lvl9pPr marL="0" lvl="8" indent="0" algn="r">
              <a:lnSpc>
                <a:spcPct val="121363"/>
              </a:lnSpc>
              <a:spcBef>
                <a:spcPts val="0"/>
              </a:spcBef>
              <a:buNone/>
              <a:defRPr/>
            </a:lvl9pPr>
          </a:lstStyle>
          <a:p>
            <a:fld id="{00000000-1234-1234-1234-123412341234}" type="slidenum">
              <a:rPr lang="cs-CZ" smtClean="0"/>
              <a:pPr/>
              <a:t>‹#›</a:t>
            </a:fld>
            <a:endParaRPr lang="cs-CZ"/>
          </a:p>
        </p:txBody>
      </p:sp>
      <p:sp>
        <p:nvSpPr>
          <p:cNvPr id="51" name="Google Shape;51;p20"/>
          <p:cNvSpPr txBox="1">
            <a:spLocks noGrp="1"/>
          </p:cNvSpPr>
          <p:nvPr>
            <p:ph type="body" idx="4"/>
          </p:nvPr>
        </p:nvSpPr>
        <p:spPr>
          <a:xfrm>
            <a:off x="9443586" y="8101013"/>
            <a:ext cx="7872414" cy="1183482"/>
          </a:xfrm>
          <a:prstGeom prst="rect">
            <a:avLst/>
          </a:prstGeom>
          <a:noFill/>
          <a:ln>
            <a:noFill/>
          </a:ln>
        </p:spPr>
        <p:txBody>
          <a:bodyPr spcFirstLastPara="1" wrap="square" lIns="36000" tIns="46800" rIns="0" bIns="0" anchor="t" anchorCtr="0">
            <a:noAutofit/>
          </a:bodyPr>
          <a:lstStyle>
            <a:lvl1pPr marL="685800" lvl="0" indent="-342900" algn="l">
              <a:lnSpc>
                <a:spcPct val="126666"/>
              </a:lnSpc>
              <a:spcBef>
                <a:spcPts val="0"/>
              </a:spcBef>
              <a:spcAft>
                <a:spcPts val="0"/>
              </a:spcAft>
              <a:buClr>
                <a:schemeClr val="accent1"/>
              </a:buClr>
              <a:buSzPts val="1500"/>
              <a:buNone/>
              <a:defRPr sz="2250">
                <a:solidFill>
                  <a:schemeClr val="accent1"/>
                </a:solidFill>
                <a:latin typeface="Arial"/>
                <a:ea typeface="Arial"/>
                <a:cs typeface="Arial"/>
                <a:sym typeface="Arial"/>
              </a:defRPr>
            </a:lvl1pPr>
            <a:lvl2pPr marL="1371600" lvl="1" indent="-342900" algn="l">
              <a:lnSpc>
                <a:spcPct val="120000"/>
              </a:lnSpc>
              <a:spcBef>
                <a:spcPts val="0"/>
              </a:spcBef>
              <a:spcAft>
                <a:spcPts val="0"/>
              </a:spcAft>
              <a:buClr>
                <a:schemeClr val="dk2"/>
              </a:buClr>
              <a:buSzPts val="1200"/>
              <a:buFont typeface="Arial"/>
              <a:buNone/>
              <a:defRPr sz="1800">
                <a:solidFill>
                  <a:schemeClr val="accent1"/>
                </a:solidFill>
                <a:latin typeface="Arial"/>
                <a:ea typeface="Arial"/>
                <a:cs typeface="Arial"/>
                <a:sym typeface="Arial"/>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96965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pixabay.com/de/frage-fragezeichen-satzzeichen-1243504/" TargetMode="External"/><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3.xml"/><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4.emf"/><Relationship Id="rId4" Type="http://schemas.openxmlformats.org/officeDocument/2006/relationships/image" Target="../media/image43.emf"/></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hyperlink" Target="https://pixnio.com/cs/media/zemedelstvi-zahradnictvi-sklenik-lide-rostlinny-material" TargetMode="External"/><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hyperlink" Target="https://tichaudrzitelnost.geogr.muni.cz/cs/"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g"/><Relationship Id="rId7" Type="http://schemas.openxmlformats.org/officeDocument/2006/relationships/image" Target="../media/image53.png"/><Relationship Id="rId12" Type="http://schemas.openxmlformats.org/officeDocument/2006/relationships/hyperlink" Target="https://www.socialni-zemedelstvi.cz/"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52.jpg"/><Relationship Id="rId11" Type="http://schemas.openxmlformats.org/officeDocument/2006/relationships/image" Target="../media/image57.png"/><Relationship Id="rId5" Type="http://schemas.openxmlformats.org/officeDocument/2006/relationships/image" Target="../media/image51.jpg"/><Relationship Id="rId10" Type="http://schemas.openxmlformats.org/officeDocument/2006/relationships/image" Target="../media/image56.png"/><Relationship Id="rId4" Type="http://schemas.openxmlformats.org/officeDocument/2006/relationships/image" Target="../media/image50.jp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hyperlink" Target="http://www.cuni.cz/" TargetMode="External"/><Relationship Id="rId5" Type="http://schemas.openxmlformats.org/officeDocument/2006/relationships/hyperlink" Target="mailto:hudcova@etf.cuni.cz" TargetMode="Externa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hyperlink" Target="https://www.zakonyprolidi.cz/cs/1997-252#f180767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05410" y="2667990"/>
            <a:ext cx="18498819" cy="7619010"/>
            <a:chOff x="3482871" y="-1904848"/>
            <a:chExt cx="24373460" cy="9891776"/>
          </a:xfrm>
          <a:solidFill>
            <a:schemeClr val="accent3">
              <a:lumMod val="50000"/>
            </a:schemeClr>
          </a:solidFill>
        </p:grpSpPr>
        <p:sp>
          <p:nvSpPr>
            <p:cNvPr id="5" name="Freeform 5"/>
            <p:cNvSpPr/>
            <p:nvPr/>
          </p:nvSpPr>
          <p:spPr>
            <a:xfrm>
              <a:off x="3482871" y="-1904848"/>
              <a:ext cx="24373460" cy="9891776"/>
            </a:xfrm>
            <a:custGeom>
              <a:avLst/>
              <a:gdLst/>
              <a:ahLst/>
              <a:cxnLst/>
              <a:rect l="l" t="t" r="r" b="b"/>
              <a:pathLst>
                <a:path w="24373460" h="9891776">
                  <a:moveTo>
                    <a:pt x="24373460" y="0"/>
                  </a:moveTo>
                  <a:lnTo>
                    <a:pt x="0" y="0"/>
                  </a:lnTo>
                  <a:lnTo>
                    <a:pt x="0" y="9891776"/>
                  </a:lnTo>
                  <a:lnTo>
                    <a:pt x="24373460" y="9891776"/>
                  </a:lnTo>
                  <a:lnTo>
                    <a:pt x="24373460" y="0"/>
                  </a:lnTo>
                  <a:close/>
                </a:path>
              </a:pathLst>
            </a:custGeom>
            <a:grpFill/>
          </p:spPr>
          <p:txBody>
            <a:bodyPr/>
            <a:lstStyle/>
            <a:p>
              <a:endParaRPr lang="cs-CZ" dirty="0"/>
            </a:p>
          </p:txBody>
        </p:sp>
      </p:grpSp>
      <p:sp>
        <p:nvSpPr>
          <p:cNvPr id="6" name="Freeform 6"/>
          <p:cNvSpPr/>
          <p:nvPr/>
        </p:nvSpPr>
        <p:spPr>
          <a:xfrm>
            <a:off x="1295400" y="3848100"/>
            <a:ext cx="1129657" cy="3012083"/>
          </a:xfrm>
          <a:custGeom>
            <a:avLst/>
            <a:gdLst/>
            <a:ahLst/>
            <a:cxnLst/>
            <a:rect l="l" t="t" r="r" b="b"/>
            <a:pathLst>
              <a:path w="1129657" h="3012083">
                <a:moveTo>
                  <a:pt x="0" y="0"/>
                </a:moveTo>
                <a:lnTo>
                  <a:pt x="1129657" y="0"/>
                </a:lnTo>
                <a:lnTo>
                  <a:pt x="1129657" y="3012083"/>
                </a:lnTo>
                <a:lnTo>
                  <a:pt x="0" y="3012083"/>
                </a:lnTo>
                <a:lnTo>
                  <a:pt x="0" y="0"/>
                </a:lnTo>
                <a:close/>
              </a:path>
            </a:pathLst>
          </a:custGeom>
          <a:blipFill>
            <a:blip r:embed="rId3"/>
            <a:stretch>
              <a:fillRect t="-31" b="-31"/>
            </a:stretch>
          </a:blipFill>
        </p:spPr>
        <p:txBody>
          <a:bodyPr/>
          <a:lstStyle/>
          <a:p>
            <a:endParaRPr lang="cs-CZ"/>
          </a:p>
        </p:txBody>
      </p:sp>
      <p:grpSp>
        <p:nvGrpSpPr>
          <p:cNvPr id="7" name="Group 7"/>
          <p:cNvGrpSpPr/>
          <p:nvPr/>
        </p:nvGrpSpPr>
        <p:grpSpPr>
          <a:xfrm>
            <a:off x="15456633" y="7424002"/>
            <a:ext cx="1885674" cy="2861719"/>
            <a:chOff x="0" y="0"/>
            <a:chExt cx="2514232" cy="3815625"/>
          </a:xfrm>
        </p:grpSpPr>
        <p:sp>
          <p:nvSpPr>
            <p:cNvPr id="8" name="Freeform 8"/>
            <p:cNvSpPr/>
            <p:nvPr/>
          </p:nvSpPr>
          <p:spPr>
            <a:xfrm>
              <a:off x="0" y="0"/>
              <a:ext cx="2514219" cy="3815080"/>
            </a:xfrm>
            <a:custGeom>
              <a:avLst/>
              <a:gdLst/>
              <a:ahLst/>
              <a:cxnLst/>
              <a:rect l="l" t="t" r="r" b="b"/>
              <a:pathLst>
                <a:path w="2514219" h="3815080">
                  <a:moveTo>
                    <a:pt x="2514219" y="0"/>
                  </a:moveTo>
                  <a:lnTo>
                    <a:pt x="0" y="0"/>
                  </a:lnTo>
                  <a:lnTo>
                    <a:pt x="0" y="3815080"/>
                  </a:lnTo>
                  <a:lnTo>
                    <a:pt x="2514219" y="3815080"/>
                  </a:lnTo>
                  <a:lnTo>
                    <a:pt x="2514219" y="0"/>
                  </a:lnTo>
                  <a:close/>
                </a:path>
              </a:pathLst>
            </a:custGeom>
            <a:solidFill>
              <a:srgbClr val="D22D40"/>
            </a:solidFill>
          </p:spPr>
          <p:txBody>
            <a:bodyPr/>
            <a:lstStyle/>
            <a:p>
              <a:endParaRPr lang="cs-CZ"/>
            </a:p>
          </p:txBody>
        </p:sp>
      </p:grpSp>
      <p:sp>
        <p:nvSpPr>
          <p:cNvPr id="9" name="Freeform 9"/>
          <p:cNvSpPr/>
          <p:nvPr/>
        </p:nvSpPr>
        <p:spPr>
          <a:xfrm>
            <a:off x="15643103" y="8009191"/>
            <a:ext cx="986441" cy="475894"/>
          </a:xfrm>
          <a:custGeom>
            <a:avLst/>
            <a:gdLst/>
            <a:ahLst/>
            <a:cxnLst/>
            <a:rect l="l" t="t" r="r" b="b"/>
            <a:pathLst>
              <a:path w="986441" h="475894">
                <a:moveTo>
                  <a:pt x="0" y="0"/>
                </a:moveTo>
                <a:lnTo>
                  <a:pt x="986441" y="0"/>
                </a:lnTo>
                <a:lnTo>
                  <a:pt x="986441" y="475894"/>
                </a:lnTo>
                <a:lnTo>
                  <a:pt x="0" y="4758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cs-CZ"/>
          </a:p>
        </p:txBody>
      </p:sp>
      <p:sp>
        <p:nvSpPr>
          <p:cNvPr id="10" name="Freeform 10"/>
          <p:cNvSpPr/>
          <p:nvPr/>
        </p:nvSpPr>
        <p:spPr>
          <a:xfrm>
            <a:off x="16636889" y="8009184"/>
            <a:ext cx="332420" cy="200487"/>
          </a:xfrm>
          <a:custGeom>
            <a:avLst/>
            <a:gdLst/>
            <a:ahLst/>
            <a:cxnLst/>
            <a:rect l="l" t="t" r="r" b="b"/>
            <a:pathLst>
              <a:path w="332420" h="200487">
                <a:moveTo>
                  <a:pt x="0" y="0"/>
                </a:moveTo>
                <a:lnTo>
                  <a:pt x="332420" y="0"/>
                </a:lnTo>
                <a:lnTo>
                  <a:pt x="332420" y="200487"/>
                </a:lnTo>
                <a:lnTo>
                  <a:pt x="0" y="200487"/>
                </a:lnTo>
                <a:lnTo>
                  <a:pt x="0" y="0"/>
                </a:lnTo>
                <a:close/>
              </a:path>
            </a:pathLst>
          </a:custGeom>
          <a:blipFill>
            <a:blip r:embed="rId6"/>
            <a:stretch>
              <a:fillRect l="-477" r="-477"/>
            </a:stretch>
          </a:blipFill>
        </p:spPr>
        <p:txBody>
          <a:bodyPr/>
          <a:lstStyle/>
          <a:p>
            <a:endParaRPr lang="cs-CZ"/>
          </a:p>
        </p:txBody>
      </p:sp>
      <p:sp>
        <p:nvSpPr>
          <p:cNvPr id="11" name="Freeform 11"/>
          <p:cNvSpPr/>
          <p:nvPr/>
        </p:nvSpPr>
        <p:spPr>
          <a:xfrm>
            <a:off x="15562674" y="7610491"/>
            <a:ext cx="655510" cy="599488"/>
          </a:xfrm>
          <a:custGeom>
            <a:avLst/>
            <a:gdLst/>
            <a:ahLst/>
            <a:cxnLst/>
            <a:rect l="l" t="t" r="r" b="b"/>
            <a:pathLst>
              <a:path w="655510" h="599488">
                <a:moveTo>
                  <a:pt x="0" y="0"/>
                </a:moveTo>
                <a:lnTo>
                  <a:pt x="655510" y="0"/>
                </a:lnTo>
                <a:lnTo>
                  <a:pt x="655510" y="599488"/>
                </a:lnTo>
                <a:lnTo>
                  <a:pt x="0" y="5994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cs-CZ"/>
          </a:p>
        </p:txBody>
      </p:sp>
      <p:sp>
        <p:nvSpPr>
          <p:cNvPr id="12" name="Freeform 12" descr="Obsah obrázku text, Písmo, kruh, logo  Popis byl vytvořen automaticky"/>
          <p:cNvSpPr/>
          <p:nvPr/>
        </p:nvSpPr>
        <p:spPr>
          <a:xfrm>
            <a:off x="1086938" y="518863"/>
            <a:ext cx="3059700" cy="1195638"/>
          </a:xfrm>
          <a:custGeom>
            <a:avLst/>
            <a:gdLst/>
            <a:ahLst/>
            <a:cxnLst/>
            <a:rect l="l" t="t" r="r" b="b"/>
            <a:pathLst>
              <a:path w="3565426" h="1393259">
                <a:moveTo>
                  <a:pt x="0" y="0"/>
                </a:moveTo>
                <a:lnTo>
                  <a:pt x="3565426" y="0"/>
                </a:lnTo>
                <a:lnTo>
                  <a:pt x="3565426" y="1393259"/>
                </a:lnTo>
                <a:lnTo>
                  <a:pt x="0" y="1393259"/>
                </a:lnTo>
                <a:lnTo>
                  <a:pt x="0" y="0"/>
                </a:lnTo>
                <a:close/>
              </a:path>
            </a:pathLst>
          </a:custGeom>
          <a:blipFill>
            <a:blip r:embed="rId9"/>
            <a:stretch>
              <a:fillRect l="-67" r="-67"/>
            </a:stretch>
          </a:blipFill>
        </p:spPr>
        <p:txBody>
          <a:bodyPr/>
          <a:lstStyle/>
          <a:p>
            <a:endParaRPr lang="cs-CZ"/>
          </a:p>
        </p:txBody>
      </p:sp>
      <p:sp>
        <p:nvSpPr>
          <p:cNvPr id="13" name="TextBox 13"/>
          <p:cNvSpPr txBox="1"/>
          <p:nvPr/>
        </p:nvSpPr>
        <p:spPr>
          <a:xfrm>
            <a:off x="2590800" y="4982601"/>
            <a:ext cx="11493019" cy="2462213"/>
          </a:xfrm>
          <a:prstGeom prst="rect">
            <a:avLst/>
          </a:prstGeom>
        </p:spPr>
        <p:txBody>
          <a:bodyPr wrap="square" lIns="0" tIns="0" rIns="0" bIns="0" rtlCol="0" anchor="t">
            <a:spAutoFit/>
          </a:bodyPr>
          <a:lstStyle/>
          <a:p>
            <a:pPr algn="l"/>
            <a:r>
              <a:rPr lang="cs-CZ" sz="4000" spc="255" dirty="0">
                <a:solidFill>
                  <a:srgbClr val="FFFFFF"/>
                </a:solidFill>
                <a:latin typeface="Silka Bold" panose="00000800000000000000" pitchFamily="50" charset="-18"/>
              </a:rPr>
              <a:t>Fakulta humanitních studií UK</a:t>
            </a:r>
          </a:p>
          <a:p>
            <a:pPr algn="l"/>
            <a:r>
              <a:rPr lang="cs-CZ" sz="4000" spc="255" dirty="0">
                <a:solidFill>
                  <a:srgbClr val="FFFFFF"/>
                </a:solidFill>
                <a:latin typeface="Silka Bold" panose="00000800000000000000" pitchFamily="50" charset="-18"/>
              </a:rPr>
              <a:t>Eliška Hudcová</a:t>
            </a:r>
          </a:p>
          <a:p>
            <a:pPr algn="l"/>
            <a:r>
              <a:rPr lang="cs-CZ" sz="4000" spc="255" dirty="0">
                <a:solidFill>
                  <a:srgbClr val="FFFFFF"/>
                </a:solidFill>
                <a:latin typeface="Silka Bold" panose="00000800000000000000" pitchFamily="50" charset="-18"/>
              </a:rPr>
              <a:t>15.4.2025</a:t>
            </a:r>
          </a:p>
          <a:p>
            <a:pPr algn="l"/>
            <a:endParaRPr lang="en-US" sz="4000" spc="255" dirty="0">
              <a:solidFill>
                <a:srgbClr val="FFFFFF"/>
              </a:solidFill>
              <a:latin typeface="Silka Bold" panose="00000800000000000000" pitchFamily="50" charset="-18"/>
            </a:endParaRPr>
          </a:p>
        </p:txBody>
      </p:sp>
      <p:sp>
        <p:nvSpPr>
          <p:cNvPr id="14" name="TextBox 14"/>
          <p:cNvSpPr txBox="1"/>
          <p:nvPr/>
        </p:nvSpPr>
        <p:spPr>
          <a:xfrm>
            <a:off x="2590800" y="4029671"/>
            <a:ext cx="8153400" cy="625171"/>
          </a:xfrm>
          <a:prstGeom prst="rect">
            <a:avLst/>
          </a:prstGeom>
        </p:spPr>
        <p:txBody>
          <a:bodyPr wrap="square" lIns="0" tIns="0" rIns="0" bIns="0" rtlCol="0" anchor="t">
            <a:spAutoFit/>
          </a:bodyPr>
          <a:lstStyle/>
          <a:p>
            <a:pPr algn="l">
              <a:lnSpc>
                <a:spcPts val="4474"/>
              </a:lnSpc>
            </a:pPr>
            <a:r>
              <a:rPr lang="cs-CZ" sz="6000" b="1" spc="86" dirty="0">
                <a:solidFill>
                  <a:srgbClr val="FFFFFF"/>
                </a:solidFill>
                <a:latin typeface="Silka SemiBold" panose="00000700000000000000" pitchFamily="50" charset="-18"/>
              </a:rPr>
              <a:t>Sociální zemědělství</a:t>
            </a:r>
            <a:endParaRPr lang="en-US" sz="6000" b="1" spc="86" dirty="0">
              <a:solidFill>
                <a:srgbClr val="FFFFFF"/>
              </a:solidFill>
              <a:latin typeface="Silka SemiBold" panose="00000700000000000000" pitchFamily="50" charset="-1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275C5-F4DA-0F48-64D2-AC224A39ACB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B69B260-BD9B-83F5-7942-F0A858F81098}"/>
              </a:ext>
            </a:extLst>
          </p:cNvPr>
          <p:cNvSpPr/>
          <p:nvPr/>
        </p:nvSpPr>
        <p:spPr>
          <a:xfrm>
            <a:off x="0" y="3390900"/>
            <a:ext cx="1060388" cy="3695116"/>
          </a:xfrm>
          <a:custGeom>
            <a:avLst/>
            <a:gdLst/>
            <a:ahLst/>
            <a:cxnLst/>
            <a:rect l="l" t="t" r="r" b="b"/>
            <a:pathLst>
              <a:path w="1060388" h="3695116">
                <a:moveTo>
                  <a:pt x="0" y="0"/>
                </a:moveTo>
                <a:lnTo>
                  <a:pt x="1060388" y="0"/>
                </a:lnTo>
                <a:lnTo>
                  <a:pt x="1060388" y="3695116"/>
                </a:lnTo>
                <a:lnTo>
                  <a:pt x="0" y="3695116"/>
                </a:lnTo>
                <a:lnTo>
                  <a:pt x="0" y="0"/>
                </a:lnTo>
                <a:close/>
              </a:path>
            </a:pathLst>
          </a:custGeom>
          <a:blipFill>
            <a:blip r:embed="rId2"/>
            <a:stretch>
              <a:fillRect l="-43" r="-43"/>
            </a:stretch>
          </a:blipFill>
        </p:spPr>
        <p:txBody>
          <a:bodyPr/>
          <a:lstStyle/>
          <a:p>
            <a:endParaRPr lang="cs-CZ"/>
          </a:p>
        </p:txBody>
      </p:sp>
      <p:sp>
        <p:nvSpPr>
          <p:cNvPr id="3" name="TextBox 3">
            <a:extLst>
              <a:ext uri="{FF2B5EF4-FFF2-40B4-BE49-F238E27FC236}">
                <a16:creationId xmlns:a16="http://schemas.microsoft.com/office/drawing/2014/main" id="{DA69DB23-54C5-BCEB-9841-894E775724DD}"/>
              </a:ext>
            </a:extLst>
          </p:cNvPr>
          <p:cNvSpPr txBox="1"/>
          <p:nvPr/>
        </p:nvSpPr>
        <p:spPr>
          <a:xfrm>
            <a:off x="1467285" y="3390900"/>
            <a:ext cx="15296715" cy="5293757"/>
          </a:xfrm>
          <a:prstGeom prst="rect">
            <a:avLst/>
          </a:prstGeom>
        </p:spPr>
        <p:txBody>
          <a:bodyPr wrap="square" lIns="0" tIns="0" rIns="0" bIns="0" rtlCol="0" anchor="t">
            <a:spAutoFit/>
          </a:bodyPr>
          <a:lstStyle/>
          <a:p>
            <a:pPr marL="457200" indent="-457200" algn="l">
              <a:spcAft>
                <a:spcPts val="1200"/>
              </a:spcAft>
              <a:buFont typeface="Arial" panose="020B0604020202020204" pitchFamily="34" charset="0"/>
              <a:buChar char="•"/>
            </a:pPr>
            <a:r>
              <a:rPr lang="cs-CZ" sz="3600" spc="86" dirty="0">
                <a:solidFill>
                  <a:srgbClr val="D22D40"/>
                </a:solidFill>
                <a:latin typeface="Silka Medium" panose="00000600000000000000" pitchFamily="50" charset="-18"/>
              </a:rPr>
              <a:t>Vybudována v 60. letech 20. stol. (základní metody společné organizace trhu s obilovinami)</a:t>
            </a:r>
          </a:p>
          <a:p>
            <a:pPr marL="1371600" lvl="2" indent="-457200">
              <a:buFont typeface="Arial" panose="020B0604020202020204" pitchFamily="34" charset="0"/>
              <a:buChar char="•"/>
            </a:pPr>
            <a:r>
              <a:rPr lang="cs-CZ" sz="3600" dirty="0">
                <a:solidFill>
                  <a:srgbClr val="C00000"/>
                </a:solidFill>
              </a:rPr>
              <a:t>zvýšit produktivitu výroby</a:t>
            </a:r>
          </a:p>
          <a:p>
            <a:pPr marL="1371600" lvl="2" indent="-457200">
              <a:buFont typeface="Arial" panose="020B0604020202020204" pitchFamily="34" charset="0"/>
              <a:buChar char="•"/>
            </a:pPr>
            <a:r>
              <a:rPr lang="cs-CZ" sz="3600" dirty="0">
                <a:solidFill>
                  <a:srgbClr val="C00000"/>
                </a:solidFill>
              </a:rPr>
              <a:t>zajistit přiměřenou životní úroveň pro zemědělce</a:t>
            </a:r>
          </a:p>
          <a:p>
            <a:pPr marL="1371600" lvl="2" indent="-457200">
              <a:buFont typeface="Arial" panose="020B0604020202020204" pitchFamily="34" charset="0"/>
              <a:buChar char="•"/>
            </a:pPr>
            <a:r>
              <a:rPr lang="cs-CZ" sz="3600" dirty="0">
                <a:solidFill>
                  <a:srgbClr val="C00000"/>
                </a:solidFill>
              </a:rPr>
              <a:t>stabilizovat trhy</a:t>
            </a:r>
          </a:p>
          <a:p>
            <a:pPr marL="1371600" lvl="2" indent="-457200">
              <a:buFont typeface="Arial" panose="020B0604020202020204" pitchFamily="34" charset="0"/>
              <a:buChar char="•"/>
            </a:pPr>
            <a:r>
              <a:rPr lang="cs-CZ" sz="3600" dirty="0">
                <a:solidFill>
                  <a:srgbClr val="C00000"/>
                </a:solidFill>
              </a:rPr>
              <a:t>zabezpečit dostatečné množství potravin pro obyvatelstvo</a:t>
            </a:r>
          </a:p>
          <a:p>
            <a:pPr marL="1371600" lvl="2" indent="-457200">
              <a:buFont typeface="Arial" panose="020B0604020202020204" pitchFamily="34" charset="0"/>
              <a:buChar char="•"/>
            </a:pPr>
            <a:r>
              <a:rPr lang="cs-CZ" sz="3600" dirty="0">
                <a:solidFill>
                  <a:srgbClr val="C00000"/>
                </a:solidFill>
              </a:rPr>
              <a:t>poskytovat spotřebitelům potraviny za přiměřené ceny</a:t>
            </a:r>
          </a:p>
          <a:p>
            <a:pPr marL="457200" indent="-457200" algn="l">
              <a:spcAft>
                <a:spcPts val="1200"/>
              </a:spcAft>
              <a:buFont typeface="Arial" panose="020B0604020202020204" pitchFamily="34" charset="0"/>
              <a:buChar char="•"/>
            </a:pPr>
            <a:endParaRPr lang="cs-CZ" sz="3600" spc="86" dirty="0">
              <a:solidFill>
                <a:srgbClr val="D22D40"/>
              </a:solidFill>
              <a:latin typeface="Silka Medium" panose="00000600000000000000" pitchFamily="50" charset="-18"/>
            </a:endParaRPr>
          </a:p>
          <a:p>
            <a:pPr algn="l">
              <a:spcAft>
                <a:spcPts val="1200"/>
              </a:spcAft>
            </a:pPr>
            <a:endParaRPr lang="cs-CZ" sz="3600" spc="86" dirty="0">
              <a:solidFill>
                <a:srgbClr val="D22D40"/>
              </a:solidFill>
              <a:latin typeface="Silka Medium" panose="00000600000000000000" pitchFamily="50" charset="-18"/>
            </a:endParaRPr>
          </a:p>
        </p:txBody>
      </p:sp>
      <p:sp>
        <p:nvSpPr>
          <p:cNvPr id="11" name="TextBox 7">
            <a:extLst>
              <a:ext uri="{FF2B5EF4-FFF2-40B4-BE49-F238E27FC236}">
                <a16:creationId xmlns:a16="http://schemas.microsoft.com/office/drawing/2014/main" id="{A08A7539-34B0-9D55-CD4C-CCA6D4FA6934}"/>
              </a:ext>
            </a:extLst>
          </p:cNvPr>
          <p:cNvSpPr txBox="1"/>
          <p:nvPr/>
        </p:nvSpPr>
        <p:spPr>
          <a:xfrm>
            <a:off x="1467284" y="1485900"/>
            <a:ext cx="15296715" cy="738664"/>
          </a:xfrm>
          <a:prstGeom prst="rect">
            <a:avLst/>
          </a:prstGeom>
        </p:spPr>
        <p:txBody>
          <a:bodyPr wrap="square" lIns="0" tIns="0" rIns="0" bIns="0" rtlCol="0" anchor="t">
            <a:spAutoFit/>
          </a:bodyPr>
          <a:lstStyle/>
          <a:p>
            <a:pPr algn="l"/>
            <a:r>
              <a:rPr lang="cs-CZ" sz="4800" b="1" spc="193" dirty="0">
                <a:solidFill>
                  <a:srgbClr val="003657"/>
                </a:solidFill>
                <a:latin typeface="Silka Bold" panose="00000800000000000000" pitchFamily="50" charset="-18"/>
              </a:rPr>
              <a:t>Společná zemědělská politika</a:t>
            </a:r>
            <a:endParaRPr lang="en-US" sz="4800" b="1" spc="193" dirty="0">
              <a:solidFill>
                <a:srgbClr val="003657"/>
              </a:solidFill>
              <a:latin typeface="Silka Bold" panose="00000800000000000000" pitchFamily="50" charset="-18"/>
            </a:endParaRPr>
          </a:p>
        </p:txBody>
      </p:sp>
    </p:spTree>
    <p:extLst>
      <p:ext uri="{BB962C8B-B14F-4D97-AF65-F5344CB8AC3E}">
        <p14:creationId xmlns:p14="http://schemas.microsoft.com/office/powerpoint/2010/main" val="2153975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4F7D4-C66A-F3AE-8F33-282186E03B4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35C3264-A206-AA37-FBD5-68D64E4B3D74}"/>
              </a:ext>
            </a:extLst>
          </p:cNvPr>
          <p:cNvSpPr/>
          <p:nvPr/>
        </p:nvSpPr>
        <p:spPr>
          <a:xfrm>
            <a:off x="0" y="3390900"/>
            <a:ext cx="1060388" cy="3695116"/>
          </a:xfrm>
          <a:custGeom>
            <a:avLst/>
            <a:gdLst/>
            <a:ahLst/>
            <a:cxnLst/>
            <a:rect l="l" t="t" r="r" b="b"/>
            <a:pathLst>
              <a:path w="1060388" h="3695116">
                <a:moveTo>
                  <a:pt x="0" y="0"/>
                </a:moveTo>
                <a:lnTo>
                  <a:pt x="1060388" y="0"/>
                </a:lnTo>
                <a:lnTo>
                  <a:pt x="1060388" y="3695116"/>
                </a:lnTo>
                <a:lnTo>
                  <a:pt x="0" y="3695116"/>
                </a:lnTo>
                <a:lnTo>
                  <a:pt x="0" y="0"/>
                </a:lnTo>
                <a:close/>
              </a:path>
            </a:pathLst>
          </a:custGeom>
          <a:blipFill>
            <a:blip r:embed="rId2"/>
            <a:stretch>
              <a:fillRect l="-43" r="-43"/>
            </a:stretch>
          </a:blipFill>
        </p:spPr>
        <p:txBody>
          <a:bodyPr/>
          <a:lstStyle/>
          <a:p>
            <a:endParaRPr lang="cs-CZ"/>
          </a:p>
        </p:txBody>
      </p:sp>
      <p:sp>
        <p:nvSpPr>
          <p:cNvPr id="3" name="TextBox 3">
            <a:extLst>
              <a:ext uri="{FF2B5EF4-FFF2-40B4-BE49-F238E27FC236}">
                <a16:creationId xmlns:a16="http://schemas.microsoft.com/office/drawing/2014/main" id="{D5E2B6DD-EC86-E31E-9B61-10FDC557FE83}"/>
              </a:ext>
            </a:extLst>
          </p:cNvPr>
          <p:cNvSpPr txBox="1"/>
          <p:nvPr/>
        </p:nvSpPr>
        <p:spPr>
          <a:xfrm>
            <a:off x="1467285" y="3390900"/>
            <a:ext cx="15296715" cy="7509748"/>
          </a:xfrm>
          <a:prstGeom prst="rect">
            <a:avLst/>
          </a:prstGeom>
        </p:spPr>
        <p:txBody>
          <a:bodyPr wrap="square" lIns="0" tIns="0" rIns="0" bIns="0" rtlCol="0" anchor="t">
            <a:spAutoFit/>
          </a:bodyPr>
          <a:lstStyle/>
          <a:p>
            <a:pPr marL="457200" indent="-457200" algn="l">
              <a:spcAft>
                <a:spcPts val="1200"/>
              </a:spcAft>
              <a:buFont typeface="Arial" panose="020B0604020202020204" pitchFamily="34" charset="0"/>
              <a:buChar char="•"/>
            </a:pPr>
            <a:r>
              <a:rPr lang="cs-CZ" sz="3600" spc="86" dirty="0">
                <a:solidFill>
                  <a:srgbClr val="D22D40"/>
                </a:solidFill>
                <a:latin typeface="Silka Medium" panose="00000600000000000000" pitchFamily="50" charset="-18"/>
              </a:rPr>
              <a:t>Hlavní principy</a:t>
            </a:r>
          </a:p>
          <a:p>
            <a:pPr marL="1371600" lvl="2" indent="-457200">
              <a:buFont typeface="Arial" panose="020B0604020202020204" pitchFamily="34" charset="0"/>
              <a:buChar char="•"/>
            </a:pPr>
            <a:r>
              <a:rPr lang="cs-CZ" sz="3600" dirty="0">
                <a:solidFill>
                  <a:srgbClr val="C00000"/>
                </a:solidFill>
              </a:rPr>
              <a:t>Jednotný trh (volný pohyb zemědělských produktů přes hranice členských států)</a:t>
            </a:r>
          </a:p>
          <a:p>
            <a:pPr marL="1371600" lvl="2" indent="-457200">
              <a:buFont typeface="Arial" panose="020B0604020202020204" pitchFamily="34" charset="0"/>
              <a:buChar char="•"/>
            </a:pPr>
            <a:r>
              <a:rPr lang="cs-CZ" sz="3600" dirty="0">
                <a:solidFill>
                  <a:srgbClr val="C00000"/>
                </a:solidFill>
              </a:rPr>
              <a:t>Preference Společenství (ochrana před vnější konkurencí)</a:t>
            </a:r>
          </a:p>
          <a:p>
            <a:pPr marL="1371600" lvl="2" indent="-457200">
              <a:buFont typeface="Arial" panose="020B0604020202020204" pitchFamily="34" charset="0"/>
              <a:buChar char="•"/>
            </a:pPr>
            <a:r>
              <a:rPr lang="cs-CZ" sz="3600" dirty="0">
                <a:solidFill>
                  <a:srgbClr val="C00000"/>
                </a:solidFill>
              </a:rPr>
              <a:t>Finanční solidarita (výdaje ze společných zdrojů)</a:t>
            </a:r>
          </a:p>
          <a:p>
            <a:pPr lvl="2"/>
            <a:endParaRPr lang="cs-CZ" sz="3600" dirty="0">
              <a:solidFill>
                <a:srgbClr val="C00000"/>
              </a:solidFill>
            </a:endParaRPr>
          </a:p>
          <a:p>
            <a:r>
              <a:rPr lang="cs-CZ" sz="3600" dirty="0"/>
              <a:t>Protekcionismus (intervenční nákupy a dotovaný vývoz – nadprodukce a finanční zátěž,</a:t>
            </a:r>
          </a:p>
          <a:p>
            <a:r>
              <a:rPr lang="cs-CZ" sz="3600" dirty="0"/>
              <a:t>až 70 %, dnes 38 %, 401 mld. EUR, pro 2021-2027 365 mld. EUR)</a:t>
            </a:r>
          </a:p>
          <a:p>
            <a:pPr lvl="1"/>
            <a:endParaRPr lang="cs-CZ" sz="3600" dirty="0">
              <a:solidFill>
                <a:srgbClr val="C00000"/>
              </a:solidFill>
            </a:endParaRPr>
          </a:p>
          <a:p>
            <a:pPr lvl="1"/>
            <a:endParaRPr lang="cs-CZ" sz="3600" dirty="0">
              <a:solidFill>
                <a:srgbClr val="C00000"/>
              </a:solidFill>
            </a:endParaRPr>
          </a:p>
          <a:p>
            <a:pPr marL="457200" indent="-457200" algn="l">
              <a:spcAft>
                <a:spcPts val="1200"/>
              </a:spcAft>
              <a:buFont typeface="Arial" panose="020B0604020202020204" pitchFamily="34" charset="0"/>
              <a:buChar char="•"/>
            </a:pPr>
            <a:endParaRPr lang="cs-CZ" sz="3600" spc="86" dirty="0">
              <a:solidFill>
                <a:srgbClr val="D22D40"/>
              </a:solidFill>
              <a:latin typeface="Silka Medium" panose="00000600000000000000" pitchFamily="50" charset="-18"/>
            </a:endParaRPr>
          </a:p>
          <a:p>
            <a:pPr algn="l">
              <a:spcAft>
                <a:spcPts val="1200"/>
              </a:spcAft>
            </a:pPr>
            <a:endParaRPr lang="cs-CZ" sz="3600" spc="86" dirty="0">
              <a:solidFill>
                <a:srgbClr val="D22D40"/>
              </a:solidFill>
              <a:latin typeface="Silka Medium" panose="00000600000000000000" pitchFamily="50" charset="-18"/>
            </a:endParaRPr>
          </a:p>
        </p:txBody>
      </p:sp>
      <p:sp>
        <p:nvSpPr>
          <p:cNvPr id="11" name="TextBox 7">
            <a:extLst>
              <a:ext uri="{FF2B5EF4-FFF2-40B4-BE49-F238E27FC236}">
                <a16:creationId xmlns:a16="http://schemas.microsoft.com/office/drawing/2014/main" id="{999FBAA2-6F1B-D9E4-22FA-E7C0D83FAE01}"/>
              </a:ext>
            </a:extLst>
          </p:cNvPr>
          <p:cNvSpPr txBox="1"/>
          <p:nvPr/>
        </p:nvSpPr>
        <p:spPr>
          <a:xfrm>
            <a:off x="1467284" y="1485900"/>
            <a:ext cx="15296715" cy="738664"/>
          </a:xfrm>
          <a:prstGeom prst="rect">
            <a:avLst/>
          </a:prstGeom>
        </p:spPr>
        <p:txBody>
          <a:bodyPr wrap="square" lIns="0" tIns="0" rIns="0" bIns="0" rtlCol="0" anchor="t">
            <a:spAutoFit/>
          </a:bodyPr>
          <a:lstStyle/>
          <a:p>
            <a:pPr algn="l"/>
            <a:r>
              <a:rPr lang="cs-CZ" sz="4800" b="1" spc="193" dirty="0">
                <a:solidFill>
                  <a:srgbClr val="003657"/>
                </a:solidFill>
                <a:latin typeface="Silka Bold" panose="00000800000000000000" pitchFamily="50" charset="-18"/>
              </a:rPr>
              <a:t>Společná zemědělská politika</a:t>
            </a:r>
            <a:endParaRPr lang="en-US" sz="4800" b="1" spc="193" dirty="0">
              <a:solidFill>
                <a:srgbClr val="003657"/>
              </a:solidFill>
              <a:latin typeface="Silka Bold" panose="00000800000000000000" pitchFamily="50" charset="-18"/>
            </a:endParaRPr>
          </a:p>
        </p:txBody>
      </p:sp>
    </p:spTree>
    <p:extLst>
      <p:ext uri="{BB962C8B-B14F-4D97-AF65-F5344CB8AC3E}">
        <p14:creationId xmlns:p14="http://schemas.microsoft.com/office/powerpoint/2010/main" val="136004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7CA87-6074-4E2D-FF94-A2061367230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2FAFA48-D7A8-CC7B-24E8-EAFD278005BD}"/>
              </a:ext>
            </a:extLst>
          </p:cNvPr>
          <p:cNvSpPr/>
          <p:nvPr/>
        </p:nvSpPr>
        <p:spPr>
          <a:xfrm>
            <a:off x="0" y="3390900"/>
            <a:ext cx="1060388" cy="3695116"/>
          </a:xfrm>
          <a:custGeom>
            <a:avLst/>
            <a:gdLst/>
            <a:ahLst/>
            <a:cxnLst/>
            <a:rect l="l" t="t" r="r" b="b"/>
            <a:pathLst>
              <a:path w="1060388" h="3695116">
                <a:moveTo>
                  <a:pt x="0" y="0"/>
                </a:moveTo>
                <a:lnTo>
                  <a:pt x="1060388" y="0"/>
                </a:lnTo>
                <a:lnTo>
                  <a:pt x="1060388" y="3695116"/>
                </a:lnTo>
                <a:lnTo>
                  <a:pt x="0" y="3695116"/>
                </a:lnTo>
                <a:lnTo>
                  <a:pt x="0" y="0"/>
                </a:lnTo>
                <a:close/>
              </a:path>
            </a:pathLst>
          </a:custGeom>
          <a:blipFill>
            <a:blip r:embed="rId2"/>
            <a:stretch>
              <a:fillRect l="-43" r="-43"/>
            </a:stretch>
          </a:blipFill>
        </p:spPr>
        <p:txBody>
          <a:bodyPr/>
          <a:lstStyle/>
          <a:p>
            <a:endParaRPr lang="cs-CZ"/>
          </a:p>
        </p:txBody>
      </p:sp>
      <p:sp>
        <p:nvSpPr>
          <p:cNvPr id="11" name="TextBox 7">
            <a:extLst>
              <a:ext uri="{FF2B5EF4-FFF2-40B4-BE49-F238E27FC236}">
                <a16:creationId xmlns:a16="http://schemas.microsoft.com/office/drawing/2014/main" id="{A5E48D5A-39F4-1823-6AA8-BFA0D4A30B79}"/>
              </a:ext>
            </a:extLst>
          </p:cNvPr>
          <p:cNvSpPr txBox="1"/>
          <p:nvPr/>
        </p:nvSpPr>
        <p:spPr>
          <a:xfrm>
            <a:off x="1467284" y="1485900"/>
            <a:ext cx="15296715" cy="738664"/>
          </a:xfrm>
          <a:prstGeom prst="rect">
            <a:avLst/>
          </a:prstGeom>
        </p:spPr>
        <p:txBody>
          <a:bodyPr wrap="square" lIns="0" tIns="0" rIns="0" bIns="0" rtlCol="0" anchor="t">
            <a:spAutoFit/>
          </a:bodyPr>
          <a:lstStyle/>
          <a:p>
            <a:pPr algn="l"/>
            <a:r>
              <a:rPr lang="cs-CZ" sz="4800" b="1" spc="193" dirty="0">
                <a:solidFill>
                  <a:srgbClr val="003657"/>
                </a:solidFill>
                <a:latin typeface="Silka Bold" panose="00000800000000000000" pitchFamily="50" charset="-18"/>
              </a:rPr>
              <a:t>Společná zemědělská politika 2021-2027</a:t>
            </a:r>
            <a:endParaRPr lang="en-US" sz="4800" b="1" spc="193" dirty="0">
              <a:solidFill>
                <a:srgbClr val="003657"/>
              </a:solidFill>
              <a:latin typeface="Silka Bold" panose="00000800000000000000" pitchFamily="50" charset="-18"/>
            </a:endParaRPr>
          </a:p>
        </p:txBody>
      </p:sp>
      <p:pic>
        <p:nvPicPr>
          <p:cNvPr id="4" name="Picture 2">
            <a:extLst>
              <a:ext uri="{FF2B5EF4-FFF2-40B4-BE49-F238E27FC236}">
                <a16:creationId xmlns:a16="http://schemas.microsoft.com/office/drawing/2014/main" id="{2BD462E2-EC9B-AB4C-1CC6-0EF05AE50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0500" y="2224564"/>
            <a:ext cx="12449500" cy="8057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115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1DF26BD0-81F3-4ED7-9A5A-6498644820F4}"/>
              </a:ext>
            </a:extLst>
          </p:cNvPr>
          <p:cNvSpPr>
            <a:spLocks noGrp="1"/>
          </p:cNvSpPr>
          <p:nvPr>
            <p:ph type="title"/>
          </p:nvPr>
        </p:nvSpPr>
        <p:spPr/>
        <p:txBody>
          <a:bodyPr/>
          <a:lstStyle/>
          <a:p>
            <a:r>
              <a:rPr lang="cs-CZ" sz="4400" b="1" spc="193" dirty="0">
                <a:solidFill>
                  <a:srgbClr val="003657"/>
                </a:solidFill>
                <a:latin typeface="Silka Bold" panose="00000800000000000000" pitchFamily="50" charset="-18"/>
              </a:rPr>
              <a:t>Co vidíte na následujících obrázcích?</a:t>
            </a:r>
            <a:endParaRPr lang="en-US" sz="4400" b="1" spc="193" dirty="0">
              <a:solidFill>
                <a:srgbClr val="003657"/>
              </a:solidFill>
              <a:latin typeface="Silka Bold" panose="00000800000000000000" pitchFamily="50" charset="-18"/>
            </a:endParaRPr>
          </a:p>
        </p:txBody>
      </p:sp>
      <p:pic>
        <p:nvPicPr>
          <p:cNvPr id="7" name="Obrázek 6" descr="Obsah obrázku černá, tma&#10;&#10;Popis byl vytvořen automaticky">
            <a:extLst>
              <a:ext uri="{FF2B5EF4-FFF2-40B4-BE49-F238E27FC236}">
                <a16:creationId xmlns:a16="http://schemas.microsoft.com/office/drawing/2014/main" id="{C52E19D3-A218-B086-96BE-67EE087B33A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36494" y="2333962"/>
            <a:ext cx="4495676" cy="7953038"/>
          </a:xfrm>
          <a:prstGeom prst="rect">
            <a:avLst/>
          </a:prstGeom>
        </p:spPr>
      </p:pic>
    </p:spTree>
    <p:extLst>
      <p:ext uri="{BB962C8B-B14F-4D97-AF65-F5344CB8AC3E}">
        <p14:creationId xmlns:p14="http://schemas.microsoft.com/office/powerpoint/2010/main" val="1904323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venku, tráva, oblečení, osoba&#10;&#10;Popis byl vytvořen automaticky">
            <a:extLst>
              <a:ext uri="{FF2B5EF4-FFF2-40B4-BE49-F238E27FC236}">
                <a16:creationId xmlns:a16="http://schemas.microsoft.com/office/drawing/2014/main" id="{3E408BB1-4103-B0E4-093D-1A6F93AD04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534400" cy="6400800"/>
          </a:xfrm>
          <a:prstGeom prst="rect">
            <a:avLst/>
          </a:prstGeom>
        </p:spPr>
      </p:pic>
      <p:pic>
        <p:nvPicPr>
          <p:cNvPr id="9" name="Obrázek 8" descr="Obsah obrázku oblečení, strom, osoba, venku&#10;&#10;Popis byl vytvořen automaticky">
            <a:extLst>
              <a:ext uri="{FF2B5EF4-FFF2-40B4-BE49-F238E27FC236}">
                <a16:creationId xmlns:a16="http://schemas.microsoft.com/office/drawing/2014/main" id="{62F74124-EEDA-867C-7C1D-C38BBFDC7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1" y="0"/>
            <a:ext cx="6857999" cy="10287000"/>
          </a:xfrm>
          <a:prstGeom prst="rect">
            <a:avLst/>
          </a:prstGeom>
        </p:spPr>
      </p:pic>
      <p:pic>
        <p:nvPicPr>
          <p:cNvPr id="15" name="Obrázek 14" descr="Obsah obrázku osoba, oblečení, mléčné výrobky, Zpracování potravin&#10;&#10;Popis byl vytvořen automaticky">
            <a:extLst>
              <a:ext uri="{FF2B5EF4-FFF2-40B4-BE49-F238E27FC236}">
                <a16:creationId xmlns:a16="http://schemas.microsoft.com/office/drawing/2014/main" id="{C247C87E-B1D8-12E3-D97B-B8B92D790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572000"/>
            <a:ext cx="8572500" cy="5715000"/>
          </a:xfrm>
          <a:prstGeom prst="rect">
            <a:avLst/>
          </a:prstGeom>
        </p:spPr>
      </p:pic>
      <p:pic>
        <p:nvPicPr>
          <p:cNvPr id="17" name="Obrázek 16" descr="Obsah obrázku venku, rostlina, tráva, strom&#10;&#10;Popis byl vytvořen automaticky">
            <a:extLst>
              <a:ext uri="{FF2B5EF4-FFF2-40B4-BE49-F238E27FC236}">
                <a16:creationId xmlns:a16="http://schemas.microsoft.com/office/drawing/2014/main" id="{2F9817D5-412C-EA83-3DCB-FDEEFA869D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2" y="0"/>
            <a:ext cx="6066693" cy="10287000"/>
          </a:xfrm>
          <a:prstGeom prst="rect">
            <a:avLst/>
          </a:prstGeom>
        </p:spPr>
      </p:pic>
    </p:spTree>
    <p:extLst>
      <p:ext uri="{BB962C8B-B14F-4D97-AF65-F5344CB8AC3E}">
        <p14:creationId xmlns:p14="http://schemas.microsoft.com/office/powerpoint/2010/main" val="5868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obloha, venku, osoba, rostlina&#10;&#10;Popis byl vytvořen automaticky">
            <a:extLst>
              <a:ext uri="{FF2B5EF4-FFF2-40B4-BE49-F238E27FC236}">
                <a16:creationId xmlns:a16="http://schemas.microsoft.com/office/drawing/2014/main" id="{059682DA-10C1-EB82-1068-B5DFDA897F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3927016" cy="10287000"/>
          </a:xfrm>
          <a:prstGeom prst="rect">
            <a:avLst/>
          </a:prstGeom>
        </p:spPr>
      </p:pic>
      <p:pic>
        <p:nvPicPr>
          <p:cNvPr id="8" name="Obrázek 7" descr="Obsah obrázku venku, lidé, území, tržiště&#10;&#10;Popis byl vytvořen automaticky">
            <a:extLst>
              <a:ext uri="{FF2B5EF4-FFF2-40B4-BE49-F238E27FC236}">
                <a16:creationId xmlns:a16="http://schemas.microsoft.com/office/drawing/2014/main" id="{E4CF70E0-A834-3DDC-841B-5743CD762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0" y="0"/>
            <a:ext cx="6858000" cy="10287000"/>
          </a:xfrm>
          <a:prstGeom prst="rect">
            <a:avLst/>
          </a:prstGeom>
        </p:spPr>
      </p:pic>
    </p:spTree>
    <p:extLst>
      <p:ext uri="{BB962C8B-B14F-4D97-AF65-F5344CB8AC3E}">
        <p14:creationId xmlns:p14="http://schemas.microsoft.com/office/powerpoint/2010/main" val="1476176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venku, strom, Čerstvé jídlo, čerstvá šťáva&#10;&#10;Popis byl vytvořen automaticky">
            <a:extLst>
              <a:ext uri="{FF2B5EF4-FFF2-40B4-BE49-F238E27FC236}">
                <a16:creationId xmlns:a16="http://schemas.microsoft.com/office/drawing/2014/main" id="{303F27B5-2A7D-9032-D31D-18C14E1EEF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286875" y="1285875"/>
            <a:ext cx="10287000" cy="7715250"/>
          </a:xfrm>
          <a:prstGeom prst="rect">
            <a:avLst/>
          </a:prstGeom>
        </p:spPr>
      </p:pic>
      <p:pic>
        <p:nvPicPr>
          <p:cNvPr id="8" name="Obrázek 7" descr="Obsah obrázku venku, strom, tráva, obloha&#10;&#10;Popis byl vytvořen automaticky">
            <a:extLst>
              <a:ext uri="{FF2B5EF4-FFF2-40B4-BE49-F238E27FC236}">
                <a16:creationId xmlns:a16="http://schemas.microsoft.com/office/drawing/2014/main" id="{8662A291-CD5A-2B4E-1405-D1925F6E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0" y="0"/>
            <a:ext cx="13716000" cy="10287000"/>
          </a:xfrm>
          <a:prstGeom prst="rect">
            <a:avLst/>
          </a:prstGeom>
        </p:spPr>
      </p:pic>
    </p:spTree>
    <p:extLst>
      <p:ext uri="{BB962C8B-B14F-4D97-AF65-F5344CB8AC3E}">
        <p14:creationId xmlns:p14="http://schemas.microsoft.com/office/powerpoint/2010/main" val="3033757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descr="Obsah obrázku venku, kuře, pták, drůbež&#10;&#10;Popis byl vytvořen automaticky">
            <a:extLst>
              <a:ext uri="{FF2B5EF4-FFF2-40B4-BE49-F238E27FC236}">
                <a16:creationId xmlns:a16="http://schemas.microsoft.com/office/drawing/2014/main" id="{6DA430DF-46B7-E0A5-7428-348FCA57A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0"/>
            <a:ext cx="13716000" cy="10287000"/>
          </a:xfrm>
          <a:prstGeom prst="rect">
            <a:avLst/>
          </a:prstGeom>
        </p:spPr>
      </p:pic>
      <p:pic>
        <p:nvPicPr>
          <p:cNvPr id="9" name="Obrázek 8" descr="Obsah obrázku oblečení, osoba, interiér, zeď&#10;&#10;Popis byl vytvořen automaticky">
            <a:extLst>
              <a:ext uri="{FF2B5EF4-FFF2-40B4-BE49-F238E27FC236}">
                <a16:creationId xmlns:a16="http://schemas.microsoft.com/office/drawing/2014/main" id="{850AFF26-4B4B-222E-D44C-AE0AACBB6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13716000" cy="10287000"/>
          </a:xfrm>
          <a:prstGeom prst="rect">
            <a:avLst/>
          </a:prstGeom>
        </p:spPr>
      </p:pic>
    </p:spTree>
    <p:extLst>
      <p:ext uri="{BB962C8B-B14F-4D97-AF65-F5344CB8AC3E}">
        <p14:creationId xmlns:p14="http://schemas.microsoft.com/office/powerpoint/2010/main" val="161174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ek 15" descr="Obsah obrázku venku, obloha, skála, savec&#10;&#10;Popis byl vytvořen automaticky">
            <a:extLst>
              <a:ext uri="{FF2B5EF4-FFF2-40B4-BE49-F238E27FC236}">
                <a16:creationId xmlns:a16="http://schemas.microsoft.com/office/drawing/2014/main" id="{88C41314-4674-AD23-199B-1B8F57682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8954" y="0"/>
            <a:ext cx="13716000" cy="10287000"/>
          </a:xfrm>
          <a:prstGeom prst="rect">
            <a:avLst/>
          </a:prstGeom>
        </p:spPr>
      </p:pic>
      <p:pic>
        <p:nvPicPr>
          <p:cNvPr id="17" name="Obrázek 16" descr="Obsah obrázku tráva, venku, rostlina, mrak&#10;&#10;Popis byl vytvořen automaticky">
            <a:extLst>
              <a:ext uri="{FF2B5EF4-FFF2-40B4-BE49-F238E27FC236}">
                <a16:creationId xmlns:a16="http://schemas.microsoft.com/office/drawing/2014/main" id="{707B7845-2198-2A94-14C6-2F7987A35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1385" y="0"/>
            <a:ext cx="13716000" cy="10287000"/>
          </a:xfrm>
          <a:prstGeom prst="rect">
            <a:avLst/>
          </a:prstGeom>
        </p:spPr>
      </p:pic>
    </p:spTree>
    <p:extLst>
      <p:ext uri="{BB962C8B-B14F-4D97-AF65-F5344CB8AC3E}">
        <p14:creationId xmlns:p14="http://schemas.microsoft.com/office/powerpoint/2010/main" val="3778169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sah 3">
            <a:extLst>
              <a:ext uri="{FF2B5EF4-FFF2-40B4-BE49-F238E27FC236}">
                <a16:creationId xmlns:a16="http://schemas.microsoft.com/office/drawing/2014/main" id="{EC093525-9A66-E3C0-A527-F8E1B554499E}"/>
              </a:ext>
            </a:extLst>
          </p:cNvPr>
          <p:cNvSpPr>
            <a:spLocks noGrp="1"/>
          </p:cNvSpPr>
          <p:nvPr>
            <p:ph sz="quarter" idx="4"/>
          </p:nvPr>
        </p:nvSpPr>
        <p:spPr/>
        <p:txBody>
          <a:bodyPr>
            <a:normAutofit/>
          </a:bodyPr>
          <a:lstStyle/>
          <a:p>
            <a:r>
              <a:rPr lang="cs-CZ" sz="4400" dirty="0">
                <a:solidFill>
                  <a:srgbClr val="C00000"/>
                </a:solidFill>
              </a:rPr>
              <a:t>Produkční		Environmentální</a:t>
            </a:r>
          </a:p>
          <a:p>
            <a:r>
              <a:rPr lang="cs-CZ" sz="4400" dirty="0">
                <a:solidFill>
                  <a:srgbClr val="C00000"/>
                </a:solidFill>
              </a:rPr>
              <a:t>Estetická		Historická</a:t>
            </a:r>
          </a:p>
          <a:p>
            <a:r>
              <a:rPr lang="cs-CZ" sz="4400" dirty="0">
                <a:solidFill>
                  <a:srgbClr val="C00000"/>
                </a:solidFill>
              </a:rPr>
              <a:t>Kulturní			Naučná</a:t>
            </a:r>
          </a:p>
          <a:p>
            <a:r>
              <a:rPr lang="cs-CZ" sz="4400" dirty="0">
                <a:solidFill>
                  <a:srgbClr val="C00000"/>
                </a:solidFill>
              </a:rPr>
              <a:t>Rekreativní		</a:t>
            </a:r>
            <a:r>
              <a:rPr lang="cs-CZ" sz="4400" dirty="0" err="1">
                <a:solidFill>
                  <a:srgbClr val="C00000"/>
                </a:solidFill>
              </a:rPr>
              <a:t>Sekuritativní</a:t>
            </a:r>
            <a:endParaRPr lang="cs-CZ" sz="4400" dirty="0">
              <a:solidFill>
                <a:srgbClr val="C00000"/>
              </a:solidFill>
            </a:endParaRPr>
          </a:p>
          <a:p>
            <a:r>
              <a:rPr lang="cs-CZ" sz="4400" dirty="0">
                <a:solidFill>
                  <a:srgbClr val="C00000"/>
                </a:solidFill>
              </a:rPr>
              <a:t>Krajinotvorná	Sociální</a:t>
            </a:r>
          </a:p>
        </p:txBody>
      </p:sp>
      <p:sp>
        <p:nvSpPr>
          <p:cNvPr id="5" name="Nadpis 4">
            <a:extLst>
              <a:ext uri="{FF2B5EF4-FFF2-40B4-BE49-F238E27FC236}">
                <a16:creationId xmlns:a16="http://schemas.microsoft.com/office/drawing/2014/main" id="{EC61B8CE-C2B8-3D42-DAF5-CA105EC42F17}"/>
              </a:ext>
            </a:extLst>
          </p:cNvPr>
          <p:cNvSpPr>
            <a:spLocks noGrp="1"/>
          </p:cNvSpPr>
          <p:nvPr>
            <p:ph type="title"/>
          </p:nvPr>
        </p:nvSpPr>
        <p:spPr/>
        <p:txBody>
          <a:bodyPr/>
          <a:lstStyle/>
          <a:p>
            <a:pPr algn="l"/>
            <a:r>
              <a:rPr lang="cs-CZ" sz="4400" b="1" spc="193" dirty="0">
                <a:solidFill>
                  <a:srgbClr val="003657"/>
                </a:solidFill>
                <a:latin typeface="Silka Bold" panose="00000800000000000000" pitchFamily="50" charset="-18"/>
              </a:rPr>
              <a:t>Funkce zemědělství</a:t>
            </a:r>
            <a:br>
              <a:rPr lang="en-US" sz="4400" b="1" spc="193" dirty="0">
                <a:solidFill>
                  <a:srgbClr val="003657"/>
                </a:solidFill>
                <a:latin typeface="Silka Bold" panose="00000800000000000000" pitchFamily="50" charset="-18"/>
              </a:rPr>
            </a:br>
            <a:endParaRPr lang="cs-CZ" dirty="0"/>
          </a:p>
        </p:txBody>
      </p:sp>
      <p:pic>
        <p:nvPicPr>
          <p:cNvPr id="9" name="Obrázek 8">
            <a:extLst>
              <a:ext uri="{FF2B5EF4-FFF2-40B4-BE49-F238E27FC236}">
                <a16:creationId xmlns:a16="http://schemas.microsoft.com/office/drawing/2014/main" id="{C34F3875-4594-75DE-2B99-5073A54C4DEC}"/>
              </a:ext>
            </a:extLst>
          </p:cNvPr>
          <p:cNvPicPr>
            <a:picLocks noChangeAspect="1"/>
          </p:cNvPicPr>
          <p:nvPr/>
        </p:nvPicPr>
        <p:blipFill>
          <a:blip r:embed="rId2"/>
          <a:stretch>
            <a:fillRect/>
          </a:stretch>
        </p:blipFill>
        <p:spPr>
          <a:xfrm>
            <a:off x="12352584" y="3990851"/>
            <a:ext cx="5935416" cy="3982517"/>
          </a:xfrm>
          <a:prstGeom prst="rect">
            <a:avLst/>
          </a:prstGeom>
        </p:spPr>
      </p:pic>
      <p:pic>
        <p:nvPicPr>
          <p:cNvPr id="13" name="Obrázek 12">
            <a:extLst>
              <a:ext uri="{FF2B5EF4-FFF2-40B4-BE49-F238E27FC236}">
                <a16:creationId xmlns:a16="http://schemas.microsoft.com/office/drawing/2014/main" id="{2022A743-AAD3-9B66-8D5B-9253E0CCE01C}"/>
              </a:ext>
            </a:extLst>
          </p:cNvPr>
          <p:cNvPicPr>
            <a:picLocks noChangeAspect="1"/>
          </p:cNvPicPr>
          <p:nvPr/>
        </p:nvPicPr>
        <p:blipFill>
          <a:blip r:embed="rId3"/>
          <a:stretch>
            <a:fillRect/>
          </a:stretch>
        </p:blipFill>
        <p:spPr>
          <a:xfrm>
            <a:off x="12352583" y="-12202"/>
            <a:ext cx="5935418" cy="4317095"/>
          </a:xfrm>
          <a:prstGeom prst="rect">
            <a:avLst/>
          </a:prstGeom>
        </p:spPr>
      </p:pic>
      <p:pic>
        <p:nvPicPr>
          <p:cNvPr id="19" name="Obrázek 18">
            <a:extLst>
              <a:ext uri="{FF2B5EF4-FFF2-40B4-BE49-F238E27FC236}">
                <a16:creationId xmlns:a16="http://schemas.microsoft.com/office/drawing/2014/main" id="{81634251-BFB1-7BD0-0934-FC218FCB8FDE}"/>
              </a:ext>
            </a:extLst>
          </p:cNvPr>
          <p:cNvPicPr>
            <a:picLocks noChangeAspect="1"/>
          </p:cNvPicPr>
          <p:nvPr/>
        </p:nvPicPr>
        <p:blipFill>
          <a:blip r:embed="rId4"/>
          <a:stretch>
            <a:fillRect/>
          </a:stretch>
        </p:blipFill>
        <p:spPr>
          <a:xfrm>
            <a:off x="12352583" y="7560634"/>
            <a:ext cx="5935418" cy="2726366"/>
          </a:xfrm>
          <a:prstGeom prst="rect">
            <a:avLst/>
          </a:prstGeom>
        </p:spPr>
      </p:pic>
    </p:spTree>
    <p:extLst>
      <p:ext uri="{BB962C8B-B14F-4D97-AF65-F5344CB8AC3E}">
        <p14:creationId xmlns:p14="http://schemas.microsoft.com/office/powerpoint/2010/main" val="3197678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782BC-EAEC-67FB-7F69-49415F1E1F03}"/>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137C05DA-2B60-33FF-8775-3B9E10F6D109}"/>
              </a:ext>
            </a:extLst>
          </p:cNvPr>
          <p:cNvSpPr/>
          <p:nvPr/>
        </p:nvSpPr>
        <p:spPr>
          <a:xfrm>
            <a:off x="0" y="578"/>
            <a:ext cx="882380" cy="10285373"/>
          </a:xfrm>
          <a:custGeom>
            <a:avLst/>
            <a:gdLst/>
            <a:ahLst/>
            <a:cxnLst/>
            <a:rect l="l" t="t" r="r" b="b"/>
            <a:pathLst>
              <a:path w="882380" h="10285373">
                <a:moveTo>
                  <a:pt x="0" y="0"/>
                </a:moveTo>
                <a:lnTo>
                  <a:pt x="882380" y="0"/>
                </a:lnTo>
                <a:lnTo>
                  <a:pt x="882380" y="10285372"/>
                </a:lnTo>
                <a:lnTo>
                  <a:pt x="0" y="10285372"/>
                </a:lnTo>
                <a:lnTo>
                  <a:pt x="0" y="0"/>
                </a:lnTo>
                <a:close/>
              </a:path>
            </a:pathLst>
          </a:custGeom>
          <a:blipFill>
            <a:blip r:embed="rId2"/>
            <a:stretch>
              <a:fillRect l="-61" r="-61"/>
            </a:stretch>
          </a:blipFill>
        </p:spPr>
        <p:txBody>
          <a:bodyPr/>
          <a:lstStyle/>
          <a:p>
            <a:endParaRPr lang="cs-CZ"/>
          </a:p>
        </p:txBody>
      </p:sp>
      <p:sp>
        <p:nvSpPr>
          <p:cNvPr id="4" name="Freeform 4" descr="Obsah obrázku text, Písmo, kruh, logo  Popis byl vytvořen automaticky">
            <a:extLst>
              <a:ext uri="{FF2B5EF4-FFF2-40B4-BE49-F238E27FC236}">
                <a16:creationId xmlns:a16="http://schemas.microsoft.com/office/drawing/2014/main" id="{983A4C23-89FC-B4B6-A1A0-D4F1662A8A80}"/>
              </a:ext>
            </a:extLst>
          </p:cNvPr>
          <p:cNvSpPr/>
          <p:nvPr/>
        </p:nvSpPr>
        <p:spPr>
          <a:xfrm>
            <a:off x="14896550" y="580752"/>
            <a:ext cx="2141394" cy="836792"/>
          </a:xfrm>
          <a:custGeom>
            <a:avLst/>
            <a:gdLst/>
            <a:ahLst/>
            <a:cxnLst/>
            <a:rect l="l" t="t" r="r" b="b"/>
            <a:pathLst>
              <a:path w="2141394" h="836792">
                <a:moveTo>
                  <a:pt x="0" y="0"/>
                </a:moveTo>
                <a:lnTo>
                  <a:pt x="2141394" y="0"/>
                </a:lnTo>
                <a:lnTo>
                  <a:pt x="2141394" y="836792"/>
                </a:lnTo>
                <a:lnTo>
                  <a:pt x="0" y="836792"/>
                </a:lnTo>
                <a:lnTo>
                  <a:pt x="0" y="0"/>
                </a:lnTo>
                <a:close/>
              </a:path>
            </a:pathLst>
          </a:custGeom>
          <a:blipFill>
            <a:blip r:embed="rId3"/>
            <a:stretch>
              <a:fillRect l="-128" r="-128"/>
            </a:stretch>
          </a:blipFill>
        </p:spPr>
        <p:txBody>
          <a:bodyPr/>
          <a:lstStyle/>
          <a:p>
            <a:endParaRPr lang="cs-CZ"/>
          </a:p>
        </p:txBody>
      </p:sp>
      <p:sp>
        <p:nvSpPr>
          <p:cNvPr id="7" name="TextBox 7">
            <a:extLst>
              <a:ext uri="{FF2B5EF4-FFF2-40B4-BE49-F238E27FC236}">
                <a16:creationId xmlns:a16="http://schemas.microsoft.com/office/drawing/2014/main" id="{9D69F1BF-E2F4-5060-8F9C-AAF1F66024D2}"/>
              </a:ext>
            </a:extLst>
          </p:cNvPr>
          <p:cNvSpPr txBox="1"/>
          <p:nvPr/>
        </p:nvSpPr>
        <p:spPr>
          <a:xfrm>
            <a:off x="5334000" y="4457700"/>
            <a:ext cx="15520973" cy="923330"/>
          </a:xfrm>
          <a:prstGeom prst="rect">
            <a:avLst/>
          </a:prstGeom>
        </p:spPr>
        <p:txBody>
          <a:bodyPr lIns="0" tIns="0" rIns="0" bIns="0" rtlCol="0" anchor="t">
            <a:spAutoFit/>
          </a:bodyPr>
          <a:lstStyle/>
          <a:p>
            <a:pPr algn="l">
              <a:lnSpc>
                <a:spcPts val="7200"/>
              </a:lnSpc>
            </a:pPr>
            <a:r>
              <a:rPr lang="cs-CZ" sz="7200" b="1" spc="193" dirty="0">
                <a:solidFill>
                  <a:srgbClr val="003657"/>
                </a:solidFill>
                <a:latin typeface="Silka Bold" panose="00000800000000000000" pitchFamily="50" charset="-18"/>
              </a:rPr>
              <a:t>Zemědělství?</a:t>
            </a:r>
            <a:endParaRPr lang="en-US" sz="7200" b="1" spc="193" dirty="0">
              <a:solidFill>
                <a:srgbClr val="003657"/>
              </a:solidFill>
              <a:latin typeface="Silka Bold" panose="00000800000000000000" pitchFamily="50" charset="-18"/>
            </a:endParaRPr>
          </a:p>
        </p:txBody>
      </p:sp>
    </p:spTree>
    <p:extLst>
      <p:ext uri="{BB962C8B-B14F-4D97-AF65-F5344CB8AC3E}">
        <p14:creationId xmlns:p14="http://schemas.microsoft.com/office/powerpoint/2010/main" val="1693140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390900"/>
            <a:ext cx="1060388" cy="3695116"/>
          </a:xfrm>
          <a:custGeom>
            <a:avLst/>
            <a:gdLst/>
            <a:ahLst/>
            <a:cxnLst/>
            <a:rect l="l" t="t" r="r" b="b"/>
            <a:pathLst>
              <a:path w="1060388" h="3695116">
                <a:moveTo>
                  <a:pt x="0" y="0"/>
                </a:moveTo>
                <a:lnTo>
                  <a:pt x="1060388" y="0"/>
                </a:lnTo>
                <a:lnTo>
                  <a:pt x="1060388" y="3695116"/>
                </a:lnTo>
                <a:lnTo>
                  <a:pt x="0" y="3695116"/>
                </a:lnTo>
                <a:lnTo>
                  <a:pt x="0" y="0"/>
                </a:lnTo>
                <a:close/>
              </a:path>
            </a:pathLst>
          </a:custGeom>
          <a:blipFill>
            <a:blip r:embed="rId2"/>
            <a:stretch>
              <a:fillRect l="-43" r="-43"/>
            </a:stretch>
          </a:blipFill>
        </p:spPr>
        <p:txBody>
          <a:bodyPr/>
          <a:lstStyle/>
          <a:p>
            <a:endParaRPr lang="cs-CZ"/>
          </a:p>
        </p:txBody>
      </p:sp>
      <p:sp>
        <p:nvSpPr>
          <p:cNvPr id="3" name="TextBox 3"/>
          <p:cNvSpPr txBox="1"/>
          <p:nvPr/>
        </p:nvSpPr>
        <p:spPr>
          <a:xfrm>
            <a:off x="1467284" y="3162300"/>
            <a:ext cx="15601515" cy="5386090"/>
          </a:xfrm>
          <a:prstGeom prst="rect">
            <a:avLst/>
          </a:prstGeom>
        </p:spPr>
        <p:txBody>
          <a:bodyPr wrap="square" lIns="0" tIns="0" rIns="0" bIns="0" rtlCol="0" anchor="t">
            <a:spAutoFit/>
          </a:bodyPr>
          <a:lstStyle/>
          <a:p>
            <a:pPr>
              <a:lnSpc>
                <a:spcPct val="150000"/>
              </a:lnSpc>
            </a:pPr>
            <a:r>
              <a:rPr lang="cs-CZ" sz="3600" b="1" i="1" spc="86" dirty="0">
                <a:solidFill>
                  <a:srgbClr val="C00000"/>
                </a:solidFill>
                <a:latin typeface="Silka Medium" panose="00000600000000000000" pitchFamily="50" charset="-18"/>
              </a:rPr>
              <a:t>„</a:t>
            </a:r>
            <a:r>
              <a:rPr lang="cs-CZ" sz="3600" b="1" i="1" dirty="0">
                <a:solidFill>
                  <a:srgbClr val="C00000"/>
                </a:solidFill>
              </a:rPr>
              <a:t>V jedné ze závětí, které se dochovaly, hospodář určuje i to, že ta stará babka, která z jeho dobré vůle přespávala někde ve stodole, má být vyhnána, teprve až oschnou meze. Jindy určil, která slivovice se má podávat těm, kdo ho přijdou vyprovodit ke hrobu, co se má stát se sirotky a patrně i nemanželskými dětmi, které se v domě potulovaly</a:t>
            </a:r>
            <a:r>
              <a:rPr lang="cs-CZ" sz="3600" b="1" dirty="0">
                <a:solidFill>
                  <a:srgbClr val="C00000"/>
                </a:solidFill>
              </a:rPr>
              <a:t>.“ </a:t>
            </a:r>
          </a:p>
          <a:p>
            <a:pPr marL="0" indent="0">
              <a:lnSpc>
                <a:spcPct val="150000"/>
              </a:lnSpc>
              <a:buNone/>
            </a:pPr>
            <a:r>
              <a:rPr lang="cs-CZ" sz="3200" b="1" dirty="0">
                <a:solidFill>
                  <a:srgbClr val="C00000"/>
                </a:solidFill>
              </a:rPr>
              <a:t>(Šiklová, Vyhoštěná smrt, 2013)</a:t>
            </a:r>
            <a:endParaRPr lang="cs-CZ" sz="3600" b="1" dirty="0">
              <a:solidFill>
                <a:srgbClr val="C00000"/>
              </a:solidFill>
            </a:endParaRPr>
          </a:p>
          <a:p>
            <a:pPr marL="914400" lvl="1" indent="-457200">
              <a:spcAft>
                <a:spcPts val="1200"/>
              </a:spcAft>
              <a:buFont typeface="Arial" panose="020B0604020202020204" pitchFamily="34" charset="0"/>
              <a:buChar char="•"/>
            </a:pPr>
            <a:endParaRPr lang="cs-CZ" sz="3200" spc="86" dirty="0">
              <a:solidFill>
                <a:srgbClr val="D22D40"/>
              </a:solidFill>
              <a:latin typeface="Silka Medium" panose="00000600000000000000" pitchFamily="50" charset="-18"/>
            </a:endParaRPr>
          </a:p>
        </p:txBody>
      </p:sp>
      <p:sp>
        <p:nvSpPr>
          <p:cNvPr id="11" name="TextBox 7">
            <a:extLst>
              <a:ext uri="{FF2B5EF4-FFF2-40B4-BE49-F238E27FC236}">
                <a16:creationId xmlns:a16="http://schemas.microsoft.com/office/drawing/2014/main" id="{A1C0FEB0-CCBF-8A61-E24B-E9083937CD5B}"/>
              </a:ext>
            </a:extLst>
          </p:cNvPr>
          <p:cNvSpPr txBox="1"/>
          <p:nvPr/>
        </p:nvSpPr>
        <p:spPr>
          <a:xfrm>
            <a:off x="1467284" y="1485900"/>
            <a:ext cx="14687115" cy="738664"/>
          </a:xfrm>
          <a:prstGeom prst="rect">
            <a:avLst/>
          </a:prstGeom>
        </p:spPr>
        <p:txBody>
          <a:bodyPr wrap="square" lIns="0" tIns="0" rIns="0" bIns="0" rtlCol="0" anchor="t">
            <a:spAutoFit/>
          </a:bodyPr>
          <a:lstStyle/>
          <a:p>
            <a:pPr algn="l"/>
            <a:r>
              <a:rPr lang="cs-CZ" sz="4800" b="1" spc="193" dirty="0">
                <a:solidFill>
                  <a:srgbClr val="003657"/>
                </a:solidFill>
                <a:latin typeface="Silka Bold" panose="00000800000000000000" pitchFamily="50" charset="-18"/>
              </a:rPr>
              <a:t>Sociální práce v zemědělství</a:t>
            </a:r>
            <a:endParaRPr lang="en-US" sz="4800" b="1" spc="193" dirty="0">
              <a:solidFill>
                <a:srgbClr val="003657"/>
              </a:solidFill>
              <a:latin typeface="Silka Bold" panose="00000800000000000000" pitchFamily="50" charset="-1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81959-B21E-BBEF-73B5-0E16F1EF4C2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FE6D6D3-B6F6-B8AE-5BFA-3FD2FF8EDEB6}"/>
              </a:ext>
            </a:extLst>
          </p:cNvPr>
          <p:cNvSpPr/>
          <p:nvPr/>
        </p:nvSpPr>
        <p:spPr>
          <a:xfrm>
            <a:off x="0" y="3390900"/>
            <a:ext cx="1060388" cy="3695116"/>
          </a:xfrm>
          <a:custGeom>
            <a:avLst/>
            <a:gdLst/>
            <a:ahLst/>
            <a:cxnLst/>
            <a:rect l="l" t="t" r="r" b="b"/>
            <a:pathLst>
              <a:path w="1060388" h="3695116">
                <a:moveTo>
                  <a:pt x="0" y="0"/>
                </a:moveTo>
                <a:lnTo>
                  <a:pt x="1060388" y="0"/>
                </a:lnTo>
                <a:lnTo>
                  <a:pt x="1060388" y="3695116"/>
                </a:lnTo>
                <a:lnTo>
                  <a:pt x="0" y="3695116"/>
                </a:lnTo>
                <a:lnTo>
                  <a:pt x="0" y="0"/>
                </a:lnTo>
                <a:close/>
              </a:path>
            </a:pathLst>
          </a:custGeom>
          <a:blipFill>
            <a:blip r:embed="rId2"/>
            <a:stretch>
              <a:fillRect l="-43" r="-43"/>
            </a:stretch>
          </a:blipFill>
        </p:spPr>
        <p:txBody>
          <a:bodyPr/>
          <a:lstStyle/>
          <a:p>
            <a:endParaRPr lang="cs-CZ"/>
          </a:p>
        </p:txBody>
      </p:sp>
      <p:sp>
        <p:nvSpPr>
          <p:cNvPr id="3" name="TextBox 3">
            <a:extLst>
              <a:ext uri="{FF2B5EF4-FFF2-40B4-BE49-F238E27FC236}">
                <a16:creationId xmlns:a16="http://schemas.microsoft.com/office/drawing/2014/main" id="{D04CE406-1EB8-F7C0-757D-5DBE0270EBB8}"/>
              </a:ext>
            </a:extLst>
          </p:cNvPr>
          <p:cNvSpPr txBox="1"/>
          <p:nvPr/>
        </p:nvSpPr>
        <p:spPr>
          <a:xfrm>
            <a:off x="1467285" y="3390900"/>
            <a:ext cx="15296715" cy="5355312"/>
          </a:xfrm>
          <a:prstGeom prst="rect">
            <a:avLst/>
          </a:prstGeom>
        </p:spPr>
        <p:txBody>
          <a:bodyPr wrap="square" lIns="0" tIns="0" rIns="0" bIns="0" rtlCol="0" anchor="t">
            <a:spAutoFit/>
          </a:bodyPr>
          <a:lstStyle/>
          <a:p>
            <a:pPr marL="342900" lvl="0" indent="-342900">
              <a:lnSpc>
                <a:spcPct val="200000"/>
              </a:lnSpc>
              <a:buFont typeface="Arial" panose="020B0604020202020204" pitchFamily="34" charset="0"/>
              <a:buChar char="•"/>
            </a:pPr>
            <a:r>
              <a:rPr lang="cs-CZ" sz="3200" b="1" dirty="0">
                <a:solidFill>
                  <a:srgbClr val="C00000"/>
                </a:solidFill>
              </a:rPr>
              <a:t>Podpořit klientovu schopnost řešit problém, adaptovat se na nároky a vyvíjet se;</a:t>
            </a:r>
          </a:p>
          <a:p>
            <a:pPr marL="342900" lvl="0" indent="-342900">
              <a:lnSpc>
                <a:spcPct val="200000"/>
              </a:lnSpc>
              <a:buFont typeface="Arial" panose="020B0604020202020204" pitchFamily="34" charset="0"/>
              <a:buChar char="•"/>
            </a:pPr>
            <a:r>
              <a:rPr lang="cs-CZ" sz="3200" b="1" dirty="0">
                <a:solidFill>
                  <a:srgbClr val="C00000"/>
                </a:solidFill>
              </a:rPr>
              <a:t>Zprostředkovat klientovi kontakt s agenturami, které mu mohou poskytnout zdroje, služby a potřebné příležitosti;</a:t>
            </a:r>
          </a:p>
          <a:p>
            <a:pPr marL="342900" lvl="0" indent="-342900">
              <a:lnSpc>
                <a:spcPct val="200000"/>
              </a:lnSpc>
              <a:buFont typeface="Arial" panose="020B0604020202020204" pitchFamily="34" charset="0"/>
              <a:buChar char="•"/>
            </a:pPr>
            <a:r>
              <a:rPr lang="cs-CZ" sz="3200" b="1" dirty="0">
                <a:solidFill>
                  <a:srgbClr val="C00000"/>
                </a:solidFill>
              </a:rPr>
              <a:t>Napomáhat tomu, aby systémy podpory klientů pracovaly humánně a efektivně; </a:t>
            </a:r>
          </a:p>
          <a:p>
            <a:pPr marL="342900" lvl="0" indent="-342900">
              <a:lnSpc>
                <a:spcPct val="200000"/>
              </a:lnSpc>
              <a:buFont typeface="Arial" panose="020B0604020202020204" pitchFamily="34" charset="0"/>
              <a:buChar char="•"/>
            </a:pPr>
            <a:r>
              <a:rPr lang="cs-CZ" sz="3200" b="1" dirty="0">
                <a:solidFill>
                  <a:srgbClr val="C00000"/>
                </a:solidFill>
              </a:rPr>
              <a:t>Rozvíjet a zlepšovat sociální politiku.</a:t>
            </a:r>
          </a:p>
          <a:p>
            <a:pPr marL="0" lvl="0" indent="0">
              <a:buNone/>
            </a:pPr>
            <a:r>
              <a:rPr lang="cs-CZ" sz="2800" dirty="0">
                <a:solidFill>
                  <a:schemeClr val="tx2">
                    <a:lumMod val="50000"/>
                  </a:schemeClr>
                </a:solidFill>
              </a:rPr>
              <a:t>(Matoušek a kol., 2012) </a:t>
            </a:r>
          </a:p>
        </p:txBody>
      </p:sp>
      <p:sp>
        <p:nvSpPr>
          <p:cNvPr id="11" name="TextBox 7">
            <a:extLst>
              <a:ext uri="{FF2B5EF4-FFF2-40B4-BE49-F238E27FC236}">
                <a16:creationId xmlns:a16="http://schemas.microsoft.com/office/drawing/2014/main" id="{61EA27D4-6F36-9BD1-A335-C517336AB64E}"/>
              </a:ext>
            </a:extLst>
          </p:cNvPr>
          <p:cNvSpPr txBox="1"/>
          <p:nvPr/>
        </p:nvSpPr>
        <p:spPr>
          <a:xfrm>
            <a:off x="1467284" y="1485900"/>
            <a:ext cx="13010716" cy="738664"/>
          </a:xfrm>
          <a:prstGeom prst="rect">
            <a:avLst/>
          </a:prstGeom>
        </p:spPr>
        <p:txBody>
          <a:bodyPr wrap="square" lIns="0" tIns="0" rIns="0" bIns="0" rtlCol="0" anchor="t">
            <a:spAutoFit/>
          </a:bodyPr>
          <a:lstStyle/>
          <a:p>
            <a:pPr algn="l"/>
            <a:r>
              <a:rPr lang="cs-CZ" sz="4800" b="1" spc="193" dirty="0">
                <a:solidFill>
                  <a:srgbClr val="003657"/>
                </a:solidFill>
                <a:latin typeface="Silka Bold" panose="00000800000000000000" pitchFamily="50" charset="-18"/>
              </a:rPr>
              <a:t>Sociální práce</a:t>
            </a:r>
            <a:endParaRPr lang="en-US" sz="4800" b="1" spc="193" dirty="0">
              <a:solidFill>
                <a:srgbClr val="003657"/>
              </a:solidFill>
              <a:latin typeface="Silka Bold" panose="00000800000000000000" pitchFamily="50" charset="-18"/>
            </a:endParaRPr>
          </a:p>
        </p:txBody>
      </p:sp>
    </p:spTree>
    <p:extLst>
      <p:ext uri="{BB962C8B-B14F-4D97-AF65-F5344CB8AC3E}">
        <p14:creationId xmlns:p14="http://schemas.microsoft.com/office/powerpoint/2010/main" val="171139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A577CB0-9CA4-4C4A-9D5A-EB1C35BB393D}"/>
              </a:ext>
            </a:extLst>
          </p:cNvPr>
          <p:cNvSpPr>
            <a:spLocks noGrp="1"/>
          </p:cNvSpPr>
          <p:nvPr>
            <p:ph type="title"/>
          </p:nvPr>
        </p:nvSpPr>
        <p:spPr/>
        <p:txBody>
          <a:bodyPr/>
          <a:lstStyle/>
          <a:p>
            <a:pPr algn="l"/>
            <a:r>
              <a:rPr lang="cs-CZ" sz="4400" b="1" spc="193" dirty="0">
                <a:solidFill>
                  <a:srgbClr val="003657"/>
                </a:solidFill>
                <a:latin typeface="Silka Bold" panose="00000800000000000000" pitchFamily="50" charset="-18"/>
              </a:rPr>
              <a:t>Definice sociálního zemědělství</a:t>
            </a:r>
            <a:br>
              <a:rPr lang="en-US" sz="4400" b="1" spc="193" dirty="0">
                <a:solidFill>
                  <a:srgbClr val="003657"/>
                </a:solidFill>
                <a:latin typeface="Silka Bold" panose="00000800000000000000" pitchFamily="50" charset="-18"/>
              </a:rPr>
            </a:br>
            <a:endParaRPr lang="en-GB" dirty="0"/>
          </a:p>
        </p:txBody>
      </p:sp>
      <p:sp>
        <p:nvSpPr>
          <p:cNvPr id="6" name="Zástupný obsah 5">
            <a:extLst>
              <a:ext uri="{FF2B5EF4-FFF2-40B4-BE49-F238E27FC236}">
                <a16:creationId xmlns:a16="http://schemas.microsoft.com/office/drawing/2014/main" id="{C27EE118-D5F1-488D-87E2-130A883B8050}"/>
              </a:ext>
            </a:extLst>
          </p:cNvPr>
          <p:cNvSpPr>
            <a:spLocks noGrp="1"/>
          </p:cNvSpPr>
          <p:nvPr>
            <p:ph sz="half" idx="2"/>
          </p:nvPr>
        </p:nvSpPr>
        <p:spPr>
          <a:xfrm>
            <a:off x="982101" y="2324100"/>
            <a:ext cx="16344000" cy="6787661"/>
          </a:xfrm>
        </p:spPr>
        <p:txBody>
          <a:bodyPr>
            <a:normAutofit fontScale="92500" lnSpcReduction="10000"/>
          </a:bodyPr>
          <a:lstStyle/>
          <a:p>
            <a:pPr>
              <a:lnSpc>
                <a:spcPct val="150000"/>
              </a:lnSpc>
              <a:defRPr/>
            </a:pPr>
            <a:r>
              <a:rPr lang="cs-CZ" sz="4800" i="1" dirty="0">
                <a:solidFill>
                  <a:srgbClr val="C00000"/>
                </a:solidFill>
                <a:latin typeface="+mn-lt"/>
              </a:rPr>
              <a:t>„Souhrn činností využívajících zemědělské zdroje, rostlinné i živočišné, za účelem tvorby adekvátního prostředí pro osoby se zdravotním nebo sociálním znevýhodněním a širokou veřejnost s cílem poskytovat jim možnost pracovního uplatnění, napomáhat jejich integraci do společnosti nebo prostřednictvím vzdělávání a volnočasových aktivit přispívat k jejich vztahu k venkovu a přírodě.“</a:t>
            </a:r>
          </a:p>
          <a:p>
            <a:pPr>
              <a:defRPr/>
            </a:pPr>
            <a:r>
              <a:rPr lang="cs-CZ" dirty="0">
                <a:solidFill>
                  <a:schemeClr val="tx2">
                    <a:lumMod val="50000"/>
                  </a:schemeClr>
                </a:solidFill>
                <a:latin typeface="+mn-lt"/>
              </a:rPr>
              <a:t>(Chovanec, Hudcová, Moudrý, 2015. Sociální zemědělství – představení konceptu. Praha: Ministerstvo zemědělství, ISBN 978-80-7434-213-4)</a:t>
            </a:r>
          </a:p>
        </p:txBody>
      </p:sp>
    </p:spTree>
    <p:extLst>
      <p:ext uri="{BB962C8B-B14F-4D97-AF65-F5344CB8AC3E}">
        <p14:creationId xmlns:p14="http://schemas.microsoft.com/office/powerpoint/2010/main" val="602921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A577CB0-9CA4-4C4A-9D5A-EB1C35BB393D}"/>
              </a:ext>
            </a:extLst>
          </p:cNvPr>
          <p:cNvSpPr>
            <a:spLocks noGrp="1"/>
          </p:cNvSpPr>
          <p:nvPr>
            <p:ph type="title"/>
          </p:nvPr>
        </p:nvSpPr>
        <p:spPr/>
        <p:txBody>
          <a:bodyPr/>
          <a:lstStyle/>
          <a:p>
            <a:pPr algn="l"/>
            <a:r>
              <a:rPr lang="cs-CZ" sz="4400" b="1" spc="193" dirty="0">
                <a:solidFill>
                  <a:srgbClr val="003657"/>
                </a:solidFill>
                <a:latin typeface="Silka Bold" panose="00000800000000000000" pitchFamily="50" charset="-18"/>
              </a:rPr>
              <a:t>Cíle sociálního zemědělství</a:t>
            </a:r>
            <a:br>
              <a:rPr lang="en-US" sz="4400" b="1" spc="193" dirty="0">
                <a:solidFill>
                  <a:srgbClr val="003657"/>
                </a:solidFill>
                <a:latin typeface="Silka Bold" panose="00000800000000000000" pitchFamily="50" charset="-18"/>
              </a:rPr>
            </a:br>
            <a:endParaRPr lang="en-GB" dirty="0"/>
          </a:p>
        </p:txBody>
      </p:sp>
      <p:sp>
        <p:nvSpPr>
          <p:cNvPr id="6" name="Zástupný obsah 5">
            <a:extLst>
              <a:ext uri="{FF2B5EF4-FFF2-40B4-BE49-F238E27FC236}">
                <a16:creationId xmlns:a16="http://schemas.microsoft.com/office/drawing/2014/main" id="{C27EE118-D5F1-488D-87E2-130A883B8050}"/>
              </a:ext>
            </a:extLst>
          </p:cNvPr>
          <p:cNvSpPr>
            <a:spLocks noGrp="1"/>
          </p:cNvSpPr>
          <p:nvPr>
            <p:ph sz="half" idx="2"/>
          </p:nvPr>
        </p:nvSpPr>
        <p:spPr>
          <a:xfrm>
            <a:off x="971999" y="2288655"/>
            <a:ext cx="14816978" cy="7161429"/>
          </a:xfrm>
        </p:spPr>
        <p:txBody>
          <a:bodyPr>
            <a:normAutofit/>
          </a:bodyPr>
          <a:lstStyle/>
          <a:p>
            <a:pPr marL="685800" indent="-685800">
              <a:lnSpc>
                <a:spcPct val="150000"/>
              </a:lnSpc>
              <a:buFont typeface="Arial" panose="020B0604020202020204" pitchFamily="34" charset="0"/>
              <a:buChar char="•"/>
            </a:pPr>
            <a:r>
              <a:rPr lang="cs-CZ" sz="4200" dirty="0">
                <a:solidFill>
                  <a:srgbClr val="C00000"/>
                </a:solidFill>
              </a:rPr>
              <a:t>Podpora kvality života jedinců</a:t>
            </a:r>
          </a:p>
          <a:p>
            <a:pPr marL="685800" indent="-685800">
              <a:lnSpc>
                <a:spcPct val="150000"/>
              </a:lnSpc>
              <a:buFont typeface="Arial" panose="020B0604020202020204" pitchFamily="34" charset="0"/>
              <a:buChar char="•"/>
            </a:pPr>
            <a:r>
              <a:rPr lang="cs-CZ" sz="4200" dirty="0">
                <a:solidFill>
                  <a:srgbClr val="C00000"/>
                </a:solidFill>
              </a:rPr>
              <a:t>Sociální integrace na venkově</a:t>
            </a:r>
          </a:p>
          <a:p>
            <a:pPr marL="685800" indent="-685800">
              <a:lnSpc>
                <a:spcPct val="150000"/>
              </a:lnSpc>
              <a:buFont typeface="Arial" panose="020B0604020202020204" pitchFamily="34" charset="0"/>
              <a:buChar char="•"/>
            </a:pPr>
            <a:r>
              <a:rPr lang="cs-CZ" sz="4200" dirty="0">
                <a:solidFill>
                  <a:srgbClr val="C00000"/>
                </a:solidFill>
              </a:rPr>
              <a:t>Rozvoj venkovských komunit</a:t>
            </a:r>
          </a:p>
          <a:p>
            <a:pPr marL="685800" indent="-685800">
              <a:lnSpc>
                <a:spcPct val="150000"/>
              </a:lnSpc>
              <a:buFont typeface="Arial" panose="020B0604020202020204" pitchFamily="34" charset="0"/>
              <a:buChar char="•"/>
            </a:pPr>
            <a:r>
              <a:rPr lang="cs-CZ" sz="4200" dirty="0">
                <a:solidFill>
                  <a:srgbClr val="C00000"/>
                </a:solidFill>
              </a:rPr>
              <a:t>Rozvoj lokální ekonomiky</a:t>
            </a:r>
          </a:p>
          <a:p>
            <a:pPr marL="685800" indent="-685800">
              <a:lnSpc>
                <a:spcPct val="150000"/>
              </a:lnSpc>
              <a:buFont typeface="Arial" panose="020B0604020202020204" pitchFamily="34" charset="0"/>
              <a:buChar char="•"/>
            </a:pPr>
            <a:r>
              <a:rPr lang="cs-CZ" sz="4200" dirty="0">
                <a:solidFill>
                  <a:srgbClr val="C00000"/>
                </a:solidFill>
              </a:rPr>
              <a:t>Rozvoj mimoprodukčních složek zemědělství</a:t>
            </a:r>
          </a:p>
          <a:p>
            <a:pPr marL="685800" indent="-685800">
              <a:lnSpc>
                <a:spcPct val="150000"/>
              </a:lnSpc>
              <a:buFont typeface="Arial" panose="020B0604020202020204" pitchFamily="34" charset="0"/>
              <a:buChar char="•"/>
            </a:pPr>
            <a:r>
              <a:rPr lang="cs-CZ" sz="4200" dirty="0">
                <a:solidFill>
                  <a:srgbClr val="C00000"/>
                </a:solidFill>
              </a:rPr>
              <a:t>Podpora dobré zemědělské praxe</a:t>
            </a:r>
          </a:p>
          <a:p>
            <a:endParaRPr lang="cs-CZ" dirty="0"/>
          </a:p>
          <a:p>
            <a:pPr>
              <a:buClr>
                <a:schemeClr val="accent2">
                  <a:lumMod val="75000"/>
                </a:schemeClr>
              </a:buClr>
              <a:defRPr/>
            </a:pPr>
            <a:endParaRPr lang="cs-CZ" sz="900" dirty="0"/>
          </a:p>
        </p:txBody>
      </p:sp>
      <p:pic>
        <p:nvPicPr>
          <p:cNvPr id="2" name="Obrázek 1">
            <a:extLst>
              <a:ext uri="{FF2B5EF4-FFF2-40B4-BE49-F238E27FC236}">
                <a16:creationId xmlns:a16="http://schemas.microsoft.com/office/drawing/2014/main" id="{5A54D19E-6A09-7447-1479-A2803423404F}"/>
              </a:ext>
            </a:extLst>
          </p:cNvPr>
          <p:cNvPicPr>
            <a:picLocks noChangeAspect="1"/>
          </p:cNvPicPr>
          <p:nvPr/>
        </p:nvPicPr>
        <p:blipFill>
          <a:blip r:embed="rId2"/>
          <a:stretch>
            <a:fillRect/>
          </a:stretch>
        </p:blipFill>
        <p:spPr>
          <a:xfrm>
            <a:off x="11054463" y="1"/>
            <a:ext cx="7233537" cy="6705914"/>
          </a:xfrm>
          <a:prstGeom prst="rect">
            <a:avLst/>
          </a:prstGeom>
        </p:spPr>
      </p:pic>
    </p:spTree>
    <p:extLst>
      <p:ext uri="{BB962C8B-B14F-4D97-AF65-F5344CB8AC3E}">
        <p14:creationId xmlns:p14="http://schemas.microsoft.com/office/powerpoint/2010/main" val="2457734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578"/>
            <a:ext cx="882380" cy="10285373"/>
          </a:xfrm>
          <a:custGeom>
            <a:avLst/>
            <a:gdLst/>
            <a:ahLst/>
            <a:cxnLst/>
            <a:rect l="l" t="t" r="r" b="b"/>
            <a:pathLst>
              <a:path w="882380" h="10285373">
                <a:moveTo>
                  <a:pt x="0" y="0"/>
                </a:moveTo>
                <a:lnTo>
                  <a:pt x="882380" y="0"/>
                </a:lnTo>
                <a:lnTo>
                  <a:pt x="882380" y="10285372"/>
                </a:lnTo>
                <a:lnTo>
                  <a:pt x="0" y="10285372"/>
                </a:lnTo>
                <a:lnTo>
                  <a:pt x="0" y="0"/>
                </a:lnTo>
                <a:close/>
              </a:path>
            </a:pathLst>
          </a:custGeom>
          <a:blipFill>
            <a:blip r:embed="rId2"/>
            <a:stretch>
              <a:fillRect l="-61" r="-61"/>
            </a:stretch>
          </a:blipFill>
        </p:spPr>
        <p:txBody>
          <a:bodyPr/>
          <a:lstStyle/>
          <a:p>
            <a:endParaRPr lang="cs-CZ"/>
          </a:p>
        </p:txBody>
      </p:sp>
      <p:sp>
        <p:nvSpPr>
          <p:cNvPr id="4" name="Freeform 4" descr="Obsah obrázku text, Písmo, kruh, logo  Popis byl vytvořen automaticky"/>
          <p:cNvSpPr/>
          <p:nvPr/>
        </p:nvSpPr>
        <p:spPr>
          <a:xfrm>
            <a:off x="14896550" y="580752"/>
            <a:ext cx="2141394" cy="836792"/>
          </a:xfrm>
          <a:custGeom>
            <a:avLst/>
            <a:gdLst/>
            <a:ahLst/>
            <a:cxnLst/>
            <a:rect l="l" t="t" r="r" b="b"/>
            <a:pathLst>
              <a:path w="2141394" h="836792">
                <a:moveTo>
                  <a:pt x="0" y="0"/>
                </a:moveTo>
                <a:lnTo>
                  <a:pt x="2141394" y="0"/>
                </a:lnTo>
                <a:lnTo>
                  <a:pt x="2141394" y="836792"/>
                </a:lnTo>
                <a:lnTo>
                  <a:pt x="0" y="836792"/>
                </a:lnTo>
                <a:lnTo>
                  <a:pt x="0" y="0"/>
                </a:lnTo>
                <a:close/>
              </a:path>
            </a:pathLst>
          </a:custGeom>
          <a:blipFill>
            <a:blip r:embed="rId3"/>
            <a:stretch>
              <a:fillRect l="-128" r="-128"/>
            </a:stretch>
          </a:blipFill>
        </p:spPr>
        <p:txBody>
          <a:bodyPr/>
          <a:lstStyle/>
          <a:p>
            <a:endParaRPr lang="cs-CZ"/>
          </a:p>
        </p:txBody>
      </p:sp>
      <p:sp>
        <p:nvSpPr>
          <p:cNvPr id="7" name="TextBox 7"/>
          <p:cNvSpPr txBox="1"/>
          <p:nvPr/>
        </p:nvSpPr>
        <p:spPr>
          <a:xfrm>
            <a:off x="1447800" y="1412435"/>
            <a:ext cx="15520973" cy="846386"/>
          </a:xfrm>
          <a:prstGeom prst="rect">
            <a:avLst/>
          </a:prstGeom>
        </p:spPr>
        <p:txBody>
          <a:bodyPr lIns="0" tIns="0" rIns="0" bIns="0" rtlCol="0" anchor="t">
            <a:spAutoFit/>
          </a:bodyPr>
          <a:lstStyle/>
          <a:p>
            <a:pPr algn="l">
              <a:lnSpc>
                <a:spcPts val="7200"/>
              </a:lnSpc>
            </a:pPr>
            <a:r>
              <a:rPr lang="cs-CZ" sz="4800" b="1" spc="193" dirty="0">
                <a:solidFill>
                  <a:srgbClr val="003657"/>
                </a:solidFill>
                <a:latin typeface="Silka Bold" panose="00000800000000000000" pitchFamily="50" charset="-18"/>
              </a:rPr>
              <a:t>Sociální zemědělství na venkově</a:t>
            </a:r>
            <a:endParaRPr lang="en-US" sz="4800" b="1" spc="193" dirty="0">
              <a:solidFill>
                <a:srgbClr val="003657"/>
              </a:solidFill>
              <a:latin typeface="Silka Bold" panose="00000800000000000000" pitchFamily="50" charset="-18"/>
            </a:endParaRPr>
          </a:p>
        </p:txBody>
      </p:sp>
      <p:sp>
        <p:nvSpPr>
          <p:cNvPr id="8" name="TextBox 8"/>
          <p:cNvSpPr txBox="1"/>
          <p:nvPr/>
        </p:nvSpPr>
        <p:spPr>
          <a:xfrm>
            <a:off x="1143000" y="3390900"/>
            <a:ext cx="15240000" cy="4970591"/>
          </a:xfrm>
          <a:prstGeom prst="rect">
            <a:avLst/>
          </a:prstGeom>
        </p:spPr>
        <p:txBody>
          <a:bodyPr wrap="square" lIns="0" tIns="0" rIns="0" bIns="0" rtlCol="0" anchor="t">
            <a:spAutoFit/>
          </a:bodyPr>
          <a:lstStyle/>
          <a:p>
            <a:pPr marL="963283" lvl="1" indent="-571500">
              <a:spcAft>
                <a:spcPts val="600"/>
              </a:spcAft>
              <a:buFont typeface="Arial" panose="020B0604020202020204" pitchFamily="34" charset="0"/>
              <a:buChar char="•"/>
            </a:pPr>
            <a:r>
              <a:rPr lang="cs-CZ" sz="3600" spc="214" dirty="0">
                <a:solidFill>
                  <a:srgbClr val="D22D40"/>
                </a:solidFill>
                <a:latin typeface="Silka Medium" panose="00000600000000000000" pitchFamily="50" charset="-18"/>
              </a:rPr>
              <a:t>Diverzifikace produkce</a:t>
            </a:r>
          </a:p>
          <a:p>
            <a:pPr marL="963283" lvl="1" indent="-571500">
              <a:spcAft>
                <a:spcPts val="600"/>
              </a:spcAft>
              <a:buFont typeface="Arial" panose="020B0604020202020204" pitchFamily="34" charset="0"/>
              <a:buChar char="•"/>
            </a:pPr>
            <a:r>
              <a:rPr lang="cs-CZ" sz="3600" spc="214" dirty="0">
                <a:solidFill>
                  <a:srgbClr val="D22D40"/>
                </a:solidFill>
                <a:latin typeface="Silka Medium" panose="00000600000000000000" pitchFamily="50" charset="-18"/>
              </a:rPr>
              <a:t>Socio-ekonomická životaschopnost</a:t>
            </a:r>
          </a:p>
          <a:p>
            <a:pPr marL="963283" lvl="1" indent="-571500">
              <a:spcAft>
                <a:spcPts val="600"/>
              </a:spcAft>
              <a:buFont typeface="Arial" panose="020B0604020202020204" pitchFamily="34" charset="0"/>
              <a:buChar char="•"/>
            </a:pPr>
            <a:r>
              <a:rPr lang="cs-CZ" sz="3600" spc="214" dirty="0">
                <a:solidFill>
                  <a:srgbClr val="D22D40"/>
                </a:solidFill>
                <a:latin typeface="Silka Medium" panose="00000600000000000000" pitchFamily="50" charset="-18"/>
              </a:rPr>
              <a:t>Zaměstnanost</a:t>
            </a:r>
          </a:p>
          <a:p>
            <a:pPr marL="963283" lvl="1" indent="-571500">
              <a:spcAft>
                <a:spcPts val="600"/>
              </a:spcAft>
              <a:buFont typeface="Arial" panose="020B0604020202020204" pitchFamily="34" charset="0"/>
              <a:buChar char="•"/>
            </a:pPr>
            <a:r>
              <a:rPr lang="cs-CZ" sz="3600" spc="214" dirty="0">
                <a:solidFill>
                  <a:srgbClr val="D22D40"/>
                </a:solidFill>
                <a:latin typeface="Silka Medium" panose="00000600000000000000" pitchFamily="50" charset="-18"/>
              </a:rPr>
              <a:t>Původ a distribuce potravin (KDŘ)</a:t>
            </a:r>
          </a:p>
          <a:p>
            <a:pPr marL="963283" lvl="1" indent="-571500">
              <a:spcAft>
                <a:spcPts val="600"/>
              </a:spcAft>
              <a:buFont typeface="Arial" panose="020B0604020202020204" pitchFamily="34" charset="0"/>
              <a:buChar char="•"/>
            </a:pPr>
            <a:r>
              <a:rPr lang="cs-CZ" sz="3600" spc="214" dirty="0">
                <a:solidFill>
                  <a:srgbClr val="D22D40"/>
                </a:solidFill>
                <a:latin typeface="Silka Medium" panose="00000600000000000000" pitchFamily="50" charset="-18"/>
              </a:rPr>
              <a:t>Zlepšení životního prostředí</a:t>
            </a:r>
          </a:p>
          <a:p>
            <a:pPr marL="963283" lvl="1" indent="-571500">
              <a:spcAft>
                <a:spcPts val="600"/>
              </a:spcAft>
              <a:buFont typeface="Arial" panose="020B0604020202020204" pitchFamily="34" charset="0"/>
              <a:buChar char="•"/>
            </a:pPr>
            <a:r>
              <a:rPr lang="cs-CZ" sz="3600" spc="214" dirty="0">
                <a:solidFill>
                  <a:srgbClr val="D22D40"/>
                </a:solidFill>
                <a:latin typeface="Silka Medium" panose="00000600000000000000" pitchFamily="50" charset="-18"/>
              </a:rPr>
              <a:t>Turistická destinace/komodifikace venkova</a:t>
            </a:r>
          </a:p>
          <a:p>
            <a:pPr marL="963283" lvl="1" indent="-571500">
              <a:spcAft>
                <a:spcPts val="600"/>
              </a:spcAft>
              <a:buFont typeface="Arial" panose="020B0604020202020204" pitchFamily="34" charset="0"/>
              <a:buChar char="•"/>
            </a:pPr>
            <a:r>
              <a:rPr lang="cs-CZ" sz="3600" spc="214" dirty="0">
                <a:solidFill>
                  <a:srgbClr val="D22D40"/>
                </a:solidFill>
                <a:latin typeface="Silka Medium" panose="00000600000000000000" pitchFamily="50" charset="-18"/>
              </a:rPr>
              <a:t>Ochrana historického a kulturního dědictví</a:t>
            </a:r>
          </a:p>
          <a:p>
            <a:pPr marL="963283" lvl="1" indent="-571500">
              <a:spcAft>
                <a:spcPts val="600"/>
              </a:spcAft>
              <a:buFont typeface="Arial" panose="020B0604020202020204" pitchFamily="34" charset="0"/>
              <a:buChar char="•"/>
            </a:pPr>
            <a:r>
              <a:rPr lang="cs-CZ" sz="3600" spc="214" dirty="0">
                <a:solidFill>
                  <a:srgbClr val="D22D40"/>
                </a:solidFill>
                <a:latin typeface="Silka Medium" panose="00000600000000000000" pitchFamily="50" charset="-18"/>
              </a:rPr>
              <a:t>Dostupnější sociální pomoc, podpora a péče</a:t>
            </a:r>
            <a:endParaRPr lang="en-US" sz="3600" spc="214" dirty="0">
              <a:solidFill>
                <a:srgbClr val="D22D40"/>
              </a:solidFill>
              <a:latin typeface="Silka Medium" panose="00000600000000000000" pitchFamily="50" charset="-18"/>
            </a:endParaRPr>
          </a:p>
        </p:txBody>
      </p:sp>
      <p:pic>
        <p:nvPicPr>
          <p:cNvPr id="2" name="Obrázek 1">
            <a:extLst>
              <a:ext uri="{FF2B5EF4-FFF2-40B4-BE49-F238E27FC236}">
                <a16:creationId xmlns:a16="http://schemas.microsoft.com/office/drawing/2014/main" id="{84D4BC66-F957-97E9-7107-F449ED63CE20}"/>
              </a:ext>
            </a:extLst>
          </p:cNvPr>
          <p:cNvPicPr>
            <a:picLocks noChangeAspect="1"/>
          </p:cNvPicPr>
          <p:nvPr/>
        </p:nvPicPr>
        <p:blipFill>
          <a:blip r:embed="rId4"/>
          <a:stretch>
            <a:fillRect/>
          </a:stretch>
        </p:blipFill>
        <p:spPr>
          <a:xfrm>
            <a:off x="13612042" y="1925509"/>
            <a:ext cx="4687966" cy="3154402"/>
          </a:xfrm>
          <a:prstGeom prst="rect">
            <a:avLst/>
          </a:prstGeom>
        </p:spPr>
      </p:pic>
      <p:pic>
        <p:nvPicPr>
          <p:cNvPr id="5" name="Obrázek 4">
            <a:extLst>
              <a:ext uri="{FF2B5EF4-FFF2-40B4-BE49-F238E27FC236}">
                <a16:creationId xmlns:a16="http://schemas.microsoft.com/office/drawing/2014/main" id="{90056F7E-5A1E-38C7-A801-B4B93FEAA975}"/>
              </a:ext>
            </a:extLst>
          </p:cNvPr>
          <p:cNvPicPr>
            <a:picLocks noChangeAspect="1"/>
          </p:cNvPicPr>
          <p:nvPr/>
        </p:nvPicPr>
        <p:blipFill>
          <a:blip r:embed="rId5"/>
          <a:stretch>
            <a:fillRect/>
          </a:stretch>
        </p:blipFill>
        <p:spPr>
          <a:xfrm>
            <a:off x="13602358" y="5207090"/>
            <a:ext cx="4707334" cy="3154402"/>
          </a:xfrm>
          <a:prstGeom prst="rect">
            <a:avLst/>
          </a:prstGeom>
        </p:spPr>
      </p:pic>
    </p:spTree>
    <p:extLst>
      <p:ext uri="{BB962C8B-B14F-4D97-AF65-F5344CB8AC3E}">
        <p14:creationId xmlns:p14="http://schemas.microsoft.com/office/powerpoint/2010/main" val="371764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A577CB0-9CA4-4C4A-9D5A-EB1C35BB393D}"/>
              </a:ext>
            </a:extLst>
          </p:cNvPr>
          <p:cNvSpPr>
            <a:spLocks noGrp="1"/>
          </p:cNvSpPr>
          <p:nvPr>
            <p:ph type="title"/>
          </p:nvPr>
        </p:nvSpPr>
        <p:spPr/>
        <p:txBody>
          <a:bodyPr/>
          <a:lstStyle/>
          <a:p>
            <a:r>
              <a:rPr lang="cs-CZ" sz="4400" b="1" spc="193" dirty="0">
                <a:solidFill>
                  <a:srgbClr val="003657"/>
                </a:solidFill>
                <a:latin typeface="Silka Bold" panose="00000800000000000000" pitchFamily="50" charset="-18"/>
              </a:rPr>
              <a:t>Formy sociálního zemědělství</a:t>
            </a:r>
            <a:br>
              <a:rPr lang="en-US" sz="4400" b="1" spc="193" dirty="0">
                <a:solidFill>
                  <a:srgbClr val="003657"/>
                </a:solidFill>
                <a:latin typeface="Silka Bold" panose="00000800000000000000" pitchFamily="50" charset="-18"/>
              </a:rPr>
            </a:br>
            <a:endParaRPr lang="en-GB" dirty="0"/>
          </a:p>
        </p:txBody>
      </p:sp>
      <p:graphicFrame>
        <p:nvGraphicFramePr>
          <p:cNvPr id="14" name="Diagram 13">
            <a:extLst>
              <a:ext uri="{FF2B5EF4-FFF2-40B4-BE49-F238E27FC236}">
                <a16:creationId xmlns:a16="http://schemas.microsoft.com/office/drawing/2014/main" id="{E1E47733-C4DD-402E-825C-86042B8177F3}"/>
              </a:ext>
            </a:extLst>
          </p:cNvPr>
          <p:cNvGraphicFramePr/>
          <p:nvPr/>
        </p:nvGraphicFramePr>
        <p:xfrm>
          <a:off x="2499023" y="2058489"/>
          <a:ext cx="12544908" cy="7800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0558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48B98-28EA-B9D4-D401-AF6BFC094463}"/>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D3F9F0F5-060F-DF37-FC3C-0A06507D3955}"/>
              </a:ext>
            </a:extLst>
          </p:cNvPr>
          <p:cNvSpPr/>
          <p:nvPr/>
        </p:nvSpPr>
        <p:spPr>
          <a:xfrm>
            <a:off x="0" y="578"/>
            <a:ext cx="882380" cy="10285373"/>
          </a:xfrm>
          <a:custGeom>
            <a:avLst/>
            <a:gdLst/>
            <a:ahLst/>
            <a:cxnLst/>
            <a:rect l="l" t="t" r="r" b="b"/>
            <a:pathLst>
              <a:path w="882380" h="10285373">
                <a:moveTo>
                  <a:pt x="0" y="0"/>
                </a:moveTo>
                <a:lnTo>
                  <a:pt x="882380" y="0"/>
                </a:lnTo>
                <a:lnTo>
                  <a:pt x="882380" y="10285372"/>
                </a:lnTo>
                <a:lnTo>
                  <a:pt x="0" y="10285372"/>
                </a:lnTo>
                <a:lnTo>
                  <a:pt x="0" y="0"/>
                </a:lnTo>
                <a:close/>
              </a:path>
            </a:pathLst>
          </a:custGeom>
          <a:blipFill>
            <a:blip r:embed="rId2"/>
            <a:stretch>
              <a:fillRect l="-61" r="-61"/>
            </a:stretch>
          </a:blipFill>
        </p:spPr>
        <p:txBody>
          <a:bodyPr/>
          <a:lstStyle/>
          <a:p>
            <a:endParaRPr lang="cs-CZ"/>
          </a:p>
        </p:txBody>
      </p:sp>
      <p:sp>
        <p:nvSpPr>
          <p:cNvPr id="4" name="Freeform 4" descr="Obsah obrázku text, Písmo, kruh, logo  Popis byl vytvořen automaticky">
            <a:extLst>
              <a:ext uri="{FF2B5EF4-FFF2-40B4-BE49-F238E27FC236}">
                <a16:creationId xmlns:a16="http://schemas.microsoft.com/office/drawing/2014/main" id="{AB41465C-8F6E-0E9A-2941-962A54347EEC}"/>
              </a:ext>
            </a:extLst>
          </p:cNvPr>
          <p:cNvSpPr/>
          <p:nvPr/>
        </p:nvSpPr>
        <p:spPr>
          <a:xfrm>
            <a:off x="14896550" y="580752"/>
            <a:ext cx="2141394" cy="836792"/>
          </a:xfrm>
          <a:custGeom>
            <a:avLst/>
            <a:gdLst/>
            <a:ahLst/>
            <a:cxnLst/>
            <a:rect l="l" t="t" r="r" b="b"/>
            <a:pathLst>
              <a:path w="2141394" h="836792">
                <a:moveTo>
                  <a:pt x="0" y="0"/>
                </a:moveTo>
                <a:lnTo>
                  <a:pt x="2141394" y="0"/>
                </a:lnTo>
                <a:lnTo>
                  <a:pt x="2141394" y="836792"/>
                </a:lnTo>
                <a:lnTo>
                  <a:pt x="0" y="836792"/>
                </a:lnTo>
                <a:lnTo>
                  <a:pt x="0" y="0"/>
                </a:lnTo>
                <a:close/>
              </a:path>
            </a:pathLst>
          </a:custGeom>
          <a:blipFill>
            <a:blip r:embed="rId3"/>
            <a:stretch>
              <a:fillRect l="-128" r="-128"/>
            </a:stretch>
          </a:blipFill>
        </p:spPr>
        <p:txBody>
          <a:bodyPr/>
          <a:lstStyle/>
          <a:p>
            <a:endParaRPr lang="cs-CZ"/>
          </a:p>
        </p:txBody>
      </p:sp>
      <p:sp>
        <p:nvSpPr>
          <p:cNvPr id="7" name="TextBox 7">
            <a:extLst>
              <a:ext uri="{FF2B5EF4-FFF2-40B4-BE49-F238E27FC236}">
                <a16:creationId xmlns:a16="http://schemas.microsoft.com/office/drawing/2014/main" id="{0E32A3C7-FB7D-80FD-20A0-A85B0761489F}"/>
              </a:ext>
            </a:extLst>
          </p:cNvPr>
          <p:cNvSpPr txBox="1"/>
          <p:nvPr/>
        </p:nvSpPr>
        <p:spPr>
          <a:xfrm>
            <a:off x="1447800" y="1412435"/>
            <a:ext cx="15520973" cy="846386"/>
          </a:xfrm>
          <a:prstGeom prst="rect">
            <a:avLst/>
          </a:prstGeom>
        </p:spPr>
        <p:txBody>
          <a:bodyPr lIns="0" tIns="0" rIns="0" bIns="0" rtlCol="0" anchor="t">
            <a:spAutoFit/>
          </a:bodyPr>
          <a:lstStyle/>
          <a:p>
            <a:pPr algn="l">
              <a:lnSpc>
                <a:spcPts val="7200"/>
              </a:lnSpc>
            </a:pPr>
            <a:r>
              <a:rPr lang="cs-CZ" sz="4800" b="1" spc="193" dirty="0">
                <a:solidFill>
                  <a:srgbClr val="003657"/>
                </a:solidFill>
                <a:latin typeface="Silka Bold" panose="00000800000000000000" pitchFamily="50" charset="-18"/>
              </a:rPr>
              <a:t>Cílové skupiny v sociálním zemědělství</a:t>
            </a:r>
            <a:endParaRPr lang="en-US" sz="4800" b="1" spc="193" dirty="0">
              <a:solidFill>
                <a:srgbClr val="003657"/>
              </a:solidFill>
              <a:latin typeface="Silka Bold" panose="00000800000000000000" pitchFamily="50" charset="-18"/>
            </a:endParaRPr>
          </a:p>
        </p:txBody>
      </p:sp>
      <p:sp>
        <p:nvSpPr>
          <p:cNvPr id="8" name="TextBox 8">
            <a:extLst>
              <a:ext uri="{FF2B5EF4-FFF2-40B4-BE49-F238E27FC236}">
                <a16:creationId xmlns:a16="http://schemas.microsoft.com/office/drawing/2014/main" id="{981A634D-7402-86B7-4FFD-F181BE328291}"/>
              </a:ext>
            </a:extLst>
          </p:cNvPr>
          <p:cNvSpPr txBox="1"/>
          <p:nvPr/>
        </p:nvSpPr>
        <p:spPr>
          <a:xfrm>
            <a:off x="1143000" y="3390900"/>
            <a:ext cx="15894944" cy="553998"/>
          </a:xfrm>
          <a:prstGeom prst="rect">
            <a:avLst/>
          </a:prstGeom>
        </p:spPr>
        <p:txBody>
          <a:bodyPr wrap="square" lIns="0" tIns="0" rIns="0" bIns="0" rtlCol="0" anchor="t">
            <a:spAutoFit/>
          </a:bodyPr>
          <a:lstStyle/>
          <a:p>
            <a:pPr marL="391783" lvl="1">
              <a:spcAft>
                <a:spcPts val="600"/>
              </a:spcAft>
            </a:pPr>
            <a:r>
              <a:rPr lang="cs-CZ" sz="3600" spc="214" dirty="0">
                <a:solidFill>
                  <a:srgbClr val="D22D40"/>
                </a:solidFill>
                <a:latin typeface="Silka Medium" panose="00000600000000000000" pitchFamily="50" charset="-18"/>
              </a:rPr>
              <a:t>Zákon č. 468/2025 Sb., o integračním sociálním podniku, § 3</a:t>
            </a:r>
            <a:endParaRPr lang="en-US" sz="3600" spc="214" dirty="0">
              <a:solidFill>
                <a:srgbClr val="D22D40"/>
              </a:solidFill>
              <a:latin typeface="Silka Medium" panose="00000600000000000000" pitchFamily="50" charset="-18"/>
            </a:endParaRPr>
          </a:p>
        </p:txBody>
      </p:sp>
      <p:pic>
        <p:nvPicPr>
          <p:cNvPr id="6" name="Obrázek 5" descr="Obsah obrázku oblečení, osoba, venku, rostlina&#10;&#10;Obsah vygenerovaný umělou inteligencí může být nesprávný.">
            <a:extLst>
              <a:ext uri="{FF2B5EF4-FFF2-40B4-BE49-F238E27FC236}">
                <a16:creationId xmlns:a16="http://schemas.microsoft.com/office/drawing/2014/main" id="{50B2F6AE-BA80-FC80-BEBC-EA4250F825C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876800" y="4075651"/>
            <a:ext cx="9315450" cy="6210300"/>
          </a:xfrm>
          <a:prstGeom prst="rect">
            <a:avLst/>
          </a:prstGeom>
        </p:spPr>
      </p:pic>
    </p:spTree>
    <p:extLst>
      <p:ext uri="{BB962C8B-B14F-4D97-AF65-F5344CB8AC3E}">
        <p14:creationId xmlns:p14="http://schemas.microsoft.com/office/powerpoint/2010/main" val="1369281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D4A80-2DD8-0087-4CE5-EE4E078B2954}"/>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02D947B9-BBE2-E25A-09BC-E35D0362A029}"/>
              </a:ext>
            </a:extLst>
          </p:cNvPr>
          <p:cNvSpPr/>
          <p:nvPr/>
        </p:nvSpPr>
        <p:spPr>
          <a:xfrm>
            <a:off x="0" y="578"/>
            <a:ext cx="882380" cy="10285373"/>
          </a:xfrm>
          <a:custGeom>
            <a:avLst/>
            <a:gdLst/>
            <a:ahLst/>
            <a:cxnLst/>
            <a:rect l="l" t="t" r="r" b="b"/>
            <a:pathLst>
              <a:path w="882380" h="10285373">
                <a:moveTo>
                  <a:pt x="0" y="0"/>
                </a:moveTo>
                <a:lnTo>
                  <a:pt x="882380" y="0"/>
                </a:lnTo>
                <a:lnTo>
                  <a:pt x="882380" y="10285372"/>
                </a:lnTo>
                <a:lnTo>
                  <a:pt x="0" y="10285372"/>
                </a:lnTo>
                <a:lnTo>
                  <a:pt x="0" y="0"/>
                </a:lnTo>
                <a:close/>
              </a:path>
            </a:pathLst>
          </a:custGeom>
          <a:blipFill>
            <a:blip r:embed="rId2"/>
            <a:stretch>
              <a:fillRect l="-61" r="-61"/>
            </a:stretch>
          </a:blipFill>
        </p:spPr>
        <p:txBody>
          <a:bodyPr/>
          <a:lstStyle/>
          <a:p>
            <a:endParaRPr lang="cs-CZ"/>
          </a:p>
        </p:txBody>
      </p:sp>
      <p:sp>
        <p:nvSpPr>
          <p:cNvPr id="4" name="Freeform 4" descr="Obsah obrázku text, Písmo, kruh, logo  Popis byl vytvořen automaticky">
            <a:extLst>
              <a:ext uri="{FF2B5EF4-FFF2-40B4-BE49-F238E27FC236}">
                <a16:creationId xmlns:a16="http://schemas.microsoft.com/office/drawing/2014/main" id="{B1DE4051-FC88-44BB-9BF5-A0DB231AF6E2}"/>
              </a:ext>
            </a:extLst>
          </p:cNvPr>
          <p:cNvSpPr/>
          <p:nvPr/>
        </p:nvSpPr>
        <p:spPr>
          <a:xfrm>
            <a:off x="14896550" y="580752"/>
            <a:ext cx="2141394" cy="836792"/>
          </a:xfrm>
          <a:custGeom>
            <a:avLst/>
            <a:gdLst/>
            <a:ahLst/>
            <a:cxnLst/>
            <a:rect l="l" t="t" r="r" b="b"/>
            <a:pathLst>
              <a:path w="2141394" h="836792">
                <a:moveTo>
                  <a:pt x="0" y="0"/>
                </a:moveTo>
                <a:lnTo>
                  <a:pt x="2141394" y="0"/>
                </a:lnTo>
                <a:lnTo>
                  <a:pt x="2141394" y="836792"/>
                </a:lnTo>
                <a:lnTo>
                  <a:pt x="0" y="836792"/>
                </a:lnTo>
                <a:lnTo>
                  <a:pt x="0" y="0"/>
                </a:lnTo>
                <a:close/>
              </a:path>
            </a:pathLst>
          </a:custGeom>
          <a:blipFill>
            <a:blip r:embed="rId3"/>
            <a:stretch>
              <a:fillRect l="-128" r="-128"/>
            </a:stretch>
          </a:blipFill>
        </p:spPr>
        <p:txBody>
          <a:bodyPr/>
          <a:lstStyle/>
          <a:p>
            <a:endParaRPr lang="cs-CZ"/>
          </a:p>
        </p:txBody>
      </p:sp>
      <p:sp>
        <p:nvSpPr>
          <p:cNvPr id="7" name="TextBox 7">
            <a:extLst>
              <a:ext uri="{FF2B5EF4-FFF2-40B4-BE49-F238E27FC236}">
                <a16:creationId xmlns:a16="http://schemas.microsoft.com/office/drawing/2014/main" id="{DE957EDD-5443-2400-C895-B362159FD103}"/>
              </a:ext>
            </a:extLst>
          </p:cNvPr>
          <p:cNvSpPr txBox="1"/>
          <p:nvPr/>
        </p:nvSpPr>
        <p:spPr>
          <a:xfrm>
            <a:off x="1447800" y="1412435"/>
            <a:ext cx="15520973" cy="846386"/>
          </a:xfrm>
          <a:prstGeom prst="rect">
            <a:avLst/>
          </a:prstGeom>
        </p:spPr>
        <p:txBody>
          <a:bodyPr lIns="0" tIns="0" rIns="0" bIns="0" rtlCol="0" anchor="t">
            <a:spAutoFit/>
          </a:bodyPr>
          <a:lstStyle/>
          <a:p>
            <a:pPr algn="l">
              <a:lnSpc>
                <a:spcPts val="7200"/>
              </a:lnSpc>
            </a:pPr>
            <a:r>
              <a:rPr lang="cs-CZ" sz="4800" b="1" spc="193" dirty="0">
                <a:solidFill>
                  <a:srgbClr val="003657"/>
                </a:solidFill>
                <a:latin typeface="Silka Bold" panose="00000800000000000000" pitchFamily="50" charset="-18"/>
              </a:rPr>
              <a:t>Hlavní přínosy sociální farmy pro „klienta“</a:t>
            </a:r>
            <a:endParaRPr lang="en-US" sz="4800" b="1" spc="193" dirty="0">
              <a:solidFill>
                <a:srgbClr val="003657"/>
              </a:solidFill>
              <a:latin typeface="Silka Bold" panose="00000800000000000000" pitchFamily="50" charset="-18"/>
            </a:endParaRPr>
          </a:p>
        </p:txBody>
      </p:sp>
      <p:pic>
        <p:nvPicPr>
          <p:cNvPr id="2" name="Zástupný obsah 6" descr="Obsah obrázku text, snímek obrazovky, Písmo, design&#10;&#10;Popis byl vytvořen automaticky">
            <a:extLst>
              <a:ext uri="{FF2B5EF4-FFF2-40B4-BE49-F238E27FC236}">
                <a16:creationId xmlns:a16="http://schemas.microsoft.com/office/drawing/2014/main" id="{EA568047-2A5E-AFE6-4B57-2D0BF32CB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6265" y="2808432"/>
            <a:ext cx="13434335" cy="7254540"/>
          </a:xfrm>
          <a:prstGeom prst="rect">
            <a:avLst/>
          </a:prstGeom>
          <a:noFill/>
        </p:spPr>
      </p:pic>
    </p:spTree>
    <p:extLst>
      <p:ext uri="{BB962C8B-B14F-4D97-AF65-F5344CB8AC3E}">
        <p14:creationId xmlns:p14="http://schemas.microsoft.com/office/powerpoint/2010/main" val="4043956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5EA23-CDA4-E27F-CCE1-009617ADBF05}"/>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28BACB40-95FF-972D-E2EC-FF801332D921}"/>
              </a:ext>
            </a:extLst>
          </p:cNvPr>
          <p:cNvSpPr/>
          <p:nvPr/>
        </p:nvSpPr>
        <p:spPr>
          <a:xfrm>
            <a:off x="0" y="578"/>
            <a:ext cx="882380" cy="10285373"/>
          </a:xfrm>
          <a:custGeom>
            <a:avLst/>
            <a:gdLst/>
            <a:ahLst/>
            <a:cxnLst/>
            <a:rect l="l" t="t" r="r" b="b"/>
            <a:pathLst>
              <a:path w="882380" h="10285373">
                <a:moveTo>
                  <a:pt x="0" y="0"/>
                </a:moveTo>
                <a:lnTo>
                  <a:pt x="882380" y="0"/>
                </a:lnTo>
                <a:lnTo>
                  <a:pt x="882380" y="10285372"/>
                </a:lnTo>
                <a:lnTo>
                  <a:pt x="0" y="10285372"/>
                </a:lnTo>
                <a:lnTo>
                  <a:pt x="0" y="0"/>
                </a:lnTo>
                <a:close/>
              </a:path>
            </a:pathLst>
          </a:custGeom>
          <a:blipFill>
            <a:blip r:embed="rId2"/>
            <a:stretch>
              <a:fillRect l="-61" r="-61"/>
            </a:stretch>
          </a:blipFill>
        </p:spPr>
        <p:txBody>
          <a:bodyPr/>
          <a:lstStyle/>
          <a:p>
            <a:endParaRPr lang="cs-CZ"/>
          </a:p>
        </p:txBody>
      </p:sp>
      <p:sp>
        <p:nvSpPr>
          <p:cNvPr id="4" name="Freeform 4" descr="Obsah obrázku text, Písmo, kruh, logo  Popis byl vytvořen automaticky">
            <a:extLst>
              <a:ext uri="{FF2B5EF4-FFF2-40B4-BE49-F238E27FC236}">
                <a16:creationId xmlns:a16="http://schemas.microsoft.com/office/drawing/2014/main" id="{84942CD9-5FEE-3881-1AE1-5D9427140741}"/>
              </a:ext>
            </a:extLst>
          </p:cNvPr>
          <p:cNvSpPr/>
          <p:nvPr/>
        </p:nvSpPr>
        <p:spPr>
          <a:xfrm>
            <a:off x="14896550" y="580752"/>
            <a:ext cx="2141394" cy="836792"/>
          </a:xfrm>
          <a:custGeom>
            <a:avLst/>
            <a:gdLst/>
            <a:ahLst/>
            <a:cxnLst/>
            <a:rect l="l" t="t" r="r" b="b"/>
            <a:pathLst>
              <a:path w="2141394" h="836792">
                <a:moveTo>
                  <a:pt x="0" y="0"/>
                </a:moveTo>
                <a:lnTo>
                  <a:pt x="2141394" y="0"/>
                </a:lnTo>
                <a:lnTo>
                  <a:pt x="2141394" y="836792"/>
                </a:lnTo>
                <a:lnTo>
                  <a:pt x="0" y="836792"/>
                </a:lnTo>
                <a:lnTo>
                  <a:pt x="0" y="0"/>
                </a:lnTo>
                <a:close/>
              </a:path>
            </a:pathLst>
          </a:custGeom>
          <a:blipFill>
            <a:blip r:embed="rId3"/>
            <a:stretch>
              <a:fillRect l="-128" r="-128"/>
            </a:stretch>
          </a:blipFill>
        </p:spPr>
        <p:txBody>
          <a:bodyPr/>
          <a:lstStyle/>
          <a:p>
            <a:endParaRPr lang="cs-CZ"/>
          </a:p>
        </p:txBody>
      </p:sp>
      <p:sp>
        <p:nvSpPr>
          <p:cNvPr id="7" name="TextBox 7">
            <a:extLst>
              <a:ext uri="{FF2B5EF4-FFF2-40B4-BE49-F238E27FC236}">
                <a16:creationId xmlns:a16="http://schemas.microsoft.com/office/drawing/2014/main" id="{A7C08E19-85A2-15C1-F1D0-574B51F8B4D6}"/>
              </a:ext>
            </a:extLst>
          </p:cNvPr>
          <p:cNvSpPr txBox="1"/>
          <p:nvPr/>
        </p:nvSpPr>
        <p:spPr>
          <a:xfrm>
            <a:off x="1447800" y="1412435"/>
            <a:ext cx="15520973" cy="846386"/>
          </a:xfrm>
          <a:prstGeom prst="rect">
            <a:avLst/>
          </a:prstGeom>
        </p:spPr>
        <p:txBody>
          <a:bodyPr lIns="0" tIns="0" rIns="0" bIns="0" rtlCol="0" anchor="t">
            <a:spAutoFit/>
          </a:bodyPr>
          <a:lstStyle/>
          <a:p>
            <a:pPr algn="l">
              <a:lnSpc>
                <a:spcPts val="7200"/>
              </a:lnSpc>
            </a:pPr>
            <a:r>
              <a:rPr lang="cs-CZ" sz="4800" b="1" spc="193" dirty="0">
                <a:solidFill>
                  <a:srgbClr val="003657"/>
                </a:solidFill>
                <a:latin typeface="Silka Bold" panose="00000800000000000000" pitchFamily="50" charset="-18"/>
              </a:rPr>
              <a:t>Aktéři sociálního zemědělství</a:t>
            </a:r>
            <a:endParaRPr lang="en-US" sz="4800" b="1" spc="193" dirty="0">
              <a:solidFill>
                <a:srgbClr val="003657"/>
              </a:solidFill>
              <a:latin typeface="Silka Bold" panose="00000800000000000000" pitchFamily="50" charset="-18"/>
            </a:endParaRPr>
          </a:p>
        </p:txBody>
      </p:sp>
      <p:sp>
        <p:nvSpPr>
          <p:cNvPr id="8" name="TextBox 8">
            <a:extLst>
              <a:ext uri="{FF2B5EF4-FFF2-40B4-BE49-F238E27FC236}">
                <a16:creationId xmlns:a16="http://schemas.microsoft.com/office/drawing/2014/main" id="{A67F5645-1219-2358-BFA0-7AFD149510FB}"/>
              </a:ext>
            </a:extLst>
          </p:cNvPr>
          <p:cNvSpPr txBox="1"/>
          <p:nvPr/>
        </p:nvSpPr>
        <p:spPr>
          <a:xfrm>
            <a:off x="1143000" y="3390900"/>
            <a:ext cx="15894944" cy="3708708"/>
          </a:xfrm>
          <a:prstGeom prst="rect">
            <a:avLst/>
          </a:prstGeom>
        </p:spPr>
        <p:txBody>
          <a:bodyPr wrap="square" lIns="0" tIns="0" rIns="0" bIns="0" rtlCol="0" anchor="t">
            <a:spAutoFit/>
          </a:bodyPr>
          <a:lstStyle/>
          <a:p>
            <a:pPr marL="963283" lvl="1" indent="-571500">
              <a:spcAft>
                <a:spcPts val="600"/>
              </a:spcAft>
              <a:buFont typeface="Arial" panose="020B0604020202020204" pitchFamily="34" charset="0"/>
              <a:buChar char="•"/>
            </a:pPr>
            <a:r>
              <a:rPr lang="cs-CZ" sz="3600" spc="214" dirty="0">
                <a:solidFill>
                  <a:srgbClr val="D22D40"/>
                </a:solidFill>
                <a:latin typeface="Silka Medium" panose="00000600000000000000" pitchFamily="50" charset="-18"/>
              </a:rPr>
              <a:t>Zemědělec – podnikatel (FO/PO)</a:t>
            </a:r>
          </a:p>
          <a:p>
            <a:pPr marL="963283" lvl="1" indent="-571500">
              <a:spcAft>
                <a:spcPts val="600"/>
              </a:spcAft>
              <a:buFont typeface="Arial" panose="020B0604020202020204" pitchFamily="34" charset="0"/>
              <a:buChar char="•"/>
            </a:pPr>
            <a:r>
              <a:rPr lang="cs-CZ" sz="3600" spc="214" dirty="0">
                <a:solidFill>
                  <a:srgbClr val="D22D40"/>
                </a:solidFill>
                <a:latin typeface="Silka Medium" panose="00000600000000000000" pitchFamily="50" charset="-18"/>
              </a:rPr>
              <a:t>Podpořený člověk</a:t>
            </a:r>
          </a:p>
          <a:p>
            <a:pPr marL="963283" lvl="1" indent="-571500">
              <a:spcAft>
                <a:spcPts val="600"/>
              </a:spcAft>
              <a:buFont typeface="Arial" panose="020B0604020202020204" pitchFamily="34" charset="0"/>
              <a:buChar char="•"/>
            </a:pPr>
            <a:r>
              <a:rPr lang="cs-CZ" sz="3600" spc="214" dirty="0">
                <a:solidFill>
                  <a:srgbClr val="D22D40"/>
                </a:solidFill>
                <a:latin typeface="Silka Medium" panose="00000600000000000000" pitchFamily="50" charset="-18"/>
              </a:rPr>
              <a:t>Sociální (aktivizační) pracovník</a:t>
            </a:r>
          </a:p>
          <a:p>
            <a:pPr marL="963283" lvl="1" indent="-571500">
              <a:spcAft>
                <a:spcPts val="600"/>
              </a:spcAft>
              <a:buFont typeface="Arial" panose="020B0604020202020204" pitchFamily="34" charset="0"/>
              <a:buChar char="•"/>
            </a:pPr>
            <a:r>
              <a:rPr lang="cs-CZ" sz="3600" spc="214" dirty="0">
                <a:solidFill>
                  <a:srgbClr val="D22D40"/>
                </a:solidFill>
                <a:latin typeface="Silka Medium" panose="00000600000000000000" pitchFamily="50" charset="-18"/>
              </a:rPr>
              <a:t>Nevládní organizace</a:t>
            </a:r>
          </a:p>
          <a:p>
            <a:pPr marL="963283" lvl="1" indent="-571500">
              <a:spcAft>
                <a:spcPts val="600"/>
              </a:spcAft>
              <a:buFont typeface="Arial" panose="020B0604020202020204" pitchFamily="34" charset="0"/>
              <a:buChar char="•"/>
            </a:pPr>
            <a:r>
              <a:rPr lang="cs-CZ" sz="3600" spc="214" dirty="0">
                <a:solidFill>
                  <a:srgbClr val="D22D40"/>
                </a:solidFill>
                <a:latin typeface="Silka Medium" panose="00000600000000000000" pitchFamily="50" charset="-18"/>
              </a:rPr>
              <a:t>Veřejná správa</a:t>
            </a:r>
          </a:p>
          <a:p>
            <a:pPr marL="391783" lvl="1">
              <a:spcAft>
                <a:spcPts val="600"/>
              </a:spcAft>
            </a:pPr>
            <a:endParaRPr lang="en-US" sz="3600" spc="214" dirty="0">
              <a:solidFill>
                <a:srgbClr val="D22D40"/>
              </a:solidFill>
              <a:latin typeface="Silka Medium" panose="00000600000000000000" pitchFamily="50" charset="-18"/>
            </a:endParaRPr>
          </a:p>
        </p:txBody>
      </p:sp>
      <p:pic>
        <p:nvPicPr>
          <p:cNvPr id="2" name="Zástupný symbol pro obsah 4">
            <a:extLst>
              <a:ext uri="{FF2B5EF4-FFF2-40B4-BE49-F238E27FC236}">
                <a16:creationId xmlns:a16="http://schemas.microsoft.com/office/drawing/2014/main" id="{8F9118A9-77F0-1C5E-03DF-B80BFF1FD1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3249" y="2857500"/>
            <a:ext cx="7144751" cy="4762005"/>
          </a:xfrm>
          <a:prstGeom prst="rect">
            <a:avLst/>
          </a:prstGeom>
        </p:spPr>
      </p:pic>
    </p:spTree>
    <p:extLst>
      <p:ext uri="{BB962C8B-B14F-4D97-AF65-F5344CB8AC3E}">
        <p14:creationId xmlns:p14="http://schemas.microsoft.com/office/powerpoint/2010/main" val="279143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330AB-6F2F-FCE2-CB1D-4362B3AE11EC}"/>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D55EC8CD-43FC-45E6-BBE8-0B6664584D90}"/>
              </a:ext>
            </a:extLst>
          </p:cNvPr>
          <p:cNvSpPr/>
          <p:nvPr/>
        </p:nvSpPr>
        <p:spPr>
          <a:xfrm>
            <a:off x="0" y="578"/>
            <a:ext cx="882380" cy="10285373"/>
          </a:xfrm>
          <a:custGeom>
            <a:avLst/>
            <a:gdLst/>
            <a:ahLst/>
            <a:cxnLst/>
            <a:rect l="l" t="t" r="r" b="b"/>
            <a:pathLst>
              <a:path w="882380" h="10285373">
                <a:moveTo>
                  <a:pt x="0" y="0"/>
                </a:moveTo>
                <a:lnTo>
                  <a:pt x="882380" y="0"/>
                </a:lnTo>
                <a:lnTo>
                  <a:pt x="882380" y="10285372"/>
                </a:lnTo>
                <a:lnTo>
                  <a:pt x="0" y="10285372"/>
                </a:lnTo>
                <a:lnTo>
                  <a:pt x="0" y="0"/>
                </a:lnTo>
                <a:close/>
              </a:path>
            </a:pathLst>
          </a:custGeom>
          <a:blipFill>
            <a:blip r:embed="rId2"/>
            <a:stretch>
              <a:fillRect l="-61" r="-61"/>
            </a:stretch>
          </a:blipFill>
        </p:spPr>
        <p:txBody>
          <a:bodyPr/>
          <a:lstStyle/>
          <a:p>
            <a:endParaRPr lang="cs-CZ"/>
          </a:p>
        </p:txBody>
      </p:sp>
      <p:sp>
        <p:nvSpPr>
          <p:cNvPr id="4" name="Freeform 4" descr="Obsah obrázku text, Písmo, kruh, logo  Popis byl vytvořen automaticky">
            <a:extLst>
              <a:ext uri="{FF2B5EF4-FFF2-40B4-BE49-F238E27FC236}">
                <a16:creationId xmlns:a16="http://schemas.microsoft.com/office/drawing/2014/main" id="{BDDC911E-4297-E51D-0A88-4E520E52E071}"/>
              </a:ext>
            </a:extLst>
          </p:cNvPr>
          <p:cNvSpPr/>
          <p:nvPr/>
        </p:nvSpPr>
        <p:spPr>
          <a:xfrm>
            <a:off x="14896550" y="580752"/>
            <a:ext cx="2141394" cy="836792"/>
          </a:xfrm>
          <a:custGeom>
            <a:avLst/>
            <a:gdLst/>
            <a:ahLst/>
            <a:cxnLst/>
            <a:rect l="l" t="t" r="r" b="b"/>
            <a:pathLst>
              <a:path w="2141394" h="836792">
                <a:moveTo>
                  <a:pt x="0" y="0"/>
                </a:moveTo>
                <a:lnTo>
                  <a:pt x="2141394" y="0"/>
                </a:lnTo>
                <a:lnTo>
                  <a:pt x="2141394" y="836792"/>
                </a:lnTo>
                <a:lnTo>
                  <a:pt x="0" y="836792"/>
                </a:lnTo>
                <a:lnTo>
                  <a:pt x="0" y="0"/>
                </a:lnTo>
                <a:close/>
              </a:path>
            </a:pathLst>
          </a:custGeom>
          <a:blipFill>
            <a:blip r:embed="rId3"/>
            <a:stretch>
              <a:fillRect l="-128" r="-128"/>
            </a:stretch>
          </a:blipFill>
        </p:spPr>
        <p:txBody>
          <a:bodyPr/>
          <a:lstStyle/>
          <a:p>
            <a:endParaRPr lang="cs-CZ"/>
          </a:p>
        </p:txBody>
      </p:sp>
      <p:sp>
        <p:nvSpPr>
          <p:cNvPr id="7" name="TextBox 7">
            <a:extLst>
              <a:ext uri="{FF2B5EF4-FFF2-40B4-BE49-F238E27FC236}">
                <a16:creationId xmlns:a16="http://schemas.microsoft.com/office/drawing/2014/main" id="{47F6C237-5EF8-DC03-E990-C3B25D3F00B8}"/>
              </a:ext>
            </a:extLst>
          </p:cNvPr>
          <p:cNvSpPr txBox="1"/>
          <p:nvPr/>
        </p:nvSpPr>
        <p:spPr>
          <a:xfrm>
            <a:off x="1447800" y="1412435"/>
            <a:ext cx="15520973" cy="846386"/>
          </a:xfrm>
          <a:prstGeom prst="rect">
            <a:avLst/>
          </a:prstGeom>
        </p:spPr>
        <p:txBody>
          <a:bodyPr lIns="0" tIns="0" rIns="0" bIns="0" rtlCol="0" anchor="t">
            <a:spAutoFit/>
          </a:bodyPr>
          <a:lstStyle/>
          <a:p>
            <a:pPr algn="l">
              <a:lnSpc>
                <a:spcPts val="7200"/>
              </a:lnSpc>
            </a:pPr>
            <a:r>
              <a:rPr lang="cs-CZ" sz="4800" b="1" spc="193" dirty="0">
                <a:solidFill>
                  <a:srgbClr val="003657"/>
                </a:solidFill>
                <a:latin typeface="Silka Bold" panose="00000800000000000000" pitchFamily="50" charset="-18"/>
              </a:rPr>
              <a:t>Sociální farmy v ČR</a:t>
            </a:r>
            <a:endParaRPr lang="en-US" sz="4800" b="1" spc="193" dirty="0">
              <a:solidFill>
                <a:srgbClr val="003657"/>
              </a:solidFill>
              <a:latin typeface="Silka Bold" panose="00000800000000000000" pitchFamily="50" charset="-18"/>
            </a:endParaRPr>
          </a:p>
        </p:txBody>
      </p:sp>
      <p:sp>
        <p:nvSpPr>
          <p:cNvPr id="8" name="TextBox 8">
            <a:extLst>
              <a:ext uri="{FF2B5EF4-FFF2-40B4-BE49-F238E27FC236}">
                <a16:creationId xmlns:a16="http://schemas.microsoft.com/office/drawing/2014/main" id="{6FAF314F-5538-14F5-7CD3-311DBCDB0C0D}"/>
              </a:ext>
            </a:extLst>
          </p:cNvPr>
          <p:cNvSpPr txBox="1"/>
          <p:nvPr/>
        </p:nvSpPr>
        <p:spPr>
          <a:xfrm>
            <a:off x="1143000" y="3390900"/>
            <a:ext cx="16306800" cy="4431983"/>
          </a:xfrm>
          <a:prstGeom prst="rect">
            <a:avLst/>
          </a:prstGeom>
        </p:spPr>
        <p:txBody>
          <a:bodyPr wrap="square" lIns="0" tIns="0" rIns="0" bIns="0" rtlCol="0" anchor="t">
            <a:spAutoFit/>
          </a:bodyPr>
          <a:lstStyle/>
          <a:p>
            <a:pPr marL="285750" indent="-285750">
              <a:buClr>
                <a:schemeClr val="accent2">
                  <a:lumMod val="75000"/>
                </a:schemeClr>
              </a:buClr>
              <a:buFont typeface="Arial" panose="020B0604020202020204" pitchFamily="34" charset="0"/>
              <a:buChar char="•"/>
              <a:defRPr/>
            </a:pPr>
            <a:r>
              <a:rPr lang="cs-CZ" sz="3600" b="1" dirty="0">
                <a:solidFill>
                  <a:srgbClr val="C00000"/>
                </a:solidFill>
              </a:rPr>
              <a:t>Menší výměra zemědělské půdy (30 ha)</a:t>
            </a:r>
          </a:p>
          <a:p>
            <a:pPr marL="285750" indent="-285750">
              <a:buClr>
                <a:schemeClr val="accent2">
                  <a:lumMod val="75000"/>
                </a:schemeClr>
              </a:buClr>
              <a:buFont typeface="Arial" panose="020B0604020202020204" pitchFamily="34" charset="0"/>
              <a:buChar char="•"/>
            </a:pPr>
            <a:r>
              <a:rPr lang="cs-CZ" sz="3600" b="1" dirty="0">
                <a:solidFill>
                  <a:srgbClr val="C00000"/>
                </a:solidFill>
              </a:rPr>
              <a:t>Rostlinná i živočišná produkce + zpracování (90 %), zelenina a ovoce, bylinky, mléko, maso a med</a:t>
            </a:r>
          </a:p>
          <a:p>
            <a:pPr marL="285750" indent="-285750">
              <a:buClr>
                <a:schemeClr val="accent2">
                  <a:lumMod val="75000"/>
                </a:schemeClr>
              </a:buClr>
              <a:buFont typeface="Arial" panose="020B0604020202020204" pitchFamily="34" charset="0"/>
              <a:buChar char="•"/>
            </a:pPr>
            <a:r>
              <a:rPr lang="cs-CZ" sz="3600" b="1" dirty="0">
                <a:solidFill>
                  <a:srgbClr val="C00000"/>
                </a:solidFill>
              </a:rPr>
              <a:t>Mimoprodukční činnosti: vzdělávací akce, </a:t>
            </a:r>
            <a:r>
              <a:rPr lang="cs-CZ" sz="3600" b="1" dirty="0" err="1">
                <a:solidFill>
                  <a:srgbClr val="C00000"/>
                </a:solidFill>
              </a:rPr>
              <a:t>work</a:t>
            </a:r>
            <a:r>
              <a:rPr lang="cs-CZ" sz="3600" b="1" dirty="0">
                <a:solidFill>
                  <a:srgbClr val="C00000"/>
                </a:solidFill>
              </a:rPr>
              <a:t> campy, péče o krajinu, kulturní akce, agroturistika</a:t>
            </a:r>
          </a:p>
          <a:p>
            <a:pPr marL="285750" indent="-285750">
              <a:buClr>
                <a:schemeClr val="accent2">
                  <a:lumMod val="75000"/>
                </a:schemeClr>
              </a:buClr>
              <a:buFont typeface="Arial" panose="020B0604020202020204" pitchFamily="34" charset="0"/>
              <a:buChar char="•"/>
            </a:pPr>
            <a:r>
              <a:rPr lang="cs-CZ" sz="3600" b="1" dirty="0">
                <a:solidFill>
                  <a:srgbClr val="C00000"/>
                </a:solidFill>
              </a:rPr>
              <a:t>Ekologie, agroekologie</a:t>
            </a:r>
          </a:p>
          <a:p>
            <a:pPr marL="285750" indent="-285750">
              <a:buClr>
                <a:schemeClr val="accent2">
                  <a:lumMod val="75000"/>
                </a:schemeClr>
              </a:buClr>
              <a:buFont typeface="Arial" panose="020B0604020202020204" pitchFamily="34" charset="0"/>
              <a:buChar char="•"/>
            </a:pPr>
            <a:r>
              <a:rPr lang="cs-CZ" sz="3600" b="1" dirty="0">
                <a:solidFill>
                  <a:srgbClr val="C00000"/>
                </a:solidFill>
              </a:rPr>
              <a:t>Sítě a sociální kapitál</a:t>
            </a:r>
          </a:p>
          <a:p>
            <a:pPr marL="285750" indent="-285750">
              <a:buClr>
                <a:schemeClr val="accent2">
                  <a:lumMod val="75000"/>
                </a:schemeClr>
              </a:buClr>
              <a:buFont typeface="Arial" panose="020B0604020202020204" pitchFamily="34" charset="0"/>
              <a:buChar char="•"/>
            </a:pPr>
            <a:r>
              <a:rPr lang="cs-CZ" sz="3600" b="1" dirty="0">
                <a:solidFill>
                  <a:srgbClr val="C00000"/>
                </a:solidFill>
              </a:rPr>
              <a:t>Důraz na tělesnost, tradici, řemeslo, um a hlubokou úctu</a:t>
            </a:r>
          </a:p>
        </p:txBody>
      </p:sp>
    </p:spTree>
    <p:extLst>
      <p:ext uri="{BB962C8B-B14F-4D97-AF65-F5344CB8AC3E}">
        <p14:creationId xmlns:p14="http://schemas.microsoft.com/office/powerpoint/2010/main" val="313157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B99E4D29-5F08-447A-A2A3-AB222BB4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České zemědělství a lesnictví by mělo ukládat více uhlíku, usilují ...">
            <a:extLst>
              <a:ext uri="{FF2B5EF4-FFF2-40B4-BE49-F238E27FC236}">
                <a16:creationId xmlns:a16="http://schemas.microsoft.com/office/drawing/2014/main" id="{4358A1EC-ED01-EB00-7E35-CD3FD287C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28310"/>
          <a:stretch/>
        </p:blipFill>
        <p:spPr bwMode="auto">
          <a:xfrm>
            <a:off x="286626" y="257572"/>
            <a:ext cx="11718579" cy="55866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racovníků v zemědělství dále ubývá, tempo je ale pomalejší. Jejich ...">
            <a:extLst>
              <a:ext uri="{FF2B5EF4-FFF2-40B4-BE49-F238E27FC236}">
                <a16:creationId xmlns:a16="http://schemas.microsoft.com/office/drawing/2014/main" id="{8AF38BAC-8CF8-D2D4-9D19-9E733B82BD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9231" r="-1" b="9879"/>
          <a:stretch/>
        </p:blipFill>
        <p:spPr bwMode="auto">
          <a:xfrm>
            <a:off x="12293998" y="253881"/>
            <a:ext cx="5740067" cy="309924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ree fotobanka : strom, Vidlička, rostlina, žena, seno, trávník, květ ...">
            <a:extLst>
              <a:ext uri="{FF2B5EF4-FFF2-40B4-BE49-F238E27FC236}">
                <a16:creationId xmlns:a16="http://schemas.microsoft.com/office/drawing/2014/main" id="{BB90EBED-0289-1E0E-F73F-2001D62F1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136" r="3" b="3"/>
          <a:stretch/>
        </p:blipFill>
        <p:spPr bwMode="auto">
          <a:xfrm>
            <a:off x="286630" y="6106170"/>
            <a:ext cx="5713041" cy="39361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apety : lidé, ženy, Afrika, Etiopie, cestovat, zemědělství, canon450d ...">
            <a:extLst>
              <a:ext uri="{FF2B5EF4-FFF2-40B4-BE49-F238E27FC236}">
                <a16:creationId xmlns:a16="http://schemas.microsoft.com/office/drawing/2014/main" id="{EA82F4F3-EE0A-C352-90AE-D97B47F386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271" r="-3" b="-3"/>
          <a:stretch/>
        </p:blipFill>
        <p:spPr bwMode="auto">
          <a:xfrm>
            <a:off x="6278439" y="6111763"/>
            <a:ext cx="5721274" cy="39076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Ekologické zemědělství v EU: desetiletí růstu ...">
            <a:extLst>
              <a:ext uri="{FF2B5EF4-FFF2-40B4-BE49-F238E27FC236}">
                <a16:creationId xmlns:a16="http://schemas.microsoft.com/office/drawing/2014/main" id="{0EE7E427-7EF6-AABF-4637-8713122D91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r="-1" b="18870"/>
          <a:stretch/>
        </p:blipFill>
        <p:spPr bwMode="auto">
          <a:xfrm>
            <a:off x="12269163" y="3587824"/>
            <a:ext cx="5740066" cy="31084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descr="Ekologický chov ryb | Akvarijní | Články - ChovZvířat.cz">
            <a:extLst>
              <a:ext uri="{FF2B5EF4-FFF2-40B4-BE49-F238E27FC236}">
                <a16:creationId xmlns:a16="http://schemas.microsoft.com/office/drawing/2014/main" id="{4F46C158-E9A7-4AC4-FE9D-18674CB9EF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5449" r="-1" b="13632"/>
          <a:stretch/>
        </p:blipFill>
        <p:spPr bwMode="auto">
          <a:xfrm>
            <a:off x="12290991" y="6930964"/>
            <a:ext cx="5740066" cy="310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989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45BD7-D025-3038-38D3-1CC48832B2A0}"/>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9FF45374-FD89-9B43-DD72-28A2CDD361FE}"/>
              </a:ext>
            </a:extLst>
          </p:cNvPr>
          <p:cNvSpPr/>
          <p:nvPr/>
        </p:nvSpPr>
        <p:spPr>
          <a:xfrm>
            <a:off x="0" y="578"/>
            <a:ext cx="882380" cy="10285373"/>
          </a:xfrm>
          <a:custGeom>
            <a:avLst/>
            <a:gdLst/>
            <a:ahLst/>
            <a:cxnLst/>
            <a:rect l="l" t="t" r="r" b="b"/>
            <a:pathLst>
              <a:path w="882380" h="10285373">
                <a:moveTo>
                  <a:pt x="0" y="0"/>
                </a:moveTo>
                <a:lnTo>
                  <a:pt x="882380" y="0"/>
                </a:lnTo>
                <a:lnTo>
                  <a:pt x="882380" y="10285372"/>
                </a:lnTo>
                <a:lnTo>
                  <a:pt x="0" y="10285372"/>
                </a:lnTo>
                <a:lnTo>
                  <a:pt x="0" y="0"/>
                </a:lnTo>
                <a:close/>
              </a:path>
            </a:pathLst>
          </a:custGeom>
          <a:blipFill>
            <a:blip r:embed="rId2"/>
            <a:stretch>
              <a:fillRect l="-61" r="-61"/>
            </a:stretch>
          </a:blipFill>
        </p:spPr>
        <p:txBody>
          <a:bodyPr/>
          <a:lstStyle/>
          <a:p>
            <a:endParaRPr lang="cs-CZ"/>
          </a:p>
        </p:txBody>
      </p:sp>
      <p:sp>
        <p:nvSpPr>
          <p:cNvPr id="4" name="Freeform 4" descr="Obsah obrázku text, Písmo, kruh, logo  Popis byl vytvořen automaticky">
            <a:extLst>
              <a:ext uri="{FF2B5EF4-FFF2-40B4-BE49-F238E27FC236}">
                <a16:creationId xmlns:a16="http://schemas.microsoft.com/office/drawing/2014/main" id="{B2EA7E21-84C7-DCCE-C7FC-18F97439E22E}"/>
              </a:ext>
            </a:extLst>
          </p:cNvPr>
          <p:cNvSpPr/>
          <p:nvPr/>
        </p:nvSpPr>
        <p:spPr>
          <a:xfrm>
            <a:off x="14896550" y="580752"/>
            <a:ext cx="2141394" cy="836792"/>
          </a:xfrm>
          <a:custGeom>
            <a:avLst/>
            <a:gdLst/>
            <a:ahLst/>
            <a:cxnLst/>
            <a:rect l="l" t="t" r="r" b="b"/>
            <a:pathLst>
              <a:path w="2141394" h="836792">
                <a:moveTo>
                  <a:pt x="0" y="0"/>
                </a:moveTo>
                <a:lnTo>
                  <a:pt x="2141394" y="0"/>
                </a:lnTo>
                <a:lnTo>
                  <a:pt x="2141394" y="836792"/>
                </a:lnTo>
                <a:lnTo>
                  <a:pt x="0" y="836792"/>
                </a:lnTo>
                <a:lnTo>
                  <a:pt x="0" y="0"/>
                </a:lnTo>
                <a:close/>
              </a:path>
            </a:pathLst>
          </a:custGeom>
          <a:blipFill>
            <a:blip r:embed="rId3"/>
            <a:stretch>
              <a:fillRect l="-128" r="-128"/>
            </a:stretch>
          </a:blipFill>
        </p:spPr>
        <p:txBody>
          <a:bodyPr/>
          <a:lstStyle/>
          <a:p>
            <a:endParaRPr lang="cs-CZ"/>
          </a:p>
        </p:txBody>
      </p:sp>
      <p:sp>
        <p:nvSpPr>
          <p:cNvPr id="7" name="TextBox 7">
            <a:extLst>
              <a:ext uri="{FF2B5EF4-FFF2-40B4-BE49-F238E27FC236}">
                <a16:creationId xmlns:a16="http://schemas.microsoft.com/office/drawing/2014/main" id="{6F310BF4-9B46-EBA6-2681-B3944A57F558}"/>
              </a:ext>
            </a:extLst>
          </p:cNvPr>
          <p:cNvSpPr txBox="1"/>
          <p:nvPr/>
        </p:nvSpPr>
        <p:spPr>
          <a:xfrm>
            <a:off x="1447800" y="1412435"/>
            <a:ext cx="15520973" cy="846386"/>
          </a:xfrm>
          <a:prstGeom prst="rect">
            <a:avLst/>
          </a:prstGeom>
        </p:spPr>
        <p:txBody>
          <a:bodyPr lIns="0" tIns="0" rIns="0" bIns="0" rtlCol="0" anchor="t">
            <a:spAutoFit/>
          </a:bodyPr>
          <a:lstStyle/>
          <a:p>
            <a:pPr algn="l">
              <a:lnSpc>
                <a:spcPts val="7200"/>
              </a:lnSpc>
            </a:pPr>
            <a:r>
              <a:rPr lang="cs-CZ" sz="4800" b="1" spc="193" dirty="0">
                <a:solidFill>
                  <a:srgbClr val="003657"/>
                </a:solidFill>
                <a:latin typeface="Silka Bold" panose="00000800000000000000" pitchFamily="50" charset="-18"/>
              </a:rPr>
              <a:t>Témata</a:t>
            </a:r>
            <a:endParaRPr lang="en-US" sz="4800" b="1" spc="193" dirty="0">
              <a:solidFill>
                <a:srgbClr val="003657"/>
              </a:solidFill>
              <a:latin typeface="Silka Bold" panose="00000800000000000000" pitchFamily="50" charset="-18"/>
            </a:endParaRPr>
          </a:p>
        </p:txBody>
      </p:sp>
      <p:sp>
        <p:nvSpPr>
          <p:cNvPr id="8" name="TextBox 8">
            <a:extLst>
              <a:ext uri="{FF2B5EF4-FFF2-40B4-BE49-F238E27FC236}">
                <a16:creationId xmlns:a16="http://schemas.microsoft.com/office/drawing/2014/main" id="{FD6A681A-FB0A-1DFD-9472-4FAA6C423030}"/>
              </a:ext>
            </a:extLst>
          </p:cNvPr>
          <p:cNvSpPr txBox="1"/>
          <p:nvPr/>
        </p:nvSpPr>
        <p:spPr>
          <a:xfrm>
            <a:off x="1143000" y="3390900"/>
            <a:ext cx="16306800" cy="4431983"/>
          </a:xfrm>
          <a:prstGeom prst="rect">
            <a:avLst/>
          </a:prstGeom>
        </p:spPr>
        <p:txBody>
          <a:bodyPr wrap="square" lIns="0" tIns="0" rIns="0" bIns="0" rtlCol="0" anchor="t">
            <a:spAutoFit/>
          </a:bodyPr>
          <a:lstStyle/>
          <a:p>
            <a:pPr marL="285750" indent="-285750">
              <a:buClr>
                <a:schemeClr val="accent2">
                  <a:lumMod val="75000"/>
                </a:schemeClr>
              </a:buClr>
              <a:buFont typeface="Arial" panose="020B0604020202020204" pitchFamily="34" charset="0"/>
              <a:buChar char="•"/>
              <a:defRPr/>
            </a:pPr>
            <a:r>
              <a:rPr lang="cs-CZ" sz="3600" b="1" dirty="0">
                <a:solidFill>
                  <a:srgbClr val="C00000"/>
                </a:solidFill>
              </a:rPr>
              <a:t>Sociální a solidární ekonomika – nepeněžní výměna</a:t>
            </a:r>
          </a:p>
          <a:p>
            <a:pPr marL="742950" lvl="1" indent="-285750">
              <a:buClr>
                <a:schemeClr val="accent2">
                  <a:lumMod val="75000"/>
                </a:schemeClr>
              </a:buClr>
              <a:buFont typeface="Arial" panose="020B0604020202020204" pitchFamily="34" charset="0"/>
              <a:buChar char="•"/>
              <a:defRPr/>
            </a:pPr>
            <a:r>
              <a:rPr lang="cs-CZ" sz="3600" b="1" dirty="0">
                <a:solidFill>
                  <a:srgbClr val="C00000"/>
                </a:solidFill>
                <a:hlinkClick r:id="rId4">
                  <a:extLst>
                    <a:ext uri="{A12FA001-AC4F-418D-AE19-62706E023703}">
                      <ahyp:hlinkClr xmlns:ahyp="http://schemas.microsoft.com/office/drawing/2018/hyperlinkcolor" val="tx"/>
                    </a:ext>
                  </a:extLst>
                </a:hlinkClick>
              </a:rPr>
              <a:t>https://tichaudrzitelnost.geogr.muni.cz/cs/</a:t>
            </a:r>
            <a:endParaRPr lang="cs-CZ" sz="3600" b="1" dirty="0">
              <a:solidFill>
                <a:srgbClr val="C00000"/>
              </a:solidFill>
            </a:endParaRPr>
          </a:p>
          <a:p>
            <a:pPr marL="285750" indent="-285750">
              <a:buClr>
                <a:schemeClr val="accent2">
                  <a:lumMod val="75000"/>
                </a:schemeClr>
              </a:buClr>
              <a:buFont typeface="Arial" panose="020B0604020202020204" pitchFamily="34" charset="0"/>
              <a:buChar char="•"/>
              <a:defRPr/>
            </a:pPr>
            <a:r>
              <a:rPr lang="cs-CZ" sz="3600" b="1" dirty="0">
                <a:solidFill>
                  <a:srgbClr val="C00000"/>
                </a:solidFill>
              </a:rPr>
              <a:t>Multifunkční zemědělství</a:t>
            </a:r>
          </a:p>
          <a:p>
            <a:pPr marL="285750" indent="-285750">
              <a:buClr>
                <a:schemeClr val="accent2">
                  <a:lumMod val="75000"/>
                </a:schemeClr>
              </a:buClr>
              <a:buFont typeface="Arial" panose="020B0604020202020204" pitchFamily="34" charset="0"/>
              <a:buChar char="•"/>
              <a:defRPr/>
            </a:pPr>
            <a:r>
              <a:rPr lang="cs-CZ" sz="3600" b="1" dirty="0">
                <a:solidFill>
                  <a:srgbClr val="C00000"/>
                </a:solidFill>
              </a:rPr>
              <a:t>Inovace v sociální práce (</a:t>
            </a:r>
            <a:r>
              <a:rPr lang="cs-CZ" sz="3600" b="1" dirty="0" err="1">
                <a:solidFill>
                  <a:srgbClr val="C00000"/>
                </a:solidFill>
              </a:rPr>
              <a:t>nature-based</a:t>
            </a:r>
            <a:r>
              <a:rPr lang="cs-CZ" sz="3600" b="1" dirty="0">
                <a:solidFill>
                  <a:srgbClr val="C00000"/>
                </a:solidFill>
              </a:rPr>
              <a:t> </a:t>
            </a:r>
            <a:r>
              <a:rPr lang="cs-CZ" sz="3600" b="1" dirty="0" err="1">
                <a:solidFill>
                  <a:srgbClr val="C00000"/>
                </a:solidFill>
              </a:rPr>
              <a:t>interventions</a:t>
            </a:r>
            <a:r>
              <a:rPr lang="cs-CZ" sz="3600" b="1" dirty="0">
                <a:solidFill>
                  <a:srgbClr val="C00000"/>
                </a:solidFill>
              </a:rPr>
              <a:t>)</a:t>
            </a:r>
          </a:p>
          <a:p>
            <a:pPr marL="285750" indent="-285750">
              <a:buClr>
                <a:schemeClr val="accent2">
                  <a:lumMod val="75000"/>
                </a:schemeClr>
              </a:buClr>
              <a:buFont typeface="Arial" panose="020B0604020202020204" pitchFamily="34" charset="0"/>
              <a:buChar char="•"/>
              <a:defRPr/>
            </a:pPr>
            <a:r>
              <a:rPr lang="cs-CZ" sz="3600" b="1" dirty="0">
                <a:solidFill>
                  <a:srgbClr val="C00000"/>
                </a:solidFill>
              </a:rPr>
              <a:t>Rurální sociologie </a:t>
            </a:r>
          </a:p>
          <a:p>
            <a:pPr marL="285750" indent="-285750">
              <a:buClr>
                <a:schemeClr val="accent2">
                  <a:lumMod val="75000"/>
                </a:schemeClr>
              </a:buClr>
              <a:buFont typeface="Arial" panose="020B0604020202020204" pitchFamily="34" charset="0"/>
              <a:buChar char="•"/>
              <a:defRPr/>
            </a:pPr>
            <a:r>
              <a:rPr lang="cs-CZ" sz="3600" b="1" dirty="0">
                <a:solidFill>
                  <a:srgbClr val="C00000"/>
                </a:solidFill>
              </a:rPr>
              <a:t>WWOOF a dobrovolnictví</a:t>
            </a:r>
          </a:p>
          <a:p>
            <a:pPr marL="285750" indent="-285750">
              <a:buClr>
                <a:schemeClr val="accent2">
                  <a:lumMod val="75000"/>
                </a:schemeClr>
              </a:buClr>
              <a:buFont typeface="Arial" panose="020B0604020202020204" pitchFamily="34" charset="0"/>
              <a:buChar char="•"/>
              <a:defRPr/>
            </a:pPr>
            <a:r>
              <a:rPr lang="cs-CZ" sz="3600" b="1" dirty="0">
                <a:solidFill>
                  <a:srgbClr val="C00000"/>
                </a:solidFill>
              </a:rPr>
              <a:t>MAS (CLLD/LEADER)</a:t>
            </a:r>
          </a:p>
          <a:p>
            <a:pPr marL="285750" indent="-285750">
              <a:buClr>
                <a:schemeClr val="accent2">
                  <a:lumMod val="75000"/>
                </a:schemeClr>
              </a:buClr>
              <a:buFont typeface="Arial" panose="020B0604020202020204" pitchFamily="34" charset="0"/>
              <a:buChar char="•"/>
              <a:defRPr/>
            </a:pPr>
            <a:r>
              <a:rPr lang="cs-CZ" sz="3600" b="1" dirty="0">
                <a:solidFill>
                  <a:srgbClr val="C00000"/>
                </a:solidFill>
              </a:rPr>
              <a:t>KPZ</a:t>
            </a:r>
          </a:p>
        </p:txBody>
      </p:sp>
      <p:pic>
        <p:nvPicPr>
          <p:cNvPr id="2" name="Zástupný obsah 6">
            <a:extLst>
              <a:ext uri="{FF2B5EF4-FFF2-40B4-BE49-F238E27FC236}">
                <a16:creationId xmlns:a16="http://schemas.microsoft.com/office/drawing/2014/main" id="{CA14CD80-579A-630B-81AB-5D05A2698F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23960" y="5798489"/>
            <a:ext cx="6545180" cy="3681663"/>
          </a:xfrm>
          <a:prstGeom prst="rect">
            <a:avLst/>
          </a:prstGeom>
          <a:ln>
            <a:noFill/>
          </a:ln>
          <a:effectLst>
            <a:softEdge rad="112500"/>
          </a:effectLst>
        </p:spPr>
      </p:pic>
    </p:spTree>
    <p:extLst>
      <p:ext uri="{BB962C8B-B14F-4D97-AF65-F5344CB8AC3E}">
        <p14:creationId xmlns:p14="http://schemas.microsoft.com/office/powerpoint/2010/main" val="3601247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11"/>
          <p:cNvSpPr txBox="1">
            <a:spLocks noGrp="1"/>
          </p:cNvSpPr>
          <p:nvPr>
            <p:ph type="body" idx="2"/>
          </p:nvPr>
        </p:nvSpPr>
        <p:spPr>
          <a:xfrm>
            <a:off x="925015" y="1971677"/>
            <a:ext cx="8053388" cy="7382697"/>
          </a:xfrm>
          <a:prstGeom prst="rect">
            <a:avLst/>
          </a:prstGeom>
          <a:noFill/>
          <a:ln>
            <a:noFill/>
          </a:ln>
        </p:spPr>
        <p:txBody>
          <a:bodyPr spcFirstLastPara="1" vert="horz" wrap="square" lIns="0" tIns="27000" rIns="137138" bIns="68550" rtlCol="0" anchor="t" anchorCtr="0">
            <a:normAutofit/>
          </a:bodyPr>
          <a:lstStyle/>
          <a:p>
            <a:pPr marL="0" indent="0">
              <a:lnSpc>
                <a:spcPct val="110000"/>
              </a:lnSpc>
              <a:buClr>
                <a:schemeClr val="dk1"/>
              </a:buClr>
              <a:buSzPct val="100000"/>
            </a:pPr>
            <a:r>
              <a:rPr lang="cs-CZ" sz="2700" dirty="0">
                <a:solidFill>
                  <a:schemeClr val="dk1"/>
                </a:solidFill>
              </a:rPr>
              <a:t>	</a:t>
            </a:r>
            <a:endParaRPr dirty="0"/>
          </a:p>
        </p:txBody>
      </p:sp>
      <p:sp>
        <p:nvSpPr>
          <p:cNvPr id="153" name="Google Shape;153;p11"/>
          <p:cNvSpPr txBox="1">
            <a:spLocks noGrp="1"/>
          </p:cNvSpPr>
          <p:nvPr>
            <p:ph type="sldNum" idx="12"/>
          </p:nvPr>
        </p:nvSpPr>
        <p:spPr>
          <a:xfrm>
            <a:off x="14158913" y="9450086"/>
            <a:ext cx="4114800" cy="817865"/>
          </a:xfrm>
          <a:prstGeom prst="rect">
            <a:avLst/>
          </a:prstGeom>
          <a:noFill/>
          <a:ln>
            <a:noFill/>
          </a:ln>
        </p:spPr>
        <p:txBody>
          <a:bodyPr spcFirstLastPara="1" vert="horz" wrap="square" lIns="0" tIns="68550" rIns="972000" bIns="216000" rtlCol="0" anchor="b" anchorCtr="0">
            <a:noAutofit/>
          </a:bodyPr>
          <a:lstStyle/>
          <a:p>
            <a:fld id="{00000000-1234-1234-1234-123412341234}" type="slidenum">
              <a:rPr lang="cs-CZ"/>
              <a:pPr/>
              <a:t>31</a:t>
            </a:fld>
            <a:endParaRPr/>
          </a:p>
        </p:txBody>
      </p:sp>
      <p:pic>
        <p:nvPicPr>
          <p:cNvPr id="154" name="Google Shape;154;p11"/>
          <p:cNvPicPr preferRelativeResize="0"/>
          <p:nvPr/>
        </p:nvPicPr>
        <p:blipFill rotWithShape="1">
          <a:blip r:embed="rId3">
            <a:alphaModFix/>
          </a:blip>
          <a:srcRect/>
          <a:stretch/>
        </p:blipFill>
        <p:spPr>
          <a:xfrm>
            <a:off x="6514914" y="1661241"/>
            <a:ext cx="3750677" cy="2272334"/>
          </a:xfrm>
          <a:prstGeom prst="rect">
            <a:avLst/>
          </a:prstGeom>
          <a:noFill/>
          <a:ln>
            <a:noFill/>
          </a:ln>
        </p:spPr>
      </p:pic>
      <p:pic>
        <p:nvPicPr>
          <p:cNvPr id="155" name="Google Shape;155;p11"/>
          <p:cNvPicPr preferRelativeResize="0"/>
          <p:nvPr/>
        </p:nvPicPr>
        <p:blipFill rotWithShape="1">
          <a:blip r:embed="rId4">
            <a:alphaModFix/>
          </a:blip>
          <a:srcRect/>
          <a:stretch/>
        </p:blipFill>
        <p:spPr>
          <a:xfrm>
            <a:off x="10541177" y="1325157"/>
            <a:ext cx="2930973" cy="2503377"/>
          </a:xfrm>
          <a:prstGeom prst="rect">
            <a:avLst/>
          </a:prstGeom>
          <a:noFill/>
          <a:ln>
            <a:noFill/>
          </a:ln>
        </p:spPr>
      </p:pic>
      <p:pic>
        <p:nvPicPr>
          <p:cNvPr id="156" name="Google Shape;156;p11"/>
          <p:cNvPicPr preferRelativeResize="0"/>
          <p:nvPr/>
        </p:nvPicPr>
        <p:blipFill rotWithShape="1">
          <a:blip r:embed="rId5">
            <a:alphaModFix/>
          </a:blip>
          <a:srcRect/>
          <a:stretch/>
        </p:blipFill>
        <p:spPr>
          <a:xfrm>
            <a:off x="14151247" y="3898776"/>
            <a:ext cx="3149616" cy="1686618"/>
          </a:xfrm>
          <a:prstGeom prst="rect">
            <a:avLst/>
          </a:prstGeom>
          <a:noFill/>
          <a:ln>
            <a:noFill/>
          </a:ln>
        </p:spPr>
      </p:pic>
      <p:pic>
        <p:nvPicPr>
          <p:cNvPr id="157" name="Google Shape;157;p11" descr="Revitalist"/>
          <p:cNvPicPr preferRelativeResize="0"/>
          <p:nvPr/>
        </p:nvPicPr>
        <p:blipFill rotWithShape="1">
          <a:blip r:embed="rId6">
            <a:alphaModFix/>
          </a:blip>
          <a:srcRect/>
          <a:stretch/>
        </p:blipFill>
        <p:spPr>
          <a:xfrm>
            <a:off x="14753513" y="6607807"/>
            <a:ext cx="1945083" cy="1852460"/>
          </a:xfrm>
          <a:prstGeom prst="rect">
            <a:avLst/>
          </a:prstGeom>
          <a:noFill/>
          <a:ln>
            <a:noFill/>
          </a:ln>
        </p:spPr>
      </p:pic>
      <p:pic>
        <p:nvPicPr>
          <p:cNvPr id="158" name="Google Shape;158;p11" descr="Social Farms in Visegrad Countries"/>
          <p:cNvPicPr preferRelativeResize="0"/>
          <p:nvPr/>
        </p:nvPicPr>
        <p:blipFill rotWithShape="1">
          <a:blip r:embed="rId7">
            <a:alphaModFix/>
          </a:blip>
          <a:srcRect/>
          <a:stretch/>
        </p:blipFill>
        <p:spPr>
          <a:xfrm>
            <a:off x="7238756" y="6619070"/>
            <a:ext cx="2364431" cy="2045696"/>
          </a:xfrm>
          <a:prstGeom prst="rect">
            <a:avLst/>
          </a:prstGeom>
          <a:noFill/>
          <a:ln>
            <a:noFill/>
          </a:ln>
        </p:spPr>
      </p:pic>
      <p:pic>
        <p:nvPicPr>
          <p:cNvPr id="159" name="Google Shape;159;p11" descr="trAEce"/>
          <p:cNvPicPr preferRelativeResize="0"/>
          <p:nvPr/>
        </p:nvPicPr>
        <p:blipFill rotWithShape="1">
          <a:blip r:embed="rId8">
            <a:alphaModFix/>
          </a:blip>
          <a:srcRect/>
          <a:stretch/>
        </p:blipFill>
        <p:spPr>
          <a:xfrm>
            <a:off x="10573184" y="4200532"/>
            <a:ext cx="3337995" cy="1405472"/>
          </a:xfrm>
          <a:prstGeom prst="rect">
            <a:avLst/>
          </a:prstGeom>
          <a:noFill/>
          <a:ln>
            <a:noFill/>
          </a:ln>
        </p:spPr>
      </p:pic>
      <p:pic>
        <p:nvPicPr>
          <p:cNvPr id="160" name="Google Shape;160;p11"/>
          <p:cNvPicPr preferRelativeResize="0"/>
          <p:nvPr/>
        </p:nvPicPr>
        <p:blipFill rotWithShape="1">
          <a:blip r:embed="rId9">
            <a:alphaModFix/>
          </a:blip>
          <a:srcRect/>
          <a:stretch/>
        </p:blipFill>
        <p:spPr>
          <a:xfrm>
            <a:off x="6479369" y="4077002"/>
            <a:ext cx="3883206" cy="1852460"/>
          </a:xfrm>
          <a:prstGeom prst="rect">
            <a:avLst/>
          </a:prstGeom>
          <a:noFill/>
          <a:ln>
            <a:noFill/>
          </a:ln>
        </p:spPr>
      </p:pic>
      <p:pic>
        <p:nvPicPr>
          <p:cNvPr id="161" name="Google Shape;161;p11"/>
          <p:cNvPicPr preferRelativeResize="0"/>
          <p:nvPr/>
        </p:nvPicPr>
        <p:blipFill>
          <a:blip r:embed="rId10">
            <a:alphaModFix/>
          </a:blip>
          <a:stretch>
            <a:fillRect/>
          </a:stretch>
        </p:blipFill>
        <p:spPr>
          <a:xfrm>
            <a:off x="10717355" y="6166519"/>
            <a:ext cx="3049652" cy="2786061"/>
          </a:xfrm>
          <a:prstGeom prst="rect">
            <a:avLst/>
          </a:prstGeom>
          <a:noFill/>
          <a:ln>
            <a:noFill/>
          </a:ln>
        </p:spPr>
      </p:pic>
      <p:pic>
        <p:nvPicPr>
          <p:cNvPr id="1026" name="Picture 2" descr="NextFood Logo">
            <a:extLst>
              <a:ext uri="{FF2B5EF4-FFF2-40B4-BE49-F238E27FC236}">
                <a16:creationId xmlns:a16="http://schemas.microsoft.com/office/drawing/2014/main" id="{A2E8035F-6ACD-E952-5AB1-1FB854607A8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62919" y="1846904"/>
            <a:ext cx="3371850" cy="1685925"/>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5">
            <a:extLst>
              <a:ext uri="{FF2B5EF4-FFF2-40B4-BE49-F238E27FC236}">
                <a16:creationId xmlns:a16="http://schemas.microsoft.com/office/drawing/2014/main" id="{4C93E1C1-049A-0DFB-E582-EBF1EA7296E0}"/>
              </a:ext>
            </a:extLst>
          </p:cNvPr>
          <p:cNvSpPr txBox="1">
            <a:spLocks/>
          </p:cNvSpPr>
          <p:nvPr/>
        </p:nvSpPr>
        <p:spPr>
          <a:xfrm>
            <a:off x="1200601" y="2191408"/>
            <a:ext cx="14816978" cy="7321688"/>
          </a:xfrm>
          <a:prstGeom prst="rect">
            <a:avLst/>
          </a:prstGeom>
        </p:spPr>
        <p:txBody>
          <a:bodyPr vert="horz" lIns="0" tIns="54000" rIns="137160" bIns="68580" rtlCol="0">
            <a:normAutofit/>
          </a:bodyPr>
          <a:lstStyle>
            <a:lvl1pPr marL="0" indent="0" algn="l" defTabSz="914400" rtl="0" eaLnBrk="1" latinLnBrk="0" hangingPunct="1">
              <a:lnSpc>
                <a:spcPts val="2400"/>
              </a:lnSpc>
              <a:spcBef>
                <a:spcPts val="500"/>
              </a:spcBef>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1pPr>
            <a:lvl2pPr marL="180000" indent="-180000" algn="l" defTabSz="914400" rtl="0" eaLnBrk="1" latinLnBrk="0" hangingPunct="1">
              <a:lnSpc>
                <a:spcPts val="2400"/>
              </a:lnSpc>
              <a:spcBef>
                <a:spcPts val="700"/>
              </a:spcBef>
              <a:buClr>
                <a:schemeClr val="accent1"/>
              </a:buClr>
              <a:buFont typeface="Arial" panose="020B0604020202020204" pitchFamily="34" charset="0"/>
              <a:buChar char="•"/>
              <a:defRPr sz="1700" kern="1200">
                <a:solidFill>
                  <a:schemeClr val="tx2"/>
                </a:solidFill>
                <a:latin typeface="Arial" panose="020B0604020202020204" pitchFamily="34" charset="0"/>
                <a:ea typeface="+mn-ea"/>
                <a:cs typeface="Arial" panose="020B0604020202020204" pitchFamily="34" charset="0"/>
              </a:defRPr>
            </a:lvl2pPr>
            <a:lvl3pPr marL="360000" indent="-108000" algn="l" defTabSz="914400" rtl="0" eaLnBrk="1" latinLnBrk="0" hangingPunct="1">
              <a:lnSpc>
                <a:spcPts val="1900"/>
              </a:lnSpc>
              <a:spcBef>
                <a:spcPts val="500"/>
              </a:spcBef>
              <a:buClr>
                <a:schemeClr val="accent1"/>
              </a:buClr>
              <a:buFont typeface="Arial" panose="020B0604020202020204" pitchFamily="34" charset="0"/>
              <a:buChar char="•"/>
              <a:defRPr sz="15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150000"/>
              </a:lnSpc>
            </a:pPr>
            <a:r>
              <a:rPr lang="cs-CZ" sz="3000" dirty="0">
                <a:solidFill>
                  <a:schemeClr val="tx2">
                    <a:lumMod val="50000"/>
                  </a:schemeClr>
                </a:solidFill>
              </a:rPr>
              <a:t>Zemědělské univerzity</a:t>
            </a:r>
          </a:p>
          <a:p>
            <a:pPr lvl="2">
              <a:lnSpc>
                <a:spcPct val="150000"/>
              </a:lnSpc>
            </a:pPr>
            <a:r>
              <a:rPr lang="cs-CZ" sz="3000" dirty="0">
                <a:solidFill>
                  <a:schemeClr val="tx2">
                    <a:lumMod val="50000"/>
                  </a:schemeClr>
                </a:solidFill>
              </a:rPr>
              <a:t>Katedry sociální práce</a:t>
            </a:r>
          </a:p>
          <a:p>
            <a:pPr lvl="2">
              <a:lnSpc>
                <a:spcPct val="150000"/>
              </a:lnSpc>
            </a:pPr>
            <a:r>
              <a:rPr lang="cs-CZ" sz="3000" dirty="0">
                <a:solidFill>
                  <a:schemeClr val="tx2">
                    <a:lumMod val="50000"/>
                  </a:schemeClr>
                </a:solidFill>
              </a:rPr>
              <a:t>Sociální ekonomika</a:t>
            </a:r>
          </a:p>
          <a:p>
            <a:pPr lvl="2">
              <a:lnSpc>
                <a:spcPct val="150000"/>
              </a:lnSpc>
            </a:pPr>
            <a:r>
              <a:rPr lang="cs-CZ" sz="3000" dirty="0">
                <a:solidFill>
                  <a:schemeClr val="tx2">
                    <a:lumMod val="50000"/>
                  </a:schemeClr>
                </a:solidFill>
              </a:rPr>
              <a:t>Environmentální pedagogika</a:t>
            </a:r>
          </a:p>
          <a:p>
            <a:pPr lvl="2">
              <a:lnSpc>
                <a:spcPct val="150000"/>
              </a:lnSpc>
            </a:pPr>
            <a:r>
              <a:rPr lang="cs-CZ" sz="3000" dirty="0">
                <a:solidFill>
                  <a:schemeClr val="tx2">
                    <a:lumMod val="50000"/>
                  </a:schemeClr>
                </a:solidFill>
              </a:rPr>
              <a:t>Neformální vzdělávání</a:t>
            </a:r>
          </a:p>
          <a:p>
            <a:pPr lvl="2">
              <a:lnSpc>
                <a:spcPct val="150000"/>
              </a:lnSpc>
            </a:pPr>
            <a:r>
              <a:rPr lang="cs-CZ" sz="3000" dirty="0">
                <a:solidFill>
                  <a:schemeClr val="tx2">
                    <a:lumMod val="50000"/>
                  </a:schemeClr>
                </a:solidFill>
                <a:hlinkClick r:id="rId12">
                  <a:extLst>
                    <a:ext uri="{A12FA001-AC4F-418D-AE19-62706E023703}">
                      <ahyp:hlinkClr xmlns:ahyp="http://schemas.microsoft.com/office/drawing/2018/hyperlinkcolor" val="tx"/>
                    </a:ext>
                  </a:extLst>
                </a:hlinkClick>
              </a:rPr>
              <a:t>https://www.socialni-zemedelstvi.cz/</a:t>
            </a:r>
            <a:endParaRPr lang="cs-CZ" sz="3000" dirty="0">
              <a:solidFill>
                <a:schemeClr val="tx2">
                  <a:lumMod val="50000"/>
                </a:schemeClr>
              </a:solidFill>
            </a:endParaRPr>
          </a:p>
          <a:p>
            <a:pPr lvl="1">
              <a:lnSpc>
                <a:spcPct val="150000"/>
              </a:lnSpc>
            </a:pPr>
            <a:endParaRPr lang="cs-CZ" sz="2400" dirty="0"/>
          </a:p>
          <a:p>
            <a:pPr lvl="1">
              <a:lnSpc>
                <a:spcPct val="150000"/>
              </a:lnSpc>
            </a:pPr>
            <a:endParaRPr lang="cs-CZ" sz="2400" dirty="0"/>
          </a:p>
          <a:p>
            <a:pPr lvl="2"/>
            <a:endParaRPr lang="cs-CZ" sz="2250" dirty="0"/>
          </a:p>
        </p:txBody>
      </p:sp>
      <p:sp>
        <p:nvSpPr>
          <p:cNvPr id="4" name="Nadpis 3">
            <a:extLst>
              <a:ext uri="{FF2B5EF4-FFF2-40B4-BE49-F238E27FC236}">
                <a16:creationId xmlns:a16="http://schemas.microsoft.com/office/drawing/2014/main" id="{4F41FEF0-C1B4-20EA-ACF3-725BDCC46FBD}"/>
              </a:ext>
            </a:extLst>
          </p:cNvPr>
          <p:cNvSpPr>
            <a:spLocks noGrp="1"/>
          </p:cNvSpPr>
          <p:nvPr>
            <p:ph type="title"/>
          </p:nvPr>
        </p:nvSpPr>
        <p:spPr>
          <a:xfrm>
            <a:off x="972001" y="1002506"/>
            <a:ext cx="14816978" cy="1533527"/>
          </a:xfrm>
        </p:spPr>
        <p:txBody>
          <a:bodyPr/>
          <a:lstStyle/>
          <a:p>
            <a:pPr algn="l">
              <a:lnSpc>
                <a:spcPts val="7200"/>
              </a:lnSpc>
            </a:pPr>
            <a:r>
              <a:rPr lang="cs-CZ" sz="4400" b="1" spc="193" dirty="0">
                <a:solidFill>
                  <a:srgbClr val="003657"/>
                </a:solidFill>
                <a:latin typeface="Silka Bold" panose="00000800000000000000" pitchFamily="50" charset="-18"/>
              </a:rPr>
              <a:t>Vzdělávání a výzkum</a:t>
            </a:r>
            <a:endParaRPr lang="en-US" sz="4400" b="1" spc="193" dirty="0">
              <a:solidFill>
                <a:srgbClr val="003657"/>
              </a:solidFill>
              <a:latin typeface="Silka Bold" panose="00000800000000000000" pitchFamily="50" charset="-1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patro&#10;&#10;Popis byl vytvořen automaticky">
            <a:extLst>
              <a:ext uri="{FF2B5EF4-FFF2-40B4-BE49-F238E27FC236}">
                <a16:creationId xmlns:a16="http://schemas.microsoft.com/office/drawing/2014/main" id="{281EE4BE-4944-F676-58A6-7B63AB395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3716002" cy="10287000"/>
          </a:xfrm>
          <a:prstGeom prst="rect">
            <a:avLst/>
          </a:prstGeom>
        </p:spPr>
      </p:pic>
      <p:pic>
        <p:nvPicPr>
          <p:cNvPr id="9" name="Obrázek 8">
            <a:extLst>
              <a:ext uri="{FF2B5EF4-FFF2-40B4-BE49-F238E27FC236}">
                <a16:creationId xmlns:a16="http://schemas.microsoft.com/office/drawing/2014/main" id="{4B150592-35CC-D2E3-64AA-691B0CB23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7553" y="1004096"/>
            <a:ext cx="3922364" cy="3068516"/>
          </a:xfrm>
          <a:prstGeom prst="rect">
            <a:avLst/>
          </a:prstGeom>
        </p:spPr>
      </p:pic>
    </p:spTree>
    <p:extLst>
      <p:ext uri="{BB962C8B-B14F-4D97-AF65-F5344CB8AC3E}">
        <p14:creationId xmlns:p14="http://schemas.microsoft.com/office/powerpoint/2010/main" val="3147364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tráva, exteriér, budova, stojící&#10;&#10;Popis byl vytvořen automaticky">
            <a:extLst>
              <a:ext uri="{FF2B5EF4-FFF2-40B4-BE49-F238E27FC236}">
                <a16:creationId xmlns:a16="http://schemas.microsoft.com/office/drawing/2014/main" id="{85B7A750-4981-821D-E12C-08777A200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430500" cy="10287000"/>
          </a:xfrm>
          <a:prstGeom prst="rect">
            <a:avLst/>
          </a:prstGeom>
        </p:spPr>
      </p:pic>
      <p:pic>
        <p:nvPicPr>
          <p:cNvPr id="9" name="Obrázek 8">
            <a:extLst>
              <a:ext uri="{FF2B5EF4-FFF2-40B4-BE49-F238E27FC236}">
                <a16:creationId xmlns:a16="http://schemas.microsoft.com/office/drawing/2014/main" id="{27C10955-0157-47A9-C937-CBD8128EF4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85478" y="1671418"/>
            <a:ext cx="2297510" cy="2119304"/>
          </a:xfrm>
          <a:prstGeom prst="rect">
            <a:avLst/>
          </a:prstGeom>
        </p:spPr>
      </p:pic>
    </p:spTree>
    <p:extLst>
      <p:ext uri="{BB962C8B-B14F-4D97-AF65-F5344CB8AC3E}">
        <p14:creationId xmlns:p14="http://schemas.microsoft.com/office/powerpoint/2010/main" val="274594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exteriér, tráva, strom, obloha&#10;&#10;Popis byl vytvořen automaticky">
            <a:extLst>
              <a:ext uri="{FF2B5EF4-FFF2-40B4-BE49-F238E27FC236}">
                <a16:creationId xmlns:a16="http://schemas.microsoft.com/office/drawing/2014/main" id="{2BD4C200-D008-467A-BD63-41C107B3D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430500" cy="10287000"/>
          </a:xfrm>
          <a:prstGeom prst="rect">
            <a:avLst/>
          </a:prstGeom>
        </p:spPr>
      </p:pic>
      <p:pic>
        <p:nvPicPr>
          <p:cNvPr id="9" name="Obrázek 8">
            <a:extLst>
              <a:ext uri="{FF2B5EF4-FFF2-40B4-BE49-F238E27FC236}">
                <a16:creationId xmlns:a16="http://schemas.microsoft.com/office/drawing/2014/main" id="{1163548B-EEC0-65CF-5687-A3F6462BE5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9973" y="1569673"/>
            <a:ext cx="2808027" cy="2731616"/>
          </a:xfrm>
          <a:prstGeom prst="rect">
            <a:avLst/>
          </a:prstGeom>
        </p:spPr>
      </p:pic>
    </p:spTree>
    <p:extLst>
      <p:ext uri="{BB962C8B-B14F-4D97-AF65-F5344CB8AC3E}">
        <p14:creationId xmlns:p14="http://schemas.microsoft.com/office/powerpoint/2010/main" val="3622872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přeplněné&#10;&#10;Popis byl vytvořen automaticky">
            <a:extLst>
              <a:ext uri="{FF2B5EF4-FFF2-40B4-BE49-F238E27FC236}">
                <a16:creationId xmlns:a16="http://schemas.microsoft.com/office/drawing/2014/main" id="{F1C69D88-5C6F-BCE3-0D82-37F9B79E58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179095"/>
            <a:ext cx="14095661" cy="7928810"/>
          </a:xfrm>
          <a:prstGeom prst="rect">
            <a:avLst/>
          </a:prstGeom>
        </p:spPr>
      </p:pic>
      <p:pic>
        <p:nvPicPr>
          <p:cNvPr id="9" name="Obrázek 8">
            <a:extLst>
              <a:ext uri="{FF2B5EF4-FFF2-40B4-BE49-F238E27FC236}">
                <a16:creationId xmlns:a16="http://schemas.microsoft.com/office/drawing/2014/main" id="{027ED0F9-5FE4-F17A-7BEA-264AEBF94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7018" y="3184666"/>
            <a:ext cx="3357999" cy="3917666"/>
          </a:xfrm>
          <a:prstGeom prst="rect">
            <a:avLst/>
          </a:prstGeom>
        </p:spPr>
      </p:pic>
    </p:spTree>
    <p:extLst>
      <p:ext uri="{BB962C8B-B14F-4D97-AF65-F5344CB8AC3E}">
        <p14:creationId xmlns:p14="http://schemas.microsoft.com/office/powerpoint/2010/main" val="2947190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a:extLst>
              <a:ext uri="{FF2B5EF4-FFF2-40B4-BE49-F238E27FC236}">
                <a16:creationId xmlns:a16="http://schemas.microsoft.com/office/drawing/2014/main" id="{8E2A782B-F827-8239-94CF-B0A78E71C8C6}"/>
              </a:ext>
            </a:extLst>
          </p:cNvPr>
          <p:cNvPicPr>
            <a:picLocks noChangeAspect="1"/>
          </p:cNvPicPr>
          <p:nvPr/>
        </p:nvPicPr>
        <p:blipFill>
          <a:blip r:embed="rId2" cstate="print">
            <a:extLst>
              <a:ext uri="{28A0092B-C50C-407E-A947-70E740481C1C}">
                <a14:useLocalDpi xmlns:a14="http://schemas.microsoft.com/office/drawing/2010/main" val="0"/>
              </a:ext>
            </a:extLst>
          </a:blip>
          <a:srcRect t="12501" b="12500"/>
          <a:stretch/>
        </p:blipFill>
        <p:spPr>
          <a:xfrm>
            <a:off x="-4570" y="10"/>
            <a:ext cx="18287998" cy="10286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11403"/>
            <a:ext cx="18287998" cy="4743219"/>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2291CAD-853E-040F-CB60-C247634C7794}"/>
              </a:ext>
            </a:extLst>
          </p:cNvPr>
          <p:cNvSpPr>
            <a:spLocks noGrp="1"/>
          </p:cNvSpPr>
          <p:nvPr>
            <p:ph type="ctrTitle"/>
          </p:nvPr>
        </p:nvSpPr>
        <p:spPr>
          <a:xfrm>
            <a:off x="1645920" y="488325"/>
            <a:ext cx="15087600" cy="5362167"/>
          </a:xfrm>
          <a:effectLst>
            <a:outerShdw blurRad="50800" dist="38100" dir="2700000" algn="tl" rotWithShape="0">
              <a:prstClr val="black">
                <a:alpha val="40000"/>
              </a:prstClr>
            </a:outerShdw>
          </a:effectLst>
        </p:spPr>
        <p:txBody>
          <a:bodyPr>
            <a:normAutofit/>
          </a:bodyPr>
          <a:lstStyle/>
          <a:p>
            <a:r>
              <a:rPr lang="cs-CZ" sz="7800">
                <a:solidFill>
                  <a:srgbClr val="FFFFFF"/>
                </a:solidFill>
              </a:rPr>
              <a:t>DISKUSE/OTÁZKY?</a:t>
            </a:r>
          </a:p>
        </p:txBody>
      </p:sp>
      <p:sp>
        <p:nvSpPr>
          <p:cNvPr id="3" name="Podnadpis 2">
            <a:extLst>
              <a:ext uri="{FF2B5EF4-FFF2-40B4-BE49-F238E27FC236}">
                <a16:creationId xmlns:a16="http://schemas.microsoft.com/office/drawing/2014/main" id="{F476736A-596D-23DC-82D8-375D472A9C50}"/>
              </a:ext>
            </a:extLst>
          </p:cNvPr>
          <p:cNvSpPr>
            <a:spLocks noGrp="1"/>
          </p:cNvSpPr>
          <p:nvPr>
            <p:ph type="subTitle" idx="1"/>
          </p:nvPr>
        </p:nvSpPr>
        <p:spPr>
          <a:xfrm>
            <a:off x="1650076" y="6108064"/>
            <a:ext cx="15087600" cy="1924061"/>
          </a:xfrm>
          <a:effectLst>
            <a:outerShdw blurRad="50800" dist="38100" dir="2700000" algn="tl" rotWithShape="0">
              <a:prstClr val="black">
                <a:alpha val="40000"/>
              </a:prstClr>
            </a:outerShdw>
          </a:effectLst>
        </p:spPr>
        <p:txBody>
          <a:bodyPr>
            <a:normAutofit/>
          </a:bodyPr>
          <a:lstStyle/>
          <a:p>
            <a:pPr algn="l"/>
            <a:r>
              <a:rPr lang="cs-CZ" dirty="0">
                <a:solidFill>
                  <a:srgbClr val="FFFFFF"/>
                </a:solidFill>
              </a:rPr>
              <a:t>					</a:t>
            </a:r>
          </a:p>
        </p:txBody>
      </p:sp>
    </p:spTree>
    <p:extLst>
      <p:ext uri="{BB962C8B-B14F-4D97-AF65-F5344CB8AC3E}">
        <p14:creationId xmlns:p14="http://schemas.microsoft.com/office/powerpoint/2010/main" val="161392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F551401-2C44-DC6A-974F-D596EDDF9D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71" b="7925"/>
          <a:stretch/>
        </p:blipFill>
        <p:spPr bwMode="auto">
          <a:xfrm>
            <a:off x="0" y="0"/>
            <a:ext cx="18288000" cy="1028052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4760" y="0"/>
            <a:ext cx="18280351" cy="10280977"/>
            <a:chOff x="0" y="0"/>
            <a:chExt cx="24373801" cy="13707969"/>
          </a:xfrm>
        </p:grpSpPr>
        <p:sp>
          <p:nvSpPr>
            <p:cNvPr id="4" name="Freeform 4"/>
            <p:cNvSpPr/>
            <p:nvPr/>
          </p:nvSpPr>
          <p:spPr>
            <a:xfrm>
              <a:off x="0" y="0"/>
              <a:ext cx="24373460" cy="13707368"/>
            </a:xfrm>
            <a:custGeom>
              <a:avLst/>
              <a:gdLst/>
              <a:ahLst/>
              <a:cxnLst/>
              <a:rect l="l" t="t" r="r" b="b"/>
              <a:pathLst>
                <a:path w="24373460" h="13707368">
                  <a:moveTo>
                    <a:pt x="24373460" y="0"/>
                  </a:moveTo>
                  <a:lnTo>
                    <a:pt x="0" y="0"/>
                  </a:lnTo>
                  <a:lnTo>
                    <a:pt x="0" y="13707368"/>
                  </a:lnTo>
                  <a:lnTo>
                    <a:pt x="24373460" y="13707368"/>
                  </a:lnTo>
                  <a:lnTo>
                    <a:pt x="24373460" y="0"/>
                  </a:lnTo>
                  <a:close/>
                </a:path>
              </a:pathLst>
            </a:custGeom>
            <a:solidFill>
              <a:srgbClr val="000000">
                <a:alpha val="50980"/>
              </a:srgbClr>
            </a:solidFill>
          </p:spPr>
          <p:txBody>
            <a:bodyPr/>
            <a:lstStyle/>
            <a:p>
              <a:endParaRPr lang="cs-CZ" b="1"/>
            </a:p>
          </p:txBody>
        </p:sp>
      </p:grpSp>
      <p:sp>
        <p:nvSpPr>
          <p:cNvPr id="6" name="Freeform 6"/>
          <p:cNvSpPr/>
          <p:nvPr/>
        </p:nvSpPr>
        <p:spPr>
          <a:xfrm>
            <a:off x="14018585" y="8876945"/>
            <a:ext cx="2822766" cy="1408431"/>
          </a:xfrm>
          <a:custGeom>
            <a:avLst/>
            <a:gdLst/>
            <a:ahLst/>
            <a:cxnLst/>
            <a:rect l="l" t="t" r="r" b="b"/>
            <a:pathLst>
              <a:path w="2822766" h="1408431">
                <a:moveTo>
                  <a:pt x="0" y="0"/>
                </a:moveTo>
                <a:lnTo>
                  <a:pt x="2822765" y="0"/>
                </a:lnTo>
                <a:lnTo>
                  <a:pt x="2822765" y="1408431"/>
                </a:lnTo>
                <a:lnTo>
                  <a:pt x="0" y="1408431"/>
                </a:lnTo>
                <a:lnTo>
                  <a:pt x="0" y="0"/>
                </a:lnTo>
                <a:close/>
              </a:path>
            </a:pathLst>
          </a:custGeom>
          <a:blipFill>
            <a:blip r:embed="rId3"/>
            <a:stretch>
              <a:fillRect l="-48" r="-48"/>
            </a:stretch>
          </a:blipFill>
        </p:spPr>
        <p:txBody>
          <a:bodyPr/>
          <a:lstStyle/>
          <a:p>
            <a:endParaRPr lang="cs-CZ"/>
          </a:p>
        </p:txBody>
      </p:sp>
      <p:sp>
        <p:nvSpPr>
          <p:cNvPr id="7" name="Freeform 7"/>
          <p:cNvSpPr/>
          <p:nvPr/>
        </p:nvSpPr>
        <p:spPr>
          <a:xfrm>
            <a:off x="7373222" y="1124495"/>
            <a:ext cx="3541556" cy="3541556"/>
          </a:xfrm>
          <a:custGeom>
            <a:avLst/>
            <a:gdLst/>
            <a:ahLst/>
            <a:cxnLst/>
            <a:rect l="l" t="t" r="r" b="b"/>
            <a:pathLst>
              <a:path w="3541556" h="3541556">
                <a:moveTo>
                  <a:pt x="0" y="0"/>
                </a:moveTo>
                <a:lnTo>
                  <a:pt x="3541555" y="0"/>
                </a:lnTo>
                <a:lnTo>
                  <a:pt x="3541555" y="3541556"/>
                </a:lnTo>
                <a:lnTo>
                  <a:pt x="0" y="3541556"/>
                </a:lnTo>
                <a:lnTo>
                  <a:pt x="0" y="0"/>
                </a:lnTo>
                <a:close/>
              </a:path>
            </a:pathLst>
          </a:custGeom>
          <a:blipFill>
            <a:blip r:embed="rId4"/>
            <a:stretch>
              <a:fillRect/>
            </a:stretch>
          </a:blipFill>
        </p:spPr>
        <p:txBody>
          <a:bodyPr/>
          <a:lstStyle/>
          <a:p>
            <a:endParaRPr lang="cs-CZ"/>
          </a:p>
        </p:txBody>
      </p:sp>
      <p:sp>
        <p:nvSpPr>
          <p:cNvPr id="8" name="TextBox 8"/>
          <p:cNvSpPr txBox="1"/>
          <p:nvPr/>
        </p:nvSpPr>
        <p:spPr>
          <a:xfrm>
            <a:off x="4267200" y="4915275"/>
            <a:ext cx="10185114" cy="918778"/>
          </a:xfrm>
          <a:prstGeom prst="rect">
            <a:avLst/>
          </a:prstGeom>
        </p:spPr>
        <p:txBody>
          <a:bodyPr lIns="0" tIns="0" rIns="0" bIns="0" rtlCol="0" anchor="t">
            <a:spAutoFit/>
          </a:bodyPr>
          <a:lstStyle/>
          <a:p>
            <a:pPr algn="ctr">
              <a:lnSpc>
                <a:spcPts val="8094"/>
              </a:lnSpc>
            </a:pPr>
            <a:r>
              <a:rPr lang="cs-CZ" sz="4400" spc="255" dirty="0">
                <a:solidFill>
                  <a:srgbClr val="FFFFFF"/>
                </a:solidFill>
                <a:latin typeface="Silka Bold" panose="00000800000000000000" pitchFamily="50" charset="-18"/>
              </a:rPr>
              <a:t>Děkuji za pozornost</a:t>
            </a:r>
            <a:endParaRPr lang="en-US" sz="1600" spc="142" dirty="0">
              <a:solidFill>
                <a:srgbClr val="FFFFFF"/>
              </a:solidFill>
              <a:latin typeface="Gill Sans MT" panose="020B0502020104020203" pitchFamily="34" charset="0"/>
            </a:endParaRPr>
          </a:p>
        </p:txBody>
      </p:sp>
      <p:sp>
        <p:nvSpPr>
          <p:cNvPr id="9" name="TextBox 9"/>
          <p:cNvSpPr txBox="1"/>
          <p:nvPr/>
        </p:nvSpPr>
        <p:spPr>
          <a:xfrm>
            <a:off x="14007112" y="7339905"/>
            <a:ext cx="3442688" cy="692497"/>
          </a:xfrm>
          <a:prstGeom prst="rect">
            <a:avLst/>
          </a:prstGeom>
        </p:spPr>
        <p:txBody>
          <a:bodyPr wrap="square" lIns="0" tIns="0" rIns="0" bIns="0" rtlCol="0" anchor="t">
            <a:spAutoFit/>
          </a:bodyPr>
          <a:lstStyle/>
          <a:p>
            <a:pPr>
              <a:lnSpc>
                <a:spcPts val="1800"/>
              </a:lnSpc>
            </a:pPr>
            <a:r>
              <a:rPr lang="cs-CZ" sz="1500" spc="34" dirty="0">
                <a:solidFill>
                  <a:srgbClr val="FFFFFF"/>
                </a:solidFill>
                <a:latin typeface="Silka" panose="00000500000000000000" pitchFamily="50" charset="-18"/>
              </a:rPr>
              <a:t>Eliška Hudcová, Ph.D.</a:t>
            </a:r>
            <a:endParaRPr lang="en-US" sz="1500" spc="34" dirty="0">
              <a:solidFill>
                <a:srgbClr val="FFFFFF"/>
              </a:solidFill>
              <a:latin typeface="Silka" panose="00000500000000000000" pitchFamily="50" charset="-18"/>
            </a:endParaRPr>
          </a:p>
          <a:p>
            <a:pPr algn="l">
              <a:lnSpc>
                <a:spcPts val="1800"/>
              </a:lnSpc>
            </a:pPr>
            <a:r>
              <a:rPr lang="cs-CZ" sz="1500" spc="34" dirty="0">
                <a:solidFill>
                  <a:schemeClr val="bg1"/>
                </a:solidFill>
                <a:latin typeface="Silka" panose="00000500000000000000" pitchFamily="50" charset="-18"/>
                <a:hlinkClick r:id="rId5">
                  <a:extLst>
                    <a:ext uri="{A12FA001-AC4F-418D-AE19-62706E023703}">
                      <ahyp:hlinkClr xmlns:ahyp="http://schemas.microsoft.com/office/drawing/2018/hyperlinkcolor" val="tx"/>
                    </a:ext>
                  </a:extLst>
                </a:hlinkClick>
              </a:rPr>
              <a:t>hudcova@etf.cuni.cz</a:t>
            </a:r>
            <a:endParaRPr lang="cs-CZ" sz="1500" spc="34" dirty="0">
              <a:solidFill>
                <a:schemeClr val="bg1"/>
              </a:solidFill>
              <a:latin typeface="Silka" panose="00000500000000000000" pitchFamily="50" charset="-18"/>
            </a:endParaRPr>
          </a:p>
          <a:p>
            <a:pPr algn="l">
              <a:lnSpc>
                <a:spcPts val="1800"/>
              </a:lnSpc>
            </a:pPr>
            <a:r>
              <a:rPr lang="en-US" sz="1500" u="sng" spc="94" dirty="0">
                <a:solidFill>
                  <a:schemeClr val="bg1"/>
                </a:solidFill>
                <a:latin typeface="Silka" panose="00000500000000000000" pitchFamily="50" charset="-18"/>
                <a:hlinkClick r:id="rId6" tooltip="http://www.cuni.cz/">
                  <a:extLst>
                    <a:ext uri="{A12FA001-AC4F-418D-AE19-62706E023703}">
                      <ahyp:hlinkClr xmlns:ahyp="http://schemas.microsoft.com/office/drawing/2018/hyperlinkcolor" val="tx"/>
                    </a:ext>
                  </a:extLst>
                </a:hlinkClick>
              </a:rPr>
              <a:t>www.etf.cuni.cz</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065F9-FEE3-EF7E-34D8-1A5F30E033DB}"/>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A9B9946E-F61A-CBCF-3B5F-BE9FFAC435E2}"/>
              </a:ext>
            </a:extLst>
          </p:cNvPr>
          <p:cNvSpPr/>
          <p:nvPr/>
        </p:nvSpPr>
        <p:spPr>
          <a:xfrm>
            <a:off x="0" y="578"/>
            <a:ext cx="882380" cy="10285373"/>
          </a:xfrm>
          <a:custGeom>
            <a:avLst/>
            <a:gdLst/>
            <a:ahLst/>
            <a:cxnLst/>
            <a:rect l="l" t="t" r="r" b="b"/>
            <a:pathLst>
              <a:path w="882380" h="10285373">
                <a:moveTo>
                  <a:pt x="0" y="0"/>
                </a:moveTo>
                <a:lnTo>
                  <a:pt x="882380" y="0"/>
                </a:lnTo>
                <a:lnTo>
                  <a:pt x="882380" y="10285372"/>
                </a:lnTo>
                <a:lnTo>
                  <a:pt x="0" y="10285372"/>
                </a:lnTo>
                <a:lnTo>
                  <a:pt x="0" y="0"/>
                </a:lnTo>
                <a:close/>
              </a:path>
            </a:pathLst>
          </a:custGeom>
          <a:blipFill>
            <a:blip r:embed="rId2"/>
            <a:stretch>
              <a:fillRect l="-61" r="-61"/>
            </a:stretch>
          </a:blipFill>
        </p:spPr>
        <p:txBody>
          <a:bodyPr/>
          <a:lstStyle/>
          <a:p>
            <a:endParaRPr lang="cs-CZ"/>
          </a:p>
        </p:txBody>
      </p:sp>
      <p:sp>
        <p:nvSpPr>
          <p:cNvPr id="4" name="Freeform 4" descr="Obsah obrázku text, Písmo, kruh, logo  Popis byl vytvořen automaticky">
            <a:extLst>
              <a:ext uri="{FF2B5EF4-FFF2-40B4-BE49-F238E27FC236}">
                <a16:creationId xmlns:a16="http://schemas.microsoft.com/office/drawing/2014/main" id="{D08A248A-EC5E-4E88-108D-6416460C567F}"/>
              </a:ext>
            </a:extLst>
          </p:cNvPr>
          <p:cNvSpPr/>
          <p:nvPr/>
        </p:nvSpPr>
        <p:spPr>
          <a:xfrm>
            <a:off x="14896550" y="580752"/>
            <a:ext cx="2141394" cy="836792"/>
          </a:xfrm>
          <a:custGeom>
            <a:avLst/>
            <a:gdLst/>
            <a:ahLst/>
            <a:cxnLst/>
            <a:rect l="l" t="t" r="r" b="b"/>
            <a:pathLst>
              <a:path w="2141394" h="836792">
                <a:moveTo>
                  <a:pt x="0" y="0"/>
                </a:moveTo>
                <a:lnTo>
                  <a:pt x="2141394" y="0"/>
                </a:lnTo>
                <a:lnTo>
                  <a:pt x="2141394" y="836792"/>
                </a:lnTo>
                <a:lnTo>
                  <a:pt x="0" y="836792"/>
                </a:lnTo>
                <a:lnTo>
                  <a:pt x="0" y="0"/>
                </a:lnTo>
                <a:close/>
              </a:path>
            </a:pathLst>
          </a:custGeom>
          <a:blipFill>
            <a:blip r:embed="rId3"/>
            <a:stretch>
              <a:fillRect l="-128" r="-128"/>
            </a:stretch>
          </a:blipFill>
        </p:spPr>
        <p:txBody>
          <a:bodyPr/>
          <a:lstStyle/>
          <a:p>
            <a:endParaRPr lang="cs-CZ"/>
          </a:p>
        </p:txBody>
      </p:sp>
      <p:sp>
        <p:nvSpPr>
          <p:cNvPr id="7" name="TextBox 7">
            <a:extLst>
              <a:ext uri="{FF2B5EF4-FFF2-40B4-BE49-F238E27FC236}">
                <a16:creationId xmlns:a16="http://schemas.microsoft.com/office/drawing/2014/main" id="{DBC31DE2-CEAA-4AC0-6CD0-76B15B6CD8F5}"/>
              </a:ext>
            </a:extLst>
          </p:cNvPr>
          <p:cNvSpPr txBox="1"/>
          <p:nvPr/>
        </p:nvSpPr>
        <p:spPr>
          <a:xfrm>
            <a:off x="1471627" y="1401513"/>
            <a:ext cx="15520973" cy="846386"/>
          </a:xfrm>
          <a:prstGeom prst="rect">
            <a:avLst/>
          </a:prstGeom>
        </p:spPr>
        <p:txBody>
          <a:bodyPr lIns="0" tIns="0" rIns="0" bIns="0" rtlCol="0" anchor="t">
            <a:spAutoFit/>
          </a:bodyPr>
          <a:lstStyle/>
          <a:p>
            <a:pPr algn="l">
              <a:lnSpc>
                <a:spcPts val="7200"/>
              </a:lnSpc>
            </a:pPr>
            <a:r>
              <a:rPr lang="cs-CZ" sz="4800" b="1" spc="193" dirty="0">
                <a:solidFill>
                  <a:srgbClr val="003657"/>
                </a:solidFill>
                <a:latin typeface="Silka Bold" panose="00000800000000000000" pitchFamily="50" charset="-18"/>
              </a:rPr>
              <a:t>Zákon č. 252/1997 Sb., § 2e odst. 3</a:t>
            </a:r>
            <a:endParaRPr lang="en-US" sz="4800" b="1" spc="193" dirty="0">
              <a:solidFill>
                <a:srgbClr val="003657"/>
              </a:solidFill>
              <a:latin typeface="Silka Bold" panose="00000800000000000000" pitchFamily="50" charset="-18"/>
            </a:endParaRPr>
          </a:p>
        </p:txBody>
      </p:sp>
      <p:sp>
        <p:nvSpPr>
          <p:cNvPr id="8" name="TextBox 8">
            <a:extLst>
              <a:ext uri="{FF2B5EF4-FFF2-40B4-BE49-F238E27FC236}">
                <a16:creationId xmlns:a16="http://schemas.microsoft.com/office/drawing/2014/main" id="{3BA68595-D72E-C626-EE2A-0677D7905230}"/>
              </a:ext>
            </a:extLst>
          </p:cNvPr>
          <p:cNvSpPr txBox="1"/>
          <p:nvPr/>
        </p:nvSpPr>
        <p:spPr>
          <a:xfrm>
            <a:off x="1066800" y="2406521"/>
            <a:ext cx="15266762" cy="7201972"/>
          </a:xfrm>
          <a:prstGeom prst="rect">
            <a:avLst/>
          </a:prstGeom>
        </p:spPr>
        <p:txBody>
          <a:bodyPr wrap="square" lIns="0" tIns="0" rIns="0" bIns="0" rtlCol="0" anchor="t">
            <a:spAutoFit/>
          </a:bodyPr>
          <a:lstStyle/>
          <a:p>
            <a:pPr algn="just">
              <a:buNone/>
            </a:pPr>
            <a:r>
              <a:rPr lang="cs-CZ" sz="2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a:t>
            </a:r>
            <a:r>
              <a:rPr lang="cs-CZ" sz="2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rostlinná výroba včetně chmelařství, ovocnářství, vinohradnictví a pěstování zeleniny, hub, okrasných rostlin, léčivých a aromatických rostlin s výjimkou pěstování konopí pro léčebné použití a vědecké účely, rostlin pro technické a energetické užití na pozemcích vlastních, pronajatých, nebo užívaných na základě jiného právního důvodu, popřípadě provozovaná bez pozemků,</a:t>
            </a:r>
          </a:p>
          <a:p>
            <a:pPr algn="just">
              <a:buNone/>
            </a:pPr>
            <a:r>
              <a:rPr lang="cs-CZ" sz="2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t>
            </a:r>
            <a:r>
              <a:rPr lang="cs-CZ" sz="2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živočišná výroba zahrnující chov hospodářských a jiných zvířat nebo živočichů za účelem získávání, zpracování a výroby živočišných produktů, chov hospodářských zvířat k tahu a chov sportovních a dostihových koní,</a:t>
            </a:r>
          </a:p>
          <a:p>
            <a:pPr algn="just">
              <a:buNone/>
            </a:pPr>
            <a:r>
              <a:rPr lang="cs-CZ" sz="2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t>
            </a:r>
            <a:r>
              <a:rPr lang="cs-CZ" sz="2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produkce chovných a plemenných zvířat, využití jejich genetického materiálu a získávání zárodečných produktů, pokud jde o zvířata uvedená v písmenu b),</a:t>
            </a:r>
          </a:p>
          <a:p>
            <a:pPr algn="just">
              <a:buNone/>
            </a:pPr>
            <a:r>
              <a:rPr lang="cs-CZ" sz="2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t>
            </a:r>
            <a:r>
              <a:rPr lang="cs-CZ" sz="2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výroba osiv a sadby, školkařských výpěstků a genetického materiálu rostlin,</a:t>
            </a:r>
          </a:p>
          <a:p>
            <a:pPr algn="just">
              <a:buNone/>
            </a:pPr>
            <a:r>
              <a:rPr lang="cs-CZ" sz="2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a:t>
            </a:r>
            <a:r>
              <a:rPr lang="cs-CZ" sz="2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úprava, zpracování a prodej vlastní produkce zemědělské výroby</a:t>
            </a:r>
            <a:r>
              <a:rPr lang="cs-CZ" sz="2600" b="1" i="0" u="none" strike="noStrike" baseline="30000" dirty="0">
                <a:solidFill>
                  <a:srgbClr val="15679C"/>
                </a:solidFill>
                <a:effectLst/>
                <a:latin typeface="Calibri" panose="020F0502020204030204" pitchFamily="34" charset="0"/>
                <a:ea typeface="Calibri" panose="020F0502020204030204" pitchFamily="34" charset="0"/>
                <a:cs typeface="Calibri" panose="020F0502020204030204" pitchFamily="34" charset="0"/>
                <a:hlinkClick r:id="rId4"/>
              </a:rPr>
              <a:t>12</a:t>
            </a:r>
            <a:r>
              <a:rPr lang="cs-CZ" sz="2600" b="1" i="0" u="none" strike="noStrike" dirty="0">
                <a:solidFill>
                  <a:srgbClr val="15679C"/>
                </a:solidFill>
                <a:effectLst/>
                <a:latin typeface="Calibri" panose="020F0502020204030204" pitchFamily="34" charset="0"/>
                <a:ea typeface="Calibri" panose="020F0502020204030204" pitchFamily="34" charset="0"/>
                <a:cs typeface="Calibri" panose="020F0502020204030204" pitchFamily="34" charset="0"/>
                <a:hlinkClick r:id="rId4"/>
              </a:rPr>
              <a:t>)</a:t>
            </a:r>
            <a:r>
              <a:rPr lang="cs-CZ" sz="2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pokud je konečným produktem zemědělský produkt uvedený v Příloze I Smlouvy o fungování Evropské unie,</a:t>
            </a:r>
          </a:p>
          <a:p>
            <a:pPr algn="just">
              <a:buNone/>
            </a:pPr>
            <a:r>
              <a:rPr lang="cs-CZ" sz="2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a:t>
            </a:r>
            <a:r>
              <a:rPr lang="cs-CZ" sz="2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chov ryb, vodních živočichů a pěstování rostlin ve vodním útvaru povrchových vod na pozemcích vlastních, pronajatých nebo užívaných na základě jiného právního důvodu,</a:t>
            </a:r>
          </a:p>
          <a:p>
            <a:pPr algn="just">
              <a:buNone/>
            </a:pPr>
            <a:r>
              <a:rPr lang="cs-CZ" sz="2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a:t>
            </a:r>
            <a:r>
              <a:rPr lang="cs-CZ" sz="2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hospodaření v lese, na pozemcích vlastních, pronajatých, nebo užívaných na základě jiného právního důvodu,</a:t>
            </a:r>
          </a:p>
          <a:p>
            <a:pPr algn="just">
              <a:buNone/>
            </a:pPr>
            <a:r>
              <a:rPr lang="cs-CZ" sz="26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t>
            </a:r>
            <a:r>
              <a:rPr lang="cs-CZ" sz="2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hospodaření s vodou pro zemědělské a lesnické účely.</a:t>
            </a:r>
          </a:p>
          <a:p>
            <a:pPr algn="just"/>
            <a:r>
              <a:rPr lang="cs-CZ" sz="2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Dále se za zemědělskou výrobu považuje zemědělská činnost stanovená podle přímo použitelného předpisu Evropské unie upravujícího pravidla pro přímé platby zemědělcům v režimech podpory v rámci společné zemědělské politiky.</a:t>
            </a:r>
          </a:p>
        </p:txBody>
      </p:sp>
    </p:spTree>
    <p:extLst>
      <p:ext uri="{BB962C8B-B14F-4D97-AF65-F5344CB8AC3E}">
        <p14:creationId xmlns:p14="http://schemas.microsoft.com/office/powerpoint/2010/main" val="1021118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578"/>
            <a:ext cx="882380" cy="10285373"/>
          </a:xfrm>
          <a:custGeom>
            <a:avLst/>
            <a:gdLst/>
            <a:ahLst/>
            <a:cxnLst/>
            <a:rect l="l" t="t" r="r" b="b"/>
            <a:pathLst>
              <a:path w="882380" h="10285373">
                <a:moveTo>
                  <a:pt x="0" y="0"/>
                </a:moveTo>
                <a:lnTo>
                  <a:pt x="882380" y="0"/>
                </a:lnTo>
                <a:lnTo>
                  <a:pt x="882380" y="10285372"/>
                </a:lnTo>
                <a:lnTo>
                  <a:pt x="0" y="10285372"/>
                </a:lnTo>
                <a:lnTo>
                  <a:pt x="0" y="0"/>
                </a:lnTo>
                <a:close/>
              </a:path>
            </a:pathLst>
          </a:custGeom>
          <a:blipFill>
            <a:blip r:embed="rId2"/>
            <a:stretch>
              <a:fillRect l="-61" r="-61"/>
            </a:stretch>
          </a:blipFill>
        </p:spPr>
        <p:txBody>
          <a:bodyPr/>
          <a:lstStyle/>
          <a:p>
            <a:endParaRPr lang="cs-CZ"/>
          </a:p>
        </p:txBody>
      </p:sp>
      <p:sp>
        <p:nvSpPr>
          <p:cNvPr id="4" name="Freeform 4" descr="Obsah obrázku text, Písmo, kruh, logo  Popis byl vytvořen automaticky"/>
          <p:cNvSpPr/>
          <p:nvPr/>
        </p:nvSpPr>
        <p:spPr>
          <a:xfrm>
            <a:off x="14896550" y="580752"/>
            <a:ext cx="2141394" cy="836792"/>
          </a:xfrm>
          <a:custGeom>
            <a:avLst/>
            <a:gdLst/>
            <a:ahLst/>
            <a:cxnLst/>
            <a:rect l="l" t="t" r="r" b="b"/>
            <a:pathLst>
              <a:path w="2141394" h="836792">
                <a:moveTo>
                  <a:pt x="0" y="0"/>
                </a:moveTo>
                <a:lnTo>
                  <a:pt x="2141394" y="0"/>
                </a:lnTo>
                <a:lnTo>
                  <a:pt x="2141394" y="836792"/>
                </a:lnTo>
                <a:lnTo>
                  <a:pt x="0" y="836792"/>
                </a:lnTo>
                <a:lnTo>
                  <a:pt x="0" y="0"/>
                </a:lnTo>
                <a:close/>
              </a:path>
            </a:pathLst>
          </a:custGeom>
          <a:blipFill>
            <a:blip r:embed="rId3"/>
            <a:stretch>
              <a:fillRect l="-128" r="-128"/>
            </a:stretch>
          </a:blipFill>
        </p:spPr>
        <p:txBody>
          <a:bodyPr/>
          <a:lstStyle/>
          <a:p>
            <a:endParaRPr lang="cs-CZ"/>
          </a:p>
        </p:txBody>
      </p:sp>
      <p:sp>
        <p:nvSpPr>
          <p:cNvPr id="7" name="TextBox 7"/>
          <p:cNvSpPr txBox="1"/>
          <p:nvPr/>
        </p:nvSpPr>
        <p:spPr>
          <a:xfrm>
            <a:off x="1471627" y="1401513"/>
            <a:ext cx="15520973" cy="846386"/>
          </a:xfrm>
          <a:prstGeom prst="rect">
            <a:avLst/>
          </a:prstGeom>
        </p:spPr>
        <p:txBody>
          <a:bodyPr lIns="0" tIns="0" rIns="0" bIns="0" rtlCol="0" anchor="t">
            <a:spAutoFit/>
          </a:bodyPr>
          <a:lstStyle/>
          <a:p>
            <a:pPr algn="l">
              <a:lnSpc>
                <a:spcPts val="7200"/>
              </a:lnSpc>
            </a:pPr>
            <a:r>
              <a:rPr lang="cs-CZ" sz="4800" b="1" spc="193" dirty="0">
                <a:solidFill>
                  <a:srgbClr val="003657"/>
                </a:solidFill>
                <a:latin typeface="Silka Bold" panose="00000800000000000000" pitchFamily="50" charset="-18"/>
              </a:rPr>
              <a:t>Zemědělství</a:t>
            </a:r>
            <a:endParaRPr lang="en-US" sz="4800" b="1" spc="193" dirty="0">
              <a:solidFill>
                <a:srgbClr val="003657"/>
              </a:solidFill>
              <a:latin typeface="Silka Bold" panose="00000800000000000000" pitchFamily="50" charset="-18"/>
            </a:endParaRPr>
          </a:p>
        </p:txBody>
      </p:sp>
      <p:sp>
        <p:nvSpPr>
          <p:cNvPr id="8" name="TextBox 8"/>
          <p:cNvSpPr txBox="1"/>
          <p:nvPr/>
        </p:nvSpPr>
        <p:spPr>
          <a:xfrm>
            <a:off x="1066800" y="2406521"/>
            <a:ext cx="15266762" cy="5232202"/>
          </a:xfrm>
          <a:prstGeom prst="rect">
            <a:avLst/>
          </a:prstGeom>
        </p:spPr>
        <p:txBody>
          <a:bodyPr wrap="square" lIns="0" tIns="0" rIns="0" bIns="0" rtlCol="0" anchor="t">
            <a:spAutoFit/>
          </a:bodyPr>
          <a:lstStyle/>
          <a:p>
            <a:pPr marL="457200" indent="-457200">
              <a:buFont typeface="Arial" panose="020B0604020202020204" pitchFamily="34" charset="0"/>
              <a:buChar char="•"/>
            </a:pPr>
            <a:r>
              <a:rPr lang="cs-CZ" sz="4400" dirty="0"/>
              <a:t>Zemědělská činnost jako hlavní zdroj obživy pro většinu obyvatel až do průmyslové revoluce </a:t>
            </a:r>
          </a:p>
          <a:p>
            <a:pPr marL="457200" indent="-457200">
              <a:buFont typeface="Arial" panose="020B0604020202020204" pitchFamily="34" charset="0"/>
              <a:buChar char="•"/>
            </a:pPr>
            <a:r>
              <a:rPr lang="cs-CZ" sz="4400" dirty="0"/>
              <a:t>Zemědělský statek organizační jednotka pro všechny společenské skupiny žijící na venkově</a:t>
            </a:r>
          </a:p>
          <a:p>
            <a:pPr marL="457200" indent="-457200">
              <a:buFont typeface="Arial" panose="020B0604020202020204" pitchFamily="34" charset="0"/>
              <a:buChar char="•"/>
            </a:pPr>
            <a:r>
              <a:rPr lang="cs-CZ" sz="4400" dirty="0"/>
              <a:t>Zemědělství jako tradiční venkovský svépomocný systém</a:t>
            </a:r>
          </a:p>
          <a:p>
            <a:pPr marL="457200" indent="-457200">
              <a:buFont typeface="Arial" panose="020B0604020202020204" pitchFamily="34" charset="0"/>
              <a:buChar char="•"/>
            </a:pPr>
            <a:r>
              <a:rPr lang="cs-CZ" sz="4400" dirty="0"/>
              <a:t>Zemědělství postupně jako samostatný sektor, profesionalizace, industrializace, byznys</a:t>
            </a:r>
          </a:p>
          <a:p>
            <a:pPr marL="963283" lvl="1" indent="-571500">
              <a:spcAft>
                <a:spcPts val="1200"/>
              </a:spcAft>
              <a:buFont typeface="Arial" panose="020B0604020202020204" pitchFamily="34" charset="0"/>
              <a:buChar char="•"/>
            </a:pPr>
            <a:endParaRPr lang="cs-CZ" sz="3200" spc="214" dirty="0">
              <a:solidFill>
                <a:srgbClr val="D22D40"/>
              </a:solidFill>
              <a:latin typeface="Silka Medium" panose="00000600000000000000" pitchFamily="50" charset="-1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text 2">
            <a:extLst>
              <a:ext uri="{FF2B5EF4-FFF2-40B4-BE49-F238E27FC236}">
                <a16:creationId xmlns:a16="http://schemas.microsoft.com/office/drawing/2014/main" id="{2F0C09E8-AB8F-78E3-217A-D0AF94BE1D6A}"/>
              </a:ext>
            </a:extLst>
          </p:cNvPr>
          <p:cNvSpPr>
            <a:spLocks noGrp="1"/>
          </p:cNvSpPr>
          <p:nvPr>
            <p:ph type="body" idx="1"/>
          </p:nvPr>
        </p:nvSpPr>
        <p:spPr/>
        <p:txBody>
          <a:bodyPr/>
          <a:lstStyle/>
          <a:p>
            <a:r>
              <a:rPr lang="cs-CZ" sz="3000" dirty="0">
                <a:solidFill>
                  <a:srgbClr val="C00000"/>
                </a:solidFill>
              </a:rPr>
              <a:t>Do r. 1948 </a:t>
            </a:r>
          </a:p>
          <a:p>
            <a:endParaRPr lang="cs-CZ" dirty="0"/>
          </a:p>
        </p:txBody>
      </p:sp>
      <p:sp>
        <p:nvSpPr>
          <p:cNvPr id="4" name="Zástupný obsah 3">
            <a:extLst>
              <a:ext uri="{FF2B5EF4-FFF2-40B4-BE49-F238E27FC236}">
                <a16:creationId xmlns:a16="http://schemas.microsoft.com/office/drawing/2014/main" id="{A827F287-9747-E246-47F0-ED74256CA713}"/>
              </a:ext>
            </a:extLst>
          </p:cNvPr>
          <p:cNvSpPr>
            <a:spLocks noGrp="1"/>
          </p:cNvSpPr>
          <p:nvPr>
            <p:ph sz="half" idx="2"/>
          </p:nvPr>
        </p:nvSpPr>
        <p:spPr/>
        <p:txBody>
          <a:bodyPr/>
          <a:lstStyle/>
          <a:p>
            <a:pPr lvl="1">
              <a:buFont typeface="Courier New" panose="02070309020205020404" pitchFamily="49" charset="0"/>
              <a:buChar char="o"/>
            </a:pPr>
            <a:r>
              <a:rPr lang="cs-CZ" sz="3000" dirty="0"/>
              <a:t>Menší zemědělské farmy (rodinné, soukromé)</a:t>
            </a:r>
          </a:p>
          <a:p>
            <a:pPr lvl="1">
              <a:buFont typeface="Courier New" panose="02070309020205020404" pitchFamily="49" charset="0"/>
              <a:buChar char="o"/>
            </a:pPr>
            <a:r>
              <a:rPr lang="cs-CZ" sz="3000" dirty="0"/>
              <a:t>Vazba na půdu</a:t>
            </a:r>
          </a:p>
          <a:p>
            <a:pPr lvl="1">
              <a:buFont typeface="Courier New" panose="02070309020205020404" pitchFamily="49" charset="0"/>
              <a:buChar char="o"/>
            </a:pPr>
            <a:r>
              <a:rPr lang="cs-CZ" sz="3000" dirty="0"/>
              <a:t>Tradice</a:t>
            </a:r>
          </a:p>
          <a:p>
            <a:pPr lvl="1">
              <a:buFont typeface="Courier New" panose="02070309020205020404" pitchFamily="49" charset="0"/>
              <a:buChar char="o"/>
            </a:pPr>
            <a:r>
              <a:rPr lang="cs-CZ" sz="3000" dirty="0"/>
              <a:t>Lokální zemědělská produkce pro lokální zákazníky</a:t>
            </a:r>
          </a:p>
          <a:p>
            <a:pPr lvl="1">
              <a:buFont typeface="Courier New" panose="02070309020205020404" pitchFamily="49" charset="0"/>
              <a:buChar char="o"/>
            </a:pPr>
            <a:r>
              <a:rPr lang="cs-CZ" sz="3000" dirty="0"/>
              <a:t>Podobné všude v Evropě</a:t>
            </a:r>
          </a:p>
          <a:p>
            <a:endParaRPr lang="cs-CZ" dirty="0"/>
          </a:p>
        </p:txBody>
      </p:sp>
      <p:sp>
        <p:nvSpPr>
          <p:cNvPr id="5" name="Zástupný text 4">
            <a:extLst>
              <a:ext uri="{FF2B5EF4-FFF2-40B4-BE49-F238E27FC236}">
                <a16:creationId xmlns:a16="http://schemas.microsoft.com/office/drawing/2014/main" id="{658C50F5-BF09-38EB-E26C-AA4412A7ABBF}"/>
              </a:ext>
            </a:extLst>
          </p:cNvPr>
          <p:cNvSpPr>
            <a:spLocks noGrp="1"/>
          </p:cNvSpPr>
          <p:nvPr>
            <p:ph type="body" sz="quarter" idx="3"/>
          </p:nvPr>
        </p:nvSpPr>
        <p:spPr/>
        <p:txBody>
          <a:bodyPr/>
          <a:lstStyle/>
          <a:p>
            <a:r>
              <a:rPr lang="cs-CZ" sz="3000" dirty="0">
                <a:solidFill>
                  <a:srgbClr val="C00000"/>
                </a:solidFill>
              </a:rPr>
              <a:t>Po r. 1948</a:t>
            </a:r>
          </a:p>
          <a:p>
            <a:endParaRPr lang="cs-CZ" dirty="0"/>
          </a:p>
        </p:txBody>
      </p:sp>
      <p:sp>
        <p:nvSpPr>
          <p:cNvPr id="7" name="Zástupný obsah 6">
            <a:extLst>
              <a:ext uri="{FF2B5EF4-FFF2-40B4-BE49-F238E27FC236}">
                <a16:creationId xmlns:a16="http://schemas.microsoft.com/office/drawing/2014/main" id="{224D0281-0774-06AF-4C54-BCBDACDA26C5}"/>
              </a:ext>
            </a:extLst>
          </p:cNvPr>
          <p:cNvSpPr>
            <a:spLocks noGrp="1"/>
          </p:cNvSpPr>
          <p:nvPr>
            <p:ph sz="half" idx="13"/>
          </p:nvPr>
        </p:nvSpPr>
        <p:spPr/>
        <p:txBody>
          <a:bodyPr/>
          <a:lstStyle/>
          <a:p>
            <a:pPr lvl="1">
              <a:buFont typeface="Courier New" panose="02070309020205020404" pitchFamily="49" charset="0"/>
              <a:buChar char="o"/>
            </a:pPr>
            <a:r>
              <a:rPr lang="cs-CZ" sz="3000" dirty="0"/>
              <a:t>Znárodňování, kolektivizace</a:t>
            </a:r>
          </a:p>
          <a:p>
            <a:pPr lvl="1">
              <a:buFont typeface="Courier New" panose="02070309020205020404" pitchFamily="49" charset="0"/>
              <a:buChar char="o"/>
            </a:pPr>
            <a:r>
              <a:rPr lang="cs-CZ" sz="3000" dirty="0"/>
              <a:t>Centralizace plánování</a:t>
            </a:r>
          </a:p>
          <a:p>
            <a:pPr lvl="1">
              <a:buFont typeface="Courier New" panose="02070309020205020404" pitchFamily="49" charset="0"/>
              <a:buChar char="o"/>
            </a:pPr>
            <a:r>
              <a:rPr lang="cs-CZ" sz="3000" dirty="0"/>
              <a:t>Konec tradice rodinných farem</a:t>
            </a:r>
          </a:p>
          <a:p>
            <a:pPr lvl="1">
              <a:buFont typeface="Courier New" panose="02070309020205020404" pitchFamily="49" charset="0"/>
              <a:buChar char="o"/>
            </a:pPr>
            <a:r>
              <a:rPr lang="cs-CZ" sz="3000" dirty="0"/>
              <a:t>Státní statky, JZD</a:t>
            </a:r>
          </a:p>
          <a:p>
            <a:pPr lvl="1">
              <a:buFont typeface="Courier New" panose="02070309020205020404" pitchFamily="49" charset="0"/>
              <a:buChar char="o"/>
            </a:pPr>
            <a:r>
              <a:rPr lang="cs-CZ" sz="3000" dirty="0"/>
              <a:t>Zpřetrhání vazby na půdu</a:t>
            </a:r>
          </a:p>
          <a:p>
            <a:pPr lvl="1">
              <a:buFont typeface="Courier New" panose="02070309020205020404" pitchFamily="49" charset="0"/>
              <a:buChar char="o"/>
            </a:pPr>
            <a:r>
              <a:rPr lang="cs-CZ" sz="3000" dirty="0"/>
              <a:t>Změny v produkci</a:t>
            </a:r>
          </a:p>
          <a:p>
            <a:pPr lvl="2">
              <a:buFont typeface="Courier New" panose="02070309020205020404" pitchFamily="49" charset="0"/>
              <a:buChar char="o"/>
            </a:pPr>
            <a:r>
              <a:rPr lang="cs-CZ" sz="3000" dirty="0">
                <a:solidFill>
                  <a:schemeClr val="tx2"/>
                </a:solidFill>
              </a:rPr>
              <a:t>Identické či velmi podobné osevní postupy</a:t>
            </a:r>
          </a:p>
          <a:p>
            <a:pPr lvl="2">
              <a:buFont typeface="Courier New" panose="02070309020205020404" pitchFamily="49" charset="0"/>
              <a:buChar char="o"/>
            </a:pPr>
            <a:r>
              <a:rPr lang="cs-CZ" sz="3000" dirty="0">
                <a:solidFill>
                  <a:schemeClr val="tx2"/>
                </a:solidFill>
              </a:rPr>
              <a:t>Bez respektu ke stanovištním podmínkám, intenzifikace</a:t>
            </a:r>
          </a:p>
          <a:p>
            <a:endParaRPr lang="cs-CZ" dirty="0"/>
          </a:p>
        </p:txBody>
      </p:sp>
      <p:sp>
        <p:nvSpPr>
          <p:cNvPr id="9" name="TextBox 7">
            <a:extLst>
              <a:ext uri="{FF2B5EF4-FFF2-40B4-BE49-F238E27FC236}">
                <a16:creationId xmlns:a16="http://schemas.microsoft.com/office/drawing/2014/main" id="{C9A5BB38-E420-1C12-73A4-9B9C06329E7D}"/>
              </a:ext>
            </a:extLst>
          </p:cNvPr>
          <p:cNvSpPr txBox="1"/>
          <p:nvPr/>
        </p:nvSpPr>
        <p:spPr>
          <a:xfrm>
            <a:off x="1471627" y="1401513"/>
            <a:ext cx="15520973" cy="846386"/>
          </a:xfrm>
          <a:prstGeom prst="rect">
            <a:avLst/>
          </a:prstGeom>
        </p:spPr>
        <p:txBody>
          <a:bodyPr lIns="0" tIns="0" rIns="0" bIns="0" rtlCol="0" anchor="t">
            <a:spAutoFit/>
          </a:bodyPr>
          <a:lstStyle/>
          <a:p>
            <a:pPr algn="l">
              <a:lnSpc>
                <a:spcPts val="7200"/>
              </a:lnSpc>
            </a:pPr>
            <a:r>
              <a:rPr lang="cs-CZ" sz="4800" b="1" spc="193" dirty="0">
                <a:solidFill>
                  <a:srgbClr val="003657"/>
                </a:solidFill>
                <a:latin typeface="Silka Bold" panose="00000800000000000000" pitchFamily="50" charset="-18"/>
              </a:rPr>
              <a:t>Zemědělství</a:t>
            </a:r>
            <a:endParaRPr lang="en-US" sz="4800" b="1" spc="193" dirty="0">
              <a:solidFill>
                <a:srgbClr val="003657"/>
              </a:solidFill>
              <a:latin typeface="Silka Bold" panose="00000800000000000000" pitchFamily="50" charset="-18"/>
            </a:endParaRPr>
          </a:p>
        </p:txBody>
      </p:sp>
    </p:spTree>
    <p:extLst>
      <p:ext uri="{BB962C8B-B14F-4D97-AF65-F5344CB8AC3E}">
        <p14:creationId xmlns:p14="http://schemas.microsoft.com/office/powerpoint/2010/main" val="2061373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rázek 10">
            <a:extLst>
              <a:ext uri="{FF2B5EF4-FFF2-40B4-BE49-F238E27FC236}">
                <a16:creationId xmlns:a16="http://schemas.microsoft.com/office/drawing/2014/main" id="{5F575054-37D6-CBCA-6FB6-F70B042AD83E}"/>
              </a:ext>
            </a:extLst>
          </p:cNvPr>
          <p:cNvPicPr>
            <a:picLocks noChangeAspect="1"/>
          </p:cNvPicPr>
          <p:nvPr/>
        </p:nvPicPr>
        <p:blipFill>
          <a:blip r:embed="rId2" cstate="print">
            <a:extLst>
              <a:ext uri="{28A0092B-C50C-407E-A947-70E740481C1C}">
                <a14:useLocalDpi xmlns:a14="http://schemas.microsoft.com/office/drawing/2010/main" val="0"/>
              </a:ext>
            </a:extLst>
          </a:blip>
          <a:srcRect l="7177" r="7186" b="2"/>
          <a:stretch/>
        </p:blipFill>
        <p:spPr>
          <a:xfrm>
            <a:off x="20" y="10"/>
            <a:ext cx="6004538" cy="5083329"/>
          </a:xfrm>
          <a:prstGeom prst="rect">
            <a:avLst/>
          </a:prstGeom>
        </p:spPr>
      </p:pic>
      <p:pic>
        <p:nvPicPr>
          <p:cNvPr id="6" name="Obrázek 5">
            <a:extLst>
              <a:ext uri="{FF2B5EF4-FFF2-40B4-BE49-F238E27FC236}">
                <a16:creationId xmlns:a16="http://schemas.microsoft.com/office/drawing/2014/main" id="{FE2C0A72-ACEE-4F04-66BE-EA037D614EBF}"/>
              </a:ext>
            </a:extLst>
          </p:cNvPr>
          <p:cNvPicPr>
            <a:picLocks noChangeAspect="1"/>
          </p:cNvPicPr>
          <p:nvPr/>
        </p:nvPicPr>
        <p:blipFill>
          <a:blip r:embed="rId3" cstate="print">
            <a:extLst>
              <a:ext uri="{28A0092B-C50C-407E-A947-70E740481C1C}">
                <a14:useLocalDpi xmlns:a14="http://schemas.microsoft.com/office/drawing/2010/main" val="0"/>
              </a:ext>
            </a:extLst>
          </a:blip>
          <a:srcRect l="7235" r="5564" b="2"/>
          <a:stretch/>
        </p:blipFill>
        <p:spPr>
          <a:xfrm>
            <a:off x="6141718" y="10"/>
            <a:ext cx="6021071" cy="5074910"/>
          </a:xfrm>
          <a:prstGeom prst="rect">
            <a:avLst/>
          </a:prstGeom>
        </p:spPr>
      </p:pic>
      <p:pic>
        <p:nvPicPr>
          <p:cNvPr id="12" name="Obrázek 11">
            <a:extLst>
              <a:ext uri="{FF2B5EF4-FFF2-40B4-BE49-F238E27FC236}">
                <a16:creationId xmlns:a16="http://schemas.microsoft.com/office/drawing/2014/main" id="{19CC5411-D7F1-B389-35E7-D567719EC093}"/>
              </a:ext>
            </a:extLst>
          </p:cNvPr>
          <p:cNvPicPr>
            <a:picLocks noChangeAspect="1"/>
          </p:cNvPicPr>
          <p:nvPr/>
        </p:nvPicPr>
        <p:blipFill>
          <a:blip r:embed="rId4" cstate="print">
            <a:extLst>
              <a:ext uri="{28A0092B-C50C-407E-A947-70E740481C1C}">
                <a14:useLocalDpi xmlns:a14="http://schemas.microsoft.com/office/drawing/2010/main" val="0"/>
              </a:ext>
            </a:extLst>
          </a:blip>
          <a:srcRect l="5030" r="6229" b="-2"/>
          <a:stretch/>
        </p:blipFill>
        <p:spPr>
          <a:xfrm>
            <a:off x="12283440" y="10"/>
            <a:ext cx="6004558" cy="5074910"/>
          </a:xfrm>
          <a:prstGeom prst="rect">
            <a:avLst/>
          </a:prstGeom>
        </p:spPr>
      </p:pic>
      <p:pic>
        <p:nvPicPr>
          <p:cNvPr id="13" name="Obrázek 12">
            <a:extLst>
              <a:ext uri="{FF2B5EF4-FFF2-40B4-BE49-F238E27FC236}">
                <a16:creationId xmlns:a16="http://schemas.microsoft.com/office/drawing/2014/main" id="{75E5BA08-6612-CF6A-3511-4E9F0E83BB88}"/>
              </a:ext>
            </a:extLst>
          </p:cNvPr>
          <p:cNvPicPr>
            <a:picLocks noChangeAspect="1"/>
          </p:cNvPicPr>
          <p:nvPr/>
        </p:nvPicPr>
        <p:blipFill>
          <a:blip r:embed="rId5">
            <a:extLst>
              <a:ext uri="{28A0092B-C50C-407E-A947-70E740481C1C}">
                <a14:useLocalDpi xmlns:a14="http://schemas.microsoft.com/office/drawing/2010/main" val="0"/>
              </a:ext>
            </a:extLst>
          </a:blip>
          <a:srcRect l="21047" r="7786" b="1"/>
          <a:stretch/>
        </p:blipFill>
        <p:spPr>
          <a:xfrm>
            <a:off x="20" y="5203653"/>
            <a:ext cx="6004538" cy="5083339"/>
          </a:xfrm>
          <a:prstGeom prst="rect">
            <a:avLst/>
          </a:prstGeom>
        </p:spPr>
      </p:pic>
      <p:pic>
        <p:nvPicPr>
          <p:cNvPr id="9" name="Obrázek 8">
            <a:extLst>
              <a:ext uri="{FF2B5EF4-FFF2-40B4-BE49-F238E27FC236}">
                <a16:creationId xmlns:a16="http://schemas.microsoft.com/office/drawing/2014/main" id="{8D9D232C-C439-6D92-B591-20C15691D463}"/>
              </a:ext>
            </a:extLst>
          </p:cNvPr>
          <p:cNvPicPr>
            <a:picLocks noChangeAspect="1"/>
          </p:cNvPicPr>
          <p:nvPr/>
        </p:nvPicPr>
        <p:blipFill>
          <a:blip r:embed="rId6" cstate="print">
            <a:extLst>
              <a:ext uri="{28A0092B-C50C-407E-A947-70E740481C1C}">
                <a14:useLocalDpi xmlns:a14="http://schemas.microsoft.com/office/drawing/2010/main" val="0"/>
              </a:ext>
            </a:extLst>
          </a:blip>
          <a:srcRect l="10112" r="4762" b="2"/>
          <a:stretch/>
        </p:blipFill>
        <p:spPr>
          <a:xfrm>
            <a:off x="6141718" y="5203653"/>
            <a:ext cx="6021071" cy="5074920"/>
          </a:xfrm>
          <a:prstGeom prst="rect">
            <a:avLst/>
          </a:prstGeom>
        </p:spPr>
      </p:pic>
      <p:pic>
        <p:nvPicPr>
          <p:cNvPr id="5" name="Zástupný symbol pro obsah 5">
            <a:extLst>
              <a:ext uri="{FF2B5EF4-FFF2-40B4-BE49-F238E27FC236}">
                <a16:creationId xmlns:a16="http://schemas.microsoft.com/office/drawing/2014/main" id="{92A96D43-8B4E-A86A-0716-4251B3E7129B}"/>
              </a:ext>
            </a:extLst>
          </p:cNvPr>
          <p:cNvPicPr>
            <a:picLocks noChangeAspect="1"/>
          </p:cNvPicPr>
          <p:nvPr/>
        </p:nvPicPr>
        <p:blipFill>
          <a:blip r:embed="rId7">
            <a:extLst>
              <a:ext uri="{28A0092B-C50C-407E-A947-70E740481C1C}">
                <a14:useLocalDpi xmlns:a14="http://schemas.microsoft.com/office/drawing/2010/main" val="0"/>
              </a:ext>
            </a:extLst>
          </a:blip>
          <a:srcRect l="11391" r="260"/>
          <a:stretch/>
        </p:blipFill>
        <p:spPr bwMode="auto">
          <a:xfrm>
            <a:off x="12299949" y="5203653"/>
            <a:ext cx="5988051" cy="50833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2151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sah 3">
            <a:extLst>
              <a:ext uri="{FF2B5EF4-FFF2-40B4-BE49-F238E27FC236}">
                <a16:creationId xmlns:a16="http://schemas.microsoft.com/office/drawing/2014/main" id="{A827F287-9747-E246-47F0-ED74256CA713}"/>
              </a:ext>
            </a:extLst>
          </p:cNvPr>
          <p:cNvSpPr>
            <a:spLocks noGrp="1"/>
          </p:cNvSpPr>
          <p:nvPr>
            <p:ph sz="half" idx="2"/>
          </p:nvPr>
        </p:nvSpPr>
        <p:spPr>
          <a:xfrm>
            <a:off x="757691" y="3421715"/>
            <a:ext cx="8172000" cy="5862779"/>
          </a:xfrm>
        </p:spPr>
        <p:txBody>
          <a:bodyPr>
            <a:normAutofit fontScale="92500"/>
          </a:bodyPr>
          <a:lstStyle/>
          <a:p>
            <a:pPr lvl="1">
              <a:lnSpc>
                <a:spcPct val="100000"/>
              </a:lnSpc>
              <a:buFont typeface="Arial" panose="020B0604020202020204" pitchFamily="34" charset="0"/>
              <a:buChar char="•"/>
            </a:pPr>
            <a:r>
              <a:rPr lang="cs-CZ" sz="3600" dirty="0"/>
              <a:t>Změny v krajině</a:t>
            </a:r>
          </a:p>
          <a:p>
            <a:pPr lvl="1">
              <a:lnSpc>
                <a:spcPct val="100000"/>
              </a:lnSpc>
              <a:buFont typeface="Arial" panose="020B0604020202020204" pitchFamily="34" charset="0"/>
              <a:buChar char="•"/>
            </a:pPr>
            <a:r>
              <a:rPr lang="cs-CZ" sz="3600" dirty="0"/>
              <a:t>Intenzivní zemědělská produkce</a:t>
            </a:r>
          </a:p>
          <a:p>
            <a:pPr lvl="1">
              <a:lnSpc>
                <a:spcPct val="100000"/>
              </a:lnSpc>
              <a:buFont typeface="Arial" panose="020B0604020202020204" pitchFamily="34" charset="0"/>
              <a:buChar char="•"/>
            </a:pPr>
            <a:r>
              <a:rPr lang="cs-CZ" sz="3600" dirty="0"/>
              <a:t>Důraz na produkční funkci, málo mimoprodukčních aktivit</a:t>
            </a:r>
          </a:p>
          <a:p>
            <a:pPr lvl="1">
              <a:lnSpc>
                <a:spcPct val="100000"/>
              </a:lnSpc>
              <a:buFont typeface="Arial" panose="020B0604020202020204" pitchFamily="34" charset="0"/>
              <a:buChar char="•"/>
            </a:pPr>
            <a:r>
              <a:rPr lang="cs-CZ" sz="3600" dirty="0"/>
              <a:t>Pomalá obnova lokálních zpracovatelských kapacit</a:t>
            </a:r>
          </a:p>
          <a:p>
            <a:pPr lvl="1">
              <a:lnSpc>
                <a:spcPct val="100000"/>
              </a:lnSpc>
              <a:buFont typeface="Arial" panose="020B0604020202020204" pitchFamily="34" charset="0"/>
              <a:buChar char="•"/>
            </a:pPr>
            <a:r>
              <a:rPr lang="cs-CZ" sz="3600" dirty="0"/>
              <a:t>Status zemědělce</a:t>
            </a:r>
          </a:p>
          <a:p>
            <a:pPr lvl="1">
              <a:lnSpc>
                <a:spcPct val="100000"/>
              </a:lnSpc>
              <a:buFont typeface="Arial" panose="020B0604020202020204" pitchFamily="34" charset="0"/>
              <a:buChar char="•"/>
            </a:pPr>
            <a:r>
              <a:rPr lang="cs-CZ" sz="3600" dirty="0"/>
              <a:t>Změny v návycích spotřebitele</a:t>
            </a:r>
          </a:p>
          <a:p>
            <a:pPr lvl="1">
              <a:lnSpc>
                <a:spcPct val="100000"/>
              </a:lnSpc>
              <a:buFont typeface="Arial" panose="020B0604020202020204" pitchFamily="34" charset="0"/>
              <a:buChar char="•"/>
            </a:pPr>
            <a:r>
              <a:rPr lang="cs-CZ" sz="3600" dirty="0"/>
              <a:t>Duální charakter zemědělských podniků</a:t>
            </a:r>
          </a:p>
          <a:p>
            <a:pPr>
              <a:lnSpc>
                <a:spcPct val="100000"/>
              </a:lnSpc>
            </a:pPr>
            <a:endParaRPr lang="cs-CZ" sz="3600" dirty="0"/>
          </a:p>
        </p:txBody>
      </p:sp>
      <p:pic>
        <p:nvPicPr>
          <p:cNvPr id="14" name="Obrázek 13">
            <a:extLst>
              <a:ext uri="{FF2B5EF4-FFF2-40B4-BE49-F238E27FC236}">
                <a16:creationId xmlns:a16="http://schemas.microsoft.com/office/drawing/2014/main" id="{FA6BC6B8-C369-BBB1-A27E-29DC7D14F7A7}"/>
              </a:ext>
            </a:extLst>
          </p:cNvPr>
          <p:cNvPicPr>
            <a:picLocks noChangeAspect="1"/>
          </p:cNvPicPr>
          <p:nvPr/>
        </p:nvPicPr>
        <p:blipFill rotWithShape="1">
          <a:blip r:embed="rId2"/>
          <a:srcRect l="25852" r="9306"/>
          <a:stretch/>
        </p:blipFill>
        <p:spPr>
          <a:xfrm>
            <a:off x="9358311" y="3421716"/>
            <a:ext cx="8542827" cy="5862777"/>
          </a:xfrm>
          <a:prstGeom prst="rect">
            <a:avLst/>
          </a:prstGeom>
          <a:noFill/>
        </p:spPr>
      </p:pic>
      <p:sp>
        <p:nvSpPr>
          <p:cNvPr id="6" name="TextBox 7">
            <a:extLst>
              <a:ext uri="{FF2B5EF4-FFF2-40B4-BE49-F238E27FC236}">
                <a16:creationId xmlns:a16="http://schemas.microsoft.com/office/drawing/2014/main" id="{16F8FB1F-3E52-BB63-B9A2-D2F78054730F}"/>
              </a:ext>
            </a:extLst>
          </p:cNvPr>
          <p:cNvSpPr txBox="1"/>
          <p:nvPr/>
        </p:nvSpPr>
        <p:spPr>
          <a:xfrm>
            <a:off x="1471627" y="1401513"/>
            <a:ext cx="15520973" cy="846386"/>
          </a:xfrm>
          <a:prstGeom prst="rect">
            <a:avLst/>
          </a:prstGeom>
        </p:spPr>
        <p:txBody>
          <a:bodyPr lIns="0" tIns="0" rIns="0" bIns="0" rtlCol="0" anchor="t">
            <a:spAutoFit/>
          </a:bodyPr>
          <a:lstStyle/>
          <a:p>
            <a:pPr algn="l">
              <a:lnSpc>
                <a:spcPts val="7200"/>
              </a:lnSpc>
            </a:pPr>
            <a:r>
              <a:rPr lang="cs-CZ" sz="4800" b="1" spc="193" dirty="0">
                <a:solidFill>
                  <a:srgbClr val="003657"/>
                </a:solidFill>
                <a:latin typeface="Silka Bold" panose="00000800000000000000" pitchFamily="50" charset="-18"/>
              </a:rPr>
              <a:t>Zemědělství v ČR</a:t>
            </a:r>
            <a:endParaRPr lang="en-US" sz="4800" b="1" spc="193" dirty="0">
              <a:solidFill>
                <a:srgbClr val="003657"/>
              </a:solidFill>
              <a:latin typeface="Silka Bold" panose="00000800000000000000" pitchFamily="50" charset="-18"/>
            </a:endParaRPr>
          </a:p>
        </p:txBody>
      </p:sp>
    </p:spTree>
    <p:extLst>
      <p:ext uri="{BB962C8B-B14F-4D97-AF65-F5344CB8AC3E}">
        <p14:creationId xmlns:p14="http://schemas.microsoft.com/office/powerpoint/2010/main" val="1819386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2" descr="https://www.email.cz/download/i/dDGv9biV4tCYvBxJkKnim7xyoTfVN1VZYhreszGaPGYSMx0PvI3hIPZlOG8C8UT7P31Qh1k/%C4%8Cesko-Rakousko.png">
            <a:extLst>
              <a:ext uri="{FF2B5EF4-FFF2-40B4-BE49-F238E27FC236}">
                <a16:creationId xmlns:a16="http://schemas.microsoft.com/office/drawing/2014/main" id="{C21DE70E-AA73-416F-CCD6-1EEB0C7F9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40" r="-1" b="-1"/>
          <a:stretch/>
        </p:blipFill>
        <p:spPr bwMode="auto">
          <a:xfrm>
            <a:off x="295275" y="260277"/>
            <a:ext cx="17697450" cy="9769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3538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478</TotalTime>
  <Words>1076</Words>
  <Application>Microsoft Office PowerPoint</Application>
  <PresentationFormat>Vlastní</PresentationFormat>
  <Paragraphs>145</Paragraphs>
  <Slides>37</Slides>
  <Notes>2</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37</vt:i4>
      </vt:variant>
    </vt:vector>
  </HeadingPairs>
  <TitlesOfParts>
    <vt:vector size="46" baseType="lpstr">
      <vt:lpstr>Gill Sans MT</vt:lpstr>
      <vt:lpstr>Silka Medium</vt:lpstr>
      <vt:lpstr>Silka</vt:lpstr>
      <vt:lpstr>Arial</vt:lpstr>
      <vt:lpstr>Calibri</vt:lpstr>
      <vt:lpstr>Silka SemiBold</vt:lpstr>
      <vt:lpstr>Silka Bold</vt:lpstr>
      <vt:lpstr>Courier New</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Co vidíte na následujících obrázcích?</vt:lpstr>
      <vt:lpstr>Prezentace aplikace PowerPoint</vt:lpstr>
      <vt:lpstr>Prezentace aplikace PowerPoint</vt:lpstr>
      <vt:lpstr>Prezentace aplikace PowerPoint</vt:lpstr>
      <vt:lpstr>Prezentace aplikace PowerPoint</vt:lpstr>
      <vt:lpstr>Prezentace aplikace PowerPoint</vt:lpstr>
      <vt:lpstr>Funkce zemědělství </vt:lpstr>
      <vt:lpstr>Prezentace aplikace PowerPoint</vt:lpstr>
      <vt:lpstr>Prezentace aplikace PowerPoint</vt:lpstr>
      <vt:lpstr>Definice sociálního zemědělství </vt:lpstr>
      <vt:lpstr>Cíle sociálního zemědělství </vt:lpstr>
      <vt:lpstr>Prezentace aplikace PowerPoint</vt:lpstr>
      <vt:lpstr>Formy sociálního zemědělství </vt:lpstr>
      <vt:lpstr>Prezentace aplikace PowerPoint</vt:lpstr>
      <vt:lpstr>Prezentace aplikace PowerPoint</vt:lpstr>
      <vt:lpstr>Prezentace aplikace PowerPoint</vt:lpstr>
      <vt:lpstr>Prezentace aplikace PowerPoint</vt:lpstr>
      <vt:lpstr>Prezentace aplikace PowerPoint</vt:lpstr>
      <vt:lpstr>Vzdělávání a výzkum</vt:lpstr>
      <vt:lpstr>Prezentace aplikace PowerPoint</vt:lpstr>
      <vt:lpstr>Prezentace aplikace PowerPoint</vt:lpstr>
      <vt:lpstr>Prezentace aplikace PowerPoint</vt:lpstr>
      <vt:lpstr>Prezentace aplikace PowerPoint</vt:lpstr>
      <vt:lpstr>DISKUSE/OTÁZKY?</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DOD24_SPP_finalPDF</dc:title>
  <dc:creator>Eliška Hudcová</dc:creator>
  <cp:lastModifiedBy>Eliška Hudcová</cp:lastModifiedBy>
  <cp:revision>17</cp:revision>
  <dcterms:created xsi:type="dcterms:W3CDTF">2006-08-16T00:00:00Z</dcterms:created>
  <dcterms:modified xsi:type="dcterms:W3CDTF">2025-04-14T15:11:35Z</dcterms:modified>
  <dc:identifier>DAF6jUoLF5Y</dc:identifier>
</cp:coreProperties>
</file>