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2" r:id="rId9"/>
    <p:sldId id="266" r:id="rId10"/>
    <p:sldId id="267" r:id="rId11"/>
    <p:sldId id="287" r:id="rId12"/>
    <p:sldId id="268" r:id="rId13"/>
    <p:sldId id="269" r:id="rId14"/>
    <p:sldId id="270" r:id="rId15"/>
    <p:sldId id="271" r:id="rId16"/>
    <p:sldId id="289" r:id="rId17"/>
    <p:sldId id="272" r:id="rId18"/>
    <p:sldId id="273" r:id="rId19"/>
    <p:sldId id="274" r:id="rId20"/>
    <p:sldId id="286" r:id="rId21"/>
    <p:sldId id="275" r:id="rId22"/>
    <p:sldId id="276" r:id="rId23"/>
    <p:sldId id="277" r:id="rId24"/>
    <p:sldId id="288" r:id="rId25"/>
    <p:sldId id="278" r:id="rId26"/>
    <p:sldId id="279" r:id="rId27"/>
    <p:sldId id="280" r:id="rId28"/>
    <p:sldId id="285" r:id="rId29"/>
    <p:sldId id="281" r:id="rId30"/>
    <p:sldId id="282" r:id="rId31"/>
    <p:sldId id="283" r:id="rId32"/>
    <p:sldId id="284" r:id="rId33"/>
    <p:sldId id="290" r:id="rId34"/>
    <p:sldId id="291" r:id="rId3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4BAE62-7032-4BC6-813E-B326848073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99A9613-3E2A-4C1A-BBAA-4243F84D79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2FD48D7-CF13-4898-B0D2-7BB9112F0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93D1-F651-4370-98EE-0C58C0A6D5F1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EAFF4C-DA1F-433A-B77A-BEC8C900A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2EC0496-6984-4394-A53B-5372D9DB3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B3E9-48C0-4205-9DEF-548EC4D861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417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773642-30B2-4D31-82DD-192049586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0FCA337-0766-41FE-91C5-9ABD8DCB48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6C6E8A-F717-4134-BA04-705D5910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93D1-F651-4370-98EE-0C58C0A6D5F1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6127D6A-3391-4A6C-B057-02FC13559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5069D39-7F42-4B4B-8EF9-7140845A1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B3E9-48C0-4205-9DEF-548EC4D861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5741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D4271FF-F522-43AE-8FD9-52C81FAD8B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A849AA0-E385-474F-9B3D-E9708D7CF5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1C2834-718E-4244-85DB-58B0B2F78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93D1-F651-4370-98EE-0C58C0A6D5F1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3463414-3EDD-4267-AD48-497BC94E8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B38FAF8-764B-40B4-A691-262496EB9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B3E9-48C0-4205-9DEF-548EC4D861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6537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380777-0951-409B-906B-48692FA71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B3DBB9-CAA1-45EC-9E8E-44BE65DAE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FB4D491-2228-478F-BE51-DE12F0CCD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93D1-F651-4370-98EE-0C58C0A6D5F1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0A9555-FBB7-4D25-927E-0E08D13EE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4135284-0E40-41FE-A6B2-E2718AB69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B3E9-48C0-4205-9DEF-548EC4D861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9811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027522-61EE-4BAD-8EAD-C1F8BBC33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D997193-0697-40D8-B1CB-D3B9E7E79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064CCC-48C2-4829-968E-10B22CFB3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93D1-F651-4370-98EE-0C58C0A6D5F1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36798E-C620-43FC-A864-FDF6F81CB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D60CC3-0D2B-4083-8F87-DDA82E281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B3E9-48C0-4205-9DEF-548EC4D861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0867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9C58DE-04F7-4A8D-9B5B-3FC676625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DDF2D7-3E53-4986-BAAB-81E054FD64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D11E812-5915-4A5C-AE9A-CF98903A29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05CB787-90AA-4B91-92F8-4CF241016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93D1-F651-4370-98EE-0C58C0A6D5F1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BE9E6FF-CE20-439C-AF66-0ACE94A7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720C217-0F4D-4CCC-9881-7CCC8A9A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B3E9-48C0-4205-9DEF-548EC4D861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6645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FB90B1-534A-4133-BAED-3E4C7145B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1B39EE2-0B1B-47AF-ABFA-55B45D837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AE775D6-883E-4C65-9A47-4DB3AA75CB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08CA2DC-A09B-4F44-9837-CFFDB9CCDD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43E1D30-489C-4178-BF23-B52D004489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29647EA-6A8D-445D-BB29-937FE8508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93D1-F651-4370-98EE-0C58C0A6D5F1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14254DB-5DE1-4A0E-BA04-EA1D38BF2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0EA5E03-A5BA-41A6-9F2A-25A363CD2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B3E9-48C0-4205-9DEF-548EC4D861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0652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9FA2A6-D069-48E5-92DC-277A746E7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0BD331B-A7F2-4072-9468-A23799A41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93D1-F651-4370-98EE-0C58C0A6D5F1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5F8B64F-D5E6-4BF1-94FB-907534419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01C7EA7-A0BC-4334-9A34-8B669CE9E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B3E9-48C0-4205-9DEF-548EC4D861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3862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8D5E8DF-375C-42E6-9A44-8221C687E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93D1-F651-4370-98EE-0C58C0A6D5F1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9B9C9F7-4D16-4F0F-9CC7-81310A00E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D70CEAC-0730-496C-B2D9-C0EAF5F73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B3E9-48C0-4205-9DEF-548EC4D861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4789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0436D7-93EA-4830-A88E-A935F229D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D5497FA-FF3A-40F9-9DEA-357DC8FBD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B29E2A7-54A5-4BFC-BBAF-91BC6827FB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02B018C-914A-48D5-8596-22515934A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93D1-F651-4370-98EE-0C58C0A6D5F1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2EB2E1-9884-47BC-8434-DDBE2D473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D7E8E5A-A103-4154-906F-786467506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B3E9-48C0-4205-9DEF-548EC4D861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0089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96CE0A-3DF8-41E2-B123-E1866F767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82D61A3-0B1F-468B-9596-3AB2D73E7D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343F180-F4F0-4810-ADB4-0121CE1848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D9DF591-F278-41E8-B57B-63009745B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93D1-F651-4370-98EE-0C58C0A6D5F1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3760415-39E4-4944-9BF5-C36B4491F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95FA527-3B4F-42E4-BDC5-AA69E878C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B3E9-48C0-4205-9DEF-548EC4D861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4567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D4157A5-D7DC-46C8-AF16-73E6C6939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E416AEF-B474-4A05-B669-86F7A2B88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0DAF440-91FD-4F9C-8E5D-B09C63EE6E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E93D1-F651-4370-98EE-0C58C0A6D5F1}" type="datetimeFigureOut">
              <a:rPr lang="cs-CZ" smtClean="0"/>
              <a:t>19.02.2020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77E6B68-D5BF-471D-AE82-725AB78783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24FA089-F5F6-47A1-81E8-C383D05D4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BB3E9-48C0-4205-9DEF-548EC4D861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8041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center-for-nonverbal-studies.org/htdocs/nvcom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F3FF81-4367-4D5E-8485-6B298CCFCA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Introduction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semiotics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nonverbal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A13C460-A072-440A-906C-B83B4EA941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4000" dirty="0"/>
              <a:t>Martin Janečka</a:t>
            </a:r>
          </a:p>
          <a:p>
            <a:r>
              <a:rPr lang="cs-CZ" dirty="0"/>
              <a:t>martin.janecka@pedf.cuni.cz</a:t>
            </a:r>
          </a:p>
        </p:txBody>
      </p:sp>
    </p:spTree>
    <p:extLst>
      <p:ext uri="{BB962C8B-B14F-4D97-AF65-F5344CB8AC3E}">
        <p14:creationId xmlns:p14="http://schemas.microsoft.com/office/powerpoint/2010/main" val="1624334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D787BD-7F9F-40A3-8D96-4DB970B11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800F34-2679-471D-A14A-C5A510360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index is a sign that has a causal relationship with its referent; that is, with some physical or</a:t>
            </a:r>
            <a:r>
              <a:rPr lang="cs-CZ" dirty="0"/>
              <a:t> </a:t>
            </a:r>
            <a:r>
              <a:rPr lang="en-US" dirty="0"/>
              <a:t>presumed connection. For example, smoke is an index or indicator of the presence of fire;</a:t>
            </a:r>
            <a:r>
              <a:rPr lang="cs-CZ" dirty="0"/>
              <a:t> </a:t>
            </a:r>
            <a:r>
              <a:rPr lang="en-US" dirty="0"/>
              <a:t>sneezing is an indicator of allergies or a head cold. Some indices are natural (such as smoke) and</a:t>
            </a:r>
            <a:r>
              <a:rPr lang="cs-CZ" dirty="0"/>
              <a:t> </a:t>
            </a:r>
            <a:r>
              <a:rPr lang="en-US" dirty="0"/>
              <a:t>thus can be intuitively understood. </a:t>
            </a:r>
            <a:endParaRPr lang="cs-CZ" dirty="0"/>
          </a:p>
          <a:p>
            <a:r>
              <a:rPr lang="en-US" dirty="0"/>
              <a:t>Others depend more on the informed understanding of the</a:t>
            </a:r>
            <a:r>
              <a:rPr lang="cs-CZ" dirty="0"/>
              <a:t> </a:t>
            </a:r>
            <a:r>
              <a:rPr lang="en-US" dirty="0"/>
              <a:t>person receiving the indexed message. For example, the Crescent represents an event important</a:t>
            </a:r>
            <a:r>
              <a:rPr lang="cs-CZ" dirty="0"/>
              <a:t> </a:t>
            </a:r>
            <a:r>
              <a:rPr lang="en-US" dirty="0"/>
              <a:t>to Muslims, and the cross represents a historic person and event for Christians – but neither can</a:t>
            </a:r>
            <a:r>
              <a:rPr lang="cs-CZ" dirty="0"/>
              <a:t> </a:t>
            </a:r>
            <a:r>
              <a:rPr lang="en-US" dirty="0"/>
              <a:t>be understood or appreciated outside the context of that history, culture and belief.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598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CD4CBC-12AC-49A7-8F78-0AA7573D5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Symbol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94FC9D-473A-4D41-A3B5-F53D125FB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symbol stands in place of an object. It may be a physical object such as a flag standing for</a:t>
            </a:r>
            <a:r>
              <a:rPr lang="cs-CZ" dirty="0"/>
              <a:t> </a:t>
            </a:r>
            <a:r>
              <a:rPr lang="en-US" dirty="0"/>
              <a:t>patriotism and national pride, a cross with strong religious meaning for Christians, even the Nike</a:t>
            </a:r>
            <a:r>
              <a:rPr lang="cs-CZ" dirty="0"/>
              <a:t> </a:t>
            </a:r>
            <a:r>
              <a:rPr lang="en-US" dirty="0"/>
              <a:t>swoosh or the McDonald’s arches. Or it may be a word or phrase, such as the “</a:t>
            </a:r>
            <a:r>
              <a:rPr lang="en-US" dirty="0" err="1"/>
              <a:t>Allaho</a:t>
            </a:r>
            <a:r>
              <a:rPr lang="en-US" dirty="0"/>
              <a:t> Akbar”</a:t>
            </a:r>
            <a:r>
              <a:rPr lang="cs-CZ" dirty="0"/>
              <a:t> </a:t>
            </a:r>
            <a:r>
              <a:rPr lang="en-US" dirty="0"/>
              <a:t>printed in Arabic on flags or head bands. </a:t>
            </a:r>
            <a:endParaRPr lang="cs-CZ" dirty="0"/>
          </a:p>
          <a:p>
            <a:r>
              <a:rPr lang="en-US" dirty="0"/>
              <a:t>Symbols often have a metaphorical quality, such as the</a:t>
            </a:r>
            <a:r>
              <a:rPr lang="cs-CZ" dirty="0"/>
              <a:t> </a:t>
            </a:r>
            <a:r>
              <a:rPr lang="en-US" dirty="0"/>
              <a:t>symbol of water as a sign of life or purity, as in the ritual washing in religious ceremonies.</a:t>
            </a:r>
          </a:p>
          <a:p>
            <a:r>
              <a:rPr lang="en-US" dirty="0"/>
              <a:t>Likewise, people sometimes serve as symbolic signs, such as Adolph Hitler being considered as a</a:t>
            </a:r>
            <a:r>
              <a:rPr lang="cs-CZ" dirty="0"/>
              <a:t> </a:t>
            </a:r>
            <a:r>
              <a:rPr lang="en-US" dirty="0"/>
              <a:t>face of hatred, Mother Teresa as a face of compassion, or Nelson Mandela as</a:t>
            </a:r>
            <a:r>
              <a:rPr lang="cs-CZ" dirty="0"/>
              <a:t> </a:t>
            </a:r>
            <a:r>
              <a:rPr lang="en-US" dirty="0"/>
              <a:t>face of human struggle for dignity.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3381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8A12ED-A2AF-4AD4-9EF4-D96CAB993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7D4F8A-1A9B-4452-8322-7BEEDE3F2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symbol is a sign that is created arbitrarily, with no specific relationship to its reference, such as</a:t>
            </a:r>
            <a:r>
              <a:rPr lang="cs-CZ" dirty="0"/>
              <a:t> </a:t>
            </a:r>
            <a:r>
              <a:rPr lang="en-US" dirty="0"/>
              <a:t>the letter written as M in Roman script, which symbolizes the same sound as the Arabic letter</a:t>
            </a:r>
            <a:r>
              <a:rPr lang="cs-CZ" dirty="0"/>
              <a:t> </a:t>
            </a:r>
            <a:r>
              <a:rPr lang="en-US" dirty="0"/>
              <a:t>– the sound “mmm.” </a:t>
            </a:r>
            <a:endParaRPr lang="cs-CZ" dirty="0"/>
          </a:p>
          <a:p>
            <a:r>
              <a:rPr lang="en-US" dirty="0"/>
              <a:t>In general, words in any language are conventional symbols because, as</a:t>
            </a:r>
            <a:r>
              <a:rPr lang="cs-CZ" dirty="0"/>
              <a:t> </a:t>
            </a:r>
            <a:r>
              <a:rPr lang="en-US" dirty="0"/>
              <a:t>arbitrary sounds, they have no real connection with their referent – “ab” in Arabic, “baba” in</a:t>
            </a:r>
            <a:r>
              <a:rPr lang="cs-CZ" dirty="0"/>
              <a:t> </a:t>
            </a:r>
            <a:r>
              <a:rPr lang="en-US" dirty="0"/>
              <a:t>Turkish, “</a:t>
            </a:r>
            <a:r>
              <a:rPr lang="en-US" dirty="0" err="1"/>
              <a:t>pere</a:t>
            </a:r>
            <a:r>
              <a:rPr lang="en-US" dirty="0"/>
              <a:t>” in French, “</a:t>
            </a:r>
            <a:r>
              <a:rPr lang="en-US" dirty="0" err="1"/>
              <a:t>ojciec</a:t>
            </a:r>
            <a:r>
              <a:rPr lang="en-US" dirty="0"/>
              <a:t>” in Polish, “chichi” in Japanese, all are arbitrary sounds to</a:t>
            </a:r>
            <a:r>
              <a:rPr lang="cs-CZ" dirty="0"/>
              <a:t> </a:t>
            </a:r>
            <a:r>
              <a:rPr lang="en-US" dirty="0"/>
              <a:t>designate a person’s father. Because of their non-natural association with their referents, symbols</a:t>
            </a:r>
            <a:r>
              <a:rPr lang="cs-CZ" dirty="0"/>
              <a:t> </a:t>
            </a:r>
            <a:r>
              <a:rPr lang="en-US" dirty="0"/>
              <a:t>generally must be learned.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9787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F5AB33-EE54-40C3-B939-9B1B760F2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0AC5F4B-82B7-450A-9516-059416028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Sometimes both indexes and symbols are used. For example, the number 1 (in Arabic numerals) or I</a:t>
            </a:r>
            <a:r>
              <a:rPr lang="cs-CZ" dirty="0"/>
              <a:t> </a:t>
            </a:r>
            <a:r>
              <a:rPr lang="en-US" dirty="0"/>
              <a:t>(in Roman numerals) all are indexes because they look like a single</a:t>
            </a:r>
            <a:r>
              <a:rPr lang="cs-CZ" dirty="0"/>
              <a:t> </a:t>
            </a:r>
            <a:r>
              <a:rPr lang="en-US" dirty="0"/>
              <a:t>finger indicating only one object. </a:t>
            </a:r>
            <a:endParaRPr lang="cs-CZ" dirty="0"/>
          </a:p>
          <a:p>
            <a:r>
              <a:rPr lang="en-US" dirty="0"/>
              <a:t>However, the Roman system of numerals continues as an index</a:t>
            </a:r>
            <a:r>
              <a:rPr lang="cs-CZ" dirty="0"/>
              <a:t> </a:t>
            </a:r>
            <a:r>
              <a:rPr lang="en-US" dirty="0"/>
              <a:t>with II, III, and so on</a:t>
            </a:r>
            <a:r>
              <a:rPr lang="cs-CZ" dirty="0"/>
              <a:t> </a:t>
            </a:r>
            <a:r>
              <a:rPr lang="en-US" dirty="0"/>
              <a:t>while the Arabic system of numerals (2, 3, 4)</a:t>
            </a:r>
            <a:r>
              <a:rPr lang="cs-CZ" dirty="0"/>
              <a:t> </a:t>
            </a:r>
            <a:r>
              <a:rPr lang="en-US" dirty="0"/>
              <a:t>becomes purely symbolic in style.</a:t>
            </a:r>
          </a:p>
          <a:p>
            <a:r>
              <a:rPr lang="en-US" dirty="0"/>
              <a:t>Saussure identified </a:t>
            </a:r>
            <a:r>
              <a:rPr lang="cs-CZ" dirty="0" err="1"/>
              <a:t>two</a:t>
            </a:r>
            <a:r>
              <a:rPr lang="en-US" dirty="0"/>
              <a:t> aspects of a sign: a signified (an abstract concept or idea in the mind), a</a:t>
            </a:r>
            <a:r>
              <a:rPr lang="cs-CZ" dirty="0"/>
              <a:t> </a:t>
            </a:r>
            <a:r>
              <a:rPr lang="en-US" dirty="0"/>
              <a:t>signifier (the vehicle carrying the meaning)</a:t>
            </a:r>
            <a:r>
              <a:rPr lang="cs-CZ" dirty="0"/>
              <a:t>: these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/>
              <a:t>parts</a:t>
            </a:r>
            <a:r>
              <a:rPr lang="cs-CZ" dirty="0"/>
              <a:t> </a:t>
            </a:r>
            <a:r>
              <a:rPr lang="cs-CZ" dirty="0" err="1"/>
              <a:t>constitute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en-US" dirty="0"/>
              <a:t> sign itself.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9222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DA0B06-1692-49C5-8908-83B2A7C0A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E. </a:t>
            </a:r>
            <a:r>
              <a:rPr lang="cs-CZ" dirty="0" err="1"/>
              <a:t>Benveniste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16C83A4-37F4-4A3B-B3A1-DA5BC8DDC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30948" cy="4351338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He </a:t>
            </a:r>
            <a:r>
              <a:rPr lang="en-US" dirty="0"/>
              <a:t>introduced a third categorization of signs that distinguished between form and</a:t>
            </a:r>
            <a:r>
              <a:rPr lang="cs-CZ" dirty="0"/>
              <a:t> </a:t>
            </a:r>
            <a:r>
              <a:rPr lang="en-US" dirty="0"/>
              <a:t>substance, identifying the different types of signs.</a:t>
            </a:r>
          </a:p>
          <a:p>
            <a:r>
              <a:rPr lang="cs-CZ" dirty="0"/>
              <a:t>A) </a:t>
            </a:r>
            <a:r>
              <a:rPr lang="en-US" dirty="0"/>
              <a:t>Linguistic signs are learned.</a:t>
            </a:r>
          </a:p>
          <a:p>
            <a:r>
              <a:rPr lang="cs-CZ" dirty="0"/>
              <a:t>B) </a:t>
            </a:r>
            <a:r>
              <a:rPr lang="en-US" dirty="0"/>
              <a:t>Iconic signs are pictures, television images, computer graphics, and so on.</a:t>
            </a:r>
          </a:p>
          <a:p>
            <a:r>
              <a:rPr lang="cs-CZ" dirty="0"/>
              <a:t>C) </a:t>
            </a:r>
            <a:r>
              <a:rPr lang="en-US" dirty="0"/>
              <a:t>Social decorum signs include expressions of gratitude and courtesies.</a:t>
            </a:r>
          </a:p>
          <a:p>
            <a:r>
              <a:rPr lang="cs-CZ" dirty="0"/>
              <a:t>D) </a:t>
            </a:r>
            <a:r>
              <a:rPr lang="en-US" dirty="0"/>
              <a:t>Regulative signs are used for social control, such as traffic signs or “No Smoking” postings.</a:t>
            </a:r>
          </a:p>
          <a:p>
            <a:r>
              <a:rPr lang="cs-CZ" dirty="0"/>
              <a:t>E) </a:t>
            </a:r>
            <a:r>
              <a:rPr lang="en-US" dirty="0"/>
              <a:t>Monetary signs reflect the values of economic life.</a:t>
            </a:r>
            <a:endParaRPr lang="cs-CZ" dirty="0"/>
          </a:p>
          <a:p>
            <a:r>
              <a:rPr lang="cs-CZ" dirty="0"/>
              <a:t>F) </a:t>
            </a:r>
            <a:r>
              <a:rPr lang="en-US" dirty="0"/>
              <a:t>Religious signs are used in rituals and in understanding and transmitting beliefs.</a:t>
            </a:r>
          </a:p>
          <a:p>
            <a:r>
              <a:rPr lang="cs-CZ" dirty="0"/>
              <a:t>G) </a:t>
            </a:r>
            <a:r>
              <a:rPr lang="en-US" dirty="0"/>
              <a:t>Artistic signs are figurative images used for music and fine arts, such as musical notation or</a:t>
            </a:r>
            <a:r>
              <a:rPr lang="cs-CZ" dirty="0"/>
              <a:t> </a:t>
            </a:r>
            <a:r>
              <a:rPr lang="en-US" dirty="0"/>
              <a:t>calligraphy.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483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70B9B7-4CA2-4C7A-968A-DE931096E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5AA92A-A6CE-44BF-B6CE-B290B3E53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/>
          </a:bodyPr>
          <a:lstStyle/>
          <a:p>
            <a:r>
              <a:rPr lang="en-US" dirty="0"/>
              <a:t>The notion of semiotics has application in many different areas. Consider the situation of a</a:t>
            </a:r>
            <a:r>
              <a:rPr lang="cs-CZ" dirty="0"/>
              <a:t> </a:t>
            </a:r>
            <a:r>
              <a:rPr lang="en-US" dirty="0"/>
              <a:t>television interview, in which camera shots serve as signifiers to various signified aspects of a screen.</a:t>
            </a:r>
          </a:p>
          <a:p>
            <a:r>
              <a:rPr lang="en-US" dirty="0"/>
              <a:t>A long shot, for example with the camera lens apparently far away from the subject, signifies public</a:t>
            </a:r>
            <a:r>
              <a:rPr lang="cs-CZ" dirty="0"/>
              <a:t> </a:t>
            </a:r>
            <a:r>
              <a:rPr lang="en-US" dirty="0"/>
              <a:t>distance and social relationships. A medium shot with the lens moderately close to the subject</a:t>
            </a:r>
            <a:r>
              <a:rPr lang="cs-CZ" dirty="0"/>
              <a:t> </a:t>
            </a:r>
            <a:r>
              <a:rPr lang="en-US" dirty="0"/>
              <a:t>signifies a personal relationship. A close-up show signifies emotional intimacy.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689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9CC7EF-F03D-481E-9D5F-1440BF281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B06AB2-CED3-446D-AA26-40CECEE35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Connotation and denotation also can be conveyed with camera angles. For example, an eye-level</a:t>
            </a:r>
            <a:r>
              <a:rPr lang="cs-CZ" dirty="0"/>
              <a:t> </a:t>
            </a:r>
            <a:r>
              <a:rPr lang="en-US" dirty="0"/>
              <a:t>shot suggests an equality between the interviewer and the interviewee. </a:t>
            </a:r>
            <a:endParaRPr lang="cs-CZ" dirty="0"/>
          </a:p>
          <a:p>
            <a:r>
              <a:rPr lang="en-US" dirty="0"/>
              <a:t>A worm’s-eye view, with the</a:t>
            </a:r>
            <a:r>
              <a:rPr lang="cs-CZ" dirty="0"/>
              <a:t> </a:t>
            </a:r>
            <a:r>
              <a:rPr lang="en-US" dirty="0"/>
              <a:t>camera pointed up on the interviewer, suggests a relationship in which the interviewer is more</a:t>
            </a:r>
            <a:r>
              <a:rPr lang="cs-CZ" dirty="0"/>
              <a:t> </a:t>
            </a:r>
            <a:r>
              <a:rPr lang="en-US" dirty="0"/>
              <a:t>powerful or more important than the interviewee (or vice versa). </a:t>
            </a:r>
            <a:endParaRPr lang="cs-CZ" dirty="0"/>
          </a:p>
          <a:p>
            <a:r>
              <a:rPr lang="en-US" dirty="0"/>
              <a:t>Conversely, a bird’s-eye view, with</a:t>
            </a:r>
            <a:r>
              <a:rPr lang="cs-CZ" dirty="0"/>
              <a:t> </a:t>
            </a:r>
            <a:r>
              <a:rPr lang="en-US" dirty="0"/>
              <a:t>the camera looking down on the interviewer, would suggest lesser importance.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7494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5A1500-C11E-466E-85AB-9833FAFDE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Nonverbal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5328D7-1109-4E65-85DE-FD75B9904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While verbal communication is much studied and is the focus of much applied attention in areas</a:t>
            </a:r>
            <a:r>
              <a:rPr lang="cs-CZ" dirty="0"/>
              <a:t> </a:t>
            </a:r>
            <a:r>
              <a:rPr lang="en-US" dirty="0"/>
              <a:t>ranging from journalism to governance to entertainment, the fact is that human beings communicate</a:t>
            </a:r>
            <a:r>
              <a:rPr lang="cs-CZ" dirty="0"/>
              <a:t> </a:t>
            </a:r>
            <a:r>
              <a:rPr lang="en-US" dirty="0"/>
              <a:t>more through nonverbal means. </a:t>
            </a:r>
            <a:endParaRPr lang="cs-CZ" dirty="0"/>
          </a:p>
          <a:p>
            <a:r>
              <a:rPr lang="en-US" dirty="0"/>
              <a:t>Some estimates are that so-called body language accounts for 65,</a:t>
            </a:r>
            <a:r>
              <a:rPr lang="cs-CZ" dirty="0"/>
              <a:t> </a:t>
            </a:r>
            <a:r>
              <a:rPr lang="en-US" dirty="0"/>
              <a:t>70, even 90 percent of human communication. </a:t>
            </a:r>
            <a:endParaRPr lang="cs-CZ" dirty="0"/>
          </a:p>
          <a:p>
            <a:r>
              <a:rPr lang="en-US" dirty="0"/>
              <a:t>Using the 70-percent figure for body language, the</a:t>
            </a:r>
            <a:r>
              <a:rPr lang="cs-CZ" dirty="0"/>
              <a:t> </a:t>
            </a:r>
            <a:r>
              <a:rPr lang="en-US" dirty="0"/>
              <a:t>voice accounts for another 20 percent or so, and specific words only about 10 percent. </a:t>
            </a:r>
            <a:endParaRPr lang="cs-CZ" dirty="0"/>
          </a:p>
          <a:p>
            <a:r>
              <a:rPr lang="en-US" dirty="0"/>
              <a:t>Research</a:t>
            </a:r>
            <a:r>
              <a:rPr lang="cs-CZ" dirty="0"/>
              <a:t> </a:t>
            </a:r>
            <a:r>
              <a:rPr lang="en-US" dirty="0"/>
              <a:t>conclusions may vary a bit, but the consensus is clear: Nonverbal communication is hugely</a:t>
            </a:r>
            <a:r>
              <a:rPr lang="cs-CZ" dirty="0"/>
              <a:t> </a:t>
            </a:r>
            <a:r>
              <a:rPr lang="en-US" dirty="0"/>
              <a:t>important in human interaction.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3976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3E2891-E1DA-4C01-92C2-3054F944B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E87722-2CC8-4BF7-8D18-B332C4751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Nonverbal communication is also</a:t>
            </a:r>
            <a:r>
              <a:rPr lang="cs-CZ" dirty="0"/>
              <a:t> </a:t>
            </a:r>
            <a:r>
              <a:rPr lang="en-US" dirty="0"/>
              <a:t>bound to culture. </a:t>
            </a:r>
            <a:endParaRPr lang="cs-CZ" dirty="0"/>
          </a:p>
          <a:p>
            <a:r>
              <a:rPr lang="cs-CZ" dirty="0"/>
              <a:t>T</a:t>
            </a:r>
            <a:r>
              <a:rPr lang="en-US" dirty="0"/>
              <a:t>here are differences among</a:t>
            </a:r>
            <a:r>
              <a:rPr lang="cs-CZ" dirty="0"/>
              <a:t> </a:t>
            </a:r>
            <a:r>
              <a:rPr lang="en-US" dirty="0"/>
              <a:t>cultures and nationalities about the relative value of speech versus silence, the relative value of talk</a:t>
            </a:r>
            <a:r>
              <a:rPr lang="cs-CZ" dirty="0"/>
              <a:t> </a:t>
            </a:r>
            <a:r>
              <a:rPr lang="en-US" dirty="0"/>
              <a:t>versus action, the social role of small talk or gossip, and the role of animation, rhyme and</a:t>
            </a:r>
            <a:r>
              <a:rPr lang="cs-CZ" dirty="0"/>
              <a:t> </a:t>
            </a:r>
            <a:r>
              <a:rPr lang="en-US" dirty="0"/>
              <a:t>exaggeration in speech. </a:t>
            </a:r>
            <a:endParaRPr lang="cs-CZ" dirty="0"/>
          </a:p>
          <a:p>
            <a:r>
              <a:rPr lang="cs-CZ" b="1" dirty="0"/>
              <a:t>T</a:t>
            </a:r>
            <a:r>
              <a:rPr lang="en-US" b="1" dirty="0"/>
              <a:t>he study of verbal and nonverbal</a:t>
            </a:r>
            <a:r>
              <a:rPr lang="cs-CZ" b="1" dirty="0"/>
              <a:t> </a:t>
            </a:r>
            <a:r>
              <a:rPr lang="en-US" b="1" dirty="0"/>
              <a:t>communication always must be done within a social or cultural context</a:t>
            </a:r>
            <a:r>
              <a:rPr lang="en-US" dirty="0"/>
              <a:t>.</a:t>
            </a:r>
          </a:p>
          <a:p>
            <a:r>
              <a:rPr lang="cs-CZ" dirty="0"/>
              <a:t>N</a:t>
            </a:r>
            <a:r>
              <a:rPr lang="en-US" dirty="0" err="1"/>
              <a:t>onverbal</a:t>
            </a:r>
            <a:r>
              <a:rPr lang="en-US" dirty="0"/>
              <a:t> communication may be vocal (focusing on vocal characteristics such as</a:t>
            </a:r>
            <a:r>
              <a:rPr lang="cs-CZ" dirty="0"/>
              <a:t> </a:t>
            </a:r>
            <a:r>
              <a:rPr lang="en-US" dirty="0"/>
              <a:t>pitch, rate, and so on) or </a:t>
            </a:r>
            <a:r>
              <a:rPr lang="en-US" dirty="0" err="1"/>
              <a:t>nonvocal</a:t>
            </a:r>
            <a:r>
              <a:rPr lang="en-US" dirty="0"/>
              <a:t> (focusing on body language, environment, attire</a:t>
            </a:r>
            <a:r>
              <a:rPr lang="cs-CZ" dirty="0"/>
              <a:t>…</a:t>
            </a:r>
            <a:r>
              <a:rPr lang="en-US" dirty="0"/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2477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DDC17E-114C-4AF2-B564-F11923D49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A9408F-38D8-4C64-A344-9D070373A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linguists identify an aspect of nonverbal communication called paralanguage. This refers to a</a:t>
            </a:r>
            <a:r>
              <a:rPr lang="cs-CZ" dirty="0"/>
              <a:t> </a:t>
            </a:r>
            <a:r>
              <a:rPr lang="en-US" dirty="0"/>
              <a:t>range of nonlinguistic elements of speech, such as facial expressions, gestures, the use of time and</a:t>
            </a:r>
            <a:r>
              <a:rPr lang="cs-CZ" dirty="0"/>
              <a:t> </a:t>
            </a:r>
            <a:r>
              <a:rPr lang="en-US" dirty="0"/>
              <a:t>space, and so on. </a:t>
            </a:r>
            <a:endParaRPr lang="cs-CZ" dirty="0"/>
          </a:p>
          <a:p>
            <a:r>
              <a:rPr lang="en-US" dirty="0"/>
              <a:t>However, most linguists adhere to stricter categorization. Commonly, the study of</a:t>
            </a:r>
            <a:r>
              <a:rPr lang="cs-CZ" dirty="0"/>
              <a:t> </a:t>
            </a:r>
            <a:r>
              <a:rPr lang="en-US" dirty="0"/>
              <a:t>nonverbal communication is divided into several specific categories.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5561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30121A-DF06-4906-9078-237F49547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Communication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24FBE9-EFC0-4A4C-81CF-51D3D7971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730"/>
            <a:ext cx="10515600" cy="477223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Communication has been called the transfer of meaning from one mind to another.</a:t>
            </a:r>
            <a:endParaRPr lang="cs-CZ" dirty="0"/>
          </a:p>
          <a:p>
            <a:r>
              <a:rPr lang="en-US" dirty="0"/>
              <a:t>Communication is a sharing of meaning through the transmission of information via</a:t>
            </a:r>
            <a:r>
              <a:rPr lang="cs-CZ" dirty="0"/>
              <a:t> </a:t>
            </a:r>
            <a:r>
              <a:rPr lang="en-US" dirty="0"/>
              <a:t>mutually understood signs.</a:t>
            </a:r>
            <a:endParaRPr lang="cs-CZ" dirty="0"/>
          </a:p>
          <a:p>
            <a:r>
              <a:rPr lang="en-US" dirty="0"/>
              <a:t>All forms of communication can be categorized as either verbal or nonverbal. In turn, both verbal</a:t>
            </a:r>
            <a:r>
              <a:rPr lang="cs-CZ" dirty="0"/>
              <a:t> </a:t>
            </a:r>
            <a:r>
              <a:rPr lang="en-US" dirty="0"/>
              <a:t>and nonverbal communication can be subdivided into either vocal or </a:t>
            </a:r>
            <a:r>
              <a:rPr lang="en-US" dirty="0" err="1"/>
              <a:t>nonvocal</a:t>
            </a:r>
            <a:r>
              <a:rPr lang="en-US" dirty="0"/>
              <a:t>.</a:t>
            </a:r>
          </a:p>
          <a:p>
            <a:r>
              <a:rPr lang="en-US" dirty="0"/>
              <a:t>Much of the communication that takes place between people is verbal; it is based on</a:t>
            </a:r>
            <a:r>
              <a:rPr lang="cs-CZ" dirty="0"/>
              <a:t> </a:t>
            </a:r>
            <a:r>
              <a:rPr lang="en-US" dirty="0"/>
              <a:t>language.</a:t>
            </a:r>
          </a:p>
          <a:p>
            <a:r>
              <a:rPr lang="en-US" dirty="0"/>
              <a:t>Verbal communication of the vocal category includes spoken language.</a:t>
            </a:r>
          </a:p>
          <a:p>
            <a:r>
              <a:rPr lang="en-US" dirty="0" err="1"/>
              <a:t>Nonvocal</a:t>
            </a:r>
            <a:r>
              <a:rPr lang="en-US" dirty="0"/>
              <a:t> verbal communication involves written communication as well as communication that</a:t>
            </a:r>
            <a:r>
              <a:rPr lang="cs-CZ" dirty="0"/>
              <a:t> </a:t>
            </a:r>
            <a:r>
              <a:rPr lang="en-US" dirty="0"/>
              <a:t>is transmitted through </a:t>
            </a:r>
            <a:r>
              <a:rPr lang="en-US" b="1" dirty="0">
                <a:solidFill>
                  <a:srgbClr val="FF0000"/>
                </a:solidFill>
              </a:rPr>
              <a:t>sign language</a:t>
            </a:r>
            <a:r>
              <a:rPr lang="en-US" dirty="0"/>
              <a:t>, finger spelling, Braille, or other similar</a:t>
            </a:r>
            <a:r>
              <a:rPr lang="cs-CZ" dirty="0"/>
              <a:t> </a:t>
            </a:r>
            <a:r>
              <a:rPr lang="en-US" dirty="0"/>
              <a:t>alternatives to verbal language.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03569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854213-F3C7-42DD-8DF2-D20D04BED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Facial</a:t>
            </a:r>
            <a:r>
              <a:rPr lang="cs-CZ" dirty="0"/>
              <a:t> </a:t>
            </a:r>
            <a:r>
              <a:rPr lang="cs-CZ" dirty="0" err="1"/>
              <a:t>expressions</a:t>
            </a:r>
            <a:r>
              <a:rPr lang="cs-CZ" dirty="0"/>
              <a:t> and </a:t>
            </a:r>
            <a:r>
              <a:rPr lang="cs-CZ" dirty="0" err="1"/>
              <a:t>gestures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A17D2A-E24A-45AC-AF37-3C9A16C3E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Facial </a:t>
            </a:r>
            <a:r>
              <a:rPr lang="cs-CZ" dirty="0"/>
              <a:t>e</a:t>
            </a:r>
            <a:r>
              <a:rPr lang="en-US" dirty="0" err="1"/>
              <a:t>xpressions</a:t>
            </a:r>
            <a:r>
              <a:rPr lang="en-US" dirty="0"/>
              <a:t> — </a:t>
            </a:r>
            <a:r>
              <a:rPr lang="cs-CZ" dirty="0"/>
              <a:t>t</a:t>
            </a:r>
            <a:r>
              <a:rPr lang="en-US" dirty="0"/>
              <a:t>he most important non-verbal channel for expressing attitudes and emotions</a:t>
            </a:r>
            <a:r>
              <a:rPr lang="cs-CZ" dirty="0"/>
              <a:t> </a:t>
            </a:r>
            <a:r>
              <a:rPr lang="en-US" dirty="0"/>
              <a:t>to other people is the face (Argyle, 1988). Researchers have attempted to categorize facial expressions</a:t>
            </a:r>
            <a:r>
              <a:rPr lang="cs-CZ" dirty="0"/>
              <a:t> </a:t>
            </a:r>
            <a:r>
              <a:rPr lang="en-US" dirty="0"/>
              <a:t>that express emotion and typically agree on six: happiness, surprise, fear, sadness, anger, disgust/contempt. (Ekman, 1982).</a:t>
            </a:r>
          </a:p>
          <a:p>
            <a:r>
              <a:rPr lang="en-US" dirty="0"/>
              <a:t>Gestures &amp; </a:t>
            </a:r>
            <a:r>
              <a:rPr lang="cs-CZ" dirty="0"/>
              <a:t>p</a:t>
            </a:r>
            <a:r>
              <a:rPr lang="en-US" dirty="0" err="1"/>
              <a:t>osture</a:t>
            </a:r>
            <a:r>
              <a:rPr lang="en-US" dirty="0"/>
              <a:t> — </a:t>
            </a:r>
            <a:r>
              <a:rPr lang="cs-CZ" dirty="0"/>
              <a:t>g</a:t>
            </a:r>
            <a:r>
              <a:rPr lang="en-US" dirty="0" err="1"/>
              <a:t>estures</a:t>
            </a:r>
            <a:r>
              <a:rPr lang="en-US" dirty="0"/>
              <a:t> and postures are frequent and continuous movements of the body</a:t>
            </a:r>
            <a:r>
              <a:rPr lang="cs-CZ" dirty="0"/>
              <a:t> </a:t>
            </a:r>
            <a:r>
              <a:rPr lang="en-US" dirty="0"/>
              <a:t>that reflect individual thought processes and regulate communication (Goldman, 1994). For body</a:t>
            </a:r>
            <a:r>
              <a:rPr lang="cs-CZ" dirty="0"/>
              <a:t> </a:t>
            </a:r>
            <a:r>
              <a:rPr lang="en-US" dirty="0"/>
              <a:t>language to be interpreted as positive and genuine, it is important that it appear to be natural.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56191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A4F800-8A10-43DE-AE03-E8EDB7902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Kinesics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64A8A4-6EB2-4BAB-8DD7-7152DAC17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70704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Kinesics (body language) deals with physical movement</a:t>
            </a:r>
            <a:r>
              <a:rPr lang="cs-CZ" dirty="0"/>
              <a:t> (</a:t>
            </a:r>
            <a:r>
              <a:rPr lang="en-US" dirty="0"/>
              <a:t>affective displays</a:t>
            </a:r>
            <a:r>
              <a:rPr lang="cs-CZ" dirty="0"/>
              <a:t>)</a:t>
            </a:r>
            <a:r>
              <a:rPr lang="en-US" dirty="0"/>
              <a:t>. This study applies traditional linguistic principles to the body as a whole or to</a:t>
            </a:r>
            <a:r>
              <a:rPr lang="cs-CZ" dirty="0"/>
              <a:t> </a:t>
            </a:r>
            <a:r>
              <a:rPr lang="en-US" dirty="0"/>
              <a:t>specific parts, particularly the face, hands and arms. </a:t>
            </a:r>
            <a:endParaRPr lang="cs-CZ" dirty="0"/>
          </a:p>
          <a:p>
            <a:r>
              <a:rPr lang="en-US" dirty="0"/>
              <a:t>It also deals with posture in standing and</a:t>
            </a:r>
            <a:r>
              <a:rPr lang="cs-CZ" dirty="0"/>
              <a:t> </a:t>
            </a:r>
            <a:r>
              <a:rPr lang="en-US" dirty="0"/>
              <a:t>sitting, as well as with eye and facial expressions, such as the arching of eyebrows or rolling of</a:t>
            </a:r>
            <a:r>
              <a:rPr lang="cs-CZ" dirty="0"/>
              <a:t> </a:t>
            </a:r>
            <a:r>
              <a:rPr lang="en-US" dirty="0"/>
              <a:t>the eyes.</a:t>
            </a:r>
            <a:endParaRPr lang="cs-CZ" dirty="0"/>
          </a:p>
          <a:p>
            <a:r>
              <a:rPr lang="en-US" dirty="0"/>
              <a:t>Kinesics vary culturally</a:t>
            </a:r>
            <a:r>
              <a:rPr lang="cs-CZ" dirty="0"/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/>
              <a:t>a person of Mediterranean culture may use</a:t>
            </a:r>
            <a:r>
              <a:rPr lang="cs-CZ" dirty="0"/>
              <a:t> </a:t>
            </a:r>
            <a:r>
              <a:rPr lang="en-US" dirty="0"/>
              <a:t>extensive hand movements and body gestures as an expression of anger, whereas a Japanese</a:t>
            </a:r>
            <a:r>
              <a:rPr lang="cs-CZ" dirty="0"/>
              <a:t> </a:t>
            </a:r>
            <a:r>
              <a:rPr lang="en-US" dirty="0"/>
              <a:t>person may be apparently less excited, but no less angry. </a:t>
            </a:r>
            <a:endParaRPr lang="cs-CZ" dirty="0"/>
          </a:p>
          <a:p>
            <a:r>
              <a:rPr lang="en-US" dirty="0"/>
              <a:t>Kinesics also includes the use</a:t>
            </a:r>
            <a:r>
              <a:rPr lang="cs-CZ" dirty="0"/>
              <a:t> </a:t>
            </a:r>
            <a:r>
              <a:rPr lang="en-US" dirty="0"/>
              <a:t>of smiling, frowning, giggling and so on, which also differs by culture. While universally, smiling</a:t>
            </a:r>
            <a:r>
              <a:rPr lang="cs-CZ" dirty="0"/>
              <a:t> </a:t>
            </a:r>
            <a:r>
              <a:rPr lang="en-US" dirty="0"/>
              <a:t>reveals happiness, in some cultures it is</a:t>
            </a:r>
            <a:r>
              <a:rPr lang="cs-CZ" dirty="0"/>
              <a:t> </a:t>
            </a:r>
            <a:r>
              <a:rPr lang="en-US" dirty="0"/>
              <a:t>also used to mask sadness or to hide embarrassment.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82800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2DF9CA-CCCC-487F-BBF3-497C4B3D2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090C1B-9C67-4D5F-B4CE-48C79BD59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Kinesics generally refers not to sign language that relies on gestures and expressions in a</a:t>
            </a:r>
            <a:r>
              <a:rPr lang="cs-CZ" dirty="0"/>
              <a:t> </a:t>
            </a:r>
            <a:r>
              <a:rPr lang="en-US" dirty="0"/>
              <a:t>grammatical context as an alternative to spoken language.</a:t>
            </a:r>
            <a:endParaRPr lang="cs-CZ" dirty="0"/>
          </a:p>
          <a:p>
            <a:r>
              <a:rPr lang="en-US" dirty="0"/>
              <a:t>But it is associated with the use of</a:t>
            </a:r>
            <a:r>
              <a:rPr lang="cs-CZ" dirty="0"/>
              <a:t> </a:t>
            </a:r>
            <a:r>
              <a:rPr lang="en-US" dirty="0"/>
              <a:t>emblems, physical gestures that support or reinforce what is said verbally. Some emblems seem</a:t>
            </a:r>
            <a:r>
              <a:rPr lang="cs-CZ" dirty="0"/>
              <a:t> </a:t>
            </a:r>
            <a:r>
              <a:rPr lang="en-US" dirty="0"/>
              <a:t>to be universal, while others are cultural, with different interpretations in various cultures, or</a:t>
            </a:r>
            <a:r>
              <a:rPr lang="cs-CZ" dirty="0"/>
              <a:t> </a:t>
            </a:r>
            <a:r>
              <a:rPr lang="en-US" dirty="0"/>
              <a:t>perhaps with different uses by men and women. </a:t>
            </a:r>
            <a:endParaRPr lang="cs-CZ" dirty="0"/>
          </a:p>
          <a:p>
            <a:r>
              <a:rPr lang="en-US" dirty="0"/>
              <a:t>An example of a universal emblem is the</a:t>
            </a:r>
            <a:r>
              <a:rPr lang="cs-CZ" dirty="0"/>
              <a:t> </a:t>
            </a:r>
            <a:r>
              <a:rPr lang="en-US" dirty="0"/>
              <a:t>uplifted shoulders and upturned hands that indicate “I don’t know” virtually everywhere in the</a:t>
            </a:r>
            <a:r>
              <a:rPr lang="cs-CZ" dirty="0"/>
              <a:t> </a:t>
            </a:r>
            <a:r>
              <a:rPr lang="en-US" dirty="0"/>
              <a:t>world. </a:t>
            </a:r>
            <a:endParaRPr lang="cs-CZ" dirty="0"/>
          </a:p>
          <a:p>
            <a:r>
              <a:rPr lang="en-US" dirty="0"/>
              <a:t>An example of a culture-bound emblem is the encircled thumb and forefinger. That</a:t>
            </a:r>
            <a:r>
              <a:rPr lang="cs-CZ" dirty="0"/>
              <a:t> </a:t>
            </a:r>
            <a:r>
              <a:rPr lang="en-US" dirty="0"/>
              <a:t>gesture can be interpreted as worthless in France, money in Japan, OK in the United States, a</a:t>
            </a:r>
            <a:r>
              <a:rPr lang="cs-CZ" dirty="0"/>
              <a:t> </a:t>
            </a:r>
            <a:r>
              <a:rPr lang="en-US" dirty="0"/>
              <a:t>curse in Arab cultures, and an obscenity in Germany, Brazil and Australia.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4449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27D30F-139D-486C-A640-A49F68D80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Occulesics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A75A14-36C5-4466-A57B-6D1F30CD1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97209" cy="4351338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Occulesics</a:t>
            </a:r>
            <a:r>
              <a:rPr lang="en-US" dirty="0"/>
              <a:t> deals with eye behavior as an element of</a:t>
            </a:r>
            <a:r>
              <a:rPr lang="cs-CZ" dirty="0"/>
              <a:t> </a:t>
            </a:r>
            <a:r>
              <a:rPr lang="en-US" dirty="0"/>
              <a:t>communication. Some aspects of </a:t>
            </a:r>
            <a:r>
              <a:rPr lang="en-US" dirty="0" err="1"/>
              <a:t>occulesics</a:t>
            </a:r>
            <a:r>
              <a:rPr lang="en-US" dirty="0"/>
              <a:t> deal with a static or fixed gaze versus dynamic eye</a:t>
            </a:r>
            <a:r>
              <a:rPr lang="cs-CZ" dirty="0"/>
              <a:t> </a:t>
            </a:r>
            <a:r>
              <a:rPr lang="en-US" dirty="0"/>
              <a:t>movement. This so-called eye contact is the subject of much interpretation by the observer,</a:t>
            </a:r>
            <a:r>
              <a:rPr lang="cs-CZ" dirty="0"/>
              <a:t> </a:t>
            </a:r>
            <a:r>
              <a:rPr lang="en-US" dirty="0"/>
              <a:t>making it difficult to predict its exact communication impact. </a:t>
            </a:r>
            <a:endParaRPr lang="cs-CZ" dirty="0"/>
          </a:p>
          <a:p>
            <a:r>
              <a:rPr lang="en-US" dirty="0"/>
              <a:t>In the West, direct eye contact</a:t>
            </a:r>
            <a:r>
              <a:rPr lang="cs-CZ" dirty="0"/>
              <a:t> </a:t>
            </a:r>
            <a:r>
              <a:rPr lang="en-US" dirty="0"/>
              <a:t>(looking into the eyes of the other person) is common about 40 percent of the time while talking</a:t>
            </a:r>
            <a:r>
              <a:rPr lang="cs-CZ" dirty="0"/>
              <a:t> </a:t>
            </a:r>
            <a:r>
              <a:rPr lang="en-US" dirty="0"/>
              <a:t>and 70 percent while listening. In Japan, it is more common to look at the throat of the other</a:t>
            </a:r>
            <a:r>
              <a:rPr lang="cs-CZ" dirty="0"/>
              <a:t> </a:t>
            </a:r>
            <a:r>
              <a:rPr lang="en-US" dirty="0"/>
              <a:t>person. In China and Indonesia, the practice is to lower the eyes because direct eye contact is</a:t>
            </a:r>
            <a:r>
              <a:rPr lang="cs-CZ" dirty="0"/>
              <a:t> </a:t>
            </a:r>
            <a:r>
              <a:rPr lang="en-US" dirty="0"/>
              <a:t>considered bad manners, and in Hispanic culture direct eye contact is a form of challenge and</a:t>
            </a:r>
            <a:r>
              <a:rPr lang="cs-CZ" dirty="0"/>
              <a:t> </a:t>
            </a:r>
            <a:r>
              <a:rPr lang="en-US" dirty="0"/>
              <a:t>disrespect.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06794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E14BB2-2F74-48F2-98E1-61DAC4B15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31BA3F-BBBC-4F5A-A4E3-90195CDE5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</a:t>
            </a:r>
            <a:r>
              <a:rPr lang="cs-CZ" dirty="0"/>
              <a:t> </a:t>
            </a:r>
            <a:r>
              <a:rPr lang="en-US" dirty="0"/>
              <a:t>Mediterranean society, men often look at women for long periods of time that may be</a:t>
            </a:r>
            <a:r>
              <a:rPr lang="cs-CZ" dirty="0"/>
              <a:t> </a:t>
            </a:r>
            <a:r>
              <a:rPr lang="en-US" dirty="0"/>
              <a:t>interpreted as starring by women from other cultures. Even the same </a:t>
            </a:r>
            <a:r>
              <a:rPr lang="en-US" dirty="0" err="1"/>
              <a:t>kinesic</a:t>
            </a:r>
            <a:r>
              <a:rPr lang="en-US" dirty="0"/>
              <a:t> gesture can be</a:t>
            </a:r>
            <a:r>
              <a:rPr lang="cs-CZ" dirty="0"/>
              <a:t> </a:t>
            </a:r>
            <a:r>
              <a:rPr lang="en-US" dirty="0"/>
              <a:t>interpreted differently. For example, the facial gesture of downcast eyes during conversation can</a:t>
            </a:r>
            <a:r>
              <a:rPr lang="cs-CZ" dirty="0"/>
              <a:t> </a:t>
            </a:r>
            <a:r>
              <a:rPr lang="en-US" dirty="0"/>
              <a:t>suggest social deference, evasion, insincerity or boredom.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8746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E3F95F-7059-4A80-A65C-FDFE5A1A9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Proxemics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FC3244-3A88-441C-945B-33BE3D141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Proxemics involves the social use of space in a communication. One aspect of this is</a:t>
            </a:r>
            <a:r>
              <a:rPr lang="cs-CZ" dirty="0"/>
              <a:t> </a:t>
            </a:r>
            <a:r>
              <a:rPr lang="en-US" dirty="0"/>
              <a:t>the closeness between and among people when they speak, and the significant role that culture</a:t>
            </a:r>
            <a:r>
              <a:rPr lang="cs-CZ" dirty="0"/>
              <a:t> </a:t>
            </a:r>
            <a:r>
              <a:rPr lang="en-US" dirty="0"/>
              <a:t>plays in this. </a:t>
            </a:r>
            <a:endParaRPr lang="cs-CZ" dirty="0"/>
          </a:p>
          <a:p>
            <a:r>
              <a:rPr lang="en-US" dirty="0"/>
              <a:t>Distance is generally described on a continuum from intimate space (0-18 inches)</a:t>
            </a:r>
            <a:r>
              <a:rPr lang="cs-CZ" dirty="0"/>
              <a:t> </a:t>
            </a:r>
            <a:r>
              <a:rPr lang="en-US" dirty="0"/>
              <a:t>to personal space or informal distance (18 inches to 4 feet) to social space or formal distance (4-12 feet), and public space or distance (beyond 12 feet). </a:t>
            </a:r>
            <a:endParaRPr lang="cs-CZ" dirty="0"/>
          </a:p>
          <a:p>
            <a:r>
              <a:rPr lang="en-US" dirty="0"/>
              <a:t>Proxemics also deals with the effective</a:t>
            </a:r>
            <a:r>
              <a:rPr lang="cs-CZ" dirty="0"/>
              <a:t> </a:t>
            </a:r>
            <a:r>
              <a:rPr lang="en-US" dirty="0"/>
              <a:t>use of space in social settings, such as businesses and homes, ranging and the arrangement of</a:t>
            </a:r>
            <a:r>
              <a:rPr lang="cs-CZ" dirty="0"/>
              <a:t> </a:t>
            </a:r>
            <a:r>
              <a:rPr lang="en-US" dirty="0"/>
              <a:t>space to encourage or inhibit communication.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1782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4396DE-59C8-4B8F-A297-F98C9EE75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Haptics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B6636F-12B2-4081-BF28-C47B47BDC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Haptics focuses on touching as an element of communication, indicating both the type of touch</a:t>
            </a:r>
            <a:r>
              <a:rPr lang="cs-CZ" dirty="0"/>
              <a:t> </a:t>
            </a:r>
            <a:r>
              <a:rPr lang="en-US" dirty="0"/>
              <a:t>as well as its frequency and intensity. Like many other elements of nonverbal communication,</a:t>
            </a:r>
            <a:r>
              <a:rPr lang="cs-CZ" dirty="0"/>
              <a:t> </a:t>
            </a:r>
            <a:r>
              <a:rPr lang="en-US" dirty="0"/>
              <a:t>haptics is very much a function of culture. </a:t>
            </a:r>
            <a:endParaRPr lang="cs-CZ" dirty="0"/>
          </a:p>
          <a:p>
            <a:r>
              <a:rPr lang="en-US" dirty="0"/>
              <a:t>Mediterranean,</a:t>
            </a:r>
            <a:r>
              <a:rPr lang="cs-CZ" dirty="0"/>
              <a:t> </a:t>
            </a:r>
            <a:r>
              <a:rPr lang="en-US" dirty="0"/>
              <a:t>Middle Eastern and Latin American cultures employ much social touching in conversation,</a:t>
            </a:r>
            <a:r>
              <a:rPr lang="cs-CZ" dirty="0"/>
              <a:t> </a:t>
            </a:r>
            <a:r>
              <a:rPr lang="en-US" dirty="0"/>
              <a:t>including embraces and hand-holding; these are called high-contact cultures. In</a:t>
            </a:r>
            <a:r>
              <a:rPr lang="cs-CZ" dirty="0"/>
              <a:t> </a:t>
            </a:r>
            <a:r>
              <a:rPr lang="en-US" dirty="0"/>
              <a:t>moderate-touch cultures such as North America and Northern Europe, touching is used only</a:t>
            </a:r>
            <a:r>
              <a:rPr lang="cs-CZ" dirty="0"/>
              <a:t> </a:t>
            </a:r>
            <a:r>
              <a:rPr lang="en-US" dirty="0"/>
              <a:t>occasionally, such as in handshakes and sporadic shoulder touching or back slapping. </a:t>
            </a:r>
            <a:endParaRPr lang="cs-CZ" dirty="0"/>
          </a:p>
          <a:p>
            <a:r>
              <a:rPr lang="en-US" dirty="0"/>
              <a:t>Even within a culture, haptics vary. For example, handshakes vary in length and strength of grip</a:t>
            </a:r>
            <a:r>
              <a:rPr lang="cs-CZ" dirty="0"/>
              <a:t> </a:t>
            </a:r>
            <a:r>
              <a:rPr lang="en-US" dirty="0"/>
              <a:t>depending on the actual (or hoped for) degree of intimacy between the two people shaking</a:t>
            </a:r>
            <a:r>
              <a:rPr lang="cs-CZ" dirty="0"/>
              <a:t> </a:t>
            </a:r>
            <a:r>
              <a:rPr lang="en-US" dirty="0"/>
              <a:t>hands.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32332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629CB4-39EA-4F3B-A68F-6B4E6901C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Vocalics</a:t>
            </a:r>
            <a:r>
              <a:rPr lang="cs-CZ" dirty="0"/>
              <a:t> (</a:t>
            </a:r>
            <a:r>
              <a:rPr lang="cs-CZ" dirty="0" err="1"/>
              <a:t>paralanguage</a:t>
            </a:r>
            <a:r>
              <a:rPr lang="cs-CZ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B07464-12A1-4E92-8B03-1C25A75C1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70704" cy="4351338"/>
          </a:xfrm>
        </p:spPr>
        <p:txBody>
          <a:bodyPr>
            <a:normAutofit fontScale="92500"/>
          </a:bodyPr>
          <a:lstStyle/>
          <a:p>
            <a:r>
              <a:rPr lang="en-US" dirty="0"/>
              <a:t>V</a:t>
            </a:r>
            <a:r>
              <a:rPr lang="cs-CZ" dirty="0"/>
              <a:t>.</a:t>
            </a:r>
            <a:r>
              <a:rPr lang="en-US" dirty="0"/>
              <a:t> deals with vocal cues, more accurately referred to as the</a:t>
            </a:r>
            <a:r>
              <a:rPr lang="cs-CZ" dirty="0"/>
              <a:t> </a:t>
            </a:r>
            <a:r>
              <a:rPr lang="en-US" dirty="0"/>
              <a:t>nonphonemic qualities of language. These include accent, loudness, tempo, pitch, cadence, rate</a:t>
            </a:r>
            <a:r>
              <a:rPr lang="cs-CZ" dirty="0"/>
              <a:t> </a:t>
            </a:r>
            <a:r>
              <a:rPr lang="en-US" dirty="0"/>
              <a:t>of speech, nasality and tone, insofar as these convey meaning. </a:t>
            </a:r>
            <a:endParaRPr lang="cs-CZ" dirty="0"/>
          </a:p>
          <a:p>
            <a:r>
              <a:rPr lang="en-US" dirty="0"/>
              <a:t>Vocalics is sometimes subdivided</a:t>
            </a:r>
            <a:r>
              <a:rPr lang="cs-CZ" dirty="0"/>
              <a:t> </a:t>
            </a:r>
            <a:r>
              <a:rPr lang="en-US" dirty="0"/>
              <a:t>into several categories. Vocal characterizers include laughing, crying, yawning, and so on. These</a:t>
            </a:r>
            <a:r>
              <a:rPr lang="cs-CZ" dirty="0"/>
              <a:t> </a:t>
            </a:r>
            <a:r>
              <a:rPr lang="en-US" dirty="0"/>
              <a:t>can be associated with culture, such as the different ways various cultures accept the practice of</a:t>
            </a:r>
            <a:r>
              <a:rPr lang="cs-CZ" dirty="0"/>
              <a:t> </a:t>
            </a:r>
            <a:r>
              <a:rPr lang="en-US" dirty="0"/>
              <a:t>belching. Vocal qualifiers such as volume, pitch, rhythm and tempo are</a:t>
            </a:r>
            <a:r>
              <a:rPr lang="cs-CZ" dirty="0"/>
              <a:t> </a:t>
            </a:r>
            <a:r>
              <a:rPr lang="en-US" dirty="0"/>
              <a:t>also associated with</a:t>
            </a:r>
            <a:r>
              <a:rPr lang="cs-CZ" dirty="0"/>
              <a:t> </a:t>
            </a:r>
            <a:r>
              <a:rPr lang="en-US" dirty="0"/>
              <a:t>cultural distinctions. </a:t>
            </a:r>
            <a:endParaRPr lang="cs-CZ" dirty="0"/>
          </a:p>
          <a:p>
            <a:r>
              <a:rPr lang="en-US" dirty="0"/>
              <a:t>In Arab culture, for example, speaking loudly connotes sincerity, whereas in</a:t>
            </a:r>
            <a:r>
              <a:rPr lang="cs-CZ" dirty="0"/>
              <a:t> </a:t>
            </a:r>
            <a:r>
              <a:rPr lang="en-US" dirty="0"/>
              <a:t>North America it often is interpreted as aggressive. Vocal segregates (sounds such as </a:t>
            </a:r>
            <a:r>
              <a:rPr lang="en-US" dirty="0" err="1"/>
              <a:t>mmmm</a:t>
            </a:r>
            <a:r>
              <a:rPr lang="en-US" dirty="0"/>
              <a:t>,</a:t>
            </a:r>
            <a:r>
              <a:rPr lang="cs-CZ" dirty="0"/>
              <a:t> </a:t>
            </a:r>
            <a:r>
              <a:rPr lang="en-US" dirty="0"/>
              <a:t>uh-huh, </a:t>
            </a:r>
            <a:r>
              <a:rPr lang="en-US" dirty="0" err="1"/>
              <a:t>oooo</a:t>
            </a:r>
            <a:r>
              <a:rPr lang="en-US" dirty="0"/>
              <a:t>) likewise also differ among various cultures.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26210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AC7B95-5526-4DF7-B833-12453D52C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Chronemics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E12B8F-1E95-4F0F-8E85-BFBAA37D4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Chronemics deals with the use of time as an element of communication. Formal time is</a:t>
            </a:r>
            <a:r>
              <a:rPr lang="cs-CZ" dirty="0"/>
              <a:t> </a:t>
            </a:r>
            <a:r>
              <a:rPr lang="en-US" dirty="0"/>
              <a:t>measured in minutes, hours, days, and so on. Informal time is measured relative to seasons,</a:t>
            </a:r>
            <a:r>
              <a:rPr lang="cs-CZ" dirty="0"/>
              <a:t>  </a:t>
            </a:r>
            <a:r>
              <a:rPr lang="en-US" dirty="0"/>
              <a:t>social customs, lunar cycles, etc.</a:t>
            </a:r>
            <a:endParaRPr lang="cs-CZ" dirty="0"/>
          </a:p>
          <a:p>
            <a:r>
              <a:rPr lang="en-US" dirty="0"/>
              <a:t>Chronemics involves specifics such as punctuality (which can</a:t>
            </a:r>
            <a:r>
              <a:rPr lang="cs-CZ" dirty="0"/>
              <a:t> </a:t>
            </a:r>
            <a:r>
              <a:rPr lang="en-US" dirty="0"/>
              <a:t>be monochronic or M-time and polychronic or P-time) along with patterns of dominance or</a:t>
            </a:r>
            <a:r>
              <a:rPr lang="cs-CZ" dirty="0"/>
              <a:t> </a:t>
            </a:r>
            <a:r>
              <a:rPr lang="en-US" dirty="0"/>
              <a:t>d</a:t>
            </a:r>
            <a:r>
              <a:rPr lang="cs-CZ" dirty="0"/>
              <a:t>i</a:t>
            </a:r>
            <a:r>
              <a:rPr lang="en-US" dirty="0"/>
              <a:t>f</a:t>
            </a:r>
            <a:r>
              <a:rPr lang="cs-CZ" dirty="0"/>
              <a:t>f</a:t>
            </a:r>
            <a:r>
              <a:rPr lang="en-US" dirty="0" err="1"/>
              <a:t>erence</a:t>
            </a:r>
            <a:r>
              <a:rPr lang="en-US" dirty="0"/>
              <a:t> within a communication situations. </a:t>
            </a:r>
            <a:endParaRPr lang="cs-CZ" dirty="0"/>
          </a:p>
          <a:p>
            <a:r>
              <a:rPr lang="en-US" dirty="0"/>
              <a:t>Chronemics also</a:t>
            </a:r>
            <a:r>
              <a:rPr lang="cs-CZ" dirty="0"/>
              <a:t> </a:t>
            </a:r>
            <a:r>
              <a:rPr lang="en-US" dirty="0"/>
              <a:t>deals with time from the standpoint of social settings, such as the likelihood among Americans</a:t>
            </a:r>
            <a:r>
              <a:rPr lang="cs-CZ" dirty="0"/>
              <a:t> </a:t>
            </a:r>
            <a:r>
              <a:rPr lang="en-US" dirty="0"/>
              <a:t>of arriving early for business meetings but being “fashionably late” for social activities, while in</a:t>
            </a:r>
            <a:r>
              <a:rPr lang="cs-CZ" dirty="0"/>
              <a:t> </a:t>
            </a:r>
            <a:r>
              <a:rPr lang="en-US" dirty="0"/>
              <a:t>Latin American and Arab culture, business people often arrive at a time</a:t>
            </a:r>
            <a:r>
              <a:rPr lang="cs-CZ" dirty="0"/>
              <a:t>:</a:t>
            </a:r>
            <a:r>
              <a:rPr lang="en-US" dirty="0"/>
              <a:t> Westerns would</a:t>
            </a:r>
            <a:r>
              <a:rPr lang="cs-CZ" dirty="0"/>
              <a:t> </a:t>
            </a:r>
            <a:r>
              <a:rPr lang="en-US" dirty="0"/>
              <a:t>consider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en-US" dirty="0"/>
              <a:t> “late</a:t>
            </a:r>
            <a:r>
              <a:rPr lang="cs-CZ" dirty="0"/>
              <a:t>“.</a:t>
            </a:r>
          </a:p>
        </p:txBody>
      </p:sp>
    </p:spTree>
    <p:extLst>
      <p:ext uri="{BB962C8B-B14F-4D97-AF65-F5344CB8AC3E}">
        <p14:creationId xmlns:p14="http://schemas.microsoft.com/office/powerpoint/2010/main" val="1657299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372F56-5DE6-4CCC-A195-856B669FF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Appearance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C3B92F-4701-45DD-883F-2F8E1BEED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 fontScale="92500"/>
          </a:bodyPr>
          <a:lstStyle/>
          <a:p>
            <a:r>
              <a:rPr lang="en-US" dirty="0"/>
              <a:t>Appearance deals with the communication role played by a person’s look or physical appearance</a:t>
            </a:r>
            <a:r>
              <a:rPr lang="cs-CZ" dirty="0"/>
              <a:t> </a:t>
            </a:r>
            <a:r>
              <a:rPr lang="en-US" dirty="0"/>
              <a:t>(as compared with physical gestures associated with kinesics). </a:t>
            </a:r>
            <a:endParaRPr lang="cs-CZ" dirty="0"/>
          </a:p>
          <a:p>
            <a:r>
              <a:rPr lang="en-US" dirty="0"/>
              <a:t>It deals with physical aspects of</a:t>
            </a:r>
            <a:r>
              <a:rPr lang="cs-CZ" dirty="0"/>
              <a:t> </a:t>
            </a:r>
            <a:r>
              <a:rPr lang="en-US" dirty="0"/>
              <a:t>body shape, hair color and skin tone, as well as grooming, dress (both clothing and jewelry) and</a:t>
            </a:r>
            <a:r>
              <a:rPr lang="cs-CZ" dirty="0"/>
              <a:t> </a:t>
            </a:r>
            <a:r>
              <a:rPr lang="en-US" dirty="0"/>
              <a:t>use of appearance enhancements such as body piercings, brandings and tattoos.</a:t>
            </a:r>
            <a:endParaRPr lang="cs-CZ" dirty="0"/>
          </a:p>
          <a:p>
            <a:r>
              <a:rPr lang="en-US" dirty="0"/>
              <a:t>Consider, for</a:t>
            </a:r>
            <a:r>
              <a:rPr lang="cs-CZ" dirty="0"/>
              <a:t> </a:t>
            </a:r>
            <a:r>
              <a:rPr lang="en-US" dirty="0"/>
              <a:t>example, how attire is an essential part of </a:t>
            </a:r>
            <a:r>
              <a:rPr lang="en-US" dirty="0" err="1"/>
              <a:t>nonvocal</a:t>
            </a:r>
            <a:r>
              <a:rPr lang="en-US" dirty="0"/>
              <a:t> communication among areas influenced by</a:t>
            </a:r>
            <a:r>
              <a:rPr lang="cs-CZ" dirty="0"/>
              <a:t> </a:t>
            </a:r>
            <a:r>
              <a:rPr lang="en-US" dirty="0"/>
              <a:t>Arab culture. Among North and Western Africans, public speakers prefer long robes and big</a:t>
            </a:r>
            <a:r>
              <a:rPr lang="cs-CZ" dirty="0"/>
              <a:t> </a:t>
            </a:r>
            <a:r>
              <a:rPr lang="en-US" dirty="0"/>
              <a:t>sleeves so that when they raise their hands, extra sleeve cloth slips through the arms and puffs</a:t>
            </a:r>
            <a:r>
              <a:rPr lang="cs-CZ" dirty="0"/>
              <a:t> </a:t>
            </a:r>
            <a:r>
              <a:rPr lang="en-US" dirty="0"/>
              <a:t>up their shoulder, making them look bigger and more elegant.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2871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B9AB88-029F-448E-B655-5B123F0B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EF1B49-F31F-4779-9762-6391B2624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meanings exist in the human mind, they cannot be shared or communicated except through</a:t>
            </a:r>
            <a:r>
              <a:rPr lang="cs-CZ" dirty="0"/>
              <a:t> </a:t>
            </a:r>
            <a:r>
              <a:rPr lang="en-US" dirty="0"/>
              <a:t>some external vehicle. The human body is capable of making sounds and movements which in turn</a:t>
            </a:r>
            <a:r>
              <a:rPr lang="cs-CZ" dirty="0"/>
              <a:t> </a:t>
            </a:r>
            <a:r>
              <a:rPr lang="en-US" dirty="0"/>
              <a:t>can create a system of vehicles for sharing inner meanings and ideas with others. In general terms,</a:t>
            </a:r>
            <a:r>
              <a:rPr lang="cs-CZ" dirty="0"/>
              <a:t> </a:t>
            </a:r>
            <a:r>
              <a:rPr lang="en-US" dirty="0"/>
              <a:t>such elements that codify meaning are called signs. The study of such signs is called semiotics.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89950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E6F5C5-FD1D-4051-B603-36EC03511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Olfactics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8037EC-BA75-4E65-8208-4FA411E35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Olfactics</a:t>
            </a:r>
            <a:r>
              <a:rPr lang="en-US" dirty="0"/>
              <a:t> is an aspect of nonverbal communication dealing with smells. Though not widely</a:t>
            </a:r>
            <a:r>
              <a:rPr lang="cs-CZ" dirty="0"/>
              <a:t> </a:t>
            </a:r>
            <a:r>
              <a:rPr lang="en-US" dirty="0"/>
              <a:t>studied from a communication perspective, </a:t>
            </a:r>
            <a:r>
              <a:rPr lang="en-US" dirty="0" err="1"/>
              <a:t>olfactics</a:t>
            </a:r>
            <a:r>
              <a:rPr lang="en-US" dirty="0"/>
              <a:t> might include the use of perfumes and</a:t>
            </a:r>
            <a:r>
              <a:rPr lang="cs-CZ" dirty="0"/>
              <a:t> </a:t>
            </a:r>
            <a:r>
              <a:rPr lang="en-US" dirty="0"/>
              <a:t>spices. </a:t>
            </a:r>
            <a:endParaRPr lang="cs-CZ" dirty="0"/>
          </a:p>
          <a:p>
            <a:r>
              <a:rPr lang="en-US" dirty="0"/>
              <a:t>It is associated with proxemics in that, the closer people are in communication, the more</a:t>
            </a:r>
            <a:r>
              <a:rPr lang="cs-CZ" dirty="0"/>
              <a:t> </a:t>
            </a:r>
            <a:r>
              <a:rPr lang="en-US" dirty="0"/>
              <a:t>likely that the smell will be relevant. In some high-contact cultures such as Samoan or Arab, it is</a:t>
            </a:r>
            <a:r>
              <a:rPr lang="cs-CZ" dirty="0"/>
              <a:t> </a:t>
            </a:r>
            <a:r>
              <a:rPr lang="en-US" dirty="0"/>
              <a:t>customary to get close enough in conversation to smell the other person. </a:t>
            </a:r>
            <a:endParaRPr lang="cs-CZ" dirty="0"/>
          </a:p>
          <a:p>
            <a:r>
              <a:rPr lang="en-US" dirty="0"/>
              <a:t>Indeed, Arabs and</a:t>
            </a:r>
            <a:r>
              <a:rPr lang="cs-CZ" dirty="0"/>
              <a:t> </a:t>
            </a:r>
            <a:r>
              <a:rPr lang="en-US" dirty="0"/>
              <a:t>religious Muslims are known for using perfumes, according to the teaching the Prophet that it is</a:t>
            </a:r>
            <a:r>
              <a:rPr lang="cs-CZ" dirty="0"/>
              <a:t> </a:t>
            </a:r>
            <a:r>
              <a:rPr lang="en-US" dirty="0"/>
              <a:t>a charity to smell nice for others.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23759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AFD486-1C64-4FF4-BB59-9498279FB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Uses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Nonverbal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75DFA4-E3E3-40BF-9188-6BA9EDAD6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To </a:t>
            </a:r>
            <a:r>
              <a:rPr lang="cs-CZ" dirty="0" err="1"/>
              <a:t>create</a:t>
            </a:r>
            <a:r>
              <a:rPr lang="cs-CZ" dirty="0"/>
              <a:t> </a:t>
            </a:r>
            <a:r>
              <a:rPr lang="cs-CZ" dirty="0" err="1"/>
              <a:t>impressions</a:t>
            </a:r>
            <a:r>
              <a:rPr lang="cs-CZ" dirty="0"/>
              <a:t> </a:t>
            </a:r>
            <a:r>
              <a:rPr lang="cs-CZ" dirty="0" err="1"/>
              <a:t>beyond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verbal</a:t>
            </a:r>
            <a:r>
              <a:rPr lang="cs-CZ" dirty="0"/>
              <a:t> element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r>
              <a:rPr lang="cs-CZ" dirty="0"/>
              <a:t> (</a:t>
            </a:r>
            <a:r>
              <a:rPr lang="cs-CZ" dirty="0" err="1"/>
              <a:t>kinesics</a:t>
            </a:r>
            <a:r>
              <a:rPr lang="cs-CZ" dirty="0"/>
              <a:t>, </a:t>
            </a:r>
            <a:r>
              <a:rPr lang="cs-CZ" dirty="0" err="1"/>
              <a:t>chronemics</a:t>
            </a:r>
            <a:r>
              <a:rPr lang="cs-CZ" dirty="0"/>
              <a:t>, </a:t>
            </a:r>
            <a:r>
              <a:rPr lang="cs-CZ" dirty="0" err="1"/>
              <a:t>vocalics</a:t>
            </a:r>
            <a:r>
              <a:rPr lang="cs-CZ" dirty="0"/>
              <a:t>, environment),</a:t>
            </a:r>
          </a:p>
          <a:p>
            <a:r>
              <a:rPr lang="cs-CZ" dirty="0"/>
              <a:t>To </a:t>
            </a:r>
            <a:r>
              <a:rPr lang="cs-CZ" dirty="0" err="1"/>
              <a:t>repeat</a:t>
            </a:r>
            <a:r>
              <a:rPr lang="cs-CZ" dirty="0"/>
              <a:t> and </a:t>
            </a:r>
            <a:r>
              <a:rPr lang="cs-CZ" dirty="0" err="1"/>
              <a:t>reinforce</a:t>
            </a:r>
            <a:r>
              <a:rPr lang="cs-CZ" dirty="0"/>
              <a:t> 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said</a:t>
            </a:r>
            <a:r>
              <a:rPr lang="cs-CZ" dirty="0"/>
              <a:t> </a:t>
            </a:r>
            <a:r>
              <a:rPr lang="cs-CZ" dirty="0" err="1"/>
              <a:t>verbally</a:t>
            </a:r>
            <a:r>
              <a:rPr lang="cs-CZ" dirty="0"/>
              <a:t> (</a:t>
            </a:r>
            <a:r>
              <a:rPr lang="cs-CZ" dirty="0" err="1"/>
              <a:t>occulesics</a:t>
            </a:r>
            <a:r>
              <a:rPr lang="cs-CZ" dirty="0"/>
              <a:t>, </a:t>
            </a:r>
            <a:r>
              <a:rPr lang="cs-CZ" dirty="0" err="1"/>
              <a:t>kinesics</a:t>
            </a:r>
            <a:r>
              <a:rPr lang="cs-CZ" dirty="0"/>
              <a:t>),</a:t>
            </a:r>
          </a:p>
          <a:p>
            <a:r>
              <a:rPr lang="cs-CZ" dirty="0"/>
              <a:t>To </a:t>
            </a:r>
            <a:r>
              <a:rPr lang="cs-CZ" dirty="0" err="1"/>
              <a:t>manage</a:t>
            </a:r>
            <a:r>
              <a:rPr lang="cs-CZ" dirty="0"/>
              <a:t> and </a:t>
            </a:r>
            <a:r>
              <a:rPr lang="cs-CZ" dirty="0" err="1"/>
              <a:t>regulate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interaction</a:t>
            </a:r>
            <a:r>
              <a:rPr lang="cs-CZ" dirty="0"/>
              <a:t> </a:t>
            </a:r>
            <a:r>
              <a:rPr lang="cs-CZ" dirty="0" err="1"/>
              <a:t>among</a:t>
            </a:r>
            <a:r>
              <a:rPr lang="cs-CZ" dirty="0"/>
              <a:t> </a:t>
            </a:r>
            <a:r>
              <a:rPr lang="cs-CZ" dirty="0" err="1"/>
              <a:t>participants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r>
              <a:rPr lang="cs-CZ" dirty="0"/>
              <a:t> </a:t>
            </a:r>
            <a:r>
              <a:rPr lang="cs-CZ" dirty="0" err="1"/>
              <a:t>exchange</a:t>
            </a:r>
            <a:r>
              <a:rPr lang="cs-CZ" dirty="0"/>
              <a:t> (</a:t>
            </a:r>
            <a:r>
              <a:rPr lang="cs-CZ" dirty="0" err="1"/>
              <a:t>kinesics</a:t>
            </a:r>
            <a:r>
              <a:rPr lang="cs-CZ" dirty="0"/>
              <a:t>, </a:t>
            </a:r>
            <a:r>
              <a:rPr lang="cs-CZ" dirty="0" err="1"/>
              <a:t>occulesics</a:t>
            </a:r>
            <a:r>
              <a:rPr lang="cs-CZ" dirty="0"/>
              <a:t>, </a:t>
            </a:r>
            <a:r>
              <a:rPr lang="cs-CZ" dirty="0" err="1"/>
              <a:t>proxemics</a:t>
            </a:r>
            <a:r>
              <a:rPr lang="cs-CZ" dirty="0"/>
              <a:t>, synchrony),</a:t>
            </a:r>
          </a:p>
          <a:p>
            <a:r>
              <a:rPr lang="cs-CZ" dirty="0"/>
              <a:t>To express </a:t>
            </a:r>
            <a:r>
              <a:rPr lang="cs-CZ" dirty="0" err="1"/>
              <a:t>emotion</a:t>
            </a:r>
            <a:r>
              <a:rPr lang="cs-CZ" dirty="0"/>
              <a:t> </a:t>
            </a:r>
            <a:r>
              <a:rPr lang="cs-CZ" dirty="0" err="1"/>
              <a:t>beyond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verbal</a:t>
            </a:r>
            <a:r>
              <a:rPr lang="cs-CZ" dirty="0"/>
              <a:t> element (</a:t>
            </a:r>
            <a:r>
              <a:rPr lang="cs-CZ" dirty="0" err="1"/>
              <a:t>kinesics</a:t>
            </a:r>
            <a:r>
              <a:rPr lang="cs-CZ" dirty="0"/>
              <a:t>, </a:t>
            </a:r>
            <a:r>
              <a:rPr lang="cs-CZ" dirty="0" err="1"/>
              <a:t>occulesics</a:t>
            </a:r>
            <a:r>
              <a:rPr lang="cs-CZ" dirty="0"/>
              <a:t>, </a:t>
            </a:r>
            <a:r>
              <a:rPr lang="cs-CZ" dirty="0" err="1"/>
              <a:t>haptics</a:t>
            </a:r>
            <a:r>
              <a:rPr lang="cs-CZ" dirty="0"/>
              <a:t>, </a:t>
            </a:r>
            <a:r>
              <a:rPr lang="cs-CZ" dirty="0" err="1"/>
              <a:t>vocalics</a:t>
            </a:r>
            <a:r>
              <a:rPr lang="cs-CZ" dirty="0"/>
              <a:t>, </a:t>
            </a:r>
            <a:r>
              <a:rPr lang="cs-CZ" dirty="0" err="1"/>
              <a:t>proxemics</a:t>
            </a:r>
            <a:r>
              <a:rPr lang="cs-CZ" dirty="0"/>
              <a:t>),</a:t>
            </a:r>
          </a:p>
          <a:p>
            <a:r>
              <a:rPr lang="cs-CZ" dirty="0"/>
              <a:t>To </a:t>
            </a:r>
            <a:r>
              <a:rPr lang="cs-CZ" dirty="0" err="1"/>
              <a:t>convey</a:t>
            </a:r>
            <a:r>
              <a:rPr lang="cs-CZ" dirty="0"/>
              <a:t> </a:t>
            </a:r>
            <a:r>
              <a:rPr lang="cs-CZ" dirty="0" err="1"/>
              <a:t>relational</a:t>
            </a:r>
            <a:r>
              <a:rPr lang="cs-CZ" dirty="0"/>
              <a:t> </a:t>
            </a:r>
            <a:r>
              <a:rPr lang="cs-CZ" dirty="0" err="1"/>
              <a:t>messages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affection</a:t>
            </a:r>
            <a:r>
              <a:rPr lang="cs-CZ" dirty="0"/>
              <a:t>, </a:t>
            </a:r>
            <a:r>
              <a:rPr lang="cs-CZ" dirty="0" err="1"/>
              <a:t>power</a:t>
            </a:r>
            <a:r>
              <a:rPr lang="cs-CZ" dirty="0"/>
              <a:t>, dominance, </a:t>
            </a:r>
            <a:r>
              <a:rPr lang="cs-CZ" dirty="0" err="1"/>
              <a:t>respect</a:t>
            </a:r>
            <a:r>
              <a:rPr lang="cs-CZ" dirty="0"/>
              <a:t>, and so on (</a:t>
            </a:r>
            <a:r>
              <a:rPr lang="cs-CZ" dirty="0" err="1"/>
              <a:t>proxemics</a:t>
            </a:r>
            <a:r>
              <a:rPr lang="cs-CZ" dirty="0"/>
              <a:t>, </a:t>
            </a:r>
            <a:r>
              <a:rPr lang="cs-CZ" dirty="0" err="1"/>
              <a:t>occulesics</a:t>
            </a:r>
            <a:r>
              <a:rPr lang="cs-CZ" dirty="0"/>
              <a:t>, </a:t>
            </a:r>
            <a:r>
              <a:rPr lang="cs-CZ" dirty="0" err="1"/>
              <a:t>haptics</a:t>
            </a:r>
            <a:r>
              <a:rPr lang="cs-CZ" dirty="0"/>
              <a:t>),</a:t>
            </a:r>
          </a:p>
          <a:p>
            <a:r>
              <a:rPr lang="cs-CZ" dirty="0"/>
              <a:t>To </a:t>
            </a:r>
            <a:r>
              <a:rPr lang="cs-CZ" dirty="0" err="1"/>
              <a:t>promote</a:t>
            </a:r>
            <a:r>
              <a:rPr lang="cs-CZ" dirty="0"/>
              <a:t> </a:t>
            </a:r>
            <a:r>
              <a:rPr lang="cs-CZ" dirty="0" err="1"/>
              <a:t>honest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r>
              <a:rPr lang="cs-CZ" dirty="0"/>
              <a:t> by </a:t>
            </a:r>
            <a:r>
              <a:rPr lang="cs-CZ" dirty="0" err="1"/>
              <a:t>detecting</a:t>
            </a:r>
            <a:r>
              <a:rPr lang="cs-CZ" dirty="0"/>
              <a:t> </a:t>
            </a:r>
            <a:r>
              <a:rPr lang="cs-CZ" dirty="0" err="1"/>
              <a:t>deception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conveying</a:t>
            </a:r>
            <a:r>
              <a:rPr lang="cs-CZ" dirty="0"/>
              <a:t> </a:t>
            </a:r>
            <a:r>
              <a:rPr lang="cs-CZ" dirty="0" err="1"/>
              <a:t>suspicion</a:t>
            </a:r>
            <a:r>
              <a:rPr lang="cs-CZ" dirty="0"/>
              <a:t> (</a:t>
            </a:r>
            <a:r>
              <a:rPr lang="cs-CZ" dirty="0" err="1"/>
              <a:t>kinesics</a:t>
            </a:r>
            <a:r>
              <a:rPr lang="cs-CZ" dirty="0"/>
              <a:t>, </a:t>
            </a:r>
            <a:r>
              <a:rPr lang="cs-CZ" dirty="0" err="1"/>
              <a:t>occulesics</a:t>
            </a:r>
            <a:r>
              <a:rPr lang="cs-CZ" dirty="0"/>
              <a:t>, </a:t>
            </a:r>
            <a:r>
              <a:rPr lang="cs-CZ" dirty="0" err="1"/>
              <a:t>vocalics</a:t>
            </a:r>
            <a:r>
              <a:rPr lang="cs-CZ" dirty="0"/>
              <a:t>),</a:t>
            </a:r>
          </a:p>
          <a:p>
            <a:r>
              <a:rPr lang="cs-CZ" dirty="0"/>
              <a:t>To </a:t>
            </a:r>
            <a:r>
              <a:rPr lang="cs-CZ" dirty="0" err="1"/>
              <a:t>provide</a:t>
            </a:r>
            <a:r>
              <a:rPr lang="cs-CZ" dirty="0"/>
              <a:t> </a:t>
            </a:r>
            <a:r>
              <a:rPr lang="cs-CZ" dirty="0" err="1"/>
              <a:t>group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leadership by </a:t>
            </a:r>
            <a:r>
              <a:rPr lang="cs-CZ" dirty="0" err="1"/>
              <a:t>sending</a:t>
            </a:r>
            <a:r>
              <a:rPr lang="cs-CZ" dirty="0"/>
              <a:t> </a:t>
            </a:r>
            <a:r>
              <a:rPr lang="cs-CZ" dirty="0" err="1"/>
              <a:t>messages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power</a:t>
            </a:r>
            <a:r>
              <a:rPr lang="cs-CZ" dirty="0"/>
              <a:t> and </a:t>
            </a:r>
            <a:r>
              <a:rPr lang="cs-CZ" dirty="0" err="1"/>
              <a:t>persuasion</a:t>
            </a:r>
            <a:r>
              <a:rPr lang="cs-CZ" dirty="0"/>
              <a:t> (</a:t>
            </a:r>
            <a:r>
              <a:rPr lang="cs-CZ" dirty="0" err="1"/>
              <a:t>kinesics</a:t>
            </a:r>
            <a:r>
              <a:rPr lang="cs-CZ" dirty="0"/>
              <a:t>, </a:t>
            </a:r>
            <a:r>
              <a:rPr lang="cs-CZ" dirty="0" err="1"/>
              <a:t>vocalics</a:t>
            </a:r>
            <a:r>
              <a:rPr lang="cs-CZ" dirty="0"/>
              <a:t>, </a:t>
            </a:r>
            <a:r>
              <a:rPr lang="cs-CZ" dirty="0" err="1"/>
              <a:t>chronemics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104220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C5A606-75B8-43A3-A2CD-C7A9432E7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Tasks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14CB66-F5FB-49DD-8599-0F4271F5A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Explain from personal experience an example of misunderstood communication caused by differing</a:t>
            </a:r>
            <a:r>
              <a:rPr lang="cs-CZ" sz="3200" dirty="0"/>
              <a:t> </a:t>
            </a:r>
            <a:r>
              <a:rPr lang="en-US" sz="3200" dirty="0"/>
              <a:t>interpretations of nonverbal communication techniques.</a:t>
            </a:r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75331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B1A00F-8EBA-4F9D-8378-3F72A5A37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Tasks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78D953-E3D8-42DF-B387-55B760322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/>
              <a:t>Try</a:t>
            </a:r>
            <a:r>
              <a:rPr lang="en-US" sz="3200" dirty="0"/>
              <a:t> to give examples from their everyday experience of each type of linguistic signs:</a:t>
            </a:r>
            <a:r>
              <a:rPr lang="cs-CZ" sz="3200" dirty="0"/>
              <a:t> </a:t>
            </a:r>
            <a:r>
              <a:rPr lang="en-US" sz="3200" dirty="0"/>
              <a:t>symbol, index and icon.</a:t>
            </a:r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35624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7D7326-5B7A-4792-BF2A-6823EE5A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1539B6-15DA-4EE9-AE7D-2E3CA03C4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http://center-for-nonverbal-studies.org/htdocs/nvcom.htm</a:t>
            </a:r>
            <a:endParaRPr lang="cs-CZ" dirty="0"/>
          </a:p>
          <a:p>
            <a:r>
              <a:rPr lang="cs-CZ" dirty="0"/>
              <a:t>Nicole </a:t>
            </a:r>
            <a:r>
              <a:rPr lang="cs-CZ" dirty="0" err="1"/>
              <a:t>Krämer</a:t>
            </a:r>
            <a:r>
              <a:rPr lang="cs-CZ" dirty="0"/>
              <a:t> (</a:t>
            </a:r>
            <a:r>
              <a:rPr lang="cs-CZ" dirty="0" err="1"/>
              <a:t>Cologne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7207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BCE541-78AB-4C28-9591-F709A85BB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Semiotics</a:t>
            </a:r>
            <a:r>
              <a:rPr lang="cs-CZ" dirty="0"/>
              <a:t> (</a:t>
            </a:r>
            <a:r>
              <a:rPr lang="cs-CZ" dirty="0" err="1"/>
              <a:t>semiology</a:t>
            </a:r>
            <a:r>
              <a:rPr lang="cs-CZ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E41BA7-F687-4678-B038-9BC1947D8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Theory or study of signs, specifically the theoretical relationship between language and signs used in the transmission of language</a:t>
            </a:r>
            <a:r>
              <a:rPr lang="cs-CZ" dirty="0"/>
              <a:t>.</a:t>
            </a:r>
            <a:endParaRPr lang="en-US" dirty="0"/>
          </a:p>
          <a:p>
            <a:r>
              <a:rPr lang="en-US" dirty="0"/>
              <a:t>An application of linguistic principals to objects other than natural language, such as facial</a:t>
            </a:r>
            <a:r>
              <a:rPr lang="cs-CZ" dirty="0"/>
              <a:t> </a:t>
            </a:r>
            <a:r>
              <a:rPr lang="en-US" dirty="0"/>
              <a:t>expression or religious ritual</a:t>
            </a:r>
            <a:r>
              <a:rPr lang="cs-CZ" dirty="0"/>
              <a:t>.</a:t>
            </a:r>
            <a:endParaRPr lang="en-US" dirty="0"/>
          </a:p>
          <a:p>
            <a:r>
              <a:rPr lang="en-US" dirty="0"/>
              <a:t>Academic study focusing on both the signification of language (assigning and deriving meaning</a:t>
            </a:r>
            <a:r>
              <a:rPr lang="cs-CZ" dirty="0"/>
              <a:t> </a:t>
            </a:r>
            <a:r>
              <a:rPr lang="en-US" dirty="0"/>
              <a:t>from signs ) as well as its codification (attachment of rules and procedures for correct use)</a:t>
            </a:r>
            <a:r>
              <a:rPr lang="cs-CZ" dirty="0"/>
              <a:t>.</a:t>
            </a:r>
          </a:p>
          <a:p>
            <a:r>
              <a:rPr lang="en-US" dirty="0"/>
              <a:t>Signs are nonverbal units of expression. A natural sign is a physical indicator, such as smoke as an</a:t>
            </a:r>
            <a:r>
              <a:rPr lang="cs-CZ" dirty="0"/>
              <a:t> </a:t>
            </a:r>
            <a:r>
              <a:rPr lang="en-US" dirty="0"/>
              <a:t>indication of the presence of fire. Signs also are called signals or cues. Semiotics identifies </a:t>
            </a:r>
            <a:r>
              <a:rPr lang="cs-CZ" dirty="0" err="1"/>
              <a:t>different</a:t>
            </a:r>
            <a:r>
              <a:rPr lang="cs-CZ" dirty="0"/>
              <a:t> </a:t>
            </a:r>
            <a:r>
              <a:rPr lang="en-US" dirty="0"/>
              <a:t>types of signs: </a:t>
            </a:r>
            <a:endParaRPr lang="cs-CZ" dirty="0"/>
          </a:p>
          <a:p>
            <a:pPr lvl="1"/>
            <a:r>
              <a:rPr lang="cs-CZ" dirty="0" err="1"/>
              <a:t>e.g</a:t>
            </a:r>
            <a:r>
              <a:rPr lang="cs-CZ" dirty="0"/>
              <a:t>. </a:t>
            </a:r>
            <a:r>
              <a:rPr lang="en-US" dirty="0"/>
              <a:t>symbols, indices and icons.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8344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17C33B-10F9-40F8-A769-51D9214EE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History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semiotics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F824595-C900-4457-9244-02CD9A01B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People have been studying language and how it is communicated since they first learned to</a:t>
            </a:r>
            <a:r>
              <a:rPr lang="cs-CZ" dirty="0"/>
              <a:t> </a:t>
            </a:r>
            <a:r>
              <a:rPr lang="en-US" dirty="0"/>
              <a:t>communicate. Classically, the Greek Stoics considered the understanding of natural signs and the</a:t>
            </a:r>
            <a:r>
              <a:rPr lang="cs-CZ" dirty="0"/>
              <a:t> </a:t>
            </a:r>
            <a:r>
              <a:rPr lang="en-US" dirty="0"/>
              <a:t>relationship between objects and their referents. Socrates and Plato presented discourses on the</a:t>
            </a:r>
            <a:r>
              <a:rPr lang="cs-CZ" dirty="0"/>
              <a:t> </a:t>
            </a:r>
            <a:r>
              <a:rPr lang="en-US" dirty="0"/>
              <a:t>relationship between ideas and objects and/or language about them.</a:t>
            </a:r>
          </a:p>
          <a:p>
            <a:r>
              <a:rPr lang="en-US" dirty="0"/>
              <a:t>The Christian Bishop Augustine of Hippo in Northern Africa picked up the Stoic idea of signs, in</a:t>
            </a:r>
            <a:r>
              <a:rPr lang="cs-CZ" dirty="0"/>
              <a:t> </a:t>
            </a:r>
            <a:r>
              <a:rPr lang="en-US" dirty="0"/>
              <a:t>particular the distinction between natural and conventional (or learned) signs. He identified words as</a:t>
            </a:r>
            <a:r>
              <a:rPr lang="cs-CZ" dirty="0"/>
              <a:t> </a:t>
            </a:r>
            <a:r>
              <a:rPr lang="en-US" dirty="0"/>
              <a:t>conventional signs and believed that it is possible for words in different languages to share the same</a:t>
            </a:r>
            <a:r>
              <a:rPr lang="cs-CZ" dirty="0"/>
              <a:t> </a:t>
            </a:r>
            <a:r>
              <a:rPr lang="en-US" dirty="0"/>
              <a:t>meaning.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9475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CFDB41-6B71-4AB3-8C0B-73E76727F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Structuralism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8CFD14-96CE-4A72-930E-2D6BBAB69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24930" cy="4351338"/>
          </a:xfrm>
        </p:spPr>
        <p:txBody>
          <a:bodyPr/>
          <a:lstStyle/>
          <a:p>
            <a:r>
              <a:rPr lang="en-US" dirty="0"/>
              <a:t>The formal study of semiotics is associated with Ferdinand</a:t>
            </a:r>
            <a:r>
              <a:rPr lang="cs-CZ" dirty="0"/>
              <a:t> de</a:t>
            </a:r>
            <a:r>
              <a:rPr lang="en-US" dirty="0"/>
              <a:t> Saussure (1857-1913), a Swiss linguist</a:t>
            </a:r>
            <a:r>
              <a:rPr lang="cs-CZ" dirty="0"/>
              <a:t> </a:t>
            </a:r>
            <a:r>
              <a:rPr lang="en-US" dirty="0"/>
              <a:t>who’s posthumously published book became the foundation for contemporary study of semiotics.</a:t>
            </a:r>
          </a:p>
          <a:p>
            <a:r>
              <a:rPr lang="en-US" dirty="0"/>
              <a:t>His premise was that an understanding of reality requires language, and that without language we</a:t>
            </a:r>
            <a:r>
              <a:rPr lang="cs-CZ" dirty="0"/>
              <a:t> </a:t>
            </a:r>
            <a:r>
              <a:rPr lang="en-US" dirty="0"/>
              <a:t>have no way of analyzing or understanding the world around us. He also held that </a:t>
            </a:r>
            <a:r>
              <a:rPr lang="en-US" b="1" dirty="0">
                <a:solidFill>
                  <a:srgbClr val="FF0000"/>
                </a:solidFill>
              </a:rPr>
              <a:t>each language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correlates sound and thought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in its own way</a:t>
            </a:r>
            <a:r>
              <a:rPr lang="en-US" dirty="0"/>
              <a:t>.</a:t>
            </a:r>
            <a:endParaRPr lang="cs-CZ" dirty="0"/>
          </a:p>
          <a:p>
            <a:r>
              <a:rPr lang="en-US" dirty="0"/>
              <a:t>Saussure identified two aspects of a sign: a “concept” or a signified (</a:t>
            </a:r>
            <a:r>
              <a:rPr lang="en-US" dirty="0" err="1"/>
              <a:t>signifiant</a:t>
            </a:r>
            <a:r>
              <a:rPr lang="en-US" dirty="0"/>
              <a:t> as he wrote in</a:t>
            </a:r>
            <a:r>
              <a:rPr lang="cs-CZ" dirty="0"/>
              <a:t> </a:t>
            </a:r>
            <a:r>
              <a:rPr lang="en-US" dirty="0"/>
              <a:t>French), and a “sound pattern” or a signifier (</a:t>
            </a:r>
            <a:r>
              <a:rPr lang="en-US" dirty="0" err="1"/>
              <a:t>signifié</a:t>
            </a:r>
            <a:r>
              <a:rPr lang="en-US" dirty="0"/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3868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CA17C8-2407-4863-B2EB-B156EFAC1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Ch. S. </a:t>
            </a:r>
            <a:r>
              <a:rPr lang="cs-CZ" dirty="0" err="1"/>
              <a:t>Peirce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B90DC2-EB5F-4EAC-8479-CA05709AE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Charles S. Peirce (1839-1914) is considered the founder of semiotics in the American tradition.</a:t>
            </a:r>
          </a:p>
          <a:p>
            <a:r>
              <a:rPr lang="en-US" dirty="0"/>
              <a:t>Peirce taught that a sign (which he called technically, representamen) is the way human beings</a:t>
            </a:r>
            <a:r>
              <a:rPr lang="cs-CZ" dirty="0"/>
              <a:t> </a:t>
            </a:r>
            <a:r>
              <a:rPr lang="en-US" dirty="0"/>
              <a:t>convey meaning. A sign consists of an object (the idea or reality being conveyed) and an interpretant</a:t>
            </a:r>
            <a:r>
              <a:rPr lang="cs-CZ" dirty="0"/>
              <a:t> </a:t>
            </a:r>
            <a:r>
              <a:rPr lang="en-US" dirty="0"/>
              <a:t>(the meaning of the sign).</a:t>
            </a:r>
            <a:endParaRPr lang="cs-CZ" dirty="0"/>
          </a:p>
          <a:p>
            <a:r>
              <a:rPr lang="en-US" dirty="0"/>
              <a:t>For example, [drawing in history book] is the sign or representamen of</a:t>
            </a:r>
            <a:r>
              <a:rPr lang="cs-CZ" dirty="0"/>
              <a:t> </a:t>
            </a:r>
            <a:r>
              <a:rPr lang="en-US" dirty="0"/>
              <a:t>[person], who is the object. The interpretant is the meaning that the reader draws from the drawing,</a:t>
            </a:r>
            <a:r>
              <a:rPr lang="cs-CZ" dirty="0"/>
              <a:t> </a:t>
            </a:r>
            <a:r>
              <a:rPr lang="en-US" dirty="0"/>
              <a:t>to which the reader adds his or her own knowledge of [history]. Advertisements are full of signs that</a:t>
            </a:r>
            <a:r>
              <a:rPr lang="cs-CZ" dirty="0"/>
              <a:t> </a:t>
            </a:r>
            <a:r>
              <a:rPr lang="en-US" dirty="0"/>
              <a:t>seek to lead the viewer/reader/listener to an interpretant.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2519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D81124-BBA6-474E-8F3A-7C34FB1F8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Icon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FBC04F-2599-4664-A3D0-B3D77A63A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icon is a representation of an object that produces a mental image of the object represented.</a:t>
            </a:r>
          </a:p>
          <a:p>
            <a:r>
              <a:rPr lang="en-US" dirty="0"/>
              <a:t>For example, the word tree, </a:t>
            </a:r>
            <a:r>
              <a:rPr lang="en-US" dirty="0" err="1"/>
              <a:t>arbre</a:t>
            </a:r>
            <a:r>
              <a:rPr lang="en-US" dirty="0"/>
              <a:t> and </a:t>
            </a:r>
            <a:r>
              <a:rPr lang="en-US" dirty="0" err="1"/>
              <a:t>ki</a:t>
            </a:r>
            <a:r>
              <a:rPr lang="en-US" dirty="0"/>
              <a:t> evoke a mental image only if you understand English,</a:t>
            </a:r>
            <a:r>
              <a:rPr lang="cs-CZ" dirty="0"/>
              <a:t> </a:t>
            </a:r>
            <a:r>
              <a:rPr lang="en-US" dirty="0"/>
              <a:t>French and Japanese respectively. But the picture of a tree conjures up "tree" in the brain</a:t>
            </a:r>
            <a:r>
              <a:rPr lang="cs-CZ" dirty="0"/>
              <a:t> </a:t>
            </a:r>
            <a:r>
              <a:rPr lang="en-US" dirty="0"/>
              <a:t>regardless of language ability. </a:t>
            </a:r>
            <a:endParaRPr lang="cs-CZ" dirty="0"/>
          </a:p>
          <a:p>
            <a:r>
              <a:rPr lang="en-US" dirty="0"/>
              <a:t>For this reason, icons often are used by computers and by the</a:t>
            </a:r>
            <a:r>
              <a:rPr lang="cs-CZ" dirty="0"/>
              <a:t> </a:t>
            </a:r>
            <a:r>
              <a:rPr lang="en-US" dirty="0"/>
              <a:t>transportation and travel industry where customers with many different language backgrounds</a:t>
            </a:r>
            <a:r>
              <a:rPr lang="cs-CZ" dirty="0"/>
              <a:t> </a:t>
            </a:r>
            <a:r>
              <a:rPr lang="en-US" dirty="0"/>
              <a:t>can nevertheless understand restroom icons such as </a:t>
            </a:r>
            <a:r>
              <a:rPr lang="cs-CZ" dirty="0"/>
              <a:t>(man) </a:t>
            </a:r>
            <a:r>
              <a:rPr lang="en-US" dirty="0"/>
              <a:t>an</a:t>
            </a:r>
            <a:r>
              <a:rPr lang="cs-CZ" dirty="0"/>
              <a:t>d (</a:t>
            </a:r>
            <a:r>
              <a:rPr lang="cs-CZ" dirty="0" err="1"/>
              <a:t>woman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38585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C84708-D559-4D24-B246-283E02654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13657E-C28F-410A-9CD9-6427A46C6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icon is a sign that resembles its referent object. For example, a photo identification card is an</a:t>
            </a:r>
            <a:r>
              <a:rPr lang="cs-CZ" dirty="0"/>
              <a:t> </a:t>
            </a:r>
            <a:r>
              <a:rPr lang="en-US" dirty="0"/>
              <a:t>icon of the person identified on the card; a map is an icon of the territory it lays out. Icons often</a:t>
            </a:r>
            <a:r>
              <a:rPr lang="cs-CZ" dirty="0"/>
              <a:t> </a:t>
            </a:r>
            <a:r>
              <a:rPr lang="en-US" dirty="0"/>
              <a:t>are intuitively understood because of their close relationship with their referents.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005572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3502</Words>
  <Application>Microsoft Office PowerPoint</Application>
  <PresentationFormat>Širokoúhlá obrazovka</PresentationFormat>
  <Paragraphs>123</Paragraphs>
  <Slides>34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8" baseType="lpstr">
      <vt:lpstr>Arial</vt:lpstr>
      <vt:lpstr>Calibri</vt:lpstr>
      <vt:lpstr>Calibri Light</vt:lpstr>
      <vt:lpstr>Motiv Office</vt:lpstr>
      <vt:lpstr>Introduction to the semiotics of nonverbal communication</vt:lpstr>
      <vt:lpstr>Communication </vt:lpstr>
      <vt:lpstr>Prezentace aplikace PowerPoint</vt:lpstr>
      <vt:lpstr>Semiotics (semiology)</vt:lpstr>
      <vt:lpstr>History of semiotics</vt:lpstr>
      <vt:lpstr>Structuralism </vt:lpstr>
      <vt:lpstr>Ch. S. Peirce</vt:lpstr>
      <vt:lpstr>Icon </vt:lpstr>
      <vt:lpstr>Prezentace aplikace PowerPoint</vt:lpstr>
      <vt:lpstr>Prezentace aplikace PowerPoint</vt:lpstr>
      <vt:lpstr>Symbol </vt:lpstr>
      <vt:lpstr>Prezentace aplikace PowerPoint</vt:lpstr>
      <vt:lpstr>Prezentace aplikace PowerPoint</vt:lpstr>
      <vt:lpstr>E. Benveniste</vt:lpstr>
      <vt:lpstr>Prezentace aplikace PowerPoint</vt:lpstr>
      <vt:lpstr>Prezentace aplikace PowerPoint</vt:lpstr>
      <vt:lpstr>Nonverbal communication</vt:lpstr>
      <vt:lpstr>Prezentace aplikace PowerPoint</vt:lpstr>
      <vt:lpstr>Prezentace aplikace PowerPoint</vt:lpstr>
      <vt:lpstr>Facial expressions and gestures</vt:lpstr>
      <vt:lpstr>Kinesics </vt:lpstr>
      <vt:lpstr>Prezentace aplikace PowerPoint</vt:lpstr>
      <vt:lpstr>Occulesics </vt:lpstr>
      <vt:lpstr>Prezentace aplikace PowerPoint</vt:lpstr>
      <vt:lpstr>Proxemics </vt:lpstr>
      <vt:lpstr>Haptics </vt:lpstr>
      <vt:lpstr>Vocalics (paralanguage)</vt:lpstr>
      <vt:lpstr>Chronemics </vt:lpstr>
      <vt:lpstr>Appearance </vt:lpstr>
      <vt:lpstr>Olfactics </vt:lpstr>
      <vt:lpstr>Uses of Nonverbal Communication</vt:lpstr>
      <vt:lpstr>Tasks </vt:lpstr>
      <vt:lpstr>Tasks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semiotics of nonverbal communication</dc:title>
  <dc:creator>martin janečka</dc:creator>
  <cp:lastModifiedBy>martin janečka</cp:lastModifiedBy>
  <cp:revision>19</cp:revision>
  <dcterms:created xsi:type="dcterms:W3CDTF">2020-02-08T10:05:26Z</dcterms:created>
  <dcterms:modified xsi:type="dcterms:W3CDTF">2020-02-19T09:05:31Z</dcterms:modified>
</cp:coreProperties>
</file>