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42" r:id="rId3"/>
    <p:sldId id="333" r:id="rId4"/>
    <p:sldId id="334" r:id="rId5"/>
    <p:sldId id="335" r:id="rId6"/>
    <p:sldId id="336" r:id="rId7"/>
    <p:sldId id="329" r:id="rId8"/>
    <p:sldId id="330" r:id="rId9"/>
    <p:sldId id="337" r:id="rId10"/>
    <p:sldId id="338" r:id="rId11"/>
    <p:sldId id="339" r:id="rId12"/>
    <p:sldId id="340" r:id="rId13"/>
    <p:sldId id="341" r:id="rId14"/>
    <p:sldId id="293" r:id="rId15"/>
    <p:sldId id="343" r:id="rId16"/>
    <p:sldId id="344" r:id="rId17"/>
    <p:sldId id="345" r:id="rId18"/>
    <p:sldId id="346"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11.03.2020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11.03.2020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3rd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E5AB3-D07A-4D2B-BADA-9F7E62D70C29}"/>
              </a:ext>
            </a:extLst>
          </p:cNvPr>
          <p:cNvSpPr>
            <a:spLocks noGrp="1"/>
          </p:cNvSpPr>
          <p:nvPr>
            <p:ph type="title"/>
          </p:nvPr>
        </p:nvSpPr>
        <p:spPr>
          <a:xfrm>
            <a:off x="457200" y="274638"/>
            <a:ext cx="8229600" cy="634082"/>
          </a:xfrm>
        </p:spPr>
        <p:txBody>
          <a:bodyPr>
            <a:normAutofit fontScale="90000"/>
          </a:bodyPr>
          <a:lstStyle/>
          <a:p>
            <a:r>
              <a:rPr lang="en-GB" i="1" dirty="0"/>
              <a:t> </a:t>
            </a:r>
            <a:br>
              <a:rPr lang="cs-CZ" dirty="0"/>
            </a:br>
            <a:r>
              <a:rPr lang="en-GB" sz="5300" b="1" dirty="0"/>
              <a:t>1. Facticity</a:t>
            </a:r>
            <a:endParaRPr lang="cs-CZ" dirty="0"/>
          </a:p>
        </p:txBody>
      </p:sp>
      <p:sp>
        <p:nvSpPr>
          <p:cNvPr id="3" name="Zástupný obsah 2">
            <a:extLst>
              <a:ext uri="{FF2B5EF4-FFF2-40B4-BE49-F238E27FC236}">
                <a16:creationId xmlns:a16="http://schemas.microsoft.com/office/drawing/2014/main" id="{121B8F68-F9DD-4CCB-8E83-7A26560FCB46}"/>
              </a:ext>
            </a:extLst>
          </p:cNvPr>
          <p:cNvSpPr>
            <a:spLocks noGrp="1"/>
          </p:cNvSpPr>
          <p:nvPr>
            <p:ph idx="1"/>
          </p:nvPr>
        </p:nvSpPr>
        <p:spPr>
          <a:xfrm>
            <a:off x="457200" y="1196752"/>
            <a:ext cx="8229600" cy="4929411"/>
          </a:xfrm>
        </p:spPr>
        <p:txBody>
          <a:bodyPr/>
          <a:lstStyle/>
          <a:p>
            <a:r>
              <a:rPr lang="en-GB" i="1" dirty="0"/>
              <a:t>the being-already-in-the-world</a:t>
            </a:r>
            <a:endParaRPr lang="cs-CZ" i="1" dirty="0"/>
          </a:p>
          <a:p>
            <a:r>
              <a:rPr lang="en-GB" dirty="0"/>
              <a:t>characterized by our moods</a:t>
            </a:r>
            <a:r>
              <a:rPr lang="cs-CZ" dirty="0"/>
              <a:t>; </a:t>
            </a:r>
            <a:r>
              <a:rPr lang="en-GB" dirty="0"/>
              <a:t>situatedness, thrownness</a:t>
            </a:r>
            <a:r>
              <a:rPr lang="cs-CZ" dirty="0"/>
              <a:t>.</a:t>
            </a:r>
          </a:p>
          <a:p>
            <a:r>
              <a:rPr lang="en-GB" dirty="0"/>
              <a:t>Our plans and projects are never utter object of our choice, we are rather thrown into them since our situation conditions what possibilities will be revealed to us and what will not.</a:t>
            </a:r>
            <a:endParaRPr lang="cs-CZ" dirty="0"/>
          </a:p>
          <a:p>
            <a:r>
              <a:rPr lang="cs-CZ" dirty="0"/>
              <a:t>All </a:t>
            </a:r>
            <a:r>
              <a:rPr lang="cs-CZ" dirty="0" err="1"/>
              <a:t>knowledge</a:t>
            </a:r>
            <a:r>
              <a:rPr lang="cs-CZ" dirty="0"/>
              <a:t> </a:t>
            </a:r>
            <a:r>
              <a:rPr lang="cs-CZ" dirty="0" err="1"/>
              <a:t>is</a:t>
            </a:r>
            <a:r>
              <a:rPr lang="cs-CZ" dirty="0"/>
              <a:t> </a:t>
            </a:r>
            <a:r>
              <a:rPr lang="cs-CZ" dirty="0" err="1"/>
              <a:t>constituted</a:t>
            </a:r>
            <a:r>
              <a:rPr lang="cs-CZ" dirty="0"/>
              <a:t> by </a:t>
            </a:r>
            <a:r>
              <a:rPr lang="cs-CZ" dirty="0" err="1"/>
              <a:t>our</a:t>
            </a:r>
            <a:r>
              <a:rPr lang="cs-CZ" dirty="0"/>
              <a:t> </a:t>
            </a:r>
            <a:r>
              <a:rPr lang="cs-CZ" dirty="0" err="1"/>
              <a:t>moods</a:t>
            </a:r>
            <a:r>
              <a:rPr lang="cs-CZ" dirty="0"/>
              <a:t>.</a:t>
            </a:r>
          </a:p>
        </p:txBody>
      </p:sp>
    </p:spTree>
    <p:extLst>
      <p:ext uri="{BB962C8B-B14F-4D97-AF65-F5344CB8AC3E}">
        <p14:creationId xmlns:p14="http://schemas.microsoft.com/office/powerpoint/2010/main" val="231629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49D7D3-ECA5-4758-8333-030130759F88}"/>
              </a:ext>
            </a:extLst>
          </p:cNvPr>
          <p:cNvSpPr>
            <a:spLocks noGrp="1"/>
          </p:cNvSpPr>
          <p:nvPr>
            <p:ph type="title"/>
          </p:nvPr>
        </p:nvSpPr>
        <p:spPr>
          <a:xfrm>
            <a:off x="457200" y="274638"/>
            <a:ext cx="8229600" cy="994122"/>
          </a:xfrm>
        </p:spPr>
        <p:txBody>
          <a:bodyPr/>
          <a:lstStyle/>
          <a:p>
            <a:r>
              <a:rPr lang="en-GB" b="1" dirty="0"/>
              <a:t>2. Existentiality</a:t>
            </a:r>
            <a:endParaRPr lang="cs-CZ" dirty="0"/>
          </a:p>
        </p:txBody>
      </p:sp>
      <p:sp>
        <p:nvSpPr>
          <p:cNvPr id="3" name="Zástupný obsah 2">
            <a:extLst>
              <a:ext uri="{FF2B5EF4-FFF2-40B4-BE49-F238E27FC236}">
                <a16:creationId xmlns:a16="http://schemas.microsoft.com/office/drawing/2014/main" id="{A92CB6EA-82CF-402D-9098-0BF8C9A9CE4B}"/>
              </a:ext>
            </a:extLst>
          </p:cNvPr>
          <p:cNvSpPr>
            <a:spLocks noGrp="1"/>
          </p:cNvSpPr>
          <p:nvPr>
            <p:ph idx="1"/>
          </p:nvPr>
        </p:nvSpPr>
        <p:spPr>
          <a:xfrm>
            <a:off x="457200" y="1052736"/>
            <a:ext cx="8229600" cy="5073427"/>
          </a:xfrm>
        </p:spPr>
        <p:txBody>
          <a:bodyPr>
            <a:normAutofit fontScale="92500" lnSpcReduction="10000"/>
          </a:bodyPr>
          <a:lstStyle/>
          <a:p>
            <a:r>
              <a:rPr lang="en-GB" i="1" dirty="0"/>
              <a:t>the-being-ahead-of-itself</a:t>
            </a:r>
            <a:endParaRPr lang="cs-CZ" i="1" dirty="0"/>
          </a:p>
          <a:p>
            <a:r>
              <a:rPr lang="en-GB" dirty="0"/>
              <a:t>characterized by our possibilities, by our focus toward future. </a:t>
            </a:r>
            <a:endParaRPr lang="cs-CZ" dirty="0"/>
          </a:p>
          <a:p>
            <a:r>
              <a:rPr lang="en-GB" dirty="0"/>
              <a:t>The fundamental concern of Dasein about himself is “care”</a:t>
            </a:r>
            <a:r>
              <a:rPr lang="cs-CZ" dirty="0"/>
              <a:t>: </a:t>
            </a:r>
            <a:r>
              <a:rPr lang="en-GB" dirty="0"/>
              <a:t>“in its very Being its own Being is an issue for it”</a:t>
            </a:r>
            <a:r>
              <a:rPr lang="cs-CZ" dirty="0"/>
              <a:t> [</a:t>
            </a:r>
            <a:r>
              <a:rPr lang="cs-CZ" i="1" dirty="0" err="1"/>
              <a:t>diesem</a:t>
            </a:r>
            <a:r>
              <a:rPr lang="cs-CZ" i="1" dirty="0"/>
              <a:t> </a:t>
            </a:r>
            <a:r>
              <a:rPr lang="cs-CZ" i="1" dirty="0" err="1"/>
              <a:t>Seiendem</a:t>
            </a:r>
            <a:r>
              <a:rPr lang="cs-CZ" i="1" dirty="0"/>
              <a:t> </a:t>
            </a:r>
            <a:r>
              <a:rPr lang="en-GB" i="1" dirty="0"/>
              <a:t>in </a:t>
            </a:r>
            <a:r>
              <a:rPr lang="en-GB" i="1" dirty="0" err="1"/>
              <a:t>seinem</a:t>
            </a:r>
            <a:r>
              <a:rPr lang="en-GB" i="1" dirty="0"/>
              <a:t> Sein um dieses Sein </a:t>
            </a:r>
            <a:r>
              <a:rPr lang="en-GB" i="1" dirty="0" err="1"/>
              <a:t>selbst</a:t>
            </a:r>
            <a:r>
              <a:rPr lang="en-GB" i="1" dirty="0"/>
              <a:t> </a:t>
            </a:r>
            <a:r>
              <a:rPr lang="en-GB" i="1" dirty="0" err="1"/>
              <a:t>geht</a:t>
            </a:r>
            <a:r>
              <a:rPr lang="cs-CZ" dirty="0"/>
              <a:t>].</a:t>
            </a:r>
          </a:p>
          <a:p>
            <a:r>
              <a:rPr lang="en-GB" dirty="0"/>
              <a:t>The things we encounter in the world are projected with regard to our possibilities. Our primordial relation to world is ruled by means of projects of our understanding. </a:t>
            </a:r>
            <a:endParaRPr lang="cs-CZ" dirty="0"/>
          </a:p>
          <a:p>
            <a:endParaRPr lang="cs-CZ" dirty="0"/>
          </a:p>
        </p:txBody>
      </p:sp>
    </p:spTree>
    <p:extLst>
      <p:ext uri="{BB962C8B-B14F-4D97-AF65-F5344CB8AC3E}">
        <p14:creationId xmlns:p14="http://schemas.microsoft.com/office/powerpoint/2010/main" val="2748824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468A6-B625-416B-B7D3-FFC53DA1834D}"/>
              </a:ext>
            </a:extLst>
          </p:cNvPr>
          <p:cNvSpPr>
            <a:spLocks noGrp="1"/>
          </p:cNvSpPr>
          <p:nvPr>
            <p:ph type="title"/>
          </p:nvPr>
        </p:nvSpPr>
        <p:spPr/>
        <p:txBody>
          <a:bodyPr/>
          <a:lstStyle/>
          <a:p>
            <a:r>
              <a:rPr lang="cs-CZ" dirty="0"/>
              <a:t>Epistemology × ontology</a:t>
            </a:r>
          </a:p>
        </p:txBody>
      </p:sp>
      <p:sp>
        <p:nvSpPr>
          <p:cNvPr id="3" name="Zástupný obsah 2">
            <a:extLst>
              <a:ext uri="{FF2B5EF4-FFF2-40B4-BE49-F238E27FC236}">
                <a16:creationId xmlns:a16="http://schemas.microsoft.com/office/drawing/2014/main" id="{331546DE-7520-478F-A0AF-62F38D5F3C36}"/>
              </a:ext>
            </a:extLst>
          </p:cNvPr>
          <p:cNvSpPr>
            <a:spLocks noGrp="1"/>
          </p:cNvSpPr>
          <p:nvPr>
            <p:ph idx="1"/>
          </p:nvPr>
        </p:nvSpPr>
        <p:spPr>
          <a:xfrm>
            <a:off x="457200" y="1268760"/>
            <a:ext cx="8229600" cy="4857403"/>
          </a:xfrm>
        </p:spPr>
        <p:txBody>
          <a:bodyPr/>
          <a:lstStyle/>
          <a:p>
            <a:r>
              <a:rPr lang="en-GB" dirty="0"/>
              <a:t>theoretical view (or explanation) </a:t>
            </a:r>
            <a:r>
              <a:rPr lang="cs-CZ" dirty="0"/>
              <a:t>× </a:t>
            </a:r>
            <a:r>
              <a:rPr lang="cs-CZ" dirty="0" err="1"/>
              <a:t>primordial</a:t>
            </a:r>
            <a:r>
              <a:rPr lang="cs-CZ" dirty="0"/>
              <a:t> </a:t>
            </a:r>
            <a:r>
              <a:rPr lang="cs-CZ" dirty="0" err="1"/>
              <a:t>understanding</a:t>
            </a:r>
            <a:r>
              <a:rPr lang="cs-CZ" dirty="0"/>
              <a:t>.</a:t>
            </a:r>
          </a:p>
          <a:p>
            <a:r>
              <a:rPr lang="en-GB" b="1" dirty="0"/>
              <a:t>Understanding</a:t>
            </a:r>
            <a:r>
              <a:rPr lang="en-GB" dirty="0"/>
              <a:t> is not so much a way of cognition/knowledge, but rather </a:t>
            </a:r>
            <a:r>
              <a:rPr lang="en-GB" b="1" dirty="0"/>
              <a:t>be familiar with the world</a:t>
            </a:r>
            <a:r>
              <a:rPr lang="en-GB" dirty="0"/>
              <a:t> that stems from the given situation in which Dasein is situated and by means of which he delimits its framework. </a:t>
            </a:r>
            <a:endParaRPr lang="cs-CZ" dirty="0"/>
          </a:p>
          <a:p>
            <a:r>
              <a:rPr lang="cs-CZ" dirty="0" err="1"/>
              <a:t>E.g</a:t>
            </a:r>
            <a:r>
              <a:rPr lang="cs-CZ" dirty="0"/>
              <a:t>. </a:t>
            </a:r>
            <a:r>
              <a:rPr lang="cs-CZ" dirty="0" err="1"/>
              <a:t>the</a:t>
            </a:r>
            <a:r>
              <a:rPr lang="cs-CZ" dirty="0"/>
              <a:t> </a:t>
            </a:r>
            <a:r>
              <a:rPr lang="cs-CZ" dirty="0" err="1"/>
              <a:t>door</a:t>
            </a:r>
            <a:r>
              <a:rPr lang="cs-CZ" dirty="0"/>
              <a:t>; </a:t>
            </a:r>
            <a:r>
              <a:rPr lang="en-GB" dirty="0" err="1"/>
              <a:t>onta</a:t>
            </a:r>
            <a:r>
              <a:rPr lang="en-GB" dirty="0"/>
              <a:t> </a:t>
            </a:r>
            <a:r>
              <a:rPr lang="cs-CZ" dirty="0"/>
              <a:t> × </a:t>
            </a:r>
            <a:r>
              <a:rPr lang="en-GB" dirty="0" err="1"/>
              <a:t>pragmata</a:t>
            </a:r>
            <a:endParaRPr lang="cs-CZ" dirty="0"/>
          </a:p>
          <a:p>
            <a:pPr lvl="1"/>
            <a:r>
              <a:rPr lang="cs-CZ" dirty="0"/>
              <a:t> „</a:t>
            </a:r>
            <a:r>
              <a:rPr lang="cs-CZ" dirty="0" err="1"/>
              <a:t>for</a:t>
            </a:r>
            <a:r>
              <a:rPr lang="cs-CZ" dirty="0"/>
              <a:t> </a:t>
            </a:r>
            <a:r>
              <a:rPr lang="cs-CZ" dirty="0" err="1"/>
              <a:t>what</a:t>
            </a:r>
            <a:r>
              <a:rPr lang="cs-CZ" dirty="0"/>
              <a:t>“; </a:t>
            </a:r>
            <a:r>
              <a:rPr lang="cs-CZ" dirty="0" err="1"/>
              <a:t>pragmaticism</a:t>
            </a:r>
            <a:r>
              <a:rPr lang="cs-CZ" dirty="0"/>
              <a:t>.</a:t>
            </a:r>
          </a:p>
          <a:p>
            <a:endParaRPr lang="cs-CZ" dirty="0"/>
          </a:p>
        </p:txBody>
      </p:sp>
    </p:spTree>
    <p:extLst>
      <p:ext uri="{BB962C8B-B14F-4D97-AF65-F5344CB8AC3E}">
        <p14:creationId xmlns:p14="http://schemas.microsoft.com/office/powerpoint/2010/main" val="3649364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263B6C-61C4-4897-B4F2-787B0748DCB2}"/>
              </a:ext>
            </a:extLst>
          </p:cNvPr>
          <p:cNvSpPr>
            <a:spLocks noGrp="1"/>
          </p:cNvSpPr>
          <p:nvPr>
            <p:ph type="title"/>
          </p:nvPr>
        </p:nvSpPr>
        <p:spPr/>
        <p:txBody>
          <a:bodyPr>
            <a:normAutofit fontScale="90000"/>
          </a:bodyPr>
          <a:lstStyle/>
          <a:p>
            <a:r>
              <a:rPr lang="cs-CZ" dirty="0"/>
              <a:t>Priority </a:t>
            </a:r>
            <a:r>
              <a:rPr lang="cs-CZ" dirty="0" err="1"/>
              <a:t>of</a:t>
            </a:r>
            <a:r>
              <a:rPr lang="cs-CZ" dirty="0"/>
              <a:t> </a:t>
            </a:r>
            <a:r>
              <a:rPr lang="cs-CZ" dirty="0" err="1"/>
              <a:t>possibility</a:t>
            </a:r>
            <a:r>
              <a:rPr lang="cs-CZ" dirty="0"/>
              <a:t> </a:t>
            </a:r>
            <a:br>
              <a:rPr lang="cs-CZ" dirty="0"/>
            </a:br>
            <a:r>
              <a:rPr lang="cs-CZ" dirty="0"/>
              <a:t>in case </a:t>
            </a:r>
            <a:r>
              <a:rPr lang="cs-CZ" dirty="0" err="1"/>
              <a:t>of</a:t>
            </a:r>
            <a:r>
              <a:rPr lang="cs-CZ" dirty="0"/>
              <a:t> </a:t>
            </a:r>
            <a:r>
              <a:rPr lang="cs-CZ" dirty="0" err="1"/>
              <a:t>Dasein</a:t>
            </a:r>
            <a:endParaRPr lang="cs-CZ" dirty="0"/>
          </a:p>
        </p:txBody>
      </p:sp>
      <p:sp>
        <p:nvSpPr>
          <p:cNvPr id="3" name="Zástupný obsah 2">
            <a:extLst>
              <a:ext uri="{FF2B5EF4-FFF2-40B4-BE49-F238E27FC236}">
                <a16:creationId xmlns:a16="http://schemas.microsoft.com/office/drawing/2014/main" id="{4F661405-3B62-4923-8E68-48FE38778464}"/>
              </a:ext>
            </a:extLst>
          </p:cNvPr>
          <p:cNvSpPr>
            <a:spLocks noGrp="1"/>
          </p:cNvSpPr>
          <p:nvPr>
            <p:ph idx="1"/>
          </p:nvPr>
        </p:nvSpPr>
        <p:spPr>
          <a:xfrm>
            <a:off x="457200" y="1600201"/>
            <a:ext cx="8229600" cy="4421088"/>
          </a:xfrm>
        </p:spPr>
        <p:txBody>
          <a:bodyPr>
            <a:normAutofit/>
          </a:bodyPr>
          <a:lstStyle/>
          <a:p>
            <a:r>
              <a:rPr lang="en-GB" sz="3600" dirty="0"/>
              <a:t>The way of Being o</a:t>
            </a:r>
            <a:r>
              <a:rPr lang="cs-CZ" sz="3600" dirty="0"/>
              <a:t>f</a:t>
            </a:r>
            <a:r>
              <a:rPr lang="en-GB" sz="3600" dirty="0"/>
              <a:t> </a:t>
            </a:r>
            <a:r>
              <a:rPr lang="en-GB" sz="3600" i="1" dirty="0"/>
              <a:t>Dasein</a:t>
            </a:r>
            <a:r>
              <a:rPr lang="en-GB" sz="3600" dirty="0"/>
              <a:t> is primarily a being of possibility, understanding shows and projects these possibilities.</a:t>
            </a:r>
            <a:endParaRPr lang="cs-CZ" sz="3600" dirty="0"/>
          </a:p>
          <a:p>
            <a:r>
              <a:rPr lang="en-GB" sz="3600" dirty="0"/>
              <a:t>The possibility of ordinary being is ontologically inferior t</a:t>
            </a:r>
            <a:r>
              <a:rPr lang="cs-CZ" sz="3600" dirty="0"/>
              <a:t>o</a:t>
            </a:r>
            <a:r>
              <a:rPr lang="en-GB" sz="3600" dirty="0"/>
              <a:t> </a:t>
            </a:r>
            <a:r>
              <a:rPr lang="en-GB" sz="3600" b="1" dirty="0"/>
              <a:t>reality</a:t>
            </a:r>
            <a:r>
              <a:rPr lang="en-GB" sz="3600" dirty="0"/>
              <a:t> and </a:t>
            </a:r>
            <a:r>
              <a:rPr lang="en-GB" sz="3600" b="1" dirty="0"/>
              <a:t>necessity</a:t>
            </a:r>
            <a:r>
              <a:rPr lang="en-GB" sz="3600" dirty="0"/>
              <a:t>, while possibility is the ultimate delimitation in case of Dasein</a:t>
            </a:r>
            <a:r>
              <a:rPr lang="cs-CZ" sz="3600" dirty="0"/>
              <a:t>.</a:t>
            </a:r>
          </a:p>
        </p:txBody>
      </p:sp>
    </p:spTree>
    <p:extLst>
      <p:ext uri="{BB962C8B-B14F-4D97-AF65-F5344CB8AC3E}">
        <p14:creationId xmlns:p14="http://schemas.microsoft.com/office/powerpoint/2010/main" val="19277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Category</a:t>
            </a:r>
            <a:r>
              <a:rPr lang="cs-CZ" dirty="0"/>
              <a:t> </a:t>
            </a:r>
            <a:r>
              <a:rPr lang="cs-CZ" dirty="0" err="1"/>
              <a:t>of</a:t>
            </a:r>
            <a:r>
              <a:rPr lang="cs-CZ" dirty="0"/>
              <a:t> modality</a:t>
            </a:r>
            <a:endParaRPr lang="en-US" dirty="0"/>
          </a:p>
        </p:txBody>
      </p:sp>
      <p:sp>
        <p:nvSpPr>
          <p:cNvPr id="3" name="Zástupný symbol pro obsah 2"/>
          <p:cNvSpPr>
            <a:spLocks noGrp="1"/>
          </p:cNvSpPr>
          <p:nvPr>
            <p:ph idx="1"/>
          </p:nvPr>
        </p:nvSpPr>
        <p:spPr/>
        <p:txBody>
          <a:bodyPr>
            <a:normAutofit/>
          </a:bodyPr>
          <a:lstStyle/>
          <a:p>
            <a:r>
              <a:rPr lang="en-GB" dirty="0"/>
              <a:t>(1) necessity –</a:t>
            </a:r>
            <a:r>
              <a:rPr lang="cs-CZ" dirty="0"/>
              <a:t> </a:t>
            </a:r>
            <a:r>
              <a:rPr lang="en-GB" dirty="0"/>
              <a:t>what is necessarily and universally valid. </a:t>
            </a:r>
            <a:endParaRPr lang="cs-CZ" dirty="0"/>
          </a:p>
          <a:p>
            <a:pPr lvl="1"/>
            <a:r>
              <a:rPr lang="cs-CZ" dirty="0"/>
              <a:t>T</a:t>
            </a:r>
            <a:r>
              <a:rPr lang="en-GB" dirty="0" err="1"/>
              <a:t>ruths</a:t>
            </a:r>
            <a:r>
              <a:rPr lang="en-GB" dirty="0"/>
              <a:t> of natural laws, truths of mathematics</a:t>
            </a:r>
            <a:r>
              <a:rPr lang="cs-CZ" dirty="0"/>
              <a:t> - </a:t>
            </a:r>
            <a:r>
              <a:rPr lang="en-GB" dirty="0"/>
              <a:t>Sciences, philosophy</a:t>
            </a:r>
            <a:r>
              <a:rPr lang="cs-CZ" dirty="0"/>
              <a:t>.</a:t>
            </a:r>
            <a:endParaRPr lang="cs-CZ" i="1" dirty="0"/>
          </a:p>
          <a:p>
            <a:r>
              <a:rPr lang="en-GB" dirty="0"/>
              <a:t>(2) reality – the truth of mere facts. </a:t>
            </a:r>
            <a:endParaRPr lang="cs-CZ" dirty="0"/>
          </a:p>
          <a:p>
            <a:pPr lvl="1"/>
            <a:r>
              <a:rPr lang="en-GB" dirty="0"/>
              <a:t>E.g. truths of everyday life, historical events. Contingent, non-repeatable. – History</a:t>
            </a:r>
            <a:r>
              <a:rPr lang="cs-CZ" dirty="0"/>
              <a:t>.</a:t>
            </a:r>
          </a:p>
          <a:p>
            <a:r>
              <a:rPr lang="en-GB" dirty="0"/>
              <a:t>(3) possibility –</a:t>
            </a:r>
            <a:r>
              <a:rPr lang="cs-CZ" dirty="0"/>
              <a:t> </a:t>
            </a:r>
            <a:r>
              <a:rPr lang="en-GB" dirty="0"/>
              <a:t>what can happen</a:t>
            </a:r>
            <a:r>
              <a:rPr lang="cs-CZ" dirty="0"/>
              <a:t>.</a:t>
            </a:r>
          </a:p>
          <a:p>
            <a:pPr lvl="1"/>
            <a:endParaRPr lang="cs-CZ" i="1" dirty="0"/>
          </a:p>
          <a:p>
            <a:endParaRPr lang="cs-CZ"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F534E1-6874-48C2-A148-B67FD222469D}"/>
              </a:ext>
            </a:extLst>
          </p:cNvPr>
          <p:cNvSpPr>
            <a:spLocks noGrp="1"/>
          </p:cNvSpPr>
          <p:nvPr>
            <p:ph type="title"/>
          </p:nvPr>
        </p:nvSpPr>
        <p:spPr/>
        <p:txBody>
          <a:bodyPr/>
          <a:lstStyle/>
          <a:p>
            <a:r>
              <a:rPr lang="en-GB" b="1" dirty="0"/>
              <a:t>3. Fallenness</a:t>
            </a:r>
            <a:r>
              <a:rPr lang="en-GB" dirty="0"/>
              <a:t> </a:t>
            </a:r>
            <a:endParaRPr lang="cs-CZ" dirty="0"/>
          </a:p>
        </p:txBody>
      </p:sp>
      <p:sp>
        <p:nvSpPr>
          <p:cNvPr id="3" name="Zástupný obsah 2">
            <a:extLst>
              <a:ext uri="{FF2B5EF4-FFF2-40B4-BE49-F238E27FC236}">
                <a16:creationId xmlns:a16="http://schemas.microsoft.com/office/drawing/2014/main" id="{4B319799-87C5-47ED-AC19-C7F43807E2FF}"/>
              </a:ext>
            </a:extLst>
          </p:cNvPr>
          <p:cNvSpPr>
            <a:spLocks noGrp="1"/>
          </p:cNvSpPr>
          <p:nvPr>
            <p:ph idx="1"/>
          </p:nvPr>
        </p:nvSpPr>
        <p:spPr>
          <a:xfrm>
            <a:off x="457200" y="1268760"/>
            <a:ext cx="8229600" cy="4857403"/>
          </a:xfrm>
        </p:spPr>
        <p:txBody>
          <a:bodyPr>
            <a:normAutofit fontScale="92500"/>
          </a:bodyPr>
          <a:lstStyle/>
          <a:p>
            <a:r>
              <a:rPr lang="en-GB" i="1" dirty="0"/>
              <a:t>the being alongside entities</a:t>
            </a:r>
            <a:endParaRPr lang="cs-CZ" i="1" dirty="0"/>
          </a:p>
          <a:p>
            <a:r>
              <a:rPr lang="en-GB" dirty="0"/>
              <a:t>This is the way how Dasein most often lives in his average everydayness. Here, Dasein escapes from the authenticity. </a:t>
            </a:r>
            <a:endParaRPr lang="cs-CZ" dirty="0"/>
          </a:p>
          <a:p>
            <a:r>
              <a:rPr lang="cs-CZ" dirty="0"/>
              <a:t>He/</a:t>
            </a:r>
            <a:r>
              <a:rPr lang="cs-CZ" dirty="0" err="1"/>
              <a:t>she</a:t>
            </a:r>
            <a:r>
              <a:rPr lang="cs-CZ" dirty="0"/>
              <a:t> </a:t>
            </a:r>
            <a:r>
              <a:rPr lang="cs-CZ" dirty="0" err="1"/>
              <a:t>is</a:t>
            </a:r>
            <a:r>
              <a:rPr lang="cs-CZ" dirty="0"/>
              <a:t> </a:t>
            </a:r>
            <a:r>
              <a:rPr lang="cs-CZ" dirty="0" err="1"/>
              <a:t>pulled</a:t>
            </a:r>
            <a:r>
              <a:rPr lang="cs-CZ" dirty="0"/>
              <a:t> </a:t>
            </a:r>
            <a:r>
              <a:rPr lang="cs-CZ" dirty="0" err="1"/>
              <a:t>down</a:t>
            </a:r>
            <a:r>
              <a:rPr lang="cs-CZ" dirty="0"/>
              <a:t> by </a:t>
            </a:r>
            <a:r>
              <a:rPr lang="cs-CZ" dirty="0" err="1"/>
              <a:t>things</a:t>
            </a:r>
            <a:r>
              <a:rPr lang="cs-CZ" dirty="0"/>
              <a:t> and </a:t>
            </a:r>
            <a:r>
              <a:rPr lang="cs-CZ" dirty="0" err="1"/>
              <a:t>others</a:t>
            </a:r>
            <a:r>
              <a:rPr lang="cs-CZ" dirty="0"/>
              <a:t>: </a:t>
            </a:r>
          </a:p>
          <a:p>
            <a:pPr marL="457200" lvl="1" indent="0">
              <a:buNone/>
            </a:pPr>
            <a:r>
              <a:rPr lang="cs-CZ" dirty="0"/>
              <a:t>	</a:t>
            </a:r>
            <a:r>
              <a:rPr lang="en-GB" i="1" dirty="0"/>
              <a:t>“Get a job. Go to work. Get married. Have children. </a:t>
            </a:r>
            <a:r>
              <a:rPr lang="cs-CZ" i="1" dirty="0"/>
              <a:t>	</a:t>
            </a:r>
            <a:r>
              <a:rPr lang="en-GB" i="1" dirty="0"/>
              <a:t>Follow fashion. Act normal.</a:t>
            </a:r>
            <a:r>
              <a:rPr lang="cs-CZ" i="1" dirty="0"/>
              <a:t> </a:t>
            </a:r>
            <a:r>
              <a:rPr lang="en-GB" i="1" dirty="0"/>
              <a:t>Walk on the pavement. </a:t>
            </a:r>
            <a:r>
              <a:rPr lang="cs-CZ" i="1" dirty="0"/>
              <a:t>	</a:t>
            </a:r>
            <a:r>
              <a:rPr lang="en-GB" i="1" dirty="0"/>
              <a:t>Watch TV. Obey the law. Save for your old age.” </a:t>
            </a:r>
            <a:endParaRPr lang="cs-CZ" dirty="0">
              <a:highlight>
                <a:srgbClr val="FFFF00"/>
              </a:highlight>
            </a:endParaRPr>
          </a:p>
          <a:p>
            <a:r>
              <a:rPr lang="cs-CZ" dirty="0" err="1"/>
              <a:t>Anxiety</a:t>
            </a:r>
            <a:r>
              <a:rPr lang="cs-CZ" dirty="0"/>
              <a:t> × </a:t>
            </a:r>
            <a:r>
              <a:rPr lang="cs-CZ" dirty="0" err="1"/>
              <a:t>everyday</a:t>
            </a:r>
            <a:r>
              <a:rPr lang="cs-CZ" dirty="0"/>
              <a:t> </a:t>
            </a:r>
            <a:r>
              <a:rPr lang="cs-CZ" dirty="0" err="1"/>
              <a:t>life</a:t>
            </a:r>
            <a:r>
              <a:rPr lang="cs-CZ" dirty="0"/>
              <a:t>, </a:t>
            </a:r>
            <a:r>
              <a:rPr lang="cs-CZ" dirty="0" err="1"/>
              <a:t>naivety</a:t>
            </a:r>
            <a:r>
              <a:rPr lang="cs-CZ" dirty="0"/>
              <a:t>, </a:t>
            </a:r>
            <a:r>
              <a:rPr lang="en-GB" dirty="0"/>
              <a:t>the anonymous “they”</a:t>
            </a:r>
            <a:r>
              <a:rPr lang="en-GB" i="1" dirty="0"/>
              <a:t> </a:t>
            </a:r>
            <a:r>
              <a:rPr lang="en-GB" dirty="0"/>
              <a:t>[das Man]</a:t>
            </a:r>
            <a:r>
              <a:rPr lang="cs-CZ" dirty="0"/>
              <a:t>.</a:t>
            </a:r>
          </a:p>
          <a:p>
            <a:endParaRPr lang="cs-CZ" i="1" dirty="0"/>
          </a:p>
        </p:txBody>
      </p:sp>
    </p:spTree>
    <p:extLst>
      <p:ext uri="{BB962C8B-B14F-4D97-AF65-F5344CB8AC3E}">
        <p14:creationId xmlns:p14="http://schemas.microsoft.com/office/powerpoint/2010/main" val="293489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351180-C647-40CE-9D82-CFFD0D2AD9A9}"/>
              </a:ext>
            </a:extLst>
          </p:cNvPr>
          <p:cNvSpPr>
            <a:spLocks noGrp="1"/>
          </p:cNvSpPr>
          <p:nvPr>
            <p:ph type="title"/>
          </p:nvPr>
        </p:nvSpPr>
        <p:spPr/>
        <p:txBody>
          <a:bodyPr>
            <a:normAutofit fontScale="90000"/>
          </a:bodyPr>
          <a:lstStyle/>
          <a:p>
            <a:r>
              <a:rPr lang="en-GB" b="1" u="sng" dirty="0"/>
              <a:t>Understanding, interpretation, assertion</a:t>
            </a:r>
            <a:endParaRPr lang="cs-CZ" dirty="0"/>
          </a:p>
        </p:txBody>
      </p:sp>
      <p:sp>
        <p:nvSpPr>
          <p:cNvPr id="3" name="Zástupný obsah 2">
            <a:extLst>
              <a:ext uri="{FF2B5EF4-FFF2-40B4-BE49-F238E27FC236}">
                <a16:creationId xmlns:a16="http://schemas.microsoft.com/office/drawing/2014/main" id="{F2DC029C-640E-4325-A2AA-DE266662AF69}"/>
              </a:ext>
            </a:extLst>
          </p:cNvPr>
          <p:cNvSpPr>
            <a:spLocks noGrp="1"/>
          </p:cNvSpPr>
          <p:nvPr>
            <p:ph idx="1"/>
          </p:nvPr>
        </p:nvSpPr>
        <p:spPr/>
        <p:txBody>
          <a:bodyPr>
            <a:normAutofit fontScale="92500" lnSpcReduction="10000"/>
          </a:bodyPr>
          <a:lstStyle/>
          <a:p>
            <a:r>
              <a:rPr lang="en-GB" b="1" u="sng" dirty="0"/>
              <a:t>Interpretation</a:t>
            </a:r>
            <a:r>
              <a:rPr lang="en-GB" dirty="0"/>
              <a:t> [</a:t>
            </a:r>
            <a:r>
              <a:rPr lang="cs-CZ" dirty="0"/>
              <a:t>in Czech „</a:t>
            </a:r>
            <a:r>
              <a:rPr lang="en-GB" dirty="0" err="1"/>
              <a:t>výklad</a:t>
            </a:r>
            <a:r>
              <a:rPr lang="cs-CZ" dirty="0"/>
              <a:t>“</a:t>
            </a:r>
            <a:r>
              <a:rPr lang="en-GB" dirty="0"/>
              <a:t>] – it is grounded in understanding; it is a “developed” kind of understanding.</a:t>
            </a:r>
            <a:endParaRPr lang="cs-CZ" dirty="0"/>
          </a:p>
          <a:p>
            <a:r>
              <a:rPr lang="en-GB" dirty="0"/>
              <a:t>In interpretation, constantly exercised understanding understands itself</a:t>
            </a:r>
            <a:r>
              <a:rPr lang="cs-CZ" dirty="0"/>
              <a:t>.</a:t>
            </a:r>
          </a:p>
          <a:p>
            <a:r>
              <a:rPr lang="en-GB" dirty="0"/>
              <a:t>By interpreting, we clarify the possibilities that are projected by understanding - we clarify fore-understanding</a:t>
            </a:r>
            <a:r>
              <a:rPr lang="cs-CZ" dirty="0"/>
              <a:t>.</a:t>
            </a:r>
          </a:p>
          <a:p>
            <a:r>
              <a:rPr lang="en-GB" dirty="0"/>
              <a:t>to realize one's own fore-structure of understanding. </a:t>
            </a:r>
            <a:endParaRPr lang="cs-CZ" dirty="0"/>
          </a:p>
        </p:txBody>
      </p:sp>
    </p:spTree>
    <p:extLst>
      <p:ext uri="{BB962C8B-B14F-4D97-AF65-F5344CB8AC3E}">
        <p14:creationId xmlns:p14="http://schemas.microsoft.com/office/powerpoint/2010/main" val="3083646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C62A52-D2B1-4E06-8BFC-5A7A66ED9395}"/>
              </a:ext>
            </a:extLst>
          </p:cNvPr>
          <p:cNvSpPr>
            <a:spLocks noGrp="1"/>
          </p:cNvSpPr>
          <p:nvPr>
            <p:ph type="title"/>
          </p:nvPr>
        </p:nvSpPr>
        <p:spPr/>
        <p:txBody>
          <a:bodyPr/>
          <a:lstStyle/>
          <a:p>
            <a:r>
              <a:rPr lang="en-GB" u="sng" dirty="0"/>
              <a:t>A fore-structure of understanding</a:t>
            </a:r>
            <a:endParaRPr lang="cs-CZ" dirty="0"/>
          </a:p>
        </p:txBody>
      </p:sp>
      <p:sp>
        <p:nvSpPr>
          <p:cNvPr id="3" name="Zástupný obsah 2">
            <a:extLst>
              <a:ext uri="{FF2B5EF4-FFF2-40B4-BE49-F238E27FC236}">
                <a16:creationId xmlns:a16="http://schemas.microsoft.com/office/drawing/2014/main" id="{8BDB4F2B-872F-4CB4-A0FC-102484BAEC00}"/>
              </a:ext>
            </a:extLst>
          </p:cNvPr>
          <p:cNvSpPr>
            <a:spLocks noGrp="1"/>
          </p:cNvSpPr>
          <p:nvPr>
            <p:ph idx="1"/>
          </p:nvPr>
        </p:nvSpPr>
        <p:spPr/>
        <p:txBody>
          <a:bodyPr>
            <a:normAutofit lnSpcReduction="10000"/>
          </a:bodyPr>
          <a:lstStyle/>
          <a:p>
            <a:r>
              <a:rPr lang="en-GB" dirty="0"/>
              <a:t>1. </a:t>
            </a:r>
            <a:r>
              <a:rPr lang="en-GB" u="sng" dirty="0"/>
              <a:t>Fore-having</a:t>
            </a:r>
            <a:r>
              <a:rPr lang="cs-CZ" dirty="0"/>
              <a:t> - </a:t>
            </a:r>
            <a:r>
              <a:rPr lang="en-GB" dirty="0"/>
              <a:t>this is the global view by means of which one interprets the given being</a:t>
            </a:r>
            <a:r>
              <a:rPr lang="cs-CZ" dirty="0"/>
              <a:t>.</a:t>
            </a:r>
          </a:p>
          <a:p>
            <a:r>
              <a:rPr lang="en-GB" dirty="0"/>
              <a:t>2. </a:t>
            </a:r>
            <a:r>
              <a:rPr lang="en-GB" u="sng" dirty="0"/>
              <a:t>Fore-sight</a:t>
            </a:r>
            <a:r>
              <a:rPr lang="en-GB" dirty="0"/>
              <a:t> – it determines the most appropriate interpretation with regard to “fore-having”</a:t>
            </a:r>
            <a:r>
              <a:rPr lang="cs-CZ" dirty="0"/>
              <a:t>.</a:t>
            </a:r>
          </a:p>
          <a:p>
            <a:r>
              <a:rPr lang="en-GB" dirty="0"/>
              <a:t>3. </a:t>
            </a:r>
            <a:r>
              <a:rPr lang="en-GB" u="sng" dirty="0"/>
              <a:t>Fore-conception</a:t>
            </a:r>
            <a:r>
              <a:rPr lang="en-GB" dirty="0"/>
              <a:t> – the interpretation has always (with or with no reserves) decided to apply certain concepts</a:t>
            </a:r>
            <a:r>
              <a:rPr lang="cs-CZ" dirty="0"/>
              <a:t>.</a:t>
            </a:r>
          </a:p>
          <a:p>
            <a:endParaRPr lang="cs-CZ" dirty="0"/>
          </a:p>
        </p:txBody>
      </p:sp>
    </p:spTree>
    <p:extLst>
      <p:ext uri="{BB962C8B-B14F-4D97-AF65-F5344CB8AC3E}">
        <p14:creationId xmlns:p14="http://schemas.microsoft.com/office/powerpoint/2010/main" val="116276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ADE63-7826-49AC-9A0C-DB245C272AEE}"/>
              </a:ext>
            </a:extLst>
          </p:cNvPr>
          <p:cNvSpPr>
            <a:spLocks noGrp="1"/>
          </p:cNvSpPr>
          <p:nvPr>
            <p:ph type="title"/>
          </p:nvPr>
        </p:nvSpPr>
        <p:spPr/>
        <p:txBody>
          <a:bodyPr/>
          <a:lstStyle/>
          <a:p>
            <a:r>
              <a:rPr lang="en-GB" b="1" u="sng" dirty="0"/>
              <a:t>meaning</a:t>
            </a:r>
            <a:endParaRPr lang="cs-CZ" dirty="0"/>
          </a:p>
        </p:txBody>
      </p:sp>
      <p:sp>
        <p:nvSpPr>
          <p:cNvPr id="3" name="Zástupný obsah 2">
            <a:extLst>
              <a:ext uri="{FF2B5EF4-FFF2-40B4-BE49-F238E27FC236}">
                <a16:creationId xmlns:a16="http://schemas.microsoft.com/office/drawing/2014/main" id="{CE6E6B3A-CEFA-46BA-9107-8FA4D651C989}"/>
              </a:ext>
            </a:extLst>
          </p:cNvPr>
          <p:cNvSpPr>
            <a:spLocks noGrp="1"/>
          </p:cNvSpPr>
          <p:nvPr>
            <p:ph idx="1"/>
          </p:nvPr>
        </p:nvSpPr>
        <p:spPr/>
        <p:txBody>
          <a:bodyPr/>
          <a:lstStyle/>
          <a:p>
            <a:r>
              <a:rPr lang="en-GB" dirty="0"/>
              <a:t>it is always already articulated by a meaningful interpretation; it is structured: by fore-having, fore-sight and fore-conception. From them, the projection is projected and from them is understandable something as something</a:t>
            </a:r>
            <a:endParaRPr lang="cs-CZ" dirty="0"/>
          </a:p>
        </p:txBody>
      </p:sp>
    </p:spTree>
    <p:extLst>
      <p:ext uri="{BB962C8B-B14F-4D97-AF65-F5344CB8AC3E}">
        <p14:creationId xmlns:p14="http://schemas.microsoft.com/office/powerpoint/2010/main" val="2883560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7294442-6C62-4F37-880D-FF3673ACC840}"/>
              </a:ext>
            </a:extLst>
          </p:cNvPr>
          <p:cNvSpPr>
            <a:spLocks noGrp="1"/>
          </p:cNvSpPr>
          <p:nvPr>
            <p:ph idx="1"/>
          </p:nvPr>
        </p:nvSpPr>
        <p:spPr>
          <a:xfrm>
            <a:off x="899592" y="548680"/>
            <a:ext cx="7787208" cy="5577483"/>
          </a:xfrm>
        </p:spPr>
        <p:txBody>
          <a:bodyPr>
            <a:noAutofit/>
          </a:bodyPr>
          <a:lstStyle/>
          <a:p>
            <a:pPr marL="0" indent="0">
              <a:buNone/>
            </a:pPr>
            <a:r>
              <a:rPr lang="en-GB" sz="3300" dirty="0"/>
              <a:t>“Hermeneutic understanding is necessary where meaning remains </a:t>
            </a:r>
            <a:r>
              <a:rPr lang="en-GB" sz="3300" b="1" dirty="0"/>
              <a:t>ambiguous</a:t>
            </a:r>
            <a:r>
              <a:rPr lang="en-GB" sz="3300" dirty="0"/>
              <a:t>,</a:t>
            </a:r>
            <a:r>
              <a:rPr lang="cs-CZ" sz="3300" dirty="0"/>
              <a:t> </a:t>
            </a:r>
            <a:r>
              <a:rPr lang="en-GB" sz="3300" dirty="0"/>
              <a:t>where a potential consensus is </a:t>
            </a:r>
            <a:r>
              <a:rPr lang="en-GB" sz="3300" b="1" dirty="0"/>
              <a:t>disturbed</a:t>
            </a:r>
            <a:r>
              <a:rPr lang="en-GB" sz="3300" dirty="0"/>
              <a:t> and where coming to an understanding</a:t>
            </a:r>
            <a:r>
              <a:rPr lang="cs-CZ" sz="3300" dirty="0"/>
              <a:t> </a:t>
            </a:r>
            <a:r>
              <a:rPr lang="en-GB" sz="3300" dirty="0"/>
              <a:t>therefore </a:t>
            </a:r>
            <a:r>
              <a:rPr lang="en-GB" sz="3300" b="1" dirty="0"/>
              <a:t>requires sorting out difficulties</a:t>
            </a:r>
            <a:r>
              <a:rPr lang="en-GB" sz="3300" dirty="0"/>
              <a:t>, using one’s own language or point of view to get clear on another and extending one’s own language to see the point of what is said in another”</a:t>
            </a:r>
            <a:r>
              <a:rPr lang="cs-CZ" sz="3300" dirty="0"/>
              <a:t>, Georgia </a:t>
            </a:r>
            <a:r>
              <a:rPr lang="cs-CZ" sz="3300" dirty="0" err="1"/>
              <a:t>Warnke</a:t>
            </a:r>
            <a:r>
              <a:rPr lang="cs-CZ" sz="3300" dirty="0"/>
              <a:t>, </a:t>
            </a:r>
            <a:r>
              <a:rPr lang="cs-CZ" sz="3300" i="1" dirty="0" err="1"/>
              <a:t>Hermeneutics</a:t>
            </a:r>
            <a:r>
              <a:rPr lang="cs-CZ" sz="3300" i="1" dirty="0"/>
              <a:t>, </a:t>
            </a:r>
            <a:r>
              <a:rPr lang="cs-CZ" sz="3300" i="1" dirty="0" err="1"/>
              <a:t>Tradition</a:t>
            </a:r>
            <a:r>
              <a:rPr lang="cs-CZ" sz="3300" i="1" dirty="0"/>
              <a:t>, and </a:t>
            </a:r>
            <a:r>
              <a:rPr lang="cs-CZ" sz="3300" i="1" dirty="0" err="1"/>
              <a:t>Reason</a:t>
            </a:r>
            <a:r>
              <a:rPr lang="cs-CZ" sz="3300" dirty="0"/>
              <a:t>, Polity </a:t>
            </a:r>
            <a:r>
              <a:rPr lang="cs-CZ" sz="3300" dirty="0" err="1"/>
              <a:t>Press</a:t>
            </a:r>
            <a:r>
              <a:rPr lang="cs-CZ" sz="3300" dirty="0"/>
              <a:t>, Cambridge 1987, p. 111.</a:t>
            </a:r>
          </a:p>
        </p:txBody>
      </p:sp>
    </p:spTree>
    <p:extLst>
      <p:ext uri="{BB962C8B-B14F-4D97-AF65-F5344CB8AC3E}">
        <p14:creationId xmlns:p14="http://schemas.microsoft.com/office/powerpoint/2010/main" val="193907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CEAFAB-58F1-4DF7-BDD0-88A0E9980755}"/>
              </a:ext>
            </a:extLst>
          </p:cNvPr>
          <p:cNvSpPr>
            <a:spLocks noGrp="1"/>
          </p:cNvSpPr>
          <p:nvPr>
            <p:ph type="title"/>
          </p:nvPr>
        </p:nvSpPr>
        <p:spPr/>
        <p:txBody>
          <a:bodyPr>
            <a:noAutofit/>
          </a:bodyPr>
          <a:lstStyle/>
          <a:p>
            <a:r>
              <a:rPr lang="cs-CZ" sz="3600" dirty="0"/>
              <a:t>R</a:t>
            </a:r>
            <a:r>
              <a:rPr lang="en-GB" sz="3600" dirty="0"/>
              <a:t>elation between </a:t>
            </a:r>
            <a:br>
              <a:rPr lang="cs-CZ" sz="3600" dirty="0"/>
            </a:br>
            <a:r>
              <a:rPr lang="en-GB" sz="3600" dirty="0"/>
              <a:t>subject and object</a:t>
            </a:r>
            <a:endParaRPr lang="cs-CZ" sz="3600" dirty="0"/>
          </a:p>
        </p:txBody>
      </p:sp>
      <p:sp>
        <p:nvSpPr>
          <p:cNvPr id="3" name="Zástupný obsah 2">
            <a:extLst>
              <a:ext uri="{FF2B5EF4-FFF2-40B4-BE49-F238E27FC236}">
                <a16:creationId xmlns:a16="http://schemas.microsoft.com/office/drawing/2014/main" id="{7CD049B8-B789-4929-A59F-17D00DC40A36}"/>
              </a:ext>
            </a:extLst>
          </p:cNvPr>
          <p:cNvSpPr>
            <a:spLocks noGrp="1"/>
          </p:cNvSpPr>
          <p:nvPr>
            <p:ph idx="1"/>
          </p:nvPr>
        </p:nvSpPr>
        <p:spPr>
          <a:xfrm>
            <a:off x="457200" y="1417638"/>
            <a:ext cx="8229600" cy="4708525"/>
          </a:xfrm>
        </p:spPr>
        <p:txBody>
          <a:bodyPr>
            <a:normAutofit/>
          </a:bodyPr>
          <a:lstStyle/>
          <a:p>
            <a:pPr marL="0" indent="0">
              <a:buNone/>
            </a:pPr>
            <a:r>
              <a:rPr lang="cs-CZ" dirty="0"/>
              <a:t>	</a:t>
            </a:r>
            <a:r>
              <a:rPr lang="en-GB" u="sng" dirty="0"/>
              <a:t>Extremes</a:t>
            </a:r>
            <a:r>
              <a:rPr lang="en-GB" dirty="0"/>
              <a:t>: </a:t>
            </a:r>
            <a:endParaRPr lang="cs-CZ" dirty="0"/>
          </a:p>
          <a:p>
            <a:r>
              <a:rPr lang="en-GB" dirty="0"/>
              <a:t>(1) Reduction to object</a:t>
            </a:r>
            <a:r>
              <a:rPr lang="cs-CZ" dirty="0"/>
              <a:t> - </a:t>
            </a:r>
            <a:r>
              <a:rPr lang="en-GB" dirty="0"/>
              <a:t>objectivistic science (i.e. mechanistic (meta-)physics)</a:t>
            </a:r>
            <a:r>
              <a:rPr lang="cs-CZ" dirty="0"/>
              <a:t>. </a:t>
            </a:r>
            <a:r>
              <a:rPr lang="en-GB" dirty="0"/>
              <a:t>World is conceived as a complex of objects which have clearly definable properties</a:t>
            </a:r>
            <a:r>
              <a:rPr lang="cs-CZ" dirty="0"/>
              <a:t>. </a:t>
            </a:r>
            <a:r>
              <a:rPr lang="cs-CZ" dirty="0" err="1"/>
              <a:t>Subject</a:t>
            </a:r>
            <a:r>
              <a:rPr lang="cs-CZ" dirty="0"/>
              <a:t> </a:t>
            </a:r>
            <a:r>
              <a:rPr lang="cs-CZ" dirty="0" err="1"/>
              <a:t>is</a:t>
            </a:r>
            <a:r>
              <a:rPr lang="cs-CZ" dirty="0"/>
              <a:t> </a:t>
            </a:r>
            <a:r>
              <a:rPr lang="cs-CZ" dirty="0" err="1"/>
              <a:t>sidelined</a:t>
            </a:r>
            <a:r>
              <a:rPr lang="cs-CZ" dirty="0"/>
              <a:t>.</a:t>
            </a:r>
          </a:p>
          <a:p>
            <a:r>
              <a:rPr lang="en-GB" dirty="0"/>
              <a:t>(2) Reduction to subject</a:t>
            </a:r>
            <a:r>
              <a:rPr lang="cs-CZ" dirty="0"/>
              <a:t> - </a:t>
            </a:r>
            <a:r>
              <a:rPr lang="en-GB" dirty="0"/>
              <a:t>the outer world is only illusion or product of </a:t>
            </a:r>
            <a:r>
              <a:rPr lang="cs-CZ" dirty="0" err="1"/>
              <a:t>one‘s</a:t>
            </a:r>
            <a:r>
              <a:rPr lang="en-GB" dirty="0"/>
              <a:t> mind</a:t>
            </a:r>
            <a:endParaRPr lang="cs-CZ" dirty="0"/>
          </a:p>
          <a:p>
            <a:pPr lvl="1"/>
            <a:r>
              <a:rPr lang="en-GB" dirty="0"/>
              <a:t>solipsistic idealism</a:t>
            </a:r>
            <a:r>
              <a:rPr lang="cs-CZ" dirty="0"/>
              <a:t>,</a:t>
            </a:r>
            <a:r>
              <a:rPr lang="en-GB" dirty="0"/>
              <a:t> relativism</a:t>
            </a:r>
            <a:endParaRPr lang="cs-CZ" dirty="0"/>
          </a:p>
        </p:txBody>
      </p:sp>
    </p:spTree>
    <p:extLst>
      <p:ext uri="{BB962C8B-B14F-4D97-AF65-F5344CB8AC3E}">
        <p14:creationId xmlns:p14="http://schemas.microsoft.com/office/powerpoint/2010/main" val="3110560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FC9E5A-CA77-47E3-A06F-E692F1EED387}"/>
              </a:ext>
            </a:extLst>
          </p:cNvPr>
          <p:cNvSpPr>
            <a:spLocks noGrp="1"/>
          </p:cNvSpPr>
          <p:nvPr>
            <p:ph type="title"/>
          </p:nvPr>
        </p:nvSpPr>
        <p:spPr/>
        <p:txBody>
          <a:bodyPr/>
          <a:lstStyle/>
          <a:p>
            <a:r>
              <a:rPr lang="cs-CZ" dirty="0" err="1"/>
              <a:t>Intentionality</a:t>
            </a:r>
            <a:endParaRPr lang="cs-CZ" dirty="0"/>
          </a:p>
        </p:txBody>
      </p:sp>
      <p:sp>
        <p:nvSpPr>
          <p:cNvPr id="3" name="Zástupný obsah 2">
            <a:extLst>
              <a:ext uri="{FF2B5EF4-FFF2-40B4-BE49-F238E27FC236}">
                <a16:creationId xmlns:a16="http://schemas.microsoft.com/office/drawing/2014/main" id="{D05F70BD-6524-42B3-92A8-CABFE70D6DF8}"/>
              </a:ext>
            </a:extLst>
          </p:cNvPr>
          <p:cNvSpPr>
            <a:spLocks noGrp="1"/>
          </p:cNvSpPr>
          <p:nvPr>
            <p:ph idx="1"/>
          </p:nvPr>
        </p:nvSpPr>
        <p:spPr>
          <a:xfrm>
            <a:off x="457200" y="1196752"/>
            <a:ext cx="8229600" cy="4929411"/>
          </a:xfrm>
        </p:spPr>
        <p:txBody>
          <a:bodyPr>
            <a:normAutofit fontScale="92500" lnSpcReduction="10000"/>
          </a:bodyPr>
          <a:lstStyle/>
          <a:p>
            <a:r>
              <a:rPr lang="en-GB" dirty="0"/>
              <a:t>basic characteristic of our consciousness, it characterizes the correlative relation between the object and the subject. It focuses on the way how the object is given to our mind.</a:t>
            </a:r>
            <a:endParaRPr lang="cs-CZ" dirty="0"/>
          </a:p>
          <a:p>
            <a:r>
              <a:rPr lang="cs-CZ" dirty="0"/>
              <a:t>Edmund </a:t>
            </a:r>
            <a:r>
              <a:rPr lang="en-GB" dirty="0"/>
              <a:t>Husserl (1859 – 1938); main works: </a:t>
            </a:r>
            <a:r>
              <a:rPr lang="en-GB" i="1" dirty="0"/>
              <a:t>Logical</a:t>
            </a:r>
            <a:r>
              <a:rPr lang="en-GB" dirty="0"/>
              <a:t> </a:t>
            </a:r>
            <a:r>
              <a:rPr lang="en-GB" i="1" dirty="0"/>
              <a:t>Investigations</a:t>
            </a:r>
            <a:r>
              <a:rPr lang="en-GB" dirty="0"/>
              <a:t> (1900-1901), </a:t>
            </a:r>
            <a:r>
              <a:rPr lang="en-GB" i="1" dirty="0"/>
              <a:t>Ideas Pertaining to a Pure Phenomenology and to a Phenomenological Philosophy</a:t>
            </a:r>
            <a:r>
              <a:rPr lang="en-GB" dirty="0"/>
              <a:t> (1912-13), </a:t>
            </a:r>
            <a:r>
              <a:rPr lang="en-GB" i="1" dirty="0"/>
              <a:t>Crisis of the European Sciences and Transcendental Phenomenology</a:t>
            </a:r>
            <a:r>
              <a:rPr lang="en-GB" dirty="0"/>
              <a:t> (unfinished work, published after death).</a:t>
            </a:r>
            <a:endParaRPr lang="cs-CZ" dirty="0"/>
          </a:p>
          <a:p>
            <a:endParaRPr lang="cs-CZ" dirty="0"/>
          </a:p>
        </p:txBody>
      </p:sp>
    </p:spTree>
    <p:extLst>
      <p:ext uri="{BB962C8B-B14F-4D97-AF65-F5344CB8AC3E}">
        <p14:creationId xmlns:p14="http://schemas.microsoft.com/office/powerpoint/2010/main" val="3385950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C21199-F032-4A77-98C6-9C2378E67E9B}"/>
              </a:ext>
            </a:extLst>
          </p:cNvPr>
          <p:cNvSpPr>
            <a:spLocks noGrp="1"/>
          </p:cNvSpPr>
          <p:nvPr>
            <p:ph type="title"/>
          </p:nvPr>
        </p:nvSpPr>
        <p:spPr/>
        <p:txBody>
          <a:bodyPr>
            <a:normAutofit fontScale="90000"/>
          </a:bodyPr>
          <a:lstStyle/>
          <a:p>
            <a:r>
              <a:rPr lang="en-GB" b="1" u="sng" dirty="0"/>
              <a:t>Martin Heidegger</a:t>
            </a:r>
            <a:br>
              <a:rPr lang="cs-CZ" dirty="0"/>
            </a:br>
            <a:r>
              <a:rPr lang="cs-CZ" sz="3600" dirty="0"/>
              <a:t>(1889 – 1976)</a:t>
            </a:r>
            <a:endParaRPr lang="cs-CZ" dirty="0"/>
          </a:p>
        </p:txBody>
      </p:sp>
      <p:sp>
        <p:nvSpPr>
          <p:cNvPr id="3" name="Zástupný obsah 2">
            <a:extLst>
              <a:ext uri="{FF2B5EF4-FFF2-40B4-BE49-F238E27FC236}">
                <a16:creationId xmlns:a16="http://schemas.microsoft.com/office/drawing/2014/main" id="{23C746F7-72DD-4A3F-BD50-1E284247DD92}"/>
              </a:ext>
            </a:extLst>
          </p:cNvPr>
          <p:cNvSpPr>
            <a:spLocks noGrp="1"/>
          </p:cNvSpPr>
          <p:nvPr>
            <p:ph idx="1"/>
          </p:nvPr>
        </p:nvSpPr>
        <p:spPr>
          <a:xfrm>
            <a:off x="457200" y="1417638"/>
            <a:ext cx="8229600" cy="5165724"/>
          </a:xfrm>
        </p:spPr>
        <p:txBody>
          <a:bodyPr>
            <a:normAutofit lnSpcReduction="10000"/>
          </a:bodyPr>
          <a:lstStyle/>
          <a:p>
            <a:r>
              <a:rPr lang="en-GB" b="1" dirty="0"/>
              <a:t>Dasein</a:t>
            </a:r>
            <a:r>
              <a:rPr lang="cs-CZ" b="1" dirty="0"/>
              <a:t> – </a:t>
            </a:r>
            <a:r>
              <a:rPr lang="en-GB" dirty="0"/>
              <a:t>the being to which the world is </a:t>
            </a:r>
            <a:r>
              <a:rPr lang="en-GB" b="1" dirty="0"/>
              <a:t>disclosed</a:t>
            </a:r>
            <a:r>
              <a:rPr lang="en-GB" dirty="0"/>
              <a:t>.</a:t>
            </a:r>
            <a:endParaRPr lang="cs-CZ" dirty="0"/>
          </a:p>
          <a:p>
            <a:r>
              <a:rPr lang="en-GB" dirty="0"/>
              <a:t>existence of beings (i.e. things) </a:t>
            </a:r>
            <a:r>
              <a:rPr lang="cs-CZ" dirty="0"/>
              <a:t>×</a:t>
            </a:r>
            <a:r>
              <a:rPr lang="en-GB" dirty="0"/>
              <a:t> existence of Dasein</a:t>
            </a:r>
            <a:r>
              <a:rPr lang="cs-CZ" dirty="0"/>
              <a:t> (proper to </a:t>
            </a:r>
            <a:r>
              <a:rPr lang="cs-CZ" dirty="0" err="1"/>
              <a:t>human</a:t>
            </a:r>
            <a:r>
              <a:rPr lang="cs-CZ" dirty="0"/>
              <a:t> </a:t>
            </a:r>
            <a:r>
              <a:rPr lang="cs-CZ" dirty="0" err="1"/>
              <a:t>being</a:t>
            </a:r>
            <a:r>
              <a:rPr lang="cs-CZ" dirty="0"/>
              <a:t>)</a:t>
            </a:r>
          </a:p>
          <a:p>
            <a:r>
              <a:rPr lang="en-GB" dirty="0"/>
              <a:t>“Dasein is distinguished by the fact that, in its very Being, that Being is an </a:t>
            </a:r>
            <a:r>
              <a:rPr lang="cs-CZ" i="1" dirty="0" err="1"/>
              <a:t>issue</a:t>
            </a:r>
            <a:r>
              <a:rPr lang="cs-CZ" dirty="0"/>
              <a:t> </a:t>
            </a:r>
            <a:r>
              <a:rPr lang="cs-CZ" dirty="0" err="1"/>
              <a:t>for</a:t>
            </a:r>
            <a:r>
              <a:rPr lang="cs-CZ" dirty="0"/>
              <a:t> </a:t>
            </a:r>
            <a:r>
              <a:rPr lang="cs-CZ" dirty="0" err="1"/>
              <a:t>it</a:t>
            </a:r>
            <a:r>
              <a:rPr lang="cs-CZ" dirty="0"/>
              <a:t>”</a:t>
            </a:r>
          </a:p>
          <a:p>
            <a:r>
              <a:rPr lang="cs-CZ" dirty="0" err="1"/>
              <a:t>Dasein</a:t>
            </a:r>
            <a:r>
              <a:rPr lang="cs-CZ" dirty="0"/>
              <a:t>:</a:t>
            </a:r>
          </a:p>
          <a:p>
            <a:pPr lvl="1"/>
            <a:r>
              <a:rPr lang="cs-CZ" dirty="0" err="1"/>
              <a:t>it</a:t>
            </a:r>
            <a:r>
              <a:rPr lang="cs-CZ" dirty="0"/>
              <a:t> i</a:t>
            </a:r>
            <a:r>
              <a:rPr lang="en-GB" dirty="0"/>
              <a:t>s put in the world more deeply than other beings</a:t>
            </a:r>
            <a:r>
              <a:rPr lang="cs-CZ" dirty="0"/>
              <a:t> (</a:t>
            </a:r>
            <a:r>
              <a:rPr lang="cs-CZ" dirty="0" err="1"/>
              <a:t>things</a:t>
            </a:r>
            <a:r>
              <a:rPr lang="cs-CZ" dirty="0"/>
              <a:t>, </a:t>
            </a:r>
            <a:r>
              <a:rPr lang="cs-CZ" dirty="0" err="1"/>
              <a:t>animals</a:t>
            </a:r>
            <a:r>
              <a:rPr lang="en-GB" dirty="0"/>
              <a:t>)</a:t>
            </a:r>
            <a:r>
              <a:rPr lang="cs-CZ" dirty="0"/>
              <a:t>.</a:t>
            </a:r>
          </a:p>
          <a:p>
            <a:pPr lvl="1"/>
            <a:r>
              <a:rPr lang="cs-CZ" dirty="0" err="1"/>
              <a:t>Existentials</a:t>
            </a:r>
            <a:r>
              <a:rPr lang="cs-CZ" dirty="0"/>
              <a:t> × </a:t>
            </a:r>
            <a:r>
              <a:rPr lang="cs-CZ" dirty="0" err="1"/>
              <a:t>Categories</a:t>
            </a:r>
            <a:endParaRPr lang="cs-CZ" dirty="0"/>
          </a:p>
          <a:p>
            <a:pPr lvl="1"/>
            <a:endParaRPr lang="cs-CZ" dirty="0"/>
          </a:p>
        </p:txBody>
      </p:sp>
    </p:spTree>
    <p:extLst>
      <p:ext uri="{BB962C8B-B14F-4D97-AF65-F5344CB8AC3E}">
        <p14:creationId xmlns:p14="http://schemas.microsoft.com/office/powerpoint/2010/main" val="392165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DD81EC2-7646-4A64-9F33-95FFAD9F1552}"/>
              </a:ext>
            </a:extLst>
          </p:cNvPr>
          <p:cNvSpPr>
            <a:spLocks noGrp="1"/>
          </p:cNvSpPr>
          <p:nvPr>
            <p:ph idx="1"/>
          </p:nvPr>
        </p:nvSpPr>
        <p:spPr>
          <a:xfrm>
            <a:off x="457200" y="908720"/>
            <a:ext cx="8229600" cy="5217443"/>
          </a:xfrm>
        </p:spPr>
        <p:txBody>
          <a:bodyPr/>
          <a:lstStyle/>
          <a:p>
            <a:r>
              <a:rPr lang="en-GB" sz="3600" dirty="0"/>
              <a:t>The ontological-existential structure of Dasein consists of "</a:t>
            </a:r>
            <a:r>
              <a:rPr lang="en-GB" sz="3600" b="1" dirty="0"/>
              <a:t>thrownness</a:t>
            </a:r>
            <a:r>
              <a:rPr lang="en-GB" sz="3600" dirty="0"/>
              <a:t>" (</a:t>
            </a:r>
            <a:r>
              <a:rPr lang="cs-CZ" sz="3600" i="1" dirty="0" err="1"/>
              <a:t>Geworfenheit</a:t>
            </a:r>
            <a:r>
              <a:rPr lang="cs-CZ" sz="3600" dirty="0"/>
              <a:t>), "</a:t>
            </a:r>
            <a:r>
              <a:rPr lang="cs-CZ" sz="3600" b="1" dirty="0" err="1"/>
              <a:t>projection</a:t>
            </a:r>
            <a:r>
              <a:rPr lang="cs-CZ" sz="3600" dirty="0"/>
              <a:t>" (</a:t>
            </a:r>
            <a:r>
              <a:rPr lang="cs-CZ" sz="3600" i="1" dirty="0" err="1"/>
              <a:t>Entwurf</a:t>
            </a:r>
            <a:r>
              <a:rPr lang="cs-CZ" sz="3600" dirty="0"/>
              <a:t>), and "</a:t>
            </a:r>
            <a:r>
              <a:rPr lang="cs-CZ" sz="3600" dirty="0" err="1"/>
              <a:t>being-along-with</a:t>
            </a:r>
            <a:r>
              <a:rPr lang="cs-CZ" sz="3600" dirty="0"/>
              <a:t>"/"</a:t>
            </a:r>
            <a:r>
              <a:rPr lang="cs-CZ" sz="3600" b="1" dirty="0" err="1"/>
              <a:t>engagement</a:t>
            </a:r>
            <a:r>
              <a:rPr lang="cs-CZ" sz="3600" dirty="0"/>
              <a:t>" (</a:t>
            </a:r>
            <a:r>
              <a:rPr lang="cs-CZ" sz="3600" i="1" dirty="0"/>
              <a:t>Sein-</a:t>
            </a:r>
            <a:r>
              <a:rPr lang="cs-CZ" sz="3600" i="1" dirty="0" err="1"/>
              <a:t>bei</a:t>
            </a:r>
            <a:r>
              <a:rPr lang="cs-CZ" sz="3600" dirty="0"/>
              <a:t>). These </a:t>
            </a:r>
            <a:r>
              <a:rPr lang="cs-CZ" sz="3600" dirty="0" err="1"/>
              <a:t>three</a:t>
            </a:r>
            <a:r>
              <a:rPr lang="cs-CZ" sz="3600" dirty="0"/>
              <a:t> basic </a:t>
            </a:r>
            <a:r>
              <a:rPr lang="cs-CZ" sz="3600" dirty="0" err="1"/>
              <a:t>features</a:t>
            </a:r>
            <a:r>
              <a:rPr lang="cs-CZ" sz="3600" dirty="0"/>
              <a:t> </a:t>
            </a:r>
            <a:r>
              <a:rPr lang="cs-CZ" sz="3600" dirty="0" err="1"/>
              <a:t>of</a:t>
            </a:r>
            <a:r>
              <a:rPr lang="cs-CZ" sz="3600" dirty="0"/>
              <a:t> existence [</a:t>
            </a:r>
            <a:r>
              <a:rPr lang="cs-CZ" sz="3600" dirty="0" err="1"/>
              <a:t>existentials</a:t>
            </a:r>
            <a:r>
              <a:rPr lang="cs-CZ" sz="3600" dirty="0"/>
              <a:t>] are </a:t>
            </a:r>
            <a:r>
              <a:rPr lang="cs-CZ" sz="3600" dirty="0" err="1"/>
              <a:t>inseparably</a:t>
            </a:r>
            <a:r>
              <a:rPr lang="cs-CZ" sz="3600" dirty="0"/>
              <a:t> </a:t>
            </a:r>
            <a:r>
              <a:rPr lang="cs-CZ" sz="3600" dirty="0" err="1"/>
              <a:t>bound</a:t>
            </a:r>
            <a:r>
              <a:rPr lang="cs-CZ" sz="3600" dirty="0"/>
              <a:t> to </a:t>
            </a:r>
            <a:r>
              <a:rPr lang="cs-CZ" sz="3600" dirty="0" err="1"/>
              <a:t>the</a:t>
            </a:r>
            <a:r>
              <a:rPr lang="cs-CZ" sz="3600" dirty="0"/>
              <a:t> </a:t>
            </a:r>
            <a:r>
              <a:rPr lang="cs-CZ" sz="3600" dirty="0" err="1"/>
              <a:t>world</a:t>
            </a:r>
            <a:r>
              <a:rPr lang="cs-CZ" sz="3600" dirty="0"/>
              <a:t>. They </a:t>
            </a:r>
            <a:r>
              <a:rPr lang="cs-CZ" sz="3600" dirty="0" err="1"/>
              <a:t>characterize</a:t>
            </a:r>
            <a:r>
              <a:rPr lang="cs-CZ" sz="3600" dirty="0"/>
              <a:t> a </a:t>
            </a:r>
            <a:r>
              <a:rPr lang="cs-CZ" sz="3600" dirty="0" err="1"/>
              <a:t>fundamental</a:t>
            </a:r>
            <a:r>
              <a:rPr lang="cs-CZ" sz="3600" dirty="0"/>
              <a:t> </a:t>
            </a:r>
            <a:r>
              <a:rPr lang="cs-CZ" sz="3600" dirty="0" err="1"/>
              <a:t>disclosure</a:t>
            </a:r>
            <a:r>
              <a:rPr lang="cs-CZ" sz="3600" dirty="0"/>
              <a:t> </a:t>
            </a:r>
            <a:r>
              <a:rPr lang="cs-CZ" sz="3600" dirty="0" err="1"/>
              <a:t>of</a:t>
            </a:r>
            <a:r>
              <a:rPr lang="cs-CZ" sz="3600" dirty="0"/>
              <a:t> “</a:t>
            </a:r>
            <a:r>
              <a:rPr lang="cs-CZ" sz="3600" dirty="0" err="1"/>
              <a:t>being</a:t>
            </a:r>
            <a:r>
              <a:rPr lang="cs-CZ" sz="3600" dirty="0"/>
              <a:t> in </a:t>
            </a:r>
            <a:r>
              <a:rPr lang="cs-CZ" sz="3600" dirty="0" err="1"/>
              <a:t>the</a:t>
            </a:r>
            <a:r>
              <a:rPr lang="cs-CZ" sz="3600" dirty="0"/>
              <a:t> </a:t>
            </a:r>
            <a:r>
              <a:rPr lang="cs-CZ" sz="3600" dirty="0" err="1"/>
              <a:t>world</a:t>
            </a:r>
            <a:r>
              <a:rPr lang="cs-CZ" sz="3600" dirty="0"/>
              <a:t>”.</a:t>
            </a:r>
          </a:p>
          <a:p>
            <a:endParaRPr lang="cs-CZ" dirty="0"/>
          </a:p>
        </p:txBody>
      </p:sp>
    </p:spTree>
    <p:extLst>
      <p:ext uri="{BB962C8B-B14F-4D97-AF65-F5344CB8AC3E}">
        <p14:creationId xmlns:p14="http://schemas.microsoft.com/office/powerpoint/2010/main" val="1305645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Zástupný obsah 4">
            <a:extLst>
              <a:ext uri="{FF2B5EF4-FFF2-40B4-BE49-F238E27FC236}">
                <a16:creationId xmlns:a16="http://schemas.microsoft.com/office/drawing/2014/main" id="{798A8084-8216-4B3F-B7B1-C61C67799E5E}"/>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18" b="7258"/>
          <a:stretch/>
        </p:blipFill>
        <p:spPr>
          <a:xfrm>
            <a:off x="36532" y="27394"/>
            <a:ext cx="9143980" cy="6857990"/>
          </a:xfrm>
          <a:prstGeom prst="rect">
            <a:avLst/>
          </a:prstGeom>
          <a:noFill/>
        </p:spPr>
      </p:pic>
    </p:spTree>
    <p:extLst>
      <p:ext uri="{BB962C8B-B14F-4D97-AF65-F5344CB8AC3E}">
        <p14:creationId xmlns:p14="http://schemas.microsoft.com/office/powerpoint/2010/main" val="90841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246B44E-37FB-4239-AF53-E9A7CADE3EC1}"/>
              </a:ext>
            </a:extLst>
          </p:cNvPr>
          <p:cNvSpPr>
            <a:spLocks noGrp="1"/>
          </p:cNvSpPr>
          <p:nvPr>
            <p:ph type="title"/>
          </p:nvPr>
        </p:nvSpPr>
        <p:spPr>
          <a:xfrm>
            <a:off x="457200" y="274638"/>
            <a:ext cx="8229600" cy="1143000"/>
          </a:xfrm>
        </p:spPr>
        <p:txBody>
          <a:bodyPr/>
          <a:lstStyle/>
          <a:p>
            <a:r>
              <a:rPr lang="cs-CZ" dirty="0"/>
              <a:t>Care [</a:t>
            </a:r>
            <a:r>
              <a:rPr lang="cs-CZ" dirty="0" err="1"/>
              <a:t>Sorge</a:t>
            </a:r>
            <a:r>
              <a:rPr lang="cs-CZ" dirty="0"/>
              <a:t>]</a:t>
            </a:r>
            <a:endParaRPr lang="en-US" dirty="0"/>
          </a:p>
        </p:txBody>
      </p:sp>
      <p:pic>
        <p:nvPicPr>
          <p:cNvPr id="5" name="Zástupný obsah 4" descr="Obsah obrázku text, pták&#10;&#10;Popis byl vytvořen automaticky">
            <a:extLst>
              <a:ext uri="{FF2B5EF4-FFF2-40B4-BE49-F238E27FC236}">
                <a16:creationId xmlns:a16="http://schemas.microsoft.com/office/drawing/2014/main" id="{A1F614C7-4776-4BA3-B52B-E2CB198E05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8263" y="1600200"/>
            <a:ext cx="8007473" cy="4525963"/>
          </a:xfrm>
          <a:prstGeom prst="rect">
            <a:avLst/>
          </a:prstGeom>
          <a:noFill/>
        </p:spPr>
      </p:pic>
    </p:spTree>
    <p:extLst>
      <p:ext uri="{BB962C8B-B14F-4D97-AF65-F5344CB8AC3E}">
        <p14:creationId xmlns:p14="http://schemas.microsoft.com/office/powerpoint/2010/main" val="164237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BE79F1-40F0-49B3-8E92-ED90E9F09237}"/>
              </a:ext>
            </a:extLst>
          </p:cNvPr>
          <p:cNvSpPr>
            <a:spLocks noGrp="1"/>
          </p:cNvSpPr>
          <p:nvPr>
            <p:ph type="title"/>
          </p:nvPr>
        </p:nvSpPr>
        <p:spPr/>
        <p:txBody>
          <a:bodyPr/>
          <a:lstStyle/>
          <a:p>
            <a:r>
              <a:rPr lang="cs-CZ" dirty="0" err="1"/>
              <a:t>Temporal</a:t>
            </a:r>
            <a:r>
              <a:rPr lang="cs-CZ" dirty="0"/>
              <a:t> </a:t>
            </a:r>
            <a:r>
              <a:rPr lang="cs-CZ" dirty="0" err="1"/>
              <a:t>character</a:t>
            </a:r>
            <a:r>
              <a:rPr lang="cs-CZ" dirty="0"/>
              <a:t> </a:t>
            </a:r>
            <a:r>
              <a:rPr lang="cs-CZ" dirty="0" err="1"/>
              <a:t>of</a:t>
            </a:r>
            <a:r>
              <a:rPr lang="cs-CZ" dirty="0"/>
              <a:t> </a:t>
            </a:r>
            <a:r>
              <a:rPr lang="cs-CZ" dirty="0" err="1"/>
              <a:t>Being</a:t>
            </a:r>
            <a:endParaRPr lang="cs-CZ" dirty="0"/>
          </a:p>
        </p:txBody>
      </p:sp>
      <p:sp>
        <p:nvSpPr>
          <p:cNvPr id="3" name="Zástupný obsah 2">
            <a:extLst>
              <a:ext uri="{FF2B5EF4-FFF2-40B4-BE49-F238E27FC236}">
                <a16:creationId xmlns:a16="http://schemas.microsoft.com/office/drawing/2014/main" id="{5CE5A3F9-BE44-49F7-B496-001FCB79BFE3}"/>
              </a:ext>
            </a:extLst>
          </p:cNvPr>
          <p:cNvSpPr>
            <a:spLocks noGrp="1"/>
          </p:cNvSpPr>
          <p:nvPr>
            <p:ph idx="1"/>
          </p:nvPr>
        </p:nvSpPr>
        <p:spPr>
          <a:xfrm>
            <a:off x="457200" y="1417638"/>
            <a:ext cx="8229600" cy="5165724"/>
          </a:xfrm>
        </p:spPr>
        <p:txBody>
          <a:bodyPr>
            <a:normAutofit/>
          </a:bodyPr>
          <a:lstStyle/>
          <a:p>
            <a:r>
              <a:rPr lang="en-GB" dirty="0"/>
              <a:t>The original essential structure of 'being-in-the-world' (in der Welt sein) of Dasein is “care” (Sorge)</a:t>
            </a:r>
            <a:r>
              <a:rPr lang="cs-CZ" dirty="0"/>
              <a:t>.</a:t>
            </a:r>
          </a:p>
          <a:p>
            <a:r>
              <a:rPr lang="cs-CZ" dirty="0"/>
              <a:t>It u</a:t>
            </a:r>
            <a:r>
              <a:rPr lang="en-GB" dirty="0" err="1"/>
              <a:t>nites</a:t>
            </a:r>
            <a:r>
              <a:rPr lang="en-GB" dirty="0"/>
              <a:t> three basic structuring moments</a:t>
            </a:r>
            <a:r>
              <a:rPr lang="cs-CZ" dirty="0"/>
              <a:t>: </a:t>
            </a:r>
            <a:r>
              <a:rPr lang="en-GB" dirty="0"/>
              <a:t>past, present, future</a:t>
            </a:r>
            <a:r>
              <a:rPr lang="cs-CZ" dirty="0"/>
              <a:t>; </a:t>
            </a:r>
            <a:r>
              <a:rPr lang="en-GB" dirty="0"/>
              <a:t>facticity, fall</a:t>
            </a:r>
            <a:r>
              <a:rPr lang="cs-CZ" dirty="0" err="1"/>
              <a:t>enness</a:t>
            </a:r>
            <a:r>
              <a:rPr lang="en-GB" dirty="0"/>
              <a:t>, existentiality</a:t>
            </a:r>
            <a:r>
              <a:rPr lang="cs-CZ" dirty="0"/>
              <a:t>.</a:t>
            </a:r>
          </a:p>
          <a:p>
            <a:pPr lvl="1"/>
            <a:r>
              <a:rPr lang="en-GB" i="1" dirty="0"/>
              <a:t>into the possibilities – forgetfulness among the possibilities – toward its possibilities</a:t>
            </a:r>
            <a:endParaRPr lang="cs-CZ" i="1" dirty="0"/>
          </a:p>
          <a:p>
            <a:pPr lvl="1"/>
            <a:r>
              <a:rPr lang="en-GB" dirty="0"/>
              <a:t> </a:t>
            </a:r>
            <a:r>
              <a:rPr lang="cs-CZ" dirty="0"/>
              <a:t>„</a:t>
            </a:r>
            <a:r>
              <a:rPr lang="en-GB" i="1" dirty="0"/>
              <a:t>ahead-of-itself/being-already-in-(the world)/as being-alongside-entities</a:t>
            </a:r>
            <a:r>
              <a:rPr lang="cs-CZ" i="1" dirty="0"/>
              <a:t>“</a:t>
            </a:r>
            <a:endParaRPr lang="cs-CZ" dirty="0"/>
          </a:p>
          <a:p>
            <a:endParaRPr lang="cs-CZ" dirty="0"/>
          </a:p>
        </p:txBody>
      </p:sp>
    </p:spTree>
    <p:extLst>
      <p:ext uri="{BB962C8B-B14F-4D97-AF65-F5344CB8AC3E}">
        <p14:creationId xmlns:p14="http://schemas.microsoft.com/office/powerpoint/2010/main" val="73815949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2832</TotalTime>
  <Words>876</Words>
  <Application>Microsoft Office PowerPoint</Application>
  <PresentationFormat>Předvádění na obrazovce (4:3)</PresentationFormat>
  <Paragraphs>68</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Calibri</vt:lpstr>
      <vt:lpstr>Motiv sady Office</vt:lpstr>
      <vt:lpstr>HERMENEUTICS AND RECEPTION AESTHETICS</vt:lpstr>
      <vt:lpstr>Prezentace aplikace PowerPoint</vt:lpstr>
      <vt:lpstr>Relation between  subject and object</vt:lpstr>
      <vt:lpstr>Intentionality</vt:lpstr>
      <vt:lpstr>Martin Heidegger (1889 – 1976)</vt:lpstr>
      <vt:lpstr>Prezentace aplikace PowerPoint</vt:lpstr>
      <vt:lpstr>Prezentace aplikace PowerPoint</vt:lpstr>
      <vt:lpstr>Care [Sorge]</vt:lpstr>
      <vt:lpstr>Temporal character of Being</vt:lpstr>
      <vt:lpstr>  1. Facticity</vt:lpstr>
      <vt:lpstr>2. Existentiality</vt:lpstr>
      <vt:lpstr>Epistemology × ontology</vt:lpstr>
      <vt:lpstr>Priority of possibility  in case of Dasein</vt:lpstr>
      <vt:lpstr>Category of modality</vt:lpstr>
      <vt:lpstr>3. Fallenness </vt:lpstr>
      <vt:lpstr>Understanding, interpretation, assertion</vt:lpstr>
      <vt:lpstr>A fore-structure of understanding</vt:lpstr>
      <vt:lpstr>meaning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63</cp:revision>
  <dcterms:created xsi:type="dcterms:W3CDTF">2020-02-22T22:39:21Z</dcterms:created>
  <dcterms:modified xsi:type="dcterms:W3CDTF">2020-03-11T16:54:27Z</dcterms:modified>
</cp:coreProperties>
</file>