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5" r:id="rId8"/>
    <p:sldId id="266" r:id="rId9"/>
    <p:sldId id="261" r:id="rId10"/>
    <p:sldId id="267" r:id="rId11"/>
    <p:sldId id="274" r:id="rId12"/>
    <p:sldId id="268" r:id="rId13"/>
    <p:sldId id="272" r:id="rId14"/>
    <p:sldId id="270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229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69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44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718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74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256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19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55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804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69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67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9D3B4-BF6D-403E-BD0D-153DB5BD242D}" type="datetimeFigureOut">
              <a:rPr lang="cs-CZ" smtClean="0"/>
              <a:t>09.03.2026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0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il.unesco.org/" TargetMode="External"/><Relationship Id="rId7" Type="http://schemas.openxmlformats.org/officeDocument/2006/relationships/hyperlink" Target="https://rela.ep.liu.se/issue/view/315" TargetMode="External"/><Relationship Id="rId2" Type="http://schemas.openxmlformats.org/officeDocument/2006/relationships/hyperlink" Target="https://unesdoc.unesco.org/ark:/48223/pf000022240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nk.springer.com/journal/11159/volumes-and-issues/66-2" TargetMode="External"/><Relationship Id="rId5" Type="http://schemas.openxmlformats.org/officeDocument/2006/relationships/hyperlink" Target="https://www.tandfonline.com/toc/tled20/44/5?nav=tocList" TargetMode="External"/><Relationship Id="rId4" Type="http://schemas.openxmlformats.org/officeDocument/2006/relationships/hyperlink" Target="https://www.uil.unesco.org/en/literacy/global-allianc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aac.cz/vystupy-piaac/publikace/" TargetMode="External"/><Relationship Id="rId2" Type="http://schemas.openxmlformats.org/officeDocument/2006/relationships/hyperlink" Target="http://www.piaac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sn.cz/osn/hlavni-temata/cile-udrzitelneho-rozvoje-sdgs/kvalitni-vzdelani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social/main.jsp?catId=122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Funkční gramotnost a kompetence dospělých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Andragogika a vzdělávání dospělých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680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PIAAC – příklady výsledků pro ČR z šetření v roce 2012 a 2023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spc="-1" dirty="0">
                <a:solidFill>
                  <a:srgbClr val="000000"/>
                </a:solidFill>
              </a:rPr>
              <a:t>Vzorek – v obou kolech cca 5000 respondentů v ČR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spc="-1" dirty="0">
                <a:solidFill>
                  <a:srgbClr val="000000"/>
                </a:solidFill>
              </a:rPr>
              <a:t>Mezinárodní srovnání – pozice ČR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ČR celkově mírně nad průměrem, celkově spíše negativní trend v čase (existuje ale také u jiných zemí)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Relativně malé rozdíly mezi obyvateli (jejich skupinami)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Muži – mírně lepší výsledky než ženy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Závislost na socioekonomické pozici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Vzdělanější – lepší výsledky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Nejlepší výsledky do 35 let, pak pokles, od 55 let stabilizace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8081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ČR výsledky 2023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24 % dospělých – nízké dovednosti (40 % mezi vyučenými)</a:t>
            </a:r>
          </a:p>
          <a:p>
            <a:r>
              <a:rPr lang="cs-CZ" dirty="0"/>
              <a:t>Výsledky ve čtenářské gramotnosti, adaptivním řešení problémů a numerické gramotnosti  </a:t>
            </a:r>
          </a:p>
          <a:p>
            <a:r>
              <a:rPr lang="cs-CZ" dirty="0"/>
              <a:t>V zásadě pokračování starších trendů, ale zhoršení čtenářské gramotnosti a růst rozdílů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493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PIAAC – aktuální vývoj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Vliv v rámci zájmu o „big data“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Vliv mj. na UNESCO (pro vyhodnocování pokroků v naplňování cílů udržitelného rozvoje </a:t>
            </a:r>
            <a:r>
              <a:rPr lang="cs-CZ" spc="-1" dirty="0" err="1">
                <a:solidFill>
                  <a:srgbClr val="000000"/>
                </a:solidFill>
              </a:rPr>
              <a:t>SDGs</a:t>
            </a:r>
            <a:r>
              <a:rPr lang="cs-CZ" spc="-1" dirty="0">
                <a:solidFill>
                  <a:srgbClr val="000000"/>
                </a:solidFill>
              </a:rPr>
              <a:t> – hlavně cíl 4: </a:t>
            </a:r>
            <a:r>
              <a:rPr lang="cs-CZ" i="1" spc="-1" dirty="0">
                <a:solidFill>
                  <a:srgbClr val="000000"/>
                </a:solidFill>
              </a:rPr>
              <a:t>inkluzivní a kvalitní vzdělání pro všechny</a:t>
            </a:r>
            <a:r>
              <a:rPr lang="cs-CZ" spc="-1" dirty="0">
                <a:solidFill>
                  <a:srgbClr val="000000"/>
                </a:solidFill>
              </a:rPr>
              <a:t>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Zájem o </a:t>
            </a:r>
            <a:r>
              <a:rPr lang="cs-CZ" i="1" spc="-1" dirty="0" err="1">
                <a:solidFill>
                  <a:srgbClr val="000000"/>
                </a:solidFill>
              </a:rPr>
              <a:t>social</a:t>
            </a:r>
            <a:r>
              <a:rPr lang="cs-CZ" i="1" spc="-1" dirty="0">
                <a:solidFill>
                  <a:srgbClr val="000000"/>
                </a:solidFill>
              </a:rPr>
              <a:t> and </a:t>
            </a:r>
            <a:r>
              <a:rPr lang="cs-CZ" i="1" spc="-1" dirty="0" err="1">
                <a:solidFill>
                  <a:srgbClr val="000000"/>
                </a:solidFill>
              </a:rPr>
              <a:t>emotional</a:t>
            </a:r>
            <a:r>
              <a:rPr lang="cs-CZ" i="1" spc="-1" dirty="0">
                <a:solidFill>
                  <a:srgbClr val="000000"/>
                </a:solidFill>
              </a:rPr>
              <a:t> </a:t>
            </a:r>
            <a:r>
              <a:rPr lang="cs-CZ" i="1" spc="-1" dirty="0" err="1">
                <a:solidFill>
                  <a:srgbClr val="000000"/>
                </a:solidFill>
              </a:rPr>
              <a:t>skills</a:t>
            </a:r>
            <a:endParaRPr lang="cs-CZ" i="1" spc="-1" dirty="0">
              <a:solidFill>
                <a:srgbClr val="000000"/>
              </a:solidFill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Výzkum ohlasů – vzdělávací politika, média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52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využití pojmu gramotnost – hlavní příklady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mediální</a:t>
            </a:r>
          </a:p>
          <a:p>
            <a:r>
              <a:rPr lang="cs-CZ" dirty="0"/>
              <a:t>informační</a:t>
            </a:r>
          </a:p>
          <a:p>
            <a:r>
              <a:rPr lang="cs-CZ" dirty="0"/>
              <a:t>digitální</a:t>
            </a:r>
          </a:p>
          <a:p>
            <a:r>
              <a:rPr lang="cs-CZ" dirty="0"/>
              <a:t>finanční</a:t>
            </a:r>
          </a:p>
          <a:p>
            <a:r>
              <a:rPr lang="cs-CZ" dirty="0"/>
              <a:t>spotřebitelská </a:t>
            </a:r>
          </a:p>
          <a:p>
            <a:r>
              <a:rPr lang="cs-CZ" dirty="0"/>
              <a:t>zdravotní aj.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OECD: </a:t>
            </a:r>
            <a:r>
              <a:rPr lang="cs-CZ" i="1" dirty="0" err="1"/>
              <a:t>global</a:t>
            </a:r>
            <a:r>
              <a:rPr lang="cs-CZ" i="1" dirty="0"/>
              <a:t> </a:t>
            </a:r>
            <a:r>
              <a:rPr lang="cs-CZ" i="1" dirty="0" err="1"/>
              <a:t>literacy</a:t>
            </a:r>
            <a:r>
              <a:rPr lang="cs-CZ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846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Vybrané zdroje pro zájemce (v AJ)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3080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000" spc="-1" dirty="0">
                <a:solidFill>
                  <a:srgbClr val="000000"/>
                </a:solidFill>
              </a:rPr>
              <a:t>Zpráva UNESCO </a:t>
            </a:r>
            <a:r>
              <a:rPr lang="cs-CZ" sz="3000" i="1" spc="-1" dirty="0">
                <a:solidFill>
                  <a:srgbClr val="000000"/>
                </a:solidFill>
              </a:rPr>
              <a:t>GRALE 2</a:t>
            </a:r>
            <a:r>
              <a:rPr lang="cs-CZ" sz="3000" spc="-1" dirty="0">
                <a:solidFill>
                  <a:srgbClr val="000000"/>
                </a:solidFill>
              </a:rPr>
              <a:t> (2013) </a:t>
            </a:r>
            <a:r>
              <a:rPr lang="cs-CZ" sz="3000" spc="-1" dirty="0">
                <a:solidFill>
                  <a:srgbClr val="000000"/>
                </a:solidFill>
                <a:hlinkClick r:id="rId2"/>
              </a:rPr>
              <a:t>https://unesdoc.unesco.org/ark:/48223/pf0000222407</a:t>
            </a:r>
            <a:r>
              <a:rPr lang="cs-CZ" sz="3000" spc="-1" dirty="0">
                <a:solidFill>
                  <a:srgbClr val="000000"/>
                </a:solidFill>
              </a:rPr>
              <a:t> </a:t>
            </a:r>
          </a:p>
          <a:p>
            <a:pPr marL="343080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endParaRPr lang="cs-CZ" sz="3000" spc="-1" dirty="0">
              <a:solidFill>
                <a:srgbClr val="000000"/>
              </a:solidFill>
            </a:endParaRPr>
          </a:p>
          <a:p>
            <a:pPr marL="343080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000" spc="-1" dirty="0">
                <a:solidFill>
                  <a:srgbClr val="000000"/>
                </a:solidFill>
              </a:rPr>
              <a:t>UNESCO / UIL – </a:t>
            </a:r>
            <a:r>
              <a:rPr lang="cs-CZ" sz="3000" i="1" spc="-1" dirty="0" err="1">
                <a:solidFill>
                  <a:srgbClr val="000000"/>
                </a:solidFill>
              </a:rPr>
              <a:t>Global</a:t>
            </a:r>
            <a:r>
              <a:rPr lang="cs-CZ" sz="3000" i="1" spc="-1" dirty="0">
                <a:solidFill>
                  <a:srgbClr val="000000"/>
                </a:solidFill>
              </a:rPr>
              <a:t> </a:t>
            </a:r>
            <a:r>
              <a:rPr lang="cs-CZ" sz="3000" i="1" spc="-1" dirty="0" err="1">
                <a:solidFill>
                  <a:srgbClr val="000000"/>
                </a:solidFill>
              </a:rPr>
              <a:t>Alliance</a:t>
            </a:r>
            <a:r>
              <a:rPr lang="cs-CZ" sz="3000" i="1" spc="-1" dirty="0">
                <a:solidFill>
                  <a:srgbClr val="000000"/>
                </a:solidFill>
              </a:rPr>
              <a:t> </a:t>
            </a:r>
            <a:r>
              <a:rPr lang="cs-CZ" sz="3000" i="1" spc="-1" dirty="0" err="1">
                <a:solidFill>
                  <a:srgbClr val="000000"/>
                </a:solidFill>
              </a:rPr>
              <a:t>for</a:t>
            </a:r>
            <a:r>
              <a:rPr lang="cs-CZ" sz="3000" i="1" spc="-1" dirty="0">
                <a:solidFill>
                  <a:srgbClr val="000000"/>
                </a:solidFill>
              </a:rPr>
              <a:t> </a:t>
            </a:r>
            <a:r>
              <a:rPr lang="cs-CZ" sz="3000" i="1" spc="-1" dirty="0" err="1">
                <a:solidFill>
                  <a:srgbClr val="000000"/>
                </a:solidFill>
              </a:rPr>
              <a:t>Literacy</a:t>
            </a:r>
            <a:r>
              <a:rPr lang="cs-CZ" sz="3000" spc="-1" dirty="0">
                <a:solidFill>
                  <a:srgbClr val="000000"/>
                </a:solidFill>
              </a:rPr>
              <a:t>: </a:t>
            </a:r>
            <a:r>
              <a:rPr lang="cs-CZ" sz="3000" spc="-1" dirty="0">
                <a:solidFill>
                  <a:srgbClr val="000000"/>
                </a:solidFill>
                <a:hlinkClick r:id="rId3"/>
              </a:rPr>
              <a:t>https://uil.unesco.org/</a:t>
            </a:r>
            <a:r>
              <a:rPr lang="cs-CZ" sz="3000" spc="-1" dirty="0">
                <a:solidFill>
                  <a:srgbClr val="000000"/>
                </a:solidFill>
              </a:rPr>
              <a:t> ; </a:t>
            </a:r>
            <a:r>
              <a:rPr lang="cs-CZ" sz="3000" spc="-1" dirty="0">
                <a:solidFill>
                  <a:srgbClr val="000000"/>
                </a:solidFill>
                <a:hlinkClick r:id="rId4"/>
              </a:rPr>
              <a:t>https://www.uil.unesco.org/en/literacy/global-alliance</a:t>
            </a:r>
            <a:r>
              <a:rPr lang="cs-CZ" sz="3000" spc="-1" dirty="0">
                <a:solidFill>
                  <a:srgbClr val="000000"/>
                </a:solidFill>
              </a:rPr>
              <a:t>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endParaRPr lang="cs-CZ" sz="3000" spc="-1" dirty="0">
              <a:solidFill>
                <a:srgbClr val="000000"/>
              </a:solidFill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000" spc="-1" dirty="0">
                <a:solidFill>
                  <a:srgbClr val="000000"/>
                </a:solidFill>
              </a:rPr>
              <a:t>Monotematická čísla časopisů </a:t>
            </a:r>
          </a:p>
          <a:p>
            <a:pPr marL="800280" lvl="1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spc="-1" dirty="0">
                <a:solidFill>
                  <a:srgbClr val="000000"/>
                </a:solidFill>
              </a:rPr>
              <a:t>IJLE 5/2025 </a:t>
            </a:r>
            <a:r>
              <a:rPr lang="cs-CZ" sz="2000" spc="-1" dirty="0">
                <a:solidFill>
                  <a:srgbClr val="000000"/>
                </a:solidFill>
                <a:hlinkClick r:id="rId5"/>
              </a:rPr>
              <a:t>https://www.tandfonline.com/toc/tled20/44/5?nav=tocList</a:t>
            </a:r>
            <a:r>
              <a:rPr lang="cs-CZ" sz="2000" spc="-1" dirty="0">
                <a:solidFill>
                  <a:srgbClr val="000000"/>
                </a:solidFill>
              </a:rPr>
              <a:t> </a:t>
            </a:r>
          </a:p>
          <a:p>
            <a:pPr marL="800280" lvl="1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spc="-1" dirty="0">
                <a:solidFill>
                  <a:srgbClr val="000000"/>
                </a:solidFill>
              </a:rPr>
              <a:t>International </a:t>
            </a:r>
            <a:r>
              <a:rPr lang="cs-CZ" sz="2000" spc="-1" dirty="0" err="1">
                <a:solidFill>
                  <a:srgbClr val="000000"/>
                </a:solidFill>
              </a:rPr>
              <a:t>Journal</a:t>
            </a:r>
            <a:r>
              <a:rPr lang="cs-CZ" sz="2000" spc="-1" dirty="0">
                <a:solidFill>
                  <a:srgbClr val="000000"/>
                </a:solidFill>
              </a:rPr>
              <a:t> </a:t>
            </a:r>
            <a:r>
              <a:rPr lang="cs-CZ" sz="2000" spc="-1" dirty="0" err="1">
                <a:solidFill>
                  <a:srgbClr val="000000"/>
                </a:solidFill>
              </a:rPr>
              <a:t>of</a:t>
            </a:r>
            <a:r>
              <a:rPr lang="cs-CZ" sz="2000" spc="-1" dirty="0">
                <a:solidFill>
                  <a:srgbClr val="000000"/>
                </a:solidFill>
              </a:rPr>
              <a:t> </a:t>
            </a:r>
            <a:r>
              <a:rPr lang="cs-CZ" sz="2000" spc="-1" dirty="0" err="1">
                <a:solidFill>
                  <a:srgbClr val="000000"/>
                </a:solidFill>
              </a:rPr>
              <a:t>Education</a:t>
            </a:r>
            <a:r>
              <a:rPr lang="cs-CZ" sz="2000" spc="-1" dirty="0">
                <a:solidFill>
                  <a:srgbClr val="000000"/>
                </a:solidFill>
              </a:rPr>
              <a:t> 2-3/2025 </a:t>
            </a:r>
            <a:r>
              <a:rPr lang="cs-CZ" sz="2000" spc="-1" dirty="0">
                <a:solidFill>
                  <a:srgbClr val="000000"/>
                </a:solidFill>
                <a:hlinkClick r:id="rId6"/>
              </a:rPr>
              <a:t>https://link.springer.com/journal/11159/volumes-and-issues/66-2</a:t>
            </a:r>
            <a:r>
              <a:rPr lang="cs-CZ" sz="2000" spc="-1" dirty="0">
                <a:solidFill>
                  <a:srgbClr val="000000"/>
                </a:solidFill>
              </a:rPr>
              <a:t> </a:t>
            </a:r>
          </a:p>
          <a:p>
            <a:pPr marL="800280" lvl="1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spc="-1" dirty="0">
                <a:solidFill>
                  <a:srgbClr val="000000"/>
                </a:solidFill>
              </a:rPr>
              <a:t>RELA 1/2020 </a:t>
            </a:r>
            <a:r>
              <a:rPr lang="cs-CZ" sz="2000" spc="-1" dirty="0">
                <a:solidFill>
                  <a:srgbClr val="000000"/>
                </a:solidFill>
                <a:hlinkClick r:id="rId7"/>
              </a:rPr>
              <a:t>https://rela.ep.liu.se/issue/view/315</a:t>
            </a:r>
            <a:r>
              <a:rPr lang="cs-CZ" sz="2000" spc="-1" dirty="0">
                <a:solidFill>
                  <a:srgbClr val="000000"/>
                </a:solidFill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899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Vymezení (funkční) gramotnosti, její význam a výzkum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Vývoj přístupů ke gramotnosti v čase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Mezinárodní výzkumy výsledků školního vzdělávání 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Mezinárodní výzkumy funkční gramotnosti a kompetencí dospělých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Výsledky dospělé populace ČR </a:t>
            </a: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Doporučené zdroje </a:t>
            </a:r>
          </a:p>
        </p:txBody>
      </p:sp>
    </p:spTree>
    <p:extLst>
      <p:ext uri="{BB962C8B-B14F-4D97-AF65-F5344CB8AC3E}">
        <p14:creationId xmlns:p14="http://schemas.microsoft.com/office/powerpoint/2010/main" val="306819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Výzkum kompetencí 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  <a:hlinkClick r:id="rId2"/>
              </a:rPr>
              <a:t>www.piaac.cz</a:t>
            </a:r>
            <a:r>
              <a:rPr lang="cs-CZ" spc="-1" dirty="0">
                <a:solidFill>
                  <a:srgbClr val="000000"/>
                </a:solidFill>
              </a:rPr>
              <a:t>, zejm. </a:t>
            </a:r>
            <a:r>
              <a:rPr lang="cs-CZ" spc="-1" dirty="0">
                <a:solidFill>
                  <a:srgbClr val="000000"/>
                </a:solidFill>
                <a:hlinkClick r:id="rId3"/>
              </a:rPr>
              <a:t>https://piaac.cz/vystupy-piaac/publikace/</a:t>
            </a:r>
            <a:r>
              <a:rPr lang="cs-CZ" spc="-1" dirty="0">
                <a:solidFill>
                  <a:srgbClr val="000000"/>
                </a:solidFill>
              </a:rPr>
              <a:t>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Reálný život (resp. jeho simulace – zaměstnání, spotřebitelství, zdraví, média, demokracie…)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Návaznost na IALS, SIALS a další výzkumy </a:t>
            </a:r>
          </a:p>
        </p:txBody>
      </p:sp>
    </p:spTree>
    <p:extLst>
      <p:ext uri="{BB962C8B-B14F-4D97-AF65-F5344CB8AC3E}">
        <p14:creationId xmlns:p14="http://schemas.microsoft.com/office/powerpoint/2010/main" val="238693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Gramotnost a funkční gramotnost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Gramotnost – základní výměr (umět číst a psát, obvykle také počítat)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Funkční gramotnost, definice, význam a povaha (</a:t>
            </a:r>
            <a:r>
              <a:rPr lang="cs-CZ" spc="-1" dirty="0" err="1">
                <a:solidFill>
                  <a:srgbClr val="000000"/>
                </a:solidFill>
              </a:rPr>
              <a:t>pův</a:t>
            </a:r>
            <a:r>
              <a:rPr lang="cs-CZ" spc="-1" dirty="0">
                <a:solidFill>
                  <a:srgbClr val="000000"/>
                </a:solidFill>
              </a:rPr>
              <a:t>. UNESCO, 1957: </a:t>
            </a:r>
            <a:r>
              <a:rPr lang="cs-CZ" i="1" spc="-1" dirty="0">
                <a:solidFill>
                  <a:srgbClr val="000000"/>
                </a:solidFill>
              </a:rPr>
              <a:t>jde o porozumění a schopnost využívat to, co známe</a:t>
            </a:r>
            <a:r>
              <a:rPr lang="cs-CZ" spc="-1" dirty="0">
                <a:solidFill>
                  <a:srgbClr val="000000"/>
                </a:solidFill>
              </a:rPr>
              <a:t>), kontinuum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Vztah k dosaženému stupni vzdělání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Zájem o ohrožené skupiny (málo vzdělaní, starší, migranti…)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Pozice tématu v podmínkách globalizace (soutěživá a proměňující se ekonomika a na ni reagující vzdělávací politika)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Sociální vědy – téma je nosné i pro ekonomy, sociology a další (souvislost s různými výkony a sociálními problémy)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7761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časopisů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11911" y="1825625"/>
            <a:ext cx="3234177" cy="4351338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04430" y="1825625"/>
            <a:ext cx="33171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21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Novost tématu? 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Dříve – podmínky státu, jeho zájem o to mít gramotné (kompetentní) občany, představa tzv. </a:t>
            </a:r>
            <a:r>
              <a:rPr lang="cs-CZ" i="1" spc="-1" dirty="0">
                <a:solidFill>
                  <a:srgbClr val="000000"/>
                </a:solidFill>
              </a:rPr>
              <a:t>biopolitiky</a:t>
            </a:r>
            <a:r>
              <a:rPr lang="cs-CZ" spc="-1" dirty="0">
                <a:solidFill>
                  <a:srgbClr val="000000"/>
                </a:solidFill>
              </a:rPr>
              <a:t> (lidé jako strategický zdroj, který lze rozvíjet a kontrolovat)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Nověji – globální kontext, představa ekonomické soutěže všech se všemi, zájem o prevenci a řešení sociálních problémů, další „rozpojování“ gramotnosti kompetencí a formálního vzdělání (nemusejí se krýt, ale výrazná souvislost přesto existuje) </a:t>
            </a:r>
          </a:p>
          <a:p>
            <a:pPr marL="360" indent="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None/>
            </a:pPr>
            <a:r>
              <a:rPr lang="cs-CZ" spc="-1" dirty="0">
                <a:solidFill>
                  <a:srgbClr val="000000"/>
                </a:solidFill>
              </a:rPr>
              <a:t>     např.: </a:t>
            </a:r>
            <a:r>
              <a:rPr lang="cs-CZ" spc="-1" dirty="0">
                <a:solidFill>
                  <a:srgbClr val="000000"/>
                </a:solidFill>
                <a:hlinkClick r:id="rId2"/>
              </a:rPr>
              <a:t>https://osn.cz/osn/hlavni-temata/cile-udrzitelneho-rozvoje-sdgs/kvalitni-vzdelani/</a:t>
            </a:r>
            <a:r>
              <a:rPr lang="cs-CZ" spc="-1" dirty="0">
                <a:solidFill>
                  <a:srgbClr val="000000"/>
                </a:solidFill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634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Pokus o alternativu vůči hlavnímu proudu 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i="1" spc="-1" dirty="0">
                <a:solidFill>
                  <a:srgbClr val="000000"/>
                </a:solidFill>
              </a:rPr>
              <a:t>New </a:t>
            </a:r>
            <a:r>
              <a:rPr lang="cs-CZ" sz="3200" i="1" spc="-1" dirty="0" err="1">
                <a:solidFill>
                  <a:srgbClr val="000000"/>
                </a:solidFill>
              </a:rPr>
              <a:t>literacy</a:t>
            </a:r>
            <a:r>
              <a:rPr lang="cs-CZ" sz="3200" i="1" spc="-1" dirty="0">
                <a:solidFill>
                  <a:srgbClr val="000000"/>
                </a:solidFill>
              </a:rPr>
              <a:t> </a:t>
            </a:r>
            <a:r>
              <a:rPr lang="cs-CZ" sz="3200" i="1" spc="-1" dirty="0" err="1">
                <a:solidFill>
                  <a:srgbClr val="000000"/>
                </a:solidFill>
              </a:rPr>
              <a:t>studies</a:t>
            </a:r>
            <a:r>
              <a:rPr lang="cs-CZ" sz="3200" i="1" spc="-1" dirty="0">
                <a:solidFill>
                  <a:srgbClr val="000000"/>
                </a:solidFill>
              </a:rPr>
              <a:t> (nová studia gramotnosti) –</a:t>
            </a:r>
            <a:r>
              <a:rPr lang="cs-CZ" sz="3200" spc="-1" dirty="0">
                <a:solidFill>
                  <a:srgbClr val="000000"/>
                </a:solidFill>
              </a:rPr>
              <a:t> opora ve zkušenosti, každodennosti, otevřený přístup, zájem o emancipaci, inspirace – mj. </a:t>
            </a:r>
            <a:r>
              <a:rPr lang="cs-CZ" sz="3200" spc="-1" dirty="0" err="1">
                <a:solidFill>
                  <a:srgbClr val="000000"/>
                </a:solidFill>
              </a:rPr>
              <a:t>Freire</a:t>
            </a:r>
            <a:r>
              <a:rPr lang="cs-CZ" sz="3200" spc="-1" dirty="0">
                <a:solidFill>
                  <a:srgbClr val="000000"/>
                </a:solidFill>
              </a:rPr>
              <a:t>, mimo „</a:t>
            </a:r>
            <a:r>
              <a:rPr lang="cs-CZ" sz="3200" spc="-1" dirty="0" err="1">
                <a:solidFill>
                  <a:srgbClr val="000000"/>
                </a:solidFill>
              </a:rPr>
              <a:t>literacy</a:t>
            </a:r>
            <a:r>
              <a:rPr lang="cs-CZ" sz="3200" spc="-1" dirty="0">
                <a:solidFill>
                  <a:srgbClr val="000000"/>
                </a:solidFill>
              </a:rPr>
              <a:t> as </a:t>
            </a:r>
            <a:r>
              <a:rPr lang="cs-CZ" sz="3200" spc="-1" dirty="0" err="1">
                <a:solidFill>
                  <a:srgbClr val="000000"/>
                </a:solidFill>
              </a:rPr>
              <a:t>numbers</a:t>
            </a:r>
            <a:r>
              <a:rPr lang="cs-CZ" sz="3200" spc="-1" dirty="0">
                <a:solidFill>
                  <a:srgbClr val="000000"/>
                </a:solidFill>
              </a:rPr>
              <a:t>“. Základní teze: 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Vše, co lidé umějí, je (stejně) cenné.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Není správné obviňovat lidi s nízkými kompetencemi (ty mohou být následkem sociálních problémů, nejenom jejich zdrojem) </a:t>
            </a:r>
          </a:p>
          <a:p>
            <a:pPr marL="800280" lvl="1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Gramotnost má posilovat lidi hlavně jako občany, příslušníky komunit, není správné se dominantně soustředit na cíl adaptace na existující společnost, resp. trh práce.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6638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pc="-1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Adult</a:t>
            </a:r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basic </a:t>
            </a:r>
            <a:r>
              <a:rPr lang="cs-CZ" spc="-1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education</a:t>
            </a:r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základní vzdělávání pro dospělé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Důvody – přenos na další generace, souvislost se sociálními problémy, vzdělávání dospělých jako „druhá šance“ – kompenzační funkce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Adresáti – nejenom vězni nebo přistěhovalci </a:t>
            </a:r>
          </a:p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Politická priorita EU (např. v rámci iniciativy </a:t>
            </a:r>
            <a:r>
              <a:rPr lang="cs-CZ" i="1" spc="-1" dirty="0" err="1">
                <a:solidFill>
                  <a:srgbClr val="000000"/>
                </a:solidFill>
              </a:rPr>
              <a:t>Upskilling</a:t>
            </a:r>
            <a:r>
              <a:rPr lang="cs-CZ" i="1" spc="-1" dirty="0">
                <a:solidFill>
                  <a:srgbClr val="000000"/>
                </a:solidFill>
              </a:rPr>
              <a:t> </a:t>
            </a:r>
            <a:r>
              <a:rPr lang="cs-CZ" i="1" spc="-1" dirty="0" err="1">
                <a:solidFill>
                  <a:srgbClr val="000000"/>
                </a:solidFill>
              </a:rPr>
              <a:t>pathways</a:t>
            </a:r>
            <a:r>
              <a:rPr lang="cs-CZ" i="1" spc="-1" dirty="0">
                <a:solidFill>
                  <a:srgbClr val="000000"/>
                </a:solidFill>
              </a:rPr>
              <a:t>: </a:t>
            </a:r>
            <a:r>
              <a:rPr lang="cs-CZ" i="1" spc="-1" dirty="0" err="1">
                <a:solidFill>
                  <a:srgbClr val="000000"/>
                </a:solidFill>
              </a:rPr>
              <a:t>new</a:t>
            </a:r>
            <a:r>
              <a:rPr lang="cs-CZ" i="1" spc="-1" dirty="0">
                <a:solidFill>
                  <a:srgbClr val="000000"/>
                </a:solidFill>
              </a:rPr>
              <a:t> </a:t>
            </a:r>
            <a:r>
              <a:rPr lang="cs-CZ" i="1" spc="-1" dirty="0" err="1">
                <a:solidFill>
                  <a:srgbClr val="000000"/>
                </a:solidFill>
              </a:rPr>
              <a:t>opportunities</a:t>
            </a:r>
            <a:r>
              <a:rPr lang="cs-CZ" i="1" spc="-1" dirty="0">
                <a:solidFill>
                  <a:srgbClr val="000000"/>
                </a:solidFill>
              </a:rPr>
              <a:t> </a:t>
            </a:r>
            <a:r>
              <a:rPr lang="cs-CZ" i="1" spc="-1" dirty="0" err="1">
                <a:solidFill>
                  <a:srgbClr val="000000"/>
                </a:solidFill>
              </a:rPr>
              <a:t>for</a:t>
            </a:r>
            <a:r>
              <a:rPr lang="cs-CZ" i="1" spc="-1" dirty="0">
                <a:solidFill>
                  <a:srgbClr val="000000"/>
                </a:solidFill>
              </a:rPr>
              <a:t> </a:t>
            </a:r>
            <a:r>
              <a:rPr lang="cs-CZ" i="1" spc="-1" dirty="0" err="1">
                <a:solidFill>
                  <a:srgbClr val="000000"/>
                </a:solidFill>
              </a:rPr>
              <a:t>adults</a:t>
            </a:r>
            <a:r>
              <a:rPr lang="cs-CZ" spc="-1" dirty="0">
                <a:solidFill>
                  <a:srgbClr val="000000"/>
                </a:solidFill>
              </a:rPr>
              <a:t>) </a:t>
            </a:r>
            <a:r>
              <a:rPr lang="cs-CZ" u="sng" dirty="0">
                <a:hlinkClick r:id="rId2"/>
              </a:rPr>
              <a:t>https://ec.europa.eu/social/main.jsp?catId=1224</a:t>
            </a:r>
            <a:endParaRPr lang="cs-CZ" spc="-1" dirty="0">
              <a:solidFill>
                <a:srgbClr val="00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9530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Mezinárodní výzkumy výsledků školního vzdělávání PISA (od r. 2000)</a:t>
            </a:r>
            <a:endParaRPr lang="cs-CZ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pc="-1" dirty="0">
                <a:solidFill>
                  <a:srgbClr val="000000"/>
                </a:solidFill>
              </a:rPr>
              <a:t>OECD: PISA (15letí)</a:t>
            </a:r>
          </a:p>
          <a:p>
            <a:pPr marL="914760" lvl="1" indent="-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</a:pPr>
            <a:r>
              <a:rPr lang="cs-CZ" spc="-1" dirty="0">
                <a:solidFill>
                  <a:srgbClr val="000000"/>
                </a:solidFill>
              </a:rPr>
              <a:t>Základní oblasti výzkumu (jazyk, matematika, přírodní vědy) </a:t>
            </a:r>
          </a:p>
          <a:p>
            <a:pPr marL="914760" lvl="1" indent="-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</a:pPr>
            <a:r>
              <a:rPr lang="cs-CZ" spc="-1" dirty="0">
                <a:solidFill>
                  <a:srgbClr val="000000"/>
                </a:solidFill>
              </a:rPr>
              <a:t>Političnost výzkumu – svázanost s reformami škol</a:t>
            </a:r>
          </a:p>
          <a:p>
            <a:pPr marL="914760" lvl="1" indent="-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</a:pPr>
            <a:r>
              <a:rPr lang="cs-CZ" spc="-1" dirty="0">
                <a:solidFill>
                  <a:srgbClr val="000000"/>
                </a:solidFill>
              </a:rPr>
              <a:t>Ekonomizující tendence a další příčiny kritiky (orientace na soutěž, deformace obsahů a stylů vzdělávání…)</a:t>
            </a:r>
          </a:p>
          <a:p>
            <a:pPr marL="914760" lvl="1" indent="-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</a:pPr>
            <a:r>
              <a:rPr lang="cs-CZ" spc="-1" dirty="0">
                <a:solidFill>
                  <a:srgbClr val="000000"/>
                </a:solidFill>
              </a:rPr>
              <a:t>Úspěšné země – příklady (zejm. severní Evropa, Japonsko)</a:t>
            </a:r>
          </a:p>
          <a:p>
            <a:pPr marL="914760" lvl="1" indent="-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</a:pPr>
            <a:r>
              <a:rPr lang="cs-CZ" spc="-1" dirty="0">
                <a:solidFill>
                  <a:srgbClr val="000000"/>
                </a:solidFill>
              </a:rPr>
              <a:t>Výsledky ČR – problém práce se souvislým textem </a:t>
            </a:r>
          </a:p>
          <a:p>
            <a:pPr marL="457560" lvl="1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</a:pPr>
            <a:r>
              <a:rPr lang="cs-CZ" sz="2800" spc="-1" dirty="0"/>
              <a:t>Další výzkumy – IEA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3300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</TotalTime>
  <Words>849</Words>
  <Application>Microsoft Office PowerPoint</Application>
  <PresentationFormat>Širokoúhlá obrazovka</PresentationFormat>
  <Paragraphs>79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Funkční gramotnost a kompetence dospělých</vt:lpstr>
      <vt:lpstr>Osnova</vt:lpstr>
      <vt:lpstr>Výzkum kompetencí </vt:lpstr>
      <vt:lpstr>Gramotnost a funkční gramotnost</vt:lpstr>
      <vt:lpstr>Příklady časopisů </vt:lpstr>
      <vt:lpstr>Novost tématu? </vt:lpstr>
      <vt:lpstr>Pokus o alternativu vůči hlavnímu proudu </vt:lpstr>
      <vt:lpstr>Adult basic education – základní vzdělávání pro dospělé</vt:lpstr>
      <vt:lpstr>Mezinárodní výzkumy výsledků školního vzdělávání PISA (od r. 2000)</vt:lpstr>
      <vt:lpstr>PIAAC – příklady výsledků pro ČR z šetření v roce 2012 a 2023</vt:lpstr>
      <vt:lpstr>ČR výsledky 2023</vt:lpstr>
      <vt:lpstr>PIAAC – aktuální vývoj</vt:lpstr>
      <vt:lpstr>Další využití pojmu gramotnost – hlavní příklady </vt:lpstr>
      <vt:lpstr>Vybrané zdroje pro zájemce (v AJ)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Občanské vzdělávání dospělých</dc:title>
  <dc:creator>FFUK</dc:creator>
  <cp:lastModifiedBy>Kopecký, Martin</cp:lastModifiedBy>
  <cp:revision>143</cp:revision>
  <dcterms:created xsi:type="dcterms:W3CDTF">2020-03-08T20:41:14Z</dcterms:created>
  <dcterms:modified xsi:type="dcterms:W3CDTF">2026-03-09T07:58:20Z</dcterms:modified>
</cp:coreProperties>
</file>