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50BFB-820B-4EBA-9F46-ABEC995D040E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A32-3655-44D5-ADFF-375EDBD97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8578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50BFB-820B-4EBA-9F46-ABEC995D040E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A32-3655-44D5-ADFF-375EDBD97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97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50BFB-820B-4EBA-9F46-ABEC995D040E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A32-3655-44D5-ADFF-375EDBD97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677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50BFB-820B-4EBA-9F46-ABEC995D040E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A32-3655-44D5-ADFF-375EDBD97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313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50BFB-820B-4EBA-9F46-ABEC995D040E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A32-3655-44D5-ADFF-375EDBD97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86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50BFB-820B-4EBA-9F46-ABEC995D040E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A32-3655-44D5-ADFF-375EDBD97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315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50BFB-820B-4EBA-9F46-ABEC995D040E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A32-3655-44D5-ADFF-375EDBD97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547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50BFB-820B-4EBA-9F46-ABEC995D040E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A32-3655-44D5-ADFF-375EDBD97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558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50BFB-820B-4EBA-9F46-ABEC995D040E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A32-3655-44D5-ADFF-375EDBD97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130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50BFB-820B-4EBA-9F46-ABEC995D040E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A32-3655-44D5-ADFF-375EDBD97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95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50BFB-820B-4EBA-9F46-ABEC995D040E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A32-3655-44D5-ADFF-375EDBD97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49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50BFB-820B-4EBA-9F46-ABEC995D040E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27A32-3655-44D5-ADFF-375EDBD978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243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Dutch_phonolog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Dutch_phonolog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Dutch_phonolog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Dutch_phonolog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Dutch_orthograph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Dutch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22 </a:t>
            </a:r>
            <a:r>
              <a:rPr lang="cs-CZ" dirty="0" err="1" smtClean="0"/>
              <a:t>October</a:t>
            </a:r>
            <a:r>
              <a:rPr lang="cs-CZ" dirty="0" smtClean="0"/>
              <a:t> 2019: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phonology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Dutch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685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Today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General </a:t>
            </a:r>
            <a:r>
              <a:rPr lang="cs-CZ" dirty="0" err="1" smtClean="0"/>
              <a:t>principles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phonology</a:t>
            </a:r>
            <a:endParaRPr lang="cs-CZ" dirty="0" smtClean="0"/>
          </a:p>
          <a:p>
            <a:r>
              <a:rPr lang="cs-CZ" dirty="0" err="1" smtClean="0"/>
              <a:t>Dutch</a:t>
            </a:r>
            <a:r>
              <a:rPr lang="cs-CZ" dirty="0" smtClean="0"/>
              <a:t> </a:t>
            </a:r>
            <a:r>
              <a:rPr lang="cs-CZ" dirty="0" err="1" smtClean="0"/>
              <a:t>vowels</a:t>
            </a:r>
            <a:endParaRPr lang="cs-CZ" dirty="0" smtClean="0"/>
          </a:p>
          <a:p>
            <a:r>
              <a:rPr lang="cs-CZ" dirty="0" err="1" smtClean="0"/>
              <a:t>Dutch</a:t>
            </a:r>
            <a:r>
              <a:rPr lang="cs-CZ" dirty="0" smtClean="0"/>
              <a:t> </a:t>
            </a:r>
            <a:r>
              <a:rPr lang="cs-CZ" dirty="0" err="1" smtClean="0"/>
              <a:t>consonants</a:t>
            </a:r>
            <a:endParaRPr lang="cs-CZ" dirty="0" smtClean="0"/>
          </a:p>
          <a:p>
            <a:r>
              <a:rPr lang="cs-CZ" dirty="0" err="1" smtClean="0"/>
              <a:t>Dutch</a:t>
            </a:r>
            <a:r>
              <a:rPr lang="cs-CZ" dirty="0" smtClean="0"/>
              <a:t> </a:t>
            </a:r>
            <a:r>
              <a:rPr lang="cs-CZ" dirty="0" err="1" smtClean="0"/>
              <a:t>prosody</a:t>
            </a:r>
            <a:endParaRPr lang="cs-CZ" dirty="0" smtClean="0"/>
          </a:p>
          <a:p>
            <a:r>
              <a:rPr lang="cs-CZ" dirty="0" smtClean="0"/>
              <a:t>Extra </a:t>
            </a:r>
            <a:r>
              <a:rPr lang="cs-CZ" dirty="0" err="1" smtClean="0"/>
              <a:t>rules</a:t>
            </a:r>
            <a:r>
              <a:rPr lang="cs-CZ" dirty="0" smtClean="0"/>
              <a:t>: </a:t>
            </a:r>
            <a:r>
              <a:rPr lang="cs-CZ" dirty="0" err="1" smtClean="0"/>
              <a:t>Auslautverhaertung</a:t>
            </a:r>
            <a:r>
              <a:rPr lang="cs-CZ" dirty="0" smtClean="0"/>
              <a:t>, </a:t>
            </a:r>
            <a:r>
              <a:rPr lang="cs-CZ" dirty="0" err="1" smtClean="0"/>
              <a:t>assimilation</a:t>
            </a:r>
            <a:endParaRPr lang="cs-CZ" dirty="0" smtClean="0"/>
          </a:p>
          <a:p>
            <a:r>
              <a:rPr lang="cs-CZ" dirty="0" err="1" smtClean="0"/>
              <a:t>Orthography</a:t>
            </a:r>
            <a:r>
              <a:rPr lang="cs-CZ" dirty="0" smtClean="0"/>
              <a:t>: </a:t>
            </a:r>
            <a:r>
              <a:rPr lang="cs-CZ" dirty="0" err="1" smtClean="0"/>
              <a:t>phonetic</a:t>
            </a:r>
            <a:r>
              <a:rPr lang="cs-CZ" dirty="0" smtClean="0"/>
              <a:t> </a:t>
            </a:r>
            <a:r>
              <a:rPr lang="cs-CZ" dirty="0" err="1" smtClean="0"/>
              <a:t>regularities</a:t>
            </a:r>
            <a:r>
              <a:rPr lang="cs-CZ" dirty="0" smtClean="0"/>
              <a:t> and </a:t>
            </a:r>
            <a:r>
              <a:rPr lang="cs-CZ" dirty="0" err="1" smtClean="0"/>
              <a:t>exceptions</a:t>
            </a:r>
            <a:endParaRPr lang="cs-CZ" dirty="0" smtClean="0"/>
          </a:p>
          <a:p>
            <a:r>
              <a:rPr lang="cs-CZ" dirty="0" err="1" smtClean="0"/>
              <a:t>Dutch</a:t>
            </a:r>
            <a:r>
              <a:rPr lang="cs-CZ" dirty="0" smtClean="0"/>
              <a:t> </a:t>
            </a:r>
            <a:r>
              <a:rPr lang="cs-CZ" dirty="0" err="1" smtClean="0"/>
              <a:t>practice</a:t>
            </a:r>
            <a:r>
              <a:rPr lang="cs-CZ" dirty="0" smtClean="0"/>
              <a:t>: </a:t>
            </a:r>
            <a:r>
              <a:rPr lang="cs-CZ" dirty="0" err="1" smtClean="0"/>
              <a:t>Contact</a:t>
            </a:r>
            <a:r>
              <a:rPr lang="cs-CZ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479286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General </a:t>
            </a:r>
            <a:r>
              <a:rPr lang="cs-CZ" dirty="0" err="1" smtClean="0"/>
              <a:t>principles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phonology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Sounds</a:t>
            </a:r>
            <a:r>
              <a:rPr lang="cs-CZ" dirty="0" smtClean="0"/>
              <a:t> vs. </a:t>
            </a:r>
            <a:r>
              <a:rPr lang="cs-CZ" dirty="0" err="1" smtClean="0"/>
              <a:t>Phonemes</a:t>
            </a:r>
            <a:endParaRPr lang="cs-CZ" dirty="0" smtClean="0"/>
          </a:p>
          <a:p>
            <a:r>
              <a:rPr lang="cs-CZ" dirty="0" err="1" smtClean="0"/>
              <a:t>Vowels</a:t>
            </a:r>
            <a:r>
              <a:rPr lang="cs-CZ" dirty="0" smtClean="0"/>
              <a:t> and </a:t>
            </a:r>
            <a:r>
              <a:rPr lang="cs-CZ" dirty="0" err="1" smtClean="0"/>
              <a:t>consonants</a:t>
            </a:r>
            <a:r>
              <a:rPr lang="cs-CZ" dirty="0" smtClean="0"/>
              <a:t> (and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categories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sounds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Prosody</a:t>
            </a:r>
            <a:r>
              <a:rPr lang="cs-CZ" dirty="0" smtClean="0"/>
              <a:t>: stress and </a:t>
            </a:r>
            <a:r>
              <a:rPr lang="cs-CZ" dirty="0" err="1" smtClean="0"/>
              <a:t>intonation</a:t>
            </a:r>
            <a:endParaRPr lang="cs-CZ" dirty="0" smtClean="0"/>
          </a:p>
          <a:p>
            <a:r>
              <a:rPr lang="cs-CZ" dirty="0" err="1" smtClean="0"/>
              <a:t>Phonotactics</a:t>
            </a:r>
            <a:r>
              <a:rPr lang="cs-CZ" dirty="0" smtClean="0"/>
              <a:t>: </a:t>
            </a:r>
            <a:r>
              <a:rPr lang="cs-CZ" dirty="0" err="1" smtClean="0"/>
              <a:t>wat</a:t>
            </a:r>
            <a:r>
              <a:rPr lang="cs-CZ" dirty="0" smtClean="0"/>
              <a:t> </a:t>
            </a:r>
            <a:r>
              <a:rPr lang="cs-CZ" dirty="0" err="1" smtClean="0"/>
              <a:t>syllables</a:t>
            </a:r>
            <a:r>
              <a:rPr lang="cs-CZ" dirty="0" smtClean="0"/>
              <a:t> </a:t>
            </a:r>
            <a:r>
              <a:rPr lang="cs-CZ" dirty="0" err="1" smtClean="0"/>
              <a:t>look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2993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Dutch</a:t>
            </a:r>
            <a:r>
              <a:rPr lang="cs-CZ" dirty="0" smtClean="0"/>
              <a:t> </a:t>
            </a:r>
            <a:r>
              <a:rPr lang="cs-CZ" dirty="0" err="1" smtClean="0"/>
              <a:t>vowels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There</a:t>
            </a:r>
            <a:r>
              <a:rPr lang="cs-CZ" dirty="0" smtClean="0"/>
              <a:t> are </a:t>
            </a:r>
            <a:r>
              <a:rPr lang="cs-CZ" dirty="0" err="1" smtClean="0"/>
              <a:t>sixteen</a:t>
            </a:r>
            <a:r>
              <a:rPr lang="cs-CZ" dirty="0" smtClean="0"/>
              <a:t> </a:t>
            </a:r>
            <a:r>
              <a:rPr lang="cs-CZ" dirty="0" err="1" smtClean="0"/>
              <a:t>vowels</a:t>
            </a:r>
            <a:r>
              <a:rPr lang="cs-CZ" dirty="0" smtClean="0"/>
              <a:t> in </a:t>
            </a:r>
            <a:r>
              <a:rPr lang="cs-CZ" dirty="0" err="1" smtClean="0"/>
              <a:t>Dutch</a:t>
            </a:r>
            <a:r>
              <a:rPr lang="cs-CZ" dirty="0" smtClean="0"/>
              <a:t>, </a:t>
            </a:r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being</a:t>
            </a:r>
            <a:r>
              <a:rPr lang="cs-CZ" dirty="0" smtClean="0"/>
              <a:t> </a:t>
            </a:r>
            <a:r>
              <a:rPr lang="cs-CZ" dirty="0" err="1" smtClean="0"/>
              <a:t>diphthongs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: </a:t>
            </a:r>
            <a:r>
              <a:rPr lang="cs-CZ" dirty="0" smtClean="0">
                <a:hlinkClick r:id="rId2"/>
              </a:rPr>
              <a:t>https://en.wikipedia.org/wiki/Dutch_phonology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0404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Dutch</a:t>
            </a:r>
            <a:r>
              <a:rPr lang="cs-CZ" dirty="0" smtClean="0"/>
              <a:t> </a:t>
            </a:r>
            <a:r>
              <a:rPr lang="cs-CZ" dirty="0" err="1" smtClean="0"/>
              <a:t>consonants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Dutch</a:t>
            </a:r>
            <a:r>
              <a:rPr lang="cs-CZ" dirty="0" smtClean="0"/>
              <a:t> has </a:t>
            </a:r>
            <a:r>
              <a:rPr lang="cs-CZ" dirty="0" err="1" smtClean="0"/>
              <a:t>twenty</a:t>
            </a:r>
            <a:r>
              <a:rPr lang="cs-CZ" dirty="0" smtClean="0"/>
              <a:t> </a:t>
            </a:r>
            <a:r>
              <a:rPr lang="cs-CZ" dirty="0" err="1" smtClean="0"/>
              <a:t>native</a:t>
            </a:r>
            <a:r>
              <a:rPr lang="cs-CZ" dirty="0" smtClean="0"/>
              <a:t> </a:t>
            </a:r>
            <a:r>
              <a:rPr lang="cs-CZ" dirty="0" err="1" smtClean="0"/>
              <a:t>consonants</a:t>
            </a:r>
            <a:endParaRPr lang="cs-CZ" dirty="0" smtClean="0"/>
          </a:p>
          <a:p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: </a:t>
            </a:r>
            <a:r>
              <a:rPr lang="cs-CZ" dirty="0" smtClean="0">
                <a:hlinkClick r:id="rId2"/>
              </a:rPr>
              <a:t>https://en.wikipedia.org/wiki/Dutch_phonology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7252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Dutch</a:t>
            </a:r>
            <a:r>
              <a:rPr lang="cs-CZ" dirty="0" smtClean="0"/>
              <a:t> </a:t>
            </a:r>
            <a:r>
              <a:rPr lang="cs-CZ" dirty="0" err="1" smtClean="0"/>
              <a:t>prosody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Dutch</a:t>
            </a:r>
            <a:r>
              <a:rPr lang="cs-CZ" dirty="0" smtClean="0"/>
              <a:t> stress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variable</a:t>
            </a:r>
            <a:r>
              <a:rPr lang="cs-CZ" dirty="0" smtClean="0"/>
              <a:t>, but </a:t>
            </a:r>
            <a:r>
              <a:rPr lang="cs-CZ" dirty="0" err="1" smtClean="0"/>
              <a:t>generallz</a:t>
            </a:r>
            <a:r>
              <a:rPr lang="cs-CZ" dirty="0" smtClean="0"/>
              <a:t> </a:t>
            </a:r>
            <a:r>
              <a:rPr lang="cs-CZ" dirty="0" err="1" smtClean="0"/>
              <a:t>speaking</a:t>
            </a:r>
            <a:r>
              <a:rPr lang="cs-CZ" dirty="0" smtClean="0"/>
              <a:t>, </a:t>
            </a:r>
            <a:r>
              <a:rPr lang="cs-CZ" dirty="0" err="1" smtClean="0"/>
              <a:t>word</a:t>
            </a:r>
            <a:r>
              <a:rPr lang="cs-CZ" dirty="0" smtClean="0"/>
              <a:t> stress </a:t>
            </a:r>
            <a:r>
              <a:rPr lang="cs-CZ" dirty="0" err="1" smtClean="0"/>
              <a:t>falls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syllable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root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constituant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word</a:t>
            </a:r>
            <a:r>
              <a:rPr lang="cs-CZ" dirty="0" smtClean="0"/>
              <a:t>, </a:t>
            </a:r>
            <a:r>
              <a:rPr lang="cs-CZ" dirty="0" err="1" smtClean="0"/>
              <a:t>whereas</a:t>
            </a:r>
            <a:r>
              <a:rPr lang="cs-CZ" dirty="0" smtClean="0"/>
              <a:t> </a:t>
            </a:r>
            <a:r>
              <a:rPr lang="cs-CZ" dirty="0" err="1" smtClean="0"/>
              <a:t>phrasal</a:t>
            </a:r>
            <a:r>
              <a:rPr lang="cs-CZ" dirty="0" smtClean="0"/>
              <a:t> stress </a:t>
            </a:r>
            <a:r>
              <a:rPr lang="cs-CZ" dirty="0" err="1" smtClean="0"/>
              <a:t>tends</a:t>
            </a:r>
            <a:r>
              <a:rPr lang="cs-CZ" dirty="0" smtClean="0"/>
              <a:t> to </a:t>
            </a:r>
            <a:r>
              <a:rPr lang="cs-CZ" dirty="0" err="1" smtClean="0"/>
              <a:t>fall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topic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sentence.</a:t>
            </a:r>
          </a:p>
          <a:p>
            <a:r>
              <a:rPr lang="cs-CZ" dirty="0" err="1" smtClean="0"/>
              <a:t>Dutch</a:t>
            </a:r>
            <a:r>
              <a:rPr lang="cs-CZ" dirty="0" smtClean="0"/>
              <a:t> </a:t>
            </a:r>
            <a:r>
              <a:rPr lang="cs-CZ" dirty="0" err="1" smtClean="0"/>
              <a:t>intonation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rather</a:t>
            </a:r>
            <a:r>
              <a:rPr lang="cs-CZ" dirty="0" smtClean="0"/>
              <a:t> </a:t>
            </a:r>
            <a:r>
              <a:rPr lang="cs-CZ" dirty="0" err="1" smtClean="0"/>
              <a:t>flat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compared</a:t>
            </a:r>
            <a:r>
              <a:rPr lang="cs-CZ" dirty="0" smtClean="0"/>
              <a:t> to </a:t>
            </a:r>
            <a:r>
              <a:rPr lang="cs-CZ" dirty="0" err="1" smtClean="0"/>
              <a:t>neighbouring</a:t>
            </a:r>
            <a:r>
              <a:rPr lang="cs-CZ" dirty="0" smtClean="0"/>
              <a:t> </a:t>
            </a:r>
            <a:r>
              <a:rPr lang="cs-CZ" dirty="0" err="1" smtClean="0"/>
              <a:t>languages</a:t>
            </a:r>
            <a:r>
              <a:rPr lang="cs-CZ" dirty="0" smtClean="0"/>
              <a:t>, </a:t>
            </a:r>
            <a:r>
              <a:rPr lang="cs-CZ" dirty="0" err="1" smtClean="0"/>
              <a:t>contrasting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high</a:t>
            </a:r>
            <a:r>
              <a:rPr lang="cs-CZ" dirty="0" smtClean="0"/>
              <a:t> and </a:t>
            </a:r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tones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Dutch</a:t>
            </a:r>
            <a:r>
              <a:rPr lang="cs-CZ" dirty="0" smtClean="0"/>
              <a:t> </a:t>
            </a:r>
            <a:r>
              <a:rPr lang="cs-CZ" dirty="0" err="1" smtClean="0"/>
              <a:t>phonotactics</a:t>
            </a:r>
            <a:r>
              <a:rPr lang="cs-CZ" dirty="0" smtClean="0"/>
              <a:t>: (C) </a:t>
            </a:r>
            <a:r>
              <a:rPr lang="cs-CZ" dirty="0" smtClean="0"/>
              <a:t>(C) (C) V (C) (C) (C) (C)</a:t>
            </a:r>
            <a:endParaRPr lang="cs-CZ" dirty="0" smtClean="0"/>
          </a:p>
          <a:p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: </a:t>
            </a:r>
            <a:r>
              <a:rPr lang="cs-CZ" dirty="0" smtClean="0">
                <a:hlinkClick r:id="rId2"/>
              </a:rPr>
              <a:t>https://en.wikipedia.org/wiki/Dutch_phonology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9770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Extra </a:t>
            </a:r>
            <a:r>
              <a:rPr lang="cs-CZ" dirty="0" err="1" smtClean="0"/>
              <a:t>rules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Final</a:t>
            </a:r>
            <a:r>
              <a:rPr lang="cs-CZ" dirty="0" smtClean="0"/>
              <a:t> </a:t>
            </a:r>
            <a:r>
              <a:rPr lang="cs-CZ" dirty="0" err="1" smtClean="0"/>
              <a:t>obstruent</a:t>
            </a:r>
            <a:r>
              <a:rPr lang="cs-CZ" dirty="0" smtClean="0"/>
              <a:t> </a:t>
            </a:r>
            <a:r>
              <a:rPr lang="cs-CZ" dirty="0" err="1" smtClean="0"/>
              <a:t>devoicing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i="1" dirty="0" err="1" smtClean="0"/>
              <a:t>Auslautverhaertung</a:t>
            </a:r>
            <a:endParaRPr lang="cs-CZ" dirty="0" smtClean="0"/>
          </a:p>
          <a:p>
            <a:r>
              <a:rPr lang="cs-CZ" dirty="0" smtClean="0"/>
              <a:t>Forward (rule) en </a:t>
            </a:r>
            <a:r>
              <a:rPr lang="cs-CZ" dirty="0" err="1" smtClean="0"/>
              <a:t>backward</a:t>
            </a:r>
            <a:r>
              <a:rPr lang="cs-CZ" dirty="0" smtClean="0"/>
              <a:t> (</a:t>
            </a:r>
            <a:r>
              <a:rPr lang="cs-CZ" dirty="0" err="1" smtClean="0"/>
              <a:t>exception</a:t>
            </a:r>
            <a:r>
              <a:rPr lang="cs-CZ" dirty="0" smtClean="0"/>
              <a:t>: b, d) </a:t>
            </a:r>
            <a:r>
              <a:rPr lang="cs-CZ" dirty="0" err="1" smtClean="0"/>
              <a:t>assimilation</a:t>
            </a:r>
            <a:endParaRPr lang="cs-CZ" dirty="0" smtClean="0"/>
          </a:p>
          <a:p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: </a:t>
            </a:r>
            <a:r>
              <a:rPr lang="cs-CZ" dirty="0" smtClean="0">
                <a:hlinkClick r:id="rId2"/>
              </a:rPr>
              <a:t>https://en.wikipedia.org/wiki/Dutch_phonology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196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Orthography</a:t>
            </a:r>
            <a:r>
              <a:rPr lang="cs-CZ" dirty="0" smtClean="0"/>
              <a:t> and </a:t>
            </a:r>
            <a:r>
              <a:rPr lang="cs-CZ" dirty="0" err="1" smtClean="0"/>
              <a:t>phonology</a:t>
            </a:r>
            <a:r>
              <a:rPr lang="cs-CZ" dirty="0" smtClean="0"/>
              <a:t>: </a:t>
            </a:r>
            <a:r>
              <a:rPr lang="cs-CZ" dirty="0" err="1" smtClean="0"/>
              <a:t>rules</a:t>
            </a:r>
            <a:r>
              <a:rPr lang="cs-CZ" dirty="0" smtClean="0"/>
              <a:t> and </a:t>
            </a:r>
            <a:r>
              <a:rPr lang="cs-CZ" dirty="0" err="1" smtClean="0"/>
              <a:t>exceptions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Long and </a:t>
            </a:r>
            <a:r>
              <a:rPr lang="cs-CZ" dirty="0" err="1" smtClean="0"/>
              <a:t>short</a:t>
            </a:r>
            <a:r>
              <a:rPr lang="cs-CZ" dirty="0" smtClean="0"/>
              <a:t> </a:t>
            </a:r>
            <a:r>
              <a:rPr lang="cs-CZ" dirty="0" err="1" smtClean="0"/>
              <a:t>vowels</a:t>
            </a:r>
            <a:r>
              <a:rPr lang="cs-CZ" dirty="0" smtClean="0"/>
              <a:t>: </a:t>
            </a:r>
            <a:r>
              <a:rPr lang="cs-CZ" dirty="0" err="1" smtClean="0"/>
              <a:t>oo</a:t>
            </a:r>
            <a:r>
              <a:rPr lang="cs-CZ" dirty="0" smtClean="0"/>
              <a:t>/o, </a:t>
            </a:r>
            <a:r>
              <a:rPr lang="cs-CZ" dirty="0" err="1" smtClean="0"/>
              <a:t>uu</a:t>
            </a:r>
            <a:r>
              <a:rPr lang="cs-CZ" dirty="0" smtClean="0"/>
              <a:t>/u, </a:t>
            </a:r>
            <a:r>
              <a:rPr lang="cs-CZ" dirty="0" err="1" smtClean="0"/>
              <a:t>ee</a:t>
            </a:r>
            <a:r>
              <a:rPr lang="cs-CZ" dirty="0" smtClean="0"/>
              <a:t>/e, </a:t>
            </a:r>
            <a:r>
              <a:rPr lang="cs-CZ" dirty="0" err="1" smtClean="0"/>
              <a:t>aa</a:t>
            </a:r>
            <a:r>
              <a:rPr lang="cs-CZ" dirty="0" smtClean="0"/>
              <a:t>/a, </a:t>
            </a:r>
            <a:r>
              <a:rPr lang="cs-CZ" dirty="0" err="1" smtClean="0"/>
              <a:t>ie</a:t>
            </a:r>
            <a:r>
              <a:rPr lang="cs-CZ" dirty="0" smtClean="0"/>
              <a:t>(!)/i</a:t>
            </a:r>
          </a:p>
          <a:p>
            <a:r>
              <a:rPr lang="cs-CZ" dirty="0" smtClean="0"/>
              <a:t>Open and </a:t>
            </a:r>
            <a:r>
              <a:rPr lang="cs-CZ" dirty="0" err="1" smtClean="0"/>
              <a:t>closed</a:t>
            </a:r>
            <a:r>
              <a:rPr lang="cs-CZ" dirty="0" smtClean="0"/>
              <a:t> </a:t>
            </a:r>
            <a:r>
              <a:rPr lang="cs-CZ" dirty="0" err="1" smtClean="0"/>
              <a:t>vowels</a:t>
            </a:r>
            <a:r>
              <a:rPr lang="cs-CZ" dirty="0" smtClean="0"/>
              <a:t>: </a:t>
            </a:r>
            <a:r>
              <a:rPr lang="cs-CZ" dirty="0" err="1" smtClean="0"/>
              <a:t>boot</a:t>
            </a:r>
            <a:r>
              <a:rPr lang="cs-CZ" dirty="0" smtClean="0"/>
              <a:t>/</a:t>
            </a:r>
            <a:r>
              <a:rPr lang="cs-CZ" dirty="0" err="1" smtClean="0"/>
              <a:t>boten</a:t>
            </a:r>
            <a:r>
              <a:rPr lang="cs-CZ" dirty="0" smtClean="0"/>
              <a:t> vs. bot/</a:t>
            </a:r>
            <a:r>
              <a:rPr lang="cs-CZ" dirty="0" err="1" smtClean="0"/>
              <a:t>botten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schwa</a:t>
            </a:r>
            <a:r>
              <a:rPr lang="cs-CZ" dirty="0" smtClean="0"/>
              <a:t> and </a:t>
            </a:r>
            <a:r>
              <a:rPr lang="cs-CZ" dirty="0" err="1" smtClean="0"/>
              <a:t>orthography</a:t>
            </a:r>
            <a:r>
              <a:rPr lang="cs-CZ" dirty="0" smtClean="0"/>
              <a:t>: e, </a:t>
            </a:r>
            <a:r>
              <a:rPr lang="cs-CZ" dirty="0" err="1" smtClean="0"/>
              <a:t>ee</a:t>
            </a:r>
            <a:r>
              <a:rPr lang="cs-CZ" dirty="0" smtClean="0"/>
              <a:t>, é(é) 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endParaRPr lang="cs-CZ" dirty="0" smtClean="0"/>
          </a:p>
          <a:p>
            <a:r>
              <a:rPr lang="cs-CZ" dirty="0" err="1" smtClean="0"/>
              <a:t>Homophones</a:t>
            </a:r>
            <a:r>
              <a:rPr lang="cs-CZ" dirty="0" smtClean="0"/>
              <a:t>: </a:t>
            </a:r>
            <a:r>
              <a:rPr lang="cs-CZ" dirty="0" err="1" smtClean="0"/>
              <a:t>ij</a:t>
            </a:r>
            <a:r>
              <a:rPr lang="cs-CZ" dirty="0" smtClean="0"/>
              <a:t>/</a:t>
            </a:r>
            <a:r>
              <a:rPr lang="cs-CZ" dirty="0" err="1" smtClean="0"/>
              <a:t>ei</a:t>
            </a:r>
            <a:r>
              <a:rPr lang="cs-CZ" dirty="0" smtClean="0"/>
              <a:t>, ou/au, ch/g, </a:t>
            </a:r>
            <a:r>
              <a:rPr lang="cs-CZ" dirty="0" err="1" smtClean="0"/>
              <a:t>ie</a:t>
            </a:r>
            <a:r>
              <a:rPr lang="cs-CZ" dirty="0" smtClean="0"/>
              <a:t>/y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pronounciation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sch</a:t>
            </a:r>
            <a:r>
              <a:rPr lang="cs-CZ" dirty="0" smtClean="0"/>
              <a:t>, w/v/f, </a:t>
            </a:r>
            <a:r>
              <a:rPr lang="cs-CZ" dirty="0" err="1" smtClean="0"/>
              <a:t>eu</a:t>
            </a:r>
            <a:r>
              <a:rPr lang="cs-CZ" dirty="0" smtClean="0"/>
              <a:t>, </a:t>
            </a:r>
            <a:r>
              <a:rPr lang="cs-CZ" dirty="0" err="1" smtClean="0"/>
              <a:t>oe</a:t>
            </a:r>
            <a:r>
              <a:rPr lang="cs-CZ" dirty="0" smtClean="0"/>
              <a:t>, </a:t>
            </a:r>
            <a:r>
              <a:rPr lang="cs-CZ" dirty="0" err="1" smtClean="0"/>
              <a:t>ui</a:t>
            </a:r>
            <a:endParaRPr lang="cs-CZ" dirty="0" smtClean="0"/>
          </a:p>
          <a:p>
            <a:r>
              <a:rPr lang="cs-CZ" dirty="0" err="1" smtClean="0"/>
              <a:t>Final</a:t>
            </a:r>
            <a:r>
              <a:rPr lang="cs-CZ" dirty="0" smtClean="0"/>
              <a:t> </a:t>
            </a:r>
            <a:r>
              <a:rPr lang="cs-CZ" dirty="0" err="1" smtClean="0"/>
              <a:t>devoicing</a:t>
            </a:r>
            <a:r>
              <a:rPr lang="cs-CZ" dirty="0" smtClean="0"/>
              <a:t>: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exceptions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v and z</a:t>
            </a:r>
          </a:p>
          <a:p>
            <a:r>
              <a:rPr lang="cs-CZ" smtClean="0"/>
              <a:t>Diacritics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etymological</a:t>
            </a:r>
            <a:r>
              <a:rPr lang="cs-CZ" dirty="0" smtClean="0"/>
              <a:t> and </a:t>
            </a:r>
            <a:r>
              <a:rPr lang="cs-CZ" dirty="0" err="1" smtClean="0"/>
              <a:t>morphological</a:t>
            </a:r>
            <a:r>
              <a:rPr lang="cs-CZ" dirty="0" smtClean="0"/>
              <a:t> </a:t>
            </a:r>
            <a:r>
              <a:rPr lang="cs-CZ" dirty="0" err="1" smtClean="0"/>
              <a:t>principles</a:t>
            </a:r>
            <a:r>
              <a:rPr lang="cs-CZ" dirty="0" smtClean="0"/>
              <a:t>: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highlights</a:t>
            </a:r>
            <a:endParaRPr lang="cs-CZ" dirty="0" smtClean="0"/>
          </a:p>
          <a:p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: </a:t>
            </a:r>
            <a:r>
              <a:rPr lang="cs-CZ" dirty="0" smtClean="0">
                <a:hlinkClick r:id="rId2"/>
              </a:rPr>
              <a:t>https://en.wikipedia.org/wiki/Dutch_orthography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4578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?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74887" y="1690688"/>
            <a:ext cx="347597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3160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314</Words>
  <Application>Microsoft Office PowerPoint</Application>
  <PresentationFormat>Širokoúhlá obrazovka</PresentationFormat>
  <Paragraphs>41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Introduction to the Dutch Language</vt:lpstr>
      <vt:lpstr>Today</vt:lpstr>
      <vt:lpstr>General principles of phonology</vt:lpstr>
      <vt:lpstr>Dutch vowels</vt:lpstr>
      <vt:lpstr>Dutch consonants</vt:lpstr>
      <vt:lpstr>Dutch prosody</vt:lpstr>
      <vt:lpstr>Extra rules</vt:lpstr>
      <vt:lpstr>Orthography and phonology: rules and exceptions</vt:lpstr>
      <vt:lpstr>Any 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Dutch Language</dc:title>
  <dc:creator>FFUK</dc:creator>
  <cp:lastModifiedBy>FFUK</cp:lastModifiedBy>
  <cp:revision>8</cp:revision>
  <dcterms:created xsi:type="dcterms:W3CDTF">2019-10-22T12:58:18Z</dcterms:created>
  <dcterms:modified xsi:type="dcterms:W3CDTF">2019-10-22T13:34:02Z</dcterms:modified>
</cp:coreProperties>
</file>