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3" r:id="rId3"/>
    <p:sldId id="322" r:id="rId4"/>
    <p:sldId id="284" r:id="rId5"/>
    <p:sldId id="325" r:id="rId6"/>
    <p:sldId id="324" r:id="rId7"/>
    <p:sldId id="285" r:id="rId8"/>
    <p:sldId id="323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319" r:id="rId20"/>
    <p:sldId id="320" r:id="rId21"/>
    <p:sldId id="296" r:id="rId22"/>
    <p:sldId id="299" r:id="rId23"/>
    <p:sldId id="300" r:id="rId24"/>
    <p:sldId id="301" r:id="rId25"/>
    <p:sldId id="302" r:id="rId26"/>
    <p:sldId id="282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81162" autoAdjust="0"/>
  </p:normalViewPr>
  <p:slideViewPr>
    <p:cSldViewPr snapToGrid="0" snapToObjects="1">
      <p:cViewPr varScale="1">
        <p:scale>
          <a:sx n="93" d="100"/>
          <a:sy n="93" d="100"/>
        </p:scale>
        <p:origin x="12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27-Feb-19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27-Feb-19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 pohledu evoluční teorie můžeme</a:t>
            </a:r>
            <a:r>
              <a:rPr lang="cs-CZ" baseline="0" dirty="0"/>
              <a:t> lidi považovat za organizmy adaptované na poznávání světa a flexibilní adaptaci těchto znalostí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C4A49-3164-4DFC-927D-A696AC087BCD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C4A49-3164-4DFC-927D-A696AC087BCD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 obrázku – silná korelace mezi výsledky studií v laboratoři a v reálných</a:t>
            </a:r>
            <a:r>
              <a:rPr lang="cs-CZ" baseline="0" dirty="0"/>
              <a:t> podmínkách =&gt; v laboratoři můžeme kontrolovat podmínky a bezpečně určit kauzalitu, v reálném světě ověříme, zda k takovému jevu dochází i přirozeně = získáme dobře ověřené poznatky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C4A49-3164-4DFC-927D-A696AC087BCD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http://psychfiledrawer.org/</a:t>
            </a:r>
            <a:r>
              <a:rPr lang="cs-CZ" baseline="0" dirty="0"/>
              <a:t> - je stránka, kde mohou výzkumníci zveřejňovat výsledky svých studií i v případě, že je nemohli publikovat (protože se jim např. efekt nepovedlo potvrdit a takovýto výsledek není pro většinu časopisů zajímavý) – díky tomu máme přehled nejen o úspěšných ale i neúspěšných replikacích (tj. opakováních studie zkoumající určitý jev) a lze pak lépe posoudit, zda nějaký efekt opravdu existuje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C4A49-3164-4DFC-927D-A696AC087BCD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 pomocí VM můžeme</a:t>
            </a:r>
            <a:r>
              <a:rPr lang="cs-CZ" baseline="0" dirty="0"/>
              <a:t> vybrat pouze relevantní, přehledně uspořádané data, a korigovat nedostatky plynoucí z našich omezených kapacit a náchylnosti k podléhání zkreslením.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C4A49-3164-4DFC-927D-A696AC087BCD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12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pozorování – v</a:t>
            </a:r>
            <a:r>
              <a:rPr lang="cs-CZ" baseline="0" dirty="0"/>
              <a:t> přirozených podmínkách, ale jen vnější chování – nevíme nic o příčinách, vnitřních pochodech a pod. vysoká externí ale nízká interní validita – například smích na veřejnosti a pod.</a:t>
            </a:r>
          </a:p>
          <a:p>
            <a:r>
              <a:rPr lang="cs-CZ" baseline="0" dirty="0"/>
              <a:t>případová studie – u vzácných případů, může sloužit jako důkaz existence, ale je snadno </a:t>
            </a:r>
            <a:r>
              <a:rPr lang="cs-CZ" baseline="0" dirty="0" err="1"/>
              <a:t>zkreslitelná</a:t>
            </a:r>
            <a:r>
              <a:rPr lang="cs-CZ" baseline="0" dirty="0"/>
              <a:t> ze strany výzkumníka</a:t>
            </a:r>
          </a:p>
          <a:p>
            <a:r>
              <a:rPr lang="cs-CZ" baseline="0" dirty="0"/>
              <a:t>průzkum – základem je kvalitní výběr vzorku a vhodný nástroj sběru dat (</a:t>
            </a:r>
            <a:r>
              <a:rPr lang="cs-CZ" baseline="0" dirty="0" err="1"/>
              <a:t>Truman</a:t>
            </a:r>
            <a:r>
              <a:rPr lang="cs-CZ" baseline="0" dirty="0"/>
              <a:t> </a:t>
            </a:r>
            <a:r>
              <a:rPr lang="cs-CZ" baseline="0" dirty="0" err="1"/>
              <a:t>election</a:t>
            </a:r>
            <a:r>
              <a:rPr lang="cs-CZ" baseline="0" dirty="0"/>
              <a:t> </a:t>
            </a:r>
            <a:r>
              <a:rPr lang="cs-CZ" baseline="0" dirty="0" err="1"/>
              <a:t>poll</a:t>
            </a:r>
            <a:r>
              <a:rPr lang="cs-CZ" baseline="0" dirty="0"/>
              <a:t>, Hite Love, </a:t>
            </a:r>
            <a:r>
              <a:rPr lang="cs-CZ" baseline="0" dirty="0" err="1"/>
              <a:t>Passion</a:t>
            </a:r>
            <a:r>
              <a:rPr lang="cs-CZ" baseline="0" dirty="0"/>
              <a:t> </a:t>
            </a:r>
            <a:r>
              <a:rPr lang="cs-CZ" baseline="0" dirty="0" err="1"/>
              <a:t>and</a:t>
            </a:r>
            <a:r>
              <a:rPr lang="cs-CZ" baseline="0" dirty="0"/>
              <a:t> </a:t>
            </a:r>
            <a:r>
              <a:rPr lang="cs-CZ" baseline="0" dirty="0" err="1"/>
              <a:t>Emotional</a:t>
            </a:r>
            <a:r>
              <a:rPr lang="cs-CZ" baseline="0" dirty="0"/>
              <a:t> </a:t>
            </a:r>
            <a:r>
              <a:rPr lang="cs-CZ" baseline="0" dirty="0" err="1"/>
              <a:t>Violence</a:t>
            </a:r>
            <a:r>
              <a:rPr lang="cs-CZ" baseline="0" dirty="0"/>
              <a:t> report – návratnost byla jen 4,5%, výsledky extrémně negativní)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C4A49-3164-4DFC-927D-A696AC087BCD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C4A49-3164-4DFC-927D-A696AC087BCD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výše uvedené metody pouze popisují</a:t>
            </a:r>
            <a:r>
              <a:rPr lang="cs-CZ" baseline="0" dirty="0"/>
              <a:t> jevy ve světě, pokud chceme poznat nejen jevy ale i vztahy mezi nimi, musíme použít některý z analytických přístupů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C4A49-3164-4DFC-927D-A696AC087BCD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výhody: některé</a:t>
            </a:r>
            <a:r>
              <a:rPr lang="cs-CZ" baseline="0" dirty="0"/>
              <a:t> proměnné nelze zkoumat experimentálně, nevýhody: nemožnost jednoznačně určit příčinu a následek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Carroll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D.,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Smith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G. D., &amp;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Bennett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P. (1996).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Observations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Socio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economic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Status.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Psychology, 1(1), 23-39.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C4A49-3164-4DFC-927D-A696AC087BCD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Ačkoliv byla tato pozitivní korelace podložena řadou jiných studií, nelze na ji</a:t>
            </a:r>
            <a:r>
              <a:rPr lang="cs-CZ" baseline="0" dirty="0"/>
              <a:t> považovat za důkaz kauzálního vztahu.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C4A49-3164-4DFC-927D-A696AC087BCD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Ačkoliv byla tato pozitivní korelace podložena řadou jiných studií, nelze na ji</a:t>
            </a:r>
            <a:r>
              <a:rPr lang="cs-CZ" baseline="0" dirty="0"/>
              <a:t> považovat za důkaz </a:t>
            </a:r>
            <a:r>
              <a:rPr lang="cs-CZ" baseline="0"/>
              <a:t>kauzálního vztahu.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C4A49-3164-4DFC-927D-A696AC087BCD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 lang="cs-CZ"/>
              <a:pPr>
                <a:defRPr/>
              </a:pPr>
              <a:t>27.02.2019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 lang="cs-CZ"/>
              <a:pPr>
                <a:defRPr/>
              </a:pPr>
              <a:t>27.02.2019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 lang="cs-CZ"/>
              <a:pPr>
                <a:defRPr/>
              </a:pPr>
              <a:t>27.02.2019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 lang="cs-CZ"/>
              <a:pPr>
                <a:defRPr/>
              </a:pPr>
              <a:t>27.02.2019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 lang="cs-CZ"/>
              <a:pPr>
                <a:defRPr/>
              </a:pPr>
              <a:t>27.02.2019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 lang="cs-CZ"/>
              <a:pPr>
                <a:defRPr/>
              </a:pPr>
              <a:t>27.02.2019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 lang="cs-CZ"/>
              <a:pPr>
                <a:defRPr/>
              </a:pPr>
              <a:t>27.02.2019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 lang="cs-CZ"/>
              <a:pPr>
                <a:defRPr/>
              </a:pPr>
              <a:t>27.02.2019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 lang="cs-CZ"/>
              <a:pPr>
                <a:defRPr/>
              </a:pPr>
              <a:t>27.02.2019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 lang="cs-CZ"/>
              <a:pPr>
                <a:defRPr/>
              </a:pPr>
              <a:t>27.02.2019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 lang="cs-CZ"/>
              <a:pPr>
                <a:defRPr/>
              </a:pPr>
              <a:t>27.02.2019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 lang="cs-CZ"/>
              <a:pPr>
                <a:defRPr/>
              </a:pPr>
              <a:t>27.02.2019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JBB225 </a:t>
            </a:r>
            <a:b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Sociálně-psychologické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aspekty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marketingové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br>
              <a:rPr lang="cs-CZ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2. Výzkumné metody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Korelační výzkum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57158" y="1571612"/>
            <a:ext cx="8429684" cy="1357322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>
                <a:latin typeface="Cambria" pitchFamily="18" charset="0"/>
              </a:rPr>
              <a:t>hledání vztahů mezi sledovanými proměnnými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3071810"/>
            <a:ext cx="4857784" cy="33862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0" y="6488668"/>
            <a:ext cx="4312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Carroll</a:t>
            </a:r>
            <a:r>
              <a:rPr lang="cs-CZ" dirty="0"/>
              <a:t>, D., </a:t>
            </a:r>
            <a:r>
              <a:rPr lang="cs-CZ" dirty="0" err="1"/>
              <a:t>Smith</a:t>
            </a:r>
            <a:r>
              <a:rPr lang="cs-CZ" dirty="0"/>
              <a:t>, G. D., &amp; </a:t>
            </a:r>
            <a:r>
              <a:rPr lang="cs-CZ" dirty="0" err="1"/>
              <a:t>Bennett</a:t>
            </a:r>
            <a:r>
              <a:rPr lang="cs-CZ" dirty="0"/>
              <a:t>, P. (1996)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82" y="3071810"/>
            <a:ext cx="32861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Cambria" pitchFamily="18" charset="0"/>
                <a:ea typeface="Tahoma" pitchFamily="34" charset="0"/>
                <a:cs typeface="Tahoma" pitchFamily="34" charset="0"/>
              </a:rPr>
              <a:t>věk v čase úmrtí</a:t>
            </a:r>
          </a:p>
          <a:p>
            <a:endParaRPr lang="cs-CZ" sz="2800" dirty="0">
              <a:latin typeface="Cambria" pitchFamily="18" charset="0"/>
              <a:ea typeface="Tahoma" pitchFamily="34" charset="0"/>
              <a:cs typeface="Tahoma" pitchFamily="34" charset="0"/>
            </a:endParaRPr>
          </a:p>
          <a:p>
            <a:endParaRPr lang="cs-CZ" sz="2800" dirty="0">
              <a:latin typeface="Cambria" pitchFamily="18" charset="0"/>
              <a:ea typeface="Tahoma" pitchFamily="34" charset="0"/>
              <a:cs typeface="Tahoma" pitchFamily="34" charset="0"/>
            </a:endParaRPr>
          </a:p>
          <a:p>
            <a:endParaRPr lang="cs-CZ" sz="2800" dirty="0">
              <a:latin typeface="Cambria" pitchFamily="18" charset="0"/>
              <a:ea typeface="Tahoma" pitchFamily="34" charset="0"/>
              <a:cs typeface="Tahoma" pitchFamily="34" charset="0"/>
            </a:endParaRPr>
          </a:p>
          <a:p>
            <a:endParaRPr lang="cs-CZ" sz="2800" dirty="0">
              <a:latin typeface="Cambria" pitchFamily="18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>
                <a:latin typeface="Cambria" pitchFamily="18" charset="0"/>
                <a:ea typeface="Tahoma" pitchFamily="34" charset="0"/>
                <a:cs typeface="Tahoma" pitchFamily="34" charset="0"/>
              </a:rPr>
              <a:t>výška náhrobního kamene </a:t>
            </a:r>
          </a:p>
          <a:p>
            <a:r>
              <a:rPr lang="cs-CZ" sz="2000" dirty="0">
                <a:latin typeface="Cambria" pitchFamily="18" charset="0"/>
                <a:ea typeface="Tahoma" pitchFamily="34" charset="0"/>
                <a:cs typeface="Tahoma" pitchFamily="34" charset="0"/>
              </a:rPr>
              <a:t>(nízký, střední, vysoký)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785918" y="3643314"/>
            <a:ext cx="1500198" cy="8572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928794" y="6215082"/>
            <a:ext cx="3357586" cy="2857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</p:spPr>
        <p:txBody>
          <a:bodyPr/>
          <a:lstStyle/>
          <a:p>
            <a:r>
              <a:rPr lang="cs-CZ" sz="4800" dirty="0"/>
              <a:t>Studie: Sociální status a zdraví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85720" y="2071678"/>
            <a:ext cx="8572560" cy="4429156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4000" dirty="0"/>
              <a:t> </a:t>
            </a:r>
            <a:r>
              <a:rPr lang="cs-CZ" sz="4000" dirty="0">
                <a:latin typeface="Cambria" pitchFamily="18" charset="0"/>
              </a:rPr>
              <a:t>výška náhrobku je ukazatelem soc.-</a:t>
            </a:r>
            <a:r>
              <a:rPr lang="cs-CZ" sz="4000" dirty="0" err="1">
                <a:latin typeface="Cambria" pitchFamily="18" charset="0"/>
              </a:rPr>
              <a:t>eko</a:t>
            </a:r>
            <a:r>
              <a:rPr lang="cs-CZ" sz="4000" dirty="0">
                <a:latin typeface="Cambria" pitchFamily="18" charset="0"/>
              </a:rPr>
              <a:t>. statutu (SES)</a:t>
            </a:r>
          </a:p>
          <a:p>
            <a:pPr>
              <a:buFont typeface="Arial" pitchFamily="34" charset="0"/>
              <a:buChar char="•"/>
            </a:pPr>
            <a:r>
              <a:rPr lang="cs-CZ" sz="4000" dirty="0">
                <a:latin typeface="Cambria" pitchFamily="18" charset="0"/>
              </a:rPr>
              <a:t> korelace mezi délkou života a výškou náhrobku je pozitivní</a:t>
            </a:r>
          </a:p>
          <a:p>
            <a:pPr>
              <a:buFont typeface="Arial" pitchFamily="34" charset="0"/>
              <a:buChar char="•"/>
            </a:pPr>
            <a:r>
              <a:rPr lang="cs-CZ" sz="4000" dirty="0">
                <a:latin typeface="Cambria" pitchFamily="18" charset="0"/>
              </a:rPr>
              <a:t> tudíž vyšší SES vede k lepšímu zdraví a delšímu životu</a:t>
            </a:r>
          </a:p>
          <a:p>
            <a:pPr algn="r"/>
            <a:r>
              <a:rPr lang="cs-CZ" sz="3200" dirty="0"/>
              <a:t>... doopravdy?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</p:spPr>
        <p:txBody>
          <a:bodyPr/>
          <a:lstStyle/>
          <a:p>
            <a:r>
              <a:rPr lang="cs-CZ" sz="4800" dirty="0"/>
              <a:t>Studie: Sociální status a zdraví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85720" y="1857364"/>
            <a:ext cx="8572560" cy="4857784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3600" dirty="0">
                <a:latin typeface="Cambria" pitchFamily="18" charset="0"/>
              </a:rPr>
              <a:t>alternativní vysvětlení:</a:t>
            </a:r>
          </a:p>
          <a:p>
            <a:endParaRPr lang="cs-CZ" sz="3600" dirty="0">
              <a:latin typeface="Cambria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3600" dirty="0">
                <a:latin typeface="Cambria" pitchFamily="18" charset="0"/>
              </a:rPr>
              <a:t> zdraví pomáhá k dosažení bohatství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600" dirty="0">
                <a:latin typeface="Cambria" pitchFamily="18" charset="0"/>
              </a:rPr>
              <a:t> déle žijící lidé mají možnost nashromáždit víc majetku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600" dirty="0">
                <a:latin typeface="Cambria" pitchFamily="18" charset="0"/>
              </a:rPr>
              <a:t> mezi proměnnými není přímý vztah, korelaci způsobuje neznámá třetí proměnná </a:t>
            </a:r>
            <a:r>
              <a:rPr lang="cs-CZ" sz="3200" dirty="0">
                <a:latin typeface="Cambria" pitchFamily="18" charset="0"/>
              </a:rPr>
              <a:t>(strava, genetika apod.)</a:t>
            </a:r>
            <a:endParaRPr lang="cs-CZ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571628"/>
          </a:xfrm>
        </p:spPr>
        <p:txBody>
          <a:bodyPr/>
          <a:lstStyle/>
          <a:p>
            <a:r>
              <a:rPr lang="cs-CZ" dirty="0"/>
              <a:t>Ilustrace možných kauzálních vztahů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015484"/>
            <a:ext cx="8429652" cy="22709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Korelační výzkum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57158" y="1571612"/>
            <a:ext cx="8429684" cy="5000660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4400" dirty="0"/>
              <a:t> </a:t>
            </a:r>
            <a:r>
              <a:rPr lang="cs-CZ" sz="4400" dirty="0">
                <a:latin typeface="Cambria" pitchFamily="18" charset="0"/>
              </a:rPr>
              <a:t>umožňuje odhalit vztahy mezi proměnnými</a:t>
            </a:r>
          </a:p>
          <a:p>
            <a:pPr>
              <a:buFont typeface="Arial" pitchFamily="34" charset="0"/>
              <a:buChar char="•"/>
            </a:pPr>
            <a:r>
              <a:rPr lang="cs-CZ" sz="4400" dirty="0">
                <a:latin typeface="Cambria" pitchFamily="18" charset="0"/>
              </a:rPr>
              <a:t> umožňuje předpovídat jednu hodnotu, když známe druhou</a:t>
            </a:r>
          </a:p>
          <a:p>
            <a:pPr>
              <a:buFont typeface="Arial" pitchFamily="34" charset="0"/>
              <a:buChar char="•"/>
            </a:pPr>
            <a:r>
              <a:rPr lang="cs-CZ" sz="4400" dirty="0">
                <a:latin typeface="Cambria" pitchFamily="18" charset="0"/>
              </a:rPr>
              <a:t> </a:t>
            </a:r>
            <a:r>
              <a:rPr lang="cs-CZ" sz="4400" b="1" dirty="0">
                <a:solidFill>
                  <a:srgbClr val="FF0000"/>
                </a:solidFill>
                <a:latin typeface="Cambria" pitchFamily="18" charset="0"/>
              </a:rPr>
              <a:t>neumožňuje</a:t>
            </a:r>
            <a:r>
              <a:rPr lang="cs-CZ" sz="4400" dirty="0">
                <a:latin typeface="Cambria" pitchFamily="18" charset="0"/>
              </a:rPr>
              <a:t> ale určit </a:t>
            </a:r>
            <a:r>
              <a:rPr lang="cs-CZ" sz="4400" b="1" dirty="0">
                <a:latin typeface="Cambria" pitchFamily="18" charset="0"/>
              </a:rPr>
              <a:t>kauzální vztah</a:t>
            </a:r>
            <a:r>
              <a:rPr lang="cs-CZ" sz="4400" dirty="0">
                <a:latin typeface="Cambria" pitchFamily="18" charset="0"/>
              </a:rPr>
              <a:t> </a:t>
            </a:r>
            <a:r>
              <a:rPr lang="cs-CZ" sz="3600" dirty="0">
                <a:latin typeface="Cambria" pitchFamily="18" charset="0"/>
              </a:rPr>
              <a:t>(„co je příčinou?“)</a:t>
            </a:r>
            <a:endParaRPr lang="cs-CZ" sz="44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85926"/>
            <a:ext cx="8229600" cy="1143000"/>
          </a:xfrm>
        </p:spPr>
        <p:txBody>
          <a:bodyPr/>
          <a:lstStyle/>
          <a:p>
            <a:r>
              <a:rPr lang="cs-CZ" sz="4400" dirty="0"/>
              <a:t>Pozitivní důsledky </a:t>
            </a:r>
            <a:r>
              <a:rPr lang="cs-CZ" sz="4400" dirty="0" err="1"/>
              <a:t>selfesteem</a:t>
            </a:r>
            <a:r>
              <a:rPr lang="cs-CZ" sz="4400" dirty="0"/>
              <a:t>-u?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71406" y="428604"/>
            <a:ext cx="8929718" cy="1357322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Cambria" pitchFamily="18" charset="0"/>
              </a:rPr>
              <a:t>v praxi často opomíjeno (laiky i odborníky!)</a:t>
            </a:r>
          </a:p>
          <a:p>
            <a:pPr algn="ctr"/>
            <a:r>
              <a:rPr lang="cs-CZ" sz="3600" dirty="0">
                <a:latin typeface="Cambria" pitchFamily="18" charset="0"/>
              </a:rPr>
              <a:t> viz: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28794" y="2714620"/>
            <a:ext cx="7233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selfesteem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= sebevědomí, obecně pozitivní obraz sebe sama)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85720" y="3286124"/>
            <a:ext cx="8572560" cy="3286148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 řada studií zjistila korelaci mezi </a:t>
            </a:r>
            <a:r>
              <a:rPr lang="cs-CZ" sz="2800" dirty="0" err="1">
                <a:latin typeface="Cambria" pitchFamily="18" charset="0"/>
              </a:rPr>
              <a:t>selfesteem</a:t>
            </a:r>
            <a:r>
              <a:rPr lang="cs-CZ" sz="2800" dirty="0">
                <a:latin typeface="Cambria" pitchFamily="18" charset="0"/>
              </a:rPr>
              <a:t> a studijními výsledky, absencí kriminálního či sexuálně rizikového chování u studentů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 výsledkem bylo 170 programů primární prevence na zvyšování </a:t>
            </a:r>
            <a:r>
              <a:rPr lang="cs-CZ" sz="2800" dirty="0" err="1">
                <a:latin typeface="Cambria" pitchFamily="18" charset="0"/>
              </a:rPr>
              <a:t>selfesteem</a:t>
            </a:r>
            <a:r>
              <a:rPr lang="cs-CZ" sz="2800" dirty="0">
                <a:latin typeface="Cambria" pitchFamily="18" charset="0"/>
              </a:rPr>
              <a:t> v 30 státech USA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 další studie ukázaly neúčinnost a potenciální škodlivost takových intervencí                        </a:t>
            </a:r>
            <a:r>
              <a:rPr lang="cs-CZ" sz="2000" dirty="0">
                <a:latin typeface="Cambria" pitchFamily="18" charset="0"/>
              </a:rPr>
              <a:t>(</a:t>
            </a:r>
            <a:r>
              <a:rPr lang="cs-CZ" sz="2000" dirty="0" err="1">
                <a:latin typeface="Cambria" pitchFamily="18" charset="0"/>
              </a:rPr>
              <a:t>Dawes</a:t>
            </a:r>
            <a:r>
              <a:rPr lang="cs-CZ" sz="2000" dirty="0">
                <a:latin typeface="Cambria" pitchFamily="18" charset="0"/>
              </a:rPr>
              <a:t>, 1994)</a:t>
            </a:r>
            <a:endParaRPr lang="cs-CZ" sz="2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není to tak špatné...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57158" y="1357298"/>
            <a:ext cx="8572560" cy="2357454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Cambria" pitchFamily="18" charset="0"/>
              </a:rPr>
              <a:t>pokročilé statistické techniky (vycházející z parciálních korelací) umožňují kontrolovat vliv zkreslujících proměnných a naznačit kauzální vztahy...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38576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ale!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57158" y="5143512"/>
            <a:ext cx="8572560" cy="1357322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>
                <a:solidFill>
                  <a:srgbClr val="FF0000"/>
                </a:solidFill>
                <a:latin typeface="Cambria" pitchFamily="18" charset="0"/>
              </a:rPr>
              <a:t>nikdy nemáme jistotu</a:t>
            </a:r>
            <a:r>
              <a:rPr lang="cs-CZ" sz="3600" dirty="0">
                <a:latin typeface="Cambria" pitchFamily="18" charset="0"/>
              </a:rPr>
              <a:t> – </a:t>
            </a:r>
            <a:r>
              <a:rPr lang="cs-CZ" sz="2800" dirty="0">
                <a:latin typeface="Cambria" pitchFamily="18" charset="0"/>
              </a:rPr>
              <a:t>nelze zvážit všechny potenciálně rušivé proměnné a o čem nevíme, to nemůžeme kontrolovat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Experimentální výzkum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500166" y="1714488"/>
            <a:ext cx="6500858" cy="1357322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>
                <a:solidFill>
                  <a:schemeClr val="tx1"/>
                </a:solidFill>
                <a:latin typeface="Cambria" pitchFamily="18" charset="0"/>
              </a:rPr>
              <a:t>umožňuje určit příčiny jevů</a:t>
            </a:r>
            <a:endParaRPr lang="cs-CZ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57158" y="3429000"/>
            <a:ext cx="8572560" cy="3143272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latin typeface="Cambria" pitchFamily="18" charset="0"/>
              </a:rPr>
              <a:t>experimentátor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 </a:t>
            </a:r>
            <a:r>
              <a:rPr lang="cs-CZ" sz="2800" b="1" dirty="0">
                <a:latin typeface="Cambria" pitchFamily="18" charset="0"/>
              </a:rPr>
              <a:t>ovlivňuje</a:t>
            </a:r>
            <a:r>
              <a:rPr lang="cs-CZ" sz="2800" dirty="0">
                <a:latin typeface="Cambria" pitchFamily="18" charset="0"/>
              </a:rPr>
              <a:t> úroveň studované (nezávislé) proměnné, 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 </a:t>
            </a:r>
            <a:r>
              <a:rPr lang="cs-CZ" sz="2800" b="1" dirty="0">
                <a:latin typeface="Cambria" pitchFamily="18" charset="0"/>
              </a:rPr>
              <a:t>udržuje</a:t>
            </a:r>
            <a:r>
              <a:rPr lang="cs-CZ" sz="2800" dirty="0">
                <a:latin typeface="Cambria" pitchFamily="18" charset="0"/>
              </a:rPr>
              <a:t> vliv ostatních (rušivých) proměnných konstantní </a:t>
            </a:r>
            <a:r>
              <a:rPr lang="cs-CZ" sz="2800" i="1" dirty="0">
                <a:latin typeface="Cambria" pitchFamily="18" charset="0"/>
              </a:rPr>
              <a:t>(pomocí náhodného rozdělení do </a:t>
            </a:r>
            <a:r>
              <a:rPr lang="cs-CZ" sz="2800" i="1" u="sng" dirty="0">
                <a:latin typeface="Cambria" pitchFamily="18" charset="0"/>
              </a:rPr>
              <a:t>kontrolní</a:t>
            </a:r>
            <a:r>
              <a:rPr lang="cs-CZ" sz="2800" i="1" dirty="0">
                <a:latin typeface="Cambria" pitchFamily="18" charset="0"/>
              </a:rPr>
              <a:t> a </a:t>
            </a:r>
            <a:r>
              <a:rPr lang="cs-CZ" sz="2800" i="1" u="sng" dirty="0">
                <a:latin typeface="Cambria" pitchFamily="18" charset="0"/>
              </a:rPr>
              <a:t>experimentální</a:t>
            </a:r>
            <a:r>
              <a:rPr lang="cs-CZ" sz="2800" i="1" dirty="0">
                <a:latin typeface="Cambria" pitchFamily="18" charset="0"/>
              </a:rPr>
              <a:t> skupiny)</a:t>
            </a:r>
            <a:r>
              <a:rPr lang="cs-CZ" sz="2800" dirty="0">
                <a:latin typeface="Cambria" pitchFamily="18" charset="0"/>
              </a:rPr>
              <a:t> a 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 </a:t>
            </a:r>
            <a:r>
              <a:rPr lang="cs-CZ" sz="2800" b="1" dirty="0">
                <a:latin typeface="Cambria" pitchFamily="18" charset="0"/>
              </a:rPr>
              <a:t>sleduje</a:t>
            </a:r>
            <a:r>
              <a:rPr lang="cs-CZ" sz="2800" dirty="0">
                <a:latin typeface="Cambria" pitchFamily="18" charset="0"/>
              </a:rPr>
              <a:t> změny cílové (závislé) proměnné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57158" y="2143116"/>
            <a:ext cx="8572560" cy="3143272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latin typeface="Cambria" pitchFamily="18" charset="0"/>
              </a:rPr>
              <a:t>vždy obsahuje: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latin typeface="Cambria" pitchFamily="18" charset="0"/>
              </a:rPr>
              <a:t> </a:t>
            </a:r>
            <a:r>
              <a:rPr lang="cs-CZ" sz="2800" b="1" dirty="0">
                <a:latin typeface="Cambria" pitchFamily="18" charset="0"/>
              </a:rPr>
              <a:t>náhodné rozdělení</a:t>
            </a:r>
            <a:r>
              <a:rPr lang="cs-CZ" sz="2800" dirty="0">
                <a:latin typeface="Cambria" pitchFamily="18" charset="0"/>
              </a:rPr>
              <a:t>  (do skupin)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latin typeface="Cambria" pitchFamily="18" charset="0"/>
              </a:rPr>
              <a:t> </a:t>
            </a:r>
            <a:r>
              <a:rPr lang="cs-CZ" sz="2800" b="1" dirty="0">
                <a:latin typeface="Cambria" pitchFamily="18" charset="0"/>
              </a:rPr>
              <a:t>manipulaci  </a:t>
            </a:r>
            <a:r>
              <a:rPr lang="cs-CZ" sz="2800" dirty="0">
                <a:latin typeface="Cambria" pitchFamily="18" charset="0"/>
              </a:rPr>
              <a:t>(nezávislé) </a:t>
            </a:r>
            <a:r>
              <a:rPr lang="cs-CZ" sz="2800" b="1" dirty="0">
                <a:latin typeface="Cambria" pitchFamily="18" charset="0"/>
              </a:rPr>
              <a:t>proměnné</a:t>
            </a:r>
          </a:p>
          <a:p>
            <a:pPr marL="514350" indent="-514350"/>
            <a:endParaRPr lang="cs-CZ" sz="2800" b="1" dirty="0">
              <a:latin typeface="Cambria" pitchFamily="18" charset="0"/>
            </a:endParaRPr>
          </a:p>
          <a:p>
            <a:pPr marL="514350" indent="-514350"/>
            <a:r>
              <a:rPr lang="cs-CZ" sz="2800" dirty="0">
                <a:latin typeface="Cambria" pitchFamily="18" charset="0"/>
              </a:rPr>
              <a:t>pokud nejsou tyto charakteristiky přítomny, nelze vyvozovat kauzální závěry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typy studií</a:t>
            </a:r>
          </a:p>
        </p:txBody>
      </p:sp>
      <p:pic>
        <p:nvPicPr>
          <p:cNvPr id="4" name="Content Placeholder 3" descr="general_causal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23449"/>
            <a:ext cx="8229600" cy="3279465"/>
          </a:xfrm>
        </p:spPr>
      </p:pic>
      <p:sp>
        <p:nvSpPr>
          <p:cNvPr id="5" name="Rectangle 4"/>
          <p:cNvSpPr/>
          <p:nvPr/>
        </p:nvSpPr>
        <p:spPr>
          <a:xfrm>
            <a:off x="2209800" y="3124200"/>
            <a:ext cx="6324600" cy="2057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naším cílem?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71472" y="1428736"/>
            <a:ext cx="2786082" cy="1928826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Cambria" pitchFamily="18" charset="0"/>
                <a:ea typeface="Tahoma" pitchFamily="34" charset="0"/>
                <a:cs typeface="Tahoma" pitchFamily="34" charset="0"/>
              </a:rPr>
              <a:t>porozumět světu</a:t>
            </a:r>
            <a:endParaRPr lang="cs-CZ" sz="3600" dirty="0">
              <a:latin typeface="Cambria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1472" y="3071810"/>
            <a:ext cx="2786082" cy="1928826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Cambria" pitchFamily="18" charset="0"/>
                <a:ea typeface="Tahoma" pitchFamily="34" charset="0"/>
                <a:cs typeface="Tahoma" pitchFamily="34" charset="0"/>
              </a:rPr>
              <a:t>orientovat se v něm</a:t>
            </a:r>
            <a:endParaRPr lang="cs-CZ" sz="3600" dirty="0">
              <a:latin typeface="Cambri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1472" y="4643446"/>
            <a:ext cx="2786082" cy="1928826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latin typeface="Cambria" pitchFamily="18" charset="0"/>
                <a:ea typeface="Tahoma" pitchFamily="34" charset="0"/>
                <a:cs typeface="Tahoma" pitchFamily="34" charset="0"/>
              </a:rPr>
              <a:t>předpovídat jeho budoucí stavy</a:t>
            </a:r>
            <a:endParaRPr lang="cs-CZ" sz="3200" dirty="0">
              <a:latin typeface="Cambria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 rot="20224072">
            <a:off x="3385948" y="5168718"/>
            <a:ext cx="1746846" cy="500066"/>
          </a:xfrm>
          <a:prstGeom prst="rightArrow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4400">
              <a:solidFill>
                <a:schemeClr val="dk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143504" y="1785926"/>
            <a:ext cx="3643338" cy="3143272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latin typeface="Cambria" pitchFamily="18" charset="0"/>
                <a:ea typeface="Tahoma" pitchFamily="34" charset="0"/>
                <a:cs typeface="Tahoma" pitchFamily="34" charset="0"/>
              </a:rPr>
              <a:t>vše ostatní!</a:t>
            </a:r>
          </a:p>
          <a:p>
            <a:pPr algn="ctr"/>
            <a:r>
              <a:rPr lang="cs-CZ" sz="2800" dirty="0">
                <a:latin typeface="Cambria" pitchFamily="18" charset="0"/>
                <a:ea typeface="Tahoma" pitchFamily="34" charset="0"/>
                <a:cs typeface="Tahoma" pitchFamily="34" charset="0"/>
              </a:rPr>
              <a:t>(přežití, úspěch, bohatství, štěstí, umělecká tvorba...)</a:t>
            </a:r>
            <a:endParaRPr lang="cs-CZ" sz="2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typy studií</a:t>
            </a:r>
          </a:p>
        </p:txBody>
      </p:sp>
      <p:pic>
        <p:nvPicPr>
          <p:cNvPr id="7" name="Content Placeholder 6" descr="general_causal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33207"/>
            <a:ext cx="8229600" cy="3259949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Ujasnění pojmů</a:t>
            </a:r>
          </a:p>
        </p:txBody>
      </p:sp>
      <p:sp>
        <p:nvSpPr>
          <p:cNvPr id="3" name="Oval Callout 2"/>
          <p:cNvSpPr/>
          <p:nvPr/>
        </p:nvSpPr>
        <p:spPr>
          <a:xfrm>
            <a:off x="500034" y="1571612"/>
            <a:ext cx="4429156" cy="2428892"/>
          </a:xfrm>
          <a:prstGeom prst="wedgeEllipseCallout">
            <a:avLst>
              <a:gd name="adj1" fmla="val -51472"/>
              <a:gd name="adj2" fmla="val 60814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2800" dirty="0">
                <a:solidFill>
                  <a:schemeClr val="dk1"/>
                </a:solidFill>
                <a:latin typeface="Cambria" pitchFamily="18" charset="0"/>
              </a:rPr>
              <a:t>„rád experimentuji s exotickým jídlem“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3428992" y="3857628"/>
            <a:ext cx="5357850" cy="2428892"/>
          </a:xfrm>
          <a:prstGeom prst="wedgeEllipseCallout">
            <a:avLst>
              <a:gd name="adj1" fmla="val 44771"/>
              <a:gd name="adj2" fmla="val 6250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2800" dirty="0">
                <a:solidFill>
                  <a:schemeClr val="dk1"/>
                </a:solidFill>
                <a:latin typeface="Cambria" pitchFamily="18" charset="0"/>
              </a:rPr>
              <a:t>„experimentálně zkoumám preference jídel dle jejich názvů“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 to opravdu smysl?</a:t>
            </a:r>
            <a:endParaRPr lang="cs-CZ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357158" y="1500174"/>
            <a:ext cx="8572560" cy="1428760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2800" dirty="0">
                <a:latin typeface="Cambria" pitchFamily="18" charset="0"/>
              </a:rPr>
              <a:t>výzkum v umělých laboratorních podmínkách nemůže dost dobře vypovídat o chování lidí v reálném světě..?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85720" y="3143248"/>
            <a:ext cx="3714776" cy="2357454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2800" b="1" dirty="0">
                <a:latin typeface="Cambria" pitchFamily="18" charset="0"/>
              </a:rPr>
              <a:t>navíc: </a:t>
            </a:r>
          </a:p>
          <a:p>
            <a:pPr algn="r"/>
            <a:r>
              <a:rPr lang="cs-CZ" sz="2800" dirty="0" err="1">
                <a:latin typeface="Cambria" pitchFamily="18" charset="0"/>
              </a:rPr>
              <a:t>Hawthornský</a:t>
            </a:r>
            <a:r>
              <a:rPr lang="cs-CZ" sz="2800" dirty="0">
                <a:latin typeface="Cambria" pitchFamily="18" charset="0"/>
              </a:rPr>
              <a:t> efekt a jiné verze „</a:t>
            </a:r>
            <a:r>
              <a:rPr lang="cs-CZ" sz="2800" dirty="0" err="1">
                <a:latin typeface="Cambria" pitchFamily="18" charset="0"/>
              </a:rPr>
              <a:t>demand</a:t>
            </a:r>
            <a:r>
              <a:rPr lang="cs-CZ" sz="2800" dirty="0">
                <a:latin typeface="Cambria" pitchFamily="18" charset="0"/>
              </a:rPr>
              <a:t> </a:t>
            </a:r>
            <a:r>
              <a:rPr lang="cs-CZ" sz="2800" dirty="0" err="1">
                <a:latin typeface="Cambria" pitchFamily="18" charset="0"/>
              </a:rPr>
              <a:t>characteristics</a:t>
            </a:r>
            <a:r>
              <a:rPr lang="cs-CZ" sz="2800" dirty="0">
                <a:latin typeface="Cambria" pitchFamily="18" charset="0"/>
              </a:rPr>
              <a:t>“ problému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8613" y="3071810"/>
            <a:ext cx="3816791" cy="34956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ight Arrow 6"/>
          <p:cNvSpPr/>
          <p:nvPr/>
        </p:nvSpPr>
        <p:spPr>
          <a:xfrm>
            <a:off x="1857356" y="5572140"/>
            <a:ext cx="3429024" cy="1214446"/>
          </a:xfrm>
          <a:prstGeom prst="rightArrow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jenže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4886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Anderson, Lindsay, Bushman (1999)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opatrnosti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57158" y="1643050"/>
            <a:ext cx="4286280" cy="5000660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cs-CZ" sz="2800" dirty="0">
                <a:latin typeface="Cambria" pitchFamily="18" charset="0"/>
              </a:rPr>
              <a:t> používat </a:t>
            </a:r>
            <a:r>
              <a:rPr lang="cs-CZ" sz="2800" b="1" dirty="0">
                <a:latin typeface="Cambria" pitchFamily="18" charset="0"/>
              </a:rPr>
              <a:t>velké vzorky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latin typeface="Cambria" pitchFamily="18" charset="0"/>
              </a:rPr>
              <a:t>exp. </a:t>
            </a:r>
            <a:r>
              <a:rPr lang="cs-CZ" sz="2800" b="1" dirty="0">
                <a:latin typeface="Cambria" pitchFamily="18" charset="0"/>
              </a:rPr>
              <a:t>opakovat</a:t>
            </a:r>
            <a:r>
              <a:rPr lang="cs-CZ" sz="2800" dirty="0">
                <a:latin typeface="Cambria" pitchFamily="18" charset="0"/>
              </a:rPr>
              <a:t> 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(přesně i s obměnami)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latin typeface="Cambria" pitchFamily="18" charset="0"/>
              </a:rPr>
              <a:t> používat </a:t>
            </a:r>
            <a:r>
              <a:rPr lang="cs-CZ" sz="2800" b="1" dirty="0">
                <a:latin typeface="Cambria" pitchFamily="18" charset="0"/>
              </a:rPr>
              <a:t>různorodé vzorky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latin typeface="Cambria" pitchFamily="18" charset="0"/>
              </a:rPr>
              <a:t>zkoumat stejný jev i </a:t>
            </a:r>
            <a:r>
              <a:rPr lang="cs-CZ" sz="2800" b="1" dirty="0">
                <a:latin typeface="Cambria" pitchFamily="18" charset="0"/>
              </a:rPr>
              <a:t>v terénu </a:t>
            </a:r>
            <a:r>
              <a:rPr lang="cs-CZ" sz="2800" dirty="0">
                <a:latin typeface="Cambria" pitchFamily="18" charset="0"/>
              </a:rPr>
              <a:t>(korelačně)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857752" y="2071678"/>
            <a:ext cx="4143372" cy="3786214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/>
            <a:r>
              <a:rPr lang="cs-CZ" sz="2800" dirty="0">
                <a:latin typeface="Cambria" pitchFamily="18" charset="0"/>
              </a:rPr>
              <a:t>experiment je sám o sobě nejsilnější metodou, ale teprve </a:t>
            </a:r>
            <a:r>
              <a:rPr lang="cs-CZ" sz="2800" b="1" dirty="0">
                <a:latin typeface="Cambria" pitchFamily="18" charset="0"/>
              </a:rPr>
              <a:t>konvergence výsledků různých studií</a:t>
            </a:r>
            <a:r>
              <a:rPr lang="cs-CZ" sz="2800" dirty="0">
                <a:latin typeface="Cambria" pitchFamily="18" charset="0"/>
              </a:rPr>
              <a:t> vede k opravdovému poznaní!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trendy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57158" y="1428736"/>
            <a:ext cx="8358246" cy="2143140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replikace</a:t>
            </a:r>
            <a:endParaRPr lang="cs-CZ" sz="2800" b="1" dirty="0">
              <a:latin typeface="Cambria" pitchFamily="18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publikace negativních výsledků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omezování „stupňů volnosti výzkumníka“ - </a:t>
            </a:r>
            <a:r>
              <a:rPr lang="cs-CZ" sz="2800" dirty="0" err="1">
                <a:latin typeface="Cambria" pitchFamily="18" charset="0"/>
              </a:rPr>
              <a:t>předregistrace</a:t>
            </a:r>
            <a:endParaRPr lang="cs-CZ" sz="2800" dirty="0">
              <a:latin typeface="Cambria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0" y="3714752"/>
            <a:ext cx="7786710" cy="3031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615970" y="6417254"/>
            <a:ext cx="274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http://psychfiledrawer.org/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Odstrašující příklady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286676" cy="4214842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Font typeface="Arial" pitchFamily="34" charset="0"/>
              <a:buChar char="•"/>
            </a:pPr>
            <a:r>
              <a:rPr lang="cs-CZ" sz="2800" dirty="0" err="1">
                <a:latin typeface="Cambria" pitchFamily="18" charset="0"/>
              </a:rPr>
              <a:t>Malcolm</a:t>
            </a:r>
            <a:r>
              <a:rPr lang="cs-CZ" sz="2800" dirty="0">
                <a:latin typeface="Cambria" pitchFamily="18" charset="0"/>
              </a:rPr>
              <a:t> </a:t>
            </a:r>
            <a:r>
              <a:rPr lang="cs-CZ" sz="2800" dirty="0" err="1">
                <a:latin typeface="Cambria" pitchFamily="18" charset="0"/>
              </a:rPr>
              <a:t>Gladwell</a:t>
            </a:r>
            <a:r>
              <a:rPr lang="cs-CZ" sz="2800" dirty="0">
                <a:latin typeface="Cambria" pitchFamily="18" charset="0"/>
              </a:rPr>
              <a:t> 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a výběr „pouze těch vhodných“ studií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cs-CZ" sz="1600" dirty="0">
                <a:latin typeface="Cambria" pitchFamily="18" charset="0"/>
              </a:rPr>
              <a:t>http://www.</a:t>
            </a:r>
            <a:r>
              <a:rPr lang="cs-CZ" sz="1600" dirty="0" err="1">
                <a:latin typeface="Cambria" pitchFamily="18" charset="0"/>
              </a:rPr>
              <a:t>chabris</a:t>
            </a:r>
            <a:r>
              <a:rPr lang="cs-CZ" sz="1600" dirty="0">
                <a:latin typeface="Cambria" pitchFamily="18" charset="0"/>
              </a:rPr>
              <a:t>.</a:t>
            </a:r>
            <a:r>
              <a:rPr lang="cs-CZ" sz="1600" dirty="0" err="1">
                <a:latin typeface="Cambria" pitchFamily="18" charset="0"/>
              </a:rPr>
              <a:t>com</a:t>
            </a:r>
            <a:r>
              <a:rPr lang="cs-CZ" sz="1600" dirty="0">
                <a:latin typeface="Cambria" pitchFamily="18" charset="0"/>
              </a:rPr>
              <a:t>/</a:t>
            </a:r>
            <a:r>
              <a:rPr lang="cs-CZ" sz="1600" dirty="0" err="1">
                <a:latin typeface="Cambria" pitchFamily="18" charset="0"/>
              </a:rPr>
              <a:t>ChabrisGladwellReviewWSJ</a:t>
            </a:r>
            <a:r>
              <a:rPr lang="cs-CZ" sz="1600" dirty="0">
                <a:latin typeface="Cambria" pitchFamily="18" charset="0"/>
              </a:rPr>
              <a:t>.</a:t>
            </a:r>
            <a:r>
              <a:rPr lang="cs-CZ" sz="1600" dirty="0" err="1">
                <a:latin typeface="Cambria" pitchFamily="18" charset="0"/>
              </a:rPr>
              <a:t>pdf</a:t>
            </a:r>
            <a:endParaRPr lang="cs-CZ" sz="1600" dirty="0">
              <a:latin typeface="Cambria" pitchFamily="18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 err="1">
                <a:latin typeface="Cambria" pitchFamily="18" charset="0"/>
              </a:rPr>
              <a:t>behavioral</a:t>
            </a:r>
            <a:r>
              <a:rPr lang="cs-CZ" sz="2800" dirty="0">
                <a:latin typeface="Cambria" pitchFamily="18" charset="0"/>
              </a:rPr>
              <a:t> </a:t>
            </a:r>
            <a:r>
              <a:rPr lang="cs-CZ" sz="2800" dirty="0" err="1">
                <a:latin typeface="Cambria" pitchFamily="18" charset="0"/>
              </a:rPr>
              <a:t>priming</a:t>
            </a:r>
            <a:r>
              <a:rPr lang="cs-CZ" sz="2800" dirty="0">
                <a:latin typeface="Cambria" pitchFamily="18" charset="0"/>
              </a:rPr>
              <a:t> v ohrožení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neúspěšné replikace známých studií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cs-CZ" sz="1600" dirty="0">
                <a:latin typeface="Cambria" pitchFamily="18" charset="0"/>
              </a:rPr>
              <a:t>http://chronicle.com/article/Power-of-Suggestion/136907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 err="1">
                <a:latin typeface="Cambria" pitchFamily="18" charset="0"/>
              </a:rPr>
              <a:t>Diederik</a:t>
            </a:r>
            <a:r>
              <a:rPr lang="cs-CZ" sz="2800" dirty="0">
                <a:latin typeface="Cambria" pitchFamily="18" charset="0"/>
              </a:rPr>
              <a:t> </a:t>
            </a:r>
            <a:r>
              <a:rPr lang="cs-CZ" sz="2800" dirty="0" err="1">
                <a:latin typeface="Cambria" pitchFamily="18" charset="0"/>
              </a:rPr>
              <a:t>Stapel</a:t>
            </a:r>
            <a:r>
              <a:rPr lang="cs-CZ" sz="2800" dirty="0">
                <a:latin typeface="Cambria" pitchFamily="18" charset="0"/>
              </a:rPr>
              <a:t> 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a neuvěřitelná snadnost falšování výsledků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cs-CZ" sz="1600" dirty="0">
                <a:latin typeface="Cambria" pitchFamily="18" charset="0"/>
              </a:rPr>
              <a:t>http://www.</a:t>
            </a:r>
            <a:r>
              <a:rPr lang="cs-CZ" sz="1600" dirty="0" err="1">
                <a:latin typeface="Cambria" pitchFamily="18" charset="0"/>
              </a:rPr>
              <a:t>nytimes</a:t>
            </a:r>
            <a:r>
              <a:rPr lang="cs-CZ" sz="1600" dirty="0">
                <a:latin typeface="Cambria" pitchFamily="18" charset="0"/>
              </a:rPr>
              <a:t>.</a:t>
            </a:r>
            <a:r>
              <a:rPr lang="cs-CZ" sz="1600" dirty="0" err="1">
                <a:latin typeface="Cambria" pitchFamily="18" charset="0"/>
              </a:rPr>
              <a:t>com</a:t>
            </a:r>
            <a:r>
              <a:rPr lang="cs-CZ" sz="1600" dirty="0">
                <a:latin typeface="Cambria" pitchFamily="18" charset="0"/>
              </a:rPr>
              <a:t>/2013/04/28/</a:t>
            </a:r>
            <a:r>
              <a:rPr lang="cs-CZ" sz="1600" dirty="0" err="1">
                <a:latin typeface="Cambria" pitchFamily="18" charset="0"/>
              </a:rPr>
              <a:t>magazine</a:t>
            </a:r>
            <a:r>
              <a:rPr lang="cs-CZ" sz="1600" dirty="0">
                <a:latin typeface="Cambria" pitchFamily="18" charset="0"/>
              </a:rPr>
              <a:t>/</a:t>
            </a:r>
            <a:r>
              <a:rPr lang="cs-CZ" sz="1600" dirty="0" err="1">
                <a:latin typeface="Cambria" pitchFamily="18" charset="0"/>
              </a:rPr>
              <a:t>diederik</a:t>
            </a:r>
            <a:r>
              <a:rPr lang="cs-CZ" sz="1600" dirty="0">
                <a:latin typeface="Cambria" pitchFamily="18" charset="0"/>
              </a:rPr>
              <a:t>-</a:t>
            </a:r>
            <a:r>
              <a:rPr lang="cs-CZ" sz="1600" dirty="0" err="1">
                <a:latin typeface="Cambria" pitchFamily="18" charset="0"/>
              </a:rPr>
              <a:t>stapels</a:t>
            </a:r>
            <a:r>
              <a:rPr lang="cs-CZ" sz="1600" dirty="0">
                <a:latin typeface="Cambria" pitchFamily="18" charset="0"/>
              </a:rPr>
              <a:t>-</a:t>
            </a:r>
            <a:r>
              <a:rPr lang="cs-CZ" sz="1600" dirty="0" err="1">
                <a:latin typeface="Cambria" pitchFamily="18" charset="0"/>
              </a:rPr>
              <a:t>audacious</a:t>
            </a:r>
            <a:r>
              <a:rPr lang="cs-CZ" sz="1600" dirty="0">
                <a:latin typeface="Cambria" pitchFamily="18" charset="0"/>
              </a:rPr>
              <a:t>-</a:t>
            </a:r>
            <a:r>
              <a:rPr lang="cs-CZ" sz="1600" dirty="0" err="1">
                <a:latin typeface="Cambria" pitchFamily="18" charset="0"/>
              </a:rPr>
              <a:t>academic</a:t>
            </a:r>
            <a:r>
              <a:rPr lang="cs-CZ" sz="1600" dirty="0">
                <a:latin typeface="Cambria" pitchFamily="18" charset="0"/>
              </a:rPr>
              <a:t>-</a:t>
            </a:r>
            <a:r>
              <a:rPr lang="cs-CZ" sz="1600" dirty="0" err="1">
                <a:latin typeface="Cambria" pitchFamily="18" charset="0"/>
              </a:rPr>
              <a:t>fraud</a:t>
            </a:r>
            <a:r>
              <a:rPr lang="cs-CZ" sz="1600" dirty="0">
                <a:latin typeface="Cambria" pitchFamily="18" charset="0"/>
              </a:rPr>
              <a:t>.</a:t>
            </a:r>
            <a:r>
              <a:rPr lang="cs-CZ" sz="1600" dirty="0" err="1">
                <a:latin typeface="Cambria" pitchFamily="18" charset="0"/>
              </a:rPr>
              <a:t>html</a:t>
            </a:r>
            <a:endParaRPr lang="cs-CZ" sz="16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home message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experiment (charakterizovaný náhodným rozdělením do skupin a kontrolou vlivu rušivých  proměnných) je nejlepším způsobem pro určení kauzálního vztahu</a:t>
            </a:r>
          </a:p>
          <a:p>
            <a:r>
              <a:rPr lang="cs-CZ" dirty="0"/>
              <a:t>výsledky jednoho experimentu ale nejsou nijak silným důkazem!</a:t>
            </a:r>
          </a:p>
          <a:p>
            <a:r>
              <a:rPr lang="cs-CZ" dirty="0"/>
              <a:t>ačkoliv jsou laboratorní výzkumy často „nerealistické“, jejich výsledky lze často pozorovat i v terénu</a:t>
            </a:r>
          </a:p>
          <a:p>
            <a:r>
              <a:rPr lang="cs-CZ" dirty="0"/>
              <a:t>bez obelhávání (</a:t>
            </a:r>
            <a:r>
              <a:rPr lang="cs-CZ" dirty="0" err="1"/>
              <a:t>deception</a:t>
            </a:r>
            <a:r>
              <a:rPr lang="cs-CZ" dirty="0"/>
              <a:t>) účastníků nelze zkoumat celou řadu sociálně-psychologických jevů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Prvotní impulz - otázka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např.</a:t>
            </a:r>
          </a:p>
          <a:p>
            <a:r>
              <a:rPr lang="cs-CZ" dirty="0"/>
              <a:t>proč lidé ve velkých skupinách spíše nepomohou v naléhavé situaci?</a:t>
            </a:r>
          </a:p>
          <a:p>
            <a:r>
              <a:rPr lang="cs-CZ" dirty="0"/>
              <a:t>jak se členové kultu věřící v konec světa vyrovnají s nenaplněním jejich proroctví?</a:t>
            </a:r>
          </a:p>
          <a:p>
            <a:r>
              <a:rPr lang="cs-CZ" dirty="0"/>
              <a:t>jak pomoct mládeži vyhnout se rizikovému chování a zlepšit školní prospěch?</a:t>
            </a:r>
          </a:p>
          <a:p>
            <a:r>
              <a:rPr lang="cs-CZ" dirty="0"/>
              <a:t>změní se obliba malby, písničky nebo člověka jen v důsledku opakovaného vystavení danému objektu?</a:t>
            </a:r>
          </a:p>
          <a:p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Přirozené pozorování</a:t>
            </a:r>
            <a:br>
              <a:rPr lang="cs-CZ" dirty="0"/>
            </a:br>
            <a:r>
              <a:rPr lang="cs-CZ" sz="4000" dirty="0"/>
              <a:t>(zdroj informací?)</a:t>
            </a:r>
            <a:endParaRPr lang="cs-CZ" dirty="0"/>
          </a:p>
        </p:txBody>
      </p:sp>
      <p:sp>
        <p:nvSpPr>
          <p:cNvPr id="3" name="Rounded Rectangle 2"/>
          <p:cNvSpPr/>
          <p:nvPr/>
        </p:nvSpPr>
        <p:spPr>
          <a:xfrm>
            <a:off x="214282" y="1714488"/>
            <a:ext cx="4643470" cy="2214578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Cambria" pitchFamily="18" charset="0"/>
                <a:ea typeface="Tahoma" pitchFamily="34" charset="0"/>
                <a:cs typeface="Tahoma" pitchFamily="34" charset="0"/>
              </a:rPr>
              <a:t>obrovské množství neuspořádaných chaotických údajů</a:t>
            </a:r>
            <a:endParaRPr lang="cs-CZ" sz="3600" dirty="0">
              <a:latin typeface="Cambr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214810" y="3429000"/>
            <a:ext cx="4643470" cy="2214578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Cambria" pitchFamily="18" charset="0"/>
                <a:ea typeface="Tahoma" pitchFamily="34" charset="0"/>
                <a:cs typeface="Tahoma" pitchFamily="34" charset="0"/>
              </a:rPr>
              <a:t>fyzické a kognitivní omezení a zkreslení</a:t>
            </a:r>
            <a:endParaRPr lang="cs-CZ" sz="3600" dirty="0">
              <a:latin typeface="Cambria" pitchFamily="18" charset="0"/>
            </a:endParaRPr>
          </a:p>
        </p:txBody>
      </p:sp>
      <p:sp>
        <p:nvSpPr>
          <p:cNvPr id="5" name="Left-Up Arrow 4"/>
          <p:cNvSpPr/>
          <p:nvPr/>
        </p:nvSpPr>
        <p:spPr>
          <a:xfrm rot="16200000">
            <a:off x="5003313" y="2217238"/>
            <a:ext cx="1075182" cy="1205464"/>
          </a:xfrm>
          <a:prstGeom prst="leftUpArrow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4400">
              <a:solidFill>
                <a:schemeClr val="dk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86446" y="1571612"/>
            <a:ext cx="2500330" cy="1000132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Problémy:</a:t>
            </a:r>
          </a:p>
        </p:txBody>
      </p:sp>
      <p:sp>
        <p:nvSpPr>
          <p:cNvPr id="7" name="Oval 6"/>
          <p:cNvSpPr/>
          <p:nvPr/>
        </p:nvSpPr>
        <p:spPr>
          <a:xfrm>
            <a:off x="214282" y="5643578"/>
            <a:ext cx="2500330" cy="1000132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Řešení</a:t>
            </a:r>
            <a:r>
              <a:rPr lang="cs-CZ" sz="2800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857488" y="5786454"/>
            <a:ext cx="4643470" cy="723904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vědecká metoda!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CAB09-8018-4ECC-8BAE-BA24090B7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980"/>
            <a:ext cx="8229600" cy="1143000"/>
          </a:xfrm>
        </p:spPr>
        <p:txBody>
          <a:bodyPr/>
          <a:lstStyle/>
          <a:p>
            <a:r>
              <a:rPr lang="cs-CZ" dirty="0"/>
              <a:t>Námitka: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56376B6-A690-4BA8-A490-82F6BB1F9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6047"/>
            <a:ext cx="8229600" cy="530936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 marketingu se spousta efektů využívá dlouho předtím, než jsou popsány vědecky</a:t>
            </a:r>
          </a:p>
          <a:p>
            <a:endParaRPr lang="cs-CZ" dirty="0"/>
          </a:p>
          <a:p>
            <a:r>
              <a:rPr lang="cs-CZ" dirty="0"/>
              <a:t>ano, protože jde obvykle o </a:t>
            </a:r>
            <a:r>
              <a:rPr lang="cs-CZ" b="1" dirty="0"/>
              <a:t>výrazné jevy</a:t>
            </a:r>
          </a:p>
          <a:p>
            <a:pPr lvl="1"/>
            <a:r>
              <a:rPr lang="cs-CZ" dirty="0"/>
              <a:t>ale: 1) problém odlišení ne/fungujících postupů</a:t>
            </a:r>
          </a:p>
          <a:p>
            <a:pPr lvl="1"/>
            <a:r>
              <a:rPr lang="cs-CZ" dirty="0"/>
              <a:t>2) s růstem dosahu i relativně menší efekty získávají na důležitosti</a:t>
            </a:r>
          </a:p>
          <a:p>
            <a:r>
              <a:rPr lang="cs-CZ" dirty="0"/>
              <a:t>často nejde o výzkum podstaty / příčin jevů, ale spíše o měření efektivity</a:t>
            </a:r>
          </a:p>
          <a:p>
            <a:pPr lvl="1"/>
            <a:r>
              <a:rPr lang="cs-CZ" dirty="0"/>
              <a:t>pak ale problém se </a:t>
            </a:r>
            <a:r>
              <a:rPr lang="cs-CZ" dirty="0" err="1"/>
              <a:t>zobecnitelností</a:t>
            </a:r>
            <a:r>
              <a:rPr lang="cs-CZ" dirty="0"/>
              <a:t> a tvorbou nových implementací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E2FCFE-84CD-4C92-8C45-6257A203A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0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s.flatworldknowledge.com/price/price-fig04_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57200"/>
            <a:ext cx="7867650" cy="6124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0600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metody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85720" y="1357298"/>
            <a:ext cx="8572560" cy="5143536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4000" dirty="0">
                <a:latin typeface="Cambria" pitchFamily="18" charset="0"/>
              </a:rPr>
              <a:t> pozorování v terénu </a:t>
            </a:r>
            <a:r>
              <a:rPr lang="cs-CZ" sz="2400" dirty="0">
                <a:latin typeface="Cambria" pitchFamily="18" charset="0"/>
              </a:rPr>
              <a:t>(systematické!)</a:t>
            </a:r>
            <a:endParaRPr lang="cs-CZ" sz="4000" dirty="0">
              <a:latin typeface="Cambria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 autentičnost, ale omezeno na viditelné projevy</a:t>
            </a:r>
          </a:p>
          <a:p>
            <a:pPr>
              <a:buFont typeface="Arial" pitchFamily="34" charset="0"/>
              <a:buChar char="•"/>
            </a:pPr>
            <a:r>
              <a:rPr lang="cs-CZ" sz="4000" dirty="0">
                <a:latin typeface="Cambria" pitchFamily="18" charset="0"/>
              </a:rPr>
              <a:t> případová studie</a:t>
            </a:r>
          </a:p>
          <a:p>
            <a:pPr lvl="2"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 do hloubky, dlouhodobě, různé nástroje – pořád jen anekdotické důkazy!</a:t>
            </a:r>
          </a:p>
          <a:p>
            <a:pPr>
              <a:buFont typeface="Arial" pitchFamily="34" charset="0"/>
              <a:buChar char="•"/>
            </a:pPr>
            <a:r>
              <a:rPr lang="cs-CZ" sz="4000" dirty="0">
                <a:latin typeface="Cambria" pitchFamily="18" charset="0"/>
              </a:rPr>
              <a:t> průzkum </a:t>
            </a:r>
          </a:p>
          <a:p>
            <a:pPr lvl="2"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 náhodný výběr jako podmínka </a:t>
            </a:r>
            <a:r>
              <a:rPr lang="cs-CZ" sz="2800" dirty="0" err="1">
                <a:latin typeface="Cambria" pitchFamily="18" charset="0"/>
              </a:rPr>
              <a:t>zobecnitelnosti</a:t>
            </a:r>
            <a:r>
              <a:rPr lang="cs-CZ" sz="2800" dirty="0">
                <a:latin typeface="Cambria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problémy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85720" y="1357298"/>
            <a:ext cx="8572560" cy="5143536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4000" dirty="0">
                <a:latin typeface="Cambria" pitchFamily="18" charset="0"/>
              </a:rPr>
              <a:t> ptát se lidí často nestačí</a:t>
            </a:r>
          </a:p>
          <a:p>
            <a:pPr lvl="2">
              <a:buFont typeface="Arial" pitchFamily="34" charset="0"/>
              <a:buChar char="•"/>
            </a:pPr>
            <a:r>
              <a:rPr lang="cs-CZ" sz="2800" dirty="0">
                <a:latin typeface="Cambria" pitchFamily="18" charset="0"/>
              </a:rPr>
              <a:t> nevědí, proč některé věci dělají, vymýšlejí si, snaží se zalíbit nebo odpovědět „správně“</a:t>
            </a:r>
          </a:p>
          <a:p>
            <a:pPr>
              <a:buFont typeface="Arial" pitchFamily="34" charset="0"/>
              <a:buChar char="•"/>
            </a:pPr>
            <a:r>
              <a:rPr lang="cs-CZ" sz="4000">
                <a:latin typeface="Cambria" pitchFamily="18" charset="0"/>
              </a:rPr>
              <a:t> ...</a:t>
            </a:r>
            <a:endParaRPr lang="cs-CZ" sz="2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Analytické designy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071670" y="2500306"/>
            <a:ext cx="4929222" cy="2357454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4400" dirty="0"/>
              <a:t> korelační</a:t>
            </a:r>
            <a:r>
              <a:rPr lang="cs-CZ" sz="3200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cs-CZ" sz="4400" dirty="0"/>
              <a:t> experimentální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18244</TotalTime>
  <Words>1244</Words>
  <Application>Microsoft Office PowerPoint</Application>
  <PresentationFormat>Předvádění na obrazovce (4:3)</PresentationFormat>
  <Paragraphs>156</Paragraphs>
  <Slides>26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Cambria</vt:lpstr>
      <vt:lpstr>Tahoma</vt:lpstr>
      <vt:lpstr>Motiv systému Office</vt:lpstr>
      <vt:lpstr>JBB225  Sociálně-psychologické aspekty marketingové komunikace  Přednášející: Ing. Mgr. Marek Vranka </vt:lpstr>
      <vt:lpstr>Co je naším cílem?</vt:lpstr>
      <vt:lpstr>Prvotní impulz - otázka</vt:lpstr>
      <vt:lpstr>Přirozené pozorování (zdroj informací?)</vt:lpstr>
      <vt:lpstr>Námitka:</vt:lpstr>
      <vt:lpstr>Prezentace aplikace PowerPoint</vt:lpstr>
      <vt:lpstr>Výzkumné metody</vt:lpstr>
      <vt:lpstr>Některé problémy</vt:lpstr>
      <vt:lpstr>Analytické designy</vt:lpstr>
      <vt:lpstr>Korelační výzkum</vt:lpstr>
      <vt:lpstr>Studie: Sociální status a zdraví</vt:lpstr>
      <vt:lpstr>Studie: Sociální status a zdraví</vt:lpstr>
      <vt:lpstr>Ilustrace možných kauzálních vztahů</vt:lpstr>
      <vt:lpstr>Korelační výzkum</vt:lpstr>
      <vt:lpstr>Pozitivní důsledky selfesteem-u?</vt:lpstr>
      <vt:lpstr>není to tak špatné...</vt:lpstr>
      <vt:lpstr>Experimentální výzkum</vt:lpstr>
      <vt:lpstr>Experiment</vt:lpstr>
      <vt:lpstr>Základní typy studií</vt:lpstr>
      <vt:lpstr>Základní typy studií</vt:lpstr>
      <vt:lpstr>Ujasnění pojmů</vt:lpstr>
      <vt:lpstr>Má to opravdu smysl?</vt:lpstr>
      <vt:lpstr>Potřeba opatrnosti</vt:lpstr>
      <vt:lpstr>Aktuální trendy</vt:lpstr>
      <vt:lpstr>Odstrašující příklady</vt:lpstr>
      <vt:lpstr>Take home message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mV</cp:lastModifiedBy>
  <cp:revision>600</cp:revision>
  <dcterms:created xsi:type="dcterms:W3CDTF">2010-04-13T10:47:41Z</dcterms:created>
  <dcterms:modified xsi:type="dcterms:W3CDTF">2019-02-27T12:54:53Z</dcterms:modified>
</cp:coreProperties>
</file>