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handoutMasterIdLst>
    <p:handoutMasterId r:id="rId8"/>
  </p:handoutMasterIdLst>
  <p:sldIdLst>
    <p:sldId id="256" r:id="rId2"/>
    <p:sldId id="259" r:id="rId3"/>
    <p:sldId id="262" r:id="rId4"/>
    <p:sldId id="263" r:id="rId5"/>
    <p:sldId id="261" r:id="rId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1F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916" autoAdjust="0"/>
  </p:normalViewPr>
  <p:slideViewPr>
    <p:cSldViewPr>
      <p:cViewPr varScale="1">
        <p:scale>
          <a:sx n="77" d="100"/>
          <a:sy n="77" d="100"/>
        </p:scale>
        <p:origin x="171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E7AB-E428-4688-89EE-D94666A0624A}" type="datetimeFigureOut">
              <a:rPr lang="cs-CZ" smtClean="0"/>
              <a:pPr/>
              <a:t>24.10.2022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D407-D8BD-4E91-BFE7-94C0612D35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07091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6B36C-7B75-4624-88EE-CA1F522C503F}" type="datetimeFigureOut">
              <a:rPr lang="cs-CZ" smtClean="0"/>
              <a:pPr/>
              <a:t>24.10.2022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8450B-E813-4660-A9E7-2FCB1EA1871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829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9575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Obsah obrázku sníh, exteriér, svah, lyžování&#10;&#10;Popis byl vytvořen automaticky">
            <a:extLst>
              <a:ext uri="{FF2B5EF4-FFF2-40B4-BE49-F238E27FC236}">
                <a16:creationId xmlns:a16="http://schemas.microsoft.com/office/drawing/2014/main" id="{4BDD524D-BE3C-4A5D-8710-0D38BA5A8C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grayscl/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657" y="-18732"/>
            <a:ext cx="9581193" cy="6843710"/>
          </a:xfrm>
          <a:prstGeom prst="rect">
            <a:avLst/>
          </a:prstGeom>
        </p:spPr>
      </p:pic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874891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95536" y="2348880"/>
            <a:ext cx="8458200" cy="12223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4400" b="1">
                <a:solidFill>
                  <a:srgbClr val="351FD7"/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61048"/>
            <a:ext cx="8458200" cy="1296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4000" b="1">
                <a:solidFill>
                  <a:schemeClr val="tx2">
                    <a:shade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dirty="0"/>
              <a:t>Klepnutím lze upravit styl předlohy podnadpisů.</a:t>
            </a:r>
            <a:endParaRPr kumimoji="0" lang="en-US" dirty="0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>
          <a:xfrm>
            <a:off x="216024" y="6180112"/>
            <a:ext cx="1938536" cy="288925"/>
          </a:xfrm>
          <a:prstGeom prst="rect">
            <a:avLst/>
          </a:prstGeom>
        </p:spPr>
        <p:txBody>
          <a:bodyPr/>
          <a:lstStyle/>
          <a:p>
            <a:fld id="{E6127BCC-433F-4370-8319-AC05FA74D150}" type="datetime1">
              <a:rPr lang="cs-CZ" smtClean="0"/>
              <a:pPr/>
              <a:t>24.10.2022</a:t>
            </a:fld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449020" y="6120292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mjr. Vladimír</a:t>
            </a:r>
            <a:r>
              <a:rPr lang="cs-CZ" sz="2400" baseline="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MICHALIČKA</a:t>
            </a:r>
            <a:endParaRPr lang="cs-CZ" sz="2400" dirty="0">
              <a:solidFill>
                <a:srgbClr val="351FD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70" y="220662"/>
            <a:ext cx="1001984" cy="1345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" descr="C:\Users\Marek Heidingsfeld\Desktop\DSC_0040.jpg">
            <a:extLst>
              <a:ext uri="{FF2B5EF4-FFF2-40B4-BE49-F238E27FC236}">
                <a16:creationId xmlns:a16="http://schemas.microsoft.com/office/drawing/2014/main" id="{B073E6E6-AC5E-4EF0-ABE4-023E103CC7B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0" r="18383" b="6433"/>
          <a:stretch/>
        </p:blipFill>
        <p:spPr bwMode="auto">
          <a:xfrm rot="5400000">
            <a:off x="7658720" y="122772"/>
            <a:ext cx="1296144" cy="133369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27" name="Zástupný symbol pro obsah 26"/>
          <p:cNvSpPr>
            <a:spLocks noGrp="1"/>
          </p:cNvSpPr>
          <p:nvPr>
            <p:ph idx="1" hasCustomPrompt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/>
          <a:lstStyle>
            <a:lvl1pPr marL="514350" indent="-514350">
              <a:spcBef>
                <a:spcPts val="600"/>
              </a:spcBef>
              <a:buClrTx/>
              <a:buFont typeface="+mj-lt"/>
              <a:buNone/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971550" indent="-514350">
              <a:spcBef>
                <a:spcPts val="600"/>
              </a:spcBef>
              <a:buClrTx/>
              <a:buFont typeface="Wingdings" pitchFamily="2" charset="2"/>
              <a:buChar char="§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8288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71700" indent="-3429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cs-CZ" dirty="0"/>
              <a:t>1)	Klepnutím lze upravit styly předlohy textu.</a:t>
            </a:r>
          </a:p>
          <a:p>
            <a:pPr lvl="1" eaLnBrk="1" latinLnBrk="0" hangingPunct="1"/>
            <a:r>
              <a:rPr lang="cs-CZ" dirty="0"/>
              <a:t>Druhá úroveň</a:t>
            </a: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Vojenské lezení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81000" y="3356992"/>
            <a:ext cx="8458200" cy="1296144"/>
          </a:xfrm>
        </p:spPr>
        <p:txBody>
          <a:bodyPr/>
          <a:lstStyle/>
          <a:p>
            <a:r>
              <a:rPr lang="cs-CZ" dirty="0"/>
              <a:t>Souhrn teoretických podkladů k vedení výcviku</a:t>
            </a: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24.10.2022</a:t>
            </a:fld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 &amp; průběh a </a:t>
            </a:r>
            <a:r>
              <a:rPr lang="cs-CZ"/>
              <a:t>klíčová slova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sz="2800" u="sng" dirty="0"/>
              <a:t>Cíl:</a:t>
            </a:r>
          </a:p>
          <a:p>
            <a:pPr marL="0" indent="0">
              <a:buNone/>
            </a:pPr>
            <a:r>
              <a:rPr lang="cs-CZ" sz="2800" dirty="0"/>
              <a:t>Seznámit s legislativním rámcem vedení výcviku ve VL, zohlednit řízené oblasti s důrazem na BO a logisticko-materiální zajištění.</a:t>
            </a:r>
          </a:p>
          <a:p>
            <a:pPr>
              <a:buNone/>
            </a:pPr>
            <a:endParaRPr lang="cs-CZ" sz="2800" dirty="0"/>
          </a:p>
          <a:p>
            <a:pPr>
              <a:buNone/>
            </a:pPr>
            <a:r>
              <a:rPr lang="cs-CZ" sz="2800" u="sng" dirty="0"/>
              <a:t>Průběh: </a:t>
            </a:r>
            <a:r>
              <a:rPr lang="cs-CZ" sz="2800" dirty="0"/>
              <a:t>Teoretická přednáška.</a:t>
            </a:r>
          </a:p>
          <a:p>
            <a:pPr>
              <a:buNone/>
            </a:pPr>
            <a:endParaRPr lang="cs-CZ" sz="2800" dirty="0"/>
          </a:p>
          <a:p>
            <a:pPr marL="0" indent="0">
              <a:buNone/>
            </a:pPr>
            <a:r>
              <a:rPr lang="cs-CZ" sz="2800" u="sng" dirty="0"/>
              <a:t>Klíčová slova: </a:t>
            </a:r>
            <a:r>
              <a:rPr lang="cs-CZ" sz="2800" dirty="0"/>
              <a:t>Materiálové zajištění, legislativní zajištění, organizace výcviku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F87B57-61F6-4353-A013-F14A90F81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Probraná tématika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581C13-9E93-4134-B0D5-90CA455B70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/>
            <a:r>
              <a:rPr lang="cs-CZ" dirty="0"/>
              <a:t>Platná legislativa pro vedení výcviku ve VL.</a:t>
            </a:r>
          </a:p>
          <a:p>
            <a:pPr marL="0" indent="0"/>
            <a:r>
              <a:rPr lang="cs-CZ" dirty="0"/>
              <a:t>Obecné zásady při realizaci výcviku v exponovaném terénu v civilní sféře.</a:t>
            </a:r>
          </a:p>
          <a:p>
            <a:pPr marL="0" indent="0"/>
            <a:r>
              <a:rPr lang="cs-CZ" dirty="0"/>
              <a:t>Spolupráce s dalšími institucemi (HZS a HS).</a:t>
            </a:r>
          </a:p>
          <a:p>
            <a:pPr marL="0" indent="0"/>
            <a:r>
              <a:rPr lang="cs-CZ" dirty="0"/>
              <a:t>BO při výcviku a Zdravotní zabezpečení.</a:t>
            </a:r>
          </a:p>
          <a:p>
            <a:pPr marL="0" indent="0"/>
            <a:r>
              <a:rPr lang="cs-CZ" dirty="0"/>
              <a:t>Materiál a jeho revize/životnost.</a:t>
            </a:r>
          </a:p>
          <a:p>
            <a:pPr marL="0" indent="0"/>
            <a:r>
              <a:rPr lang="cs-CZ" dirty="0"/>
              <a:t>VT JAKUB a jeho specifické možnosti/požadavky.</a:t>
            </a:r>
          </a:p>
          <a:p>
            <a:pPr marL="0" indent="0"/>
            <a:r>
              <a:rPr lang="cs-CZ" dirty="0"/>
              <a:t>Modelová </a:t>
            </a:r>
            <a:r>
              <a:rPr lang="cs-CZ"/>
              <a:t>realizace výcviku.</a:t>
            </a: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B28102E-E9AA-4212-9A8A-449F8D768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239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6F7BB9-316B-C274-AD03-1765946CA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Kontrolní otázky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630FC84-169E-8BE3-FCE0-F444D3EEF4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Jaká je základní výcviková dokumentace nutná k vedení výcviku ve VL?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Kdo zodpovídá za vedení výcviku u útvaru, kdo jej realizuje a kdo kontroluje?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Jaké procesy jsou nutné pro realizaci výcviku ve vojenském/civilním zařízení, lokalitách?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dirty="0"/>
              <a:t>Jaký je systém vzdělávání v rámci VL u </a:t>
            </a:r>
            <a:r>
              <a:rPr lang="cs-CZ" dirty="0" err="1"/>
              <a:t>ReMO</a:t>
            </a:r>
            <a:r>
              <a:rPr lang="cs-CZ"/>
              <a:t>?</a:t>
            </a:r>
          </a:p>
          <a:p>
            <a:pPr>
              <a:buFont typeface="Arial" panose="020B0604020202020204" pitchFamily="34" charset="0"/>
              <a:buChar char="•"/>
            </a:pPr>
            <a:endParaRPr lang="cs-CZ" dirty="0"/>
          </a:p>
          <a:p>
            <a:pPr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4166525-2370-E633-B1C9-3E8A1C042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02575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166018"/>
            <a:ext cx="8686800" cy="4783262"/>
          </a:xfrm>
        </p:spPr>
        <p:txBody>
          <a:bodyPr/>
          <a:lstStyle/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cs-CZ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arTák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E., Ullrich, D., Vaněček, F., 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Kvaka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Z. 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Pevný, J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(2008). </a:t>
            </a:r>
            <a:r>
              <a:rPr lang="cs-CZ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– vojenské lezení.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Multimediální pomůcka – výukové DVD. Praha. Fakulta tělesné výchovy a sportu, Univerzita Karlova.</a:t>
            </a:r>
            <a:endParaRPr lang="cs-CZ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FEDERAL MINISTRY OF DEFENCE AND SPORTS. (2014). Austrian Armed forces field manual. Military mountain training. Supply number 7610-10133-0808. Vienna.</a:t>
            </a:r>
            <a:endParaRPr lang="cs-CZ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FRANK, T. &amp; KUBLÁK, T. (2007). </a:t>
            </a:r>
            <a:r>
              <a:rPr lang="pl-PL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Horolezecká abeceda</a:t>
            </a: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Praha: Epocha.</a:t>
            </a: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MICHALIČKA, V. et al. (2019). Pub-71-84-06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Vojenské lezení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Praha. Vojenský obor FTVS UK, Armáda České republiky.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NATO STANDARDISATION OFFICE. (2019). 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AtrainP-6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Mountain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warfare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education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training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Brussels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l-PL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spcBef>
                <a:spcPts val="600"/>
              </a:spcBef>
              <a:spcAft>
                <a:spcPts val="1000"/>
              </a:spcAft>
              <a:buClrTx/>
              <a:buSzPct val="70000"/>
              <a:buFont typeface="Times New Roman" panose="02020603050405020304" pitchFamily="18" charset="0"/>
              <a:buChar char="-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VÁGNER, M. et al. (2012).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Pub-71-84-01 </a:t>
            </a:r>
            <a:r>
              <a:rPr lang="cs-CZ" sz="1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Speciální tělesná příprava – zkušební řády, programy instruktorských kurzů a profesní minimum.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Vojenský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obor FTVS UK, Armáda České republiky.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36336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234</TotalTime>
  <Words>345</Words>
  <Application>Microsoft Office PowerPoint</Application>
  <PresentationFormat>Předvádění na obrazovce (4:3)</PresentationFormat>
  <Paragraphs>37</Paragraphs>
  <Slides>5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12" baseType="lpstr">
      <vt:lpstr>Arial</vt:lpstr>
      <vt:lpstr>Calibri</vt:lpstr>
      <vt:lpstr>Franklin Gothic Book</vt:lpstr>
      <vt:lpstr>Times New Roman</vt:lpstr>
      <vt:lpstr>Wingdings</vt:lpstr>
      <vt:lpstr>Wingdings 2</vt:lpstr>
      <vt:lpstr>Cesta</vt:lpstr>
      <vt:lpstr>Vojenské lezení</vt:lpstr>
      <vt:lpstr>Cíl &amp; průběh a klíčová slova</vt:lpstr>
      <vt:lpstr>Probraná tématika</vt:lpstr>
      <vt:lpstr>Kontrolní otázky</vt:lpstr>
      <vt:lpstr>Seznam literatury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VO FTVS UK 60311</dc:creator>
  <cp:lastModifiedBy>Vladimír Michalička</cp:lastModifiedBy>
  <cp:revision>61</cp:revision>
  <dcterms:modified xsi:type="dcterms:W3CDTF">2022-10-24T10:30:07Z</dcterms:modified>
</cp:coreProperties>
</file>