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8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ACA6643-E370-FC38-68DD-FA7091DCE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C172E6D9-D6E1-3FB1-DDAE-B15277DF7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D2B5CD1A-6C65-4641-FD67-63A4C44CA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06D8E048-29C9-E137-B592-7517AFD4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A2C1DE2-ED19-7C82-D77C-E0F9447C1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23231B54-A30D-44A9-BACC-AD2D784F9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8ABF29DD-6F4F-6DE0-A54B-8DA17B9738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07BB176-EBDF-25B2-A495-79CDF5F862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B2604777-D8B3-F3E3-0E2B-D2CF316B9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57406231-613F-4E2B-2DEE-438DB9268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261F4751-4CB3-E0F0-5285-A56F94DEC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4B60343D-F871-5669-AA3F-8459134DC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614EEE37-5CD0-4274-B4E7-C092876DA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45BD1299-F52C-B8C0-224B-0847C8AFB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6007EE60-17CD-670F-9F75-BBD0DE16B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04D7B84-6EFB-E884-0EB4-C83FCD6A1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3A696666-31EB-1686-4264-1EACF10B3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44D1E186-0F18-81B5-66FD-B185EEB82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BADD48F3-FEF1-3510-1B94-1282ACEDA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0B5D8ADF-FA9D-F6D4-A2B1-AA02AFB7A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F155DCA-2DA5-B81B-3D4F-F405530DC8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BDDBF772-F4C7-3938-EA05-5DDED6393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B8CD2DC1-97A9-5327-6E88-EAC3EF849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B5E9EFD0-225F-4F33-B399-DB8CEA9FD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DC4C17D4-78E4-A500-A07C-34BBEDF8F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80CFFD98-72C7-A86E-571E-35EEB04D4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6C28102A-3663-BDE5-F4B5-FFE1C0BA3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9A29C9A-74E9-5930-B663-BC99D8FF3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B67DD07D-9D3A-3727-1EB0-1751B51C53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63281AAE-ABF5-8E93-903A-972D336DD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CA8404A-527E-2939-B58C-830A307F1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75B038E-388D-2C15-CF50-69E65AB9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A4D14641-852F-F471-0EA0-B83873939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1ED8351B-5A95-3165-9961-61C08CC1B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209B23A1-1E24-CEE4-27C7-6CFEC7AFA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2A22CCA8-D526-428C-D3A8-681AD9F1D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685A23D1-DEF0-0E02-3F43-C02123E00E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42E0EE1F-43C9-CF14-8447-BDDF13F45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13AE1072-1F49-A0AC-36A6-D3D66DEF2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0B8FC8DA-3040-1647-BC81-5922DFCB9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15370F40-854C-342B-0B7A-C97C7C03E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1806D433-19B8-7274-AFE1-C3940DC2F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>
            <a:extLst>
              <a:ext uri="{FF2B5EF4-FFF2-40B4-BE49-F238E27FC236}">
                <a16:creationId xmlns:a16="http://schemas.microsoft.com/office/drawing/2014/main" id="{4519755A-0C43-284A-C475-F6C6F0EE7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76F5B316-2D30-572C-9DCC-720945FA8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:a16="http://schemas.microsoft.com/office/drawing/2014/main" id="{DFBF69C6-D545-D76F-3A5A-E71BDF2B6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1830BD00-A59E-00D4-B741-CAA2BE05E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8B9A5F2D-AD2D-EC1F-030A-2B93C8C44A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51D03D76-F408-3A2A-521F-75FE65D9D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1FE127EA-F1AA-B782-E566-46F1497ED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6609E1EB-214D-2DF7-7CB2-ED412A0CF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>
            <a:extLst>
              <a:ext uri="{FF2B5EF4-FFF2-40B4-BE49-F238E27FC236}">
                <a16:creationId xmlns:a16="http://schemas.microsoft.com/office/drawing/2014/main" id="{F1F05B17-D932-3B98-C7B2-085941AB2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AFACA8CD-B648-8714-8873-B6C43AD6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3AFA595-9578-660A-6DEA-B720EBE7E6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4E91F681-DFE7-F5A8-7B73-E4377BBD5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>
            <a:extLst>
              <a:ext uri="{FF2B5EF4-FFF2-40B4-BE49-F238E27FC236}">
                <a16:creationId xmlns:a16="http://schemas.microsoft.com/office/drawing/2014/main" id="{2EEAC4BC-BE0D-781F-3F21-30C3C7A6C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7DFDD242-717A-6BB5-6767-A321E1D3D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>
            <a:extLst>
              <a:ext uri="{FF2B5EF4-FFF2-40B4-BE49-F238E27FC236}">
                <a16:creationId xmlns:a16="http://schemas.microsoft.com/office/drawing/2014/main" id="{77E8966B-2C37-828D-FCAA-AF827047C9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029EE12B-B88A-951A-05AE-0D84A53B8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9FCED208-0648-CF32-A17A-9480B2654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81B41563-6C94-B54C-E77B-563DDAEE7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8AE6276-FD30-E3A5-2B60-D5DC6A730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D5A3D52D-8827-72B1-50DC-67A74633D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8B621474-8394-D548-3078-D04DE4BB5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7C110D1F-BED7-E0BE-7A0D-E164AB562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A386BCC8-2A15-66F1-A72C-FA633E69EC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3FC72B96-7468-4383-E1B3-841E9FEA9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A00A9303-BE6C-D878-65D4-5369C0DF6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ED17726C-64CE-A599-E6E6-E14A1E42E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50806899-A473-D77F-034A-F3926C23E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9FAB7E65-398D-9493-E9B0-4CB5C4C40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543EB7-143A-653A-40BE-A6BA1035D1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1C9BCC-50BC-82AA-C02B-6561A6EBF1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1FA1B-8DD3-4522-E6DC-AEBC9F20DE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E9BC-77D9-194D-AF95-71FE6AA2EF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4866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D86E0-5BFC-602B-5913-8B9F256F9C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139644-40E2-E79A-9FD8-1E8DA251E16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257D9F-305D-56E2-60BD-B53735AD25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7B14-41E6-4244-AAE0-4FB8EF47E2F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3640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3AC400-839C-756F-FB49-728DC9E027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B7E493-8F37-139B-4CC9-1FD974094F2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98F87F-D2DD-B426-7B75-51AE6E2BF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DC277-63C1-1641-928A-61CA0E81ED6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9493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A4CB42-F9F1-FDE9-4504-2619EB05F2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F8A92B-96C8-0EB7-C1C1-240F10824D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3D70D-C720-DC78-58DC-1AA1993E829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D0B8-F8AA-3942-8FD9-BB50F8FE97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6978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77F60-9387-31D8-C1FA-6B0D88FB04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7D9E3-42B3-D0F6-8CED-62DF1BE352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BF304D-EBAF-EB2F-3242-545A1DD1D5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D9FB-6CFE-C947-AD9D-D801FD1E701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2966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1711BE-2F35-54AD-7C70-AAEE922274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CDDAD-4DC0-5D91-C033-A5ECA29DB5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95EA4D-04D0-B70D-5128-4CB5000457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ADA2-DBB2-9445-A4B8-0D959637CEE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7293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F74D69-C1B8-F469-7A18-F169DAC4D9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6128D6F-06EB-E867-8401-29E72005EC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49DD23-7E5E-4B1B-2088-6CBFB4E8BF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2556-DC53-AA4E-9612-836A48E531F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6391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08DD058-0B19-6118-0262-EC27363759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3AF4152-E983-AAAE-7AC2-772E372B377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EC1EBF-F35A-58EC-E2B5-4AFF362CFE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B3AA-E383-A840-BDF7-F7311711367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218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23EE52A-32E7-54B9-F221-BB8E1FD7BE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247E78-3630-F596-41A5-F0C04217B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AD2F97-BD1C-BEB4-14BD-4727F43112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CF80B-C3C1-E44D-82DB-6DF0BD19F6A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4005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9D16AA-874E-0AD0-98A2-0B7E0ABA3C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5914C2-614B-326A-0074-04A8F1229F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AEA1F9-EC28-CEFD-BD14-3B3241911D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3951A-1C6E-AC47-B73D-3757FD9B248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93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84BF34-B1E6-027E-CBAA-AA1DEE7A6B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4F970C7-8C3E-C6AC-F96E-3D23FD8EF4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E676600-18FE-D1B8-3DC7-888ED5BA4A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CB73-E27C-8E47-A6C9-2A622EE2837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775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B9BDEB-C668-BB29-494A-7630376EFC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6068A9-0802-1E90-2023-05BD2922B6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EA4C4A-A227-63AF-5848-4E968D353E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6BBB3-E350-1047-8436-82AF4A0A807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614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23C383A-18ED-ABBC-A063-A7EAB0B4E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C33D51E-811C-C9C3-5538-D1DD57F0C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A9086C5-0E32-2441-3C20-8D7ECA42443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40DE7D-A713-FE63-DAF7-5AB13D0E093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66B8D5-5BE8-7F57-B560-196C2D1DD0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1976177-0996-0C4A-A2A5-57122078414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4525875-0A2A-D8AE-E859-337A845E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B70295D-6A0E-E5A2-B533-EE494A0369F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4A247308-7098-77E4-AFEE-67D03ED0A5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6850" y="301625"/>
            <a:ext cx="8586788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Foneticky totožné tvary </a:t>
            </a:r>
            <a:r>
              <a:rPr lang="cs-CZ" altLang="de-CZ" sz="2800" i="1">
                <a:latin typeface="Times New Roman" panose="02020603050405020304" pitchFamily="18" charset="0"/>
              </a:rPr>
              <a:t>зав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дом, зав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дам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ле,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ли </a:t>
            </a:r>
            <a:r>
              <a:rPr lang="cs-CZ" altLang="de-CZ" sz="2800">
                <a:latin typeface="Times New Roman" panose="02020603050405020304" pitchFamily="18" charset="0"/>
              </a:rPr>
              <a:t>mají různé koncovky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Zatímco koncovka Npl u tvrdých maskulin je i při přízvuku na kmeni jednoznačně /i/, je u maskulin končících na palatalizovaný konsonant s přízvukem na kmeni třeba argumentovat přes odpovídající měkká maskulina s přízvukem na koncovce (fonetické [</a:t>
            </a:r>
            <a:r>
              <a:rPr lang="de-DE" altLang="de-CZ" sz="2800">
                <a:latin typeface="Times New Roman" panose="02020603050405020304" pitchFamily="18" charset="0"/>
              </a:rPr>
              <a:t>ɪ</a:t>
            </a:r>
            <a:r>
              <a:rPr lang="cs-CZ" altLang="de-CZ" sz="2800">
                <a:latin typeface="Times New Roman" panose="02020603050405020304" pitchFamily="18" charset="0"/>
              </a:rPr>
              <a:t>] nemusí nutně být /i/)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Koncovky na {-я}se vysluvují s [ə]: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ля</a:t>
            </a:r>
            <a:r>
              <a:rPr lang="cs-CZ" altLang="de-CZ" sz="2800">
                <a:latin typeface="Times New Roman" panose="02020603050405020304" pitchFamily="18" charset="0"/>
              </a:rPr>
              <a:t> [ʌftəmʌ</a:t>
            </a:r>
            <a:r>
              <a:rPr lang="cs-CZ" altLang="de-CZ" sz="2800">
                <a:latin typeface="바탕" panose="02030600000101010101" pitchFamily="18" charset="-127"/>
                <a:ea typeface="바탕" panose="02030600000101010101" pitchFamily="18" charset="-127"/>
              </a:rPr>
              <a:t>'</a:t>
            </a:r>
            <a:r>
              <a:rPr lang="cs-CZ" altLang="de-CZ" sz="2800">
                <a:latin typeface="Times New Roman" panose="02020603050405020304" pitchFamily="18" charset="0"/>
              </a:rPr>
              <a:t>bilʲə]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Přesto je určení fonologického stavu pomocí substantiv s přízvukem na koncovce nezbytné, protože někde může [ə] odpovídat i /o/, jak jsme viděli v zs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поле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9E170801-EB0D-9471-EA7A-5B701A67E4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69875" y="301625"/>
            <a:ext cx="8658225" cy="63230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tvrdé koncovce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nestojí /f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baseline="-160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/ nikdy v silné pozici, stejně tak /i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 v koncovce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Ipl</a:t>
            </a:r>
            <a:r>
              <a:rPr lang="cs-CZ" altLang="de-CZ" sz="2800" dirty="0">
                <a:latin typeface="Times New Roman" panose="02020603050405020304" pitchFamily="18" charset="0"/>
              </a:rPr>
              <a:t>; proto se zapisují s indexem podle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Ďurovičovy</a:t>
            </a:r>
            <a:r>
              <a:rPr lang="cs-CZ" altLang="de-CZ" sz="2800" dirty="0">
                <a:latin typeface="Times New Roman" panose="02020603050405020304" pitchFamily="18" charset="0"/>
              </a:rPr>
              <a:t> systematiky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Pokud bychom /k,/, /g,/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und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x</a:t>
            </a:r>
            <a:r>
              <a:rPr lang="cs-CZ" altLang="de-CZ" sz="2800" dirty="0">
                <a:latin typeface="Times New Roman" panose="02020603050405020304" pitchFamily="18" charset="0"/>
              </a:rPr>
              <a:t>,/ chápali jako samostatné fonémy, museli bychom počítat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, popř.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substantiv na veláru se systematickou kmenovou alternací: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техники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филологи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петухи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Kmeny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sykavku fungují částečně podle tvrdého, částečně podle měkkého paradigmatu, ovšem se svými typickými pravopisnými zvláštnostmi. Pokud kmen končí na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dirty="0">
                <a:latin typeface="Times New Roman" panose="02020603050405020304" pitchFamily="18" charset="0"/>
              </a:rPr>
              <a:t>/, je to měkký vzor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ножа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ножу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ножи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dirty="0">
                <a:latin typeface="Times New Roman" panose="02020603050405020304" pitchFamily="18" charset="0"/>
              </a:rPr>
              <a:t> atd.); zdánlivý rozdíl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je čistě ortografický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7ADD1D3-C64C-ADF4-CF22-D54BF4A0F8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28600"/>
            <a:ext cx="8496300" cy="62515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Pokud kmen končí na /-c/, jedná se o tvrdý vzor: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отец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отцу</a:t>
            </a:r>
            <a:r>
              <a:rPr lang="cs-CZ" altLang="de-CZ" sz="2800" i="1" dirty="0">
                <a:latin typeface="Times New Roman" panose="02020603050405020304" pitchFamily="18" charset="0"/>
              </a:rPr>
              <a:t> ...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отцы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ов</a:t>
            </a:r>
            <a:r>
              <a:rPr lang="cs-CZ" altLang="de-CZ" sz="2800" dirty="0">
                <a:latin typeface="Times New Roman" panose="02020603050405020304" pitchFamily="18" charset="0"/>
              </a:rPr>
              <a:t> atd.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Jestliže kmen končí na /-j/, koncovky vypadají graficky jako v měkké variantě, což souvisí s psaním /j/ po vokálech v ruštině;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ovšem odkazuje na tvrdou variantu paradigmatu: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/tra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vaj+Ø/,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dirty="0">
                <a:latin typeface="Times New Roman" panose="02020603050405020304" pitchFamily="18" charset="0"/>
              </a:rPr>
              <a:t> /tra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vaj+a/,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трамваем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лишаём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трамваях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Před /j/ může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vystupovat pohyblivý vokál, který v ostatních tvarech není: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#j+a/,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муравью</a:t>
            </a:r>
            <a:r>
              <a:rPr lang="cs-CZ" altLang="de-CZ" sz="2800" dirty="0">
                <a:latin typeface="Times New Roman" panose="02020603050405020304" pitchFamily="18" charset="0"/>
              </a:rPr>
              <a:t> 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#j+u/ atd.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5604D2F2-0E5F-FAB6-58FB-C5BA8484BE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301625"/>
            <a:ext cx="8513762" cy="61071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Problém představují na základě grafiky podstatná jména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, a to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</a:t>
            </a:r>
            <a:r>
              <a:rPr lang="cs-CZ" altLang="de-CZ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пролетариям</a:t>
            </a:r>
            <a:r>
              <a:rPr lang="cs-CZ" altLang="de-CZ" sz="2800" dirty="0">
                <a:latin typeface="Times New Roman" panose="02020603050405020304" pitchFamily="18" charset="0"/>
              </a:rPr>
              <a:t> atd. Je to jiná koncovka?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=&gt; Poněvadž toto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není nikdy pod přízvukem, je věc nejednoznačná: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пролетарии</a:t>
            </a:r>
            <a:r>
              <a:rPr lang="cs-CZ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prəlʲ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'</a:t>
            </a:r>
            <a:r>
              <a:rPr lang="cs-CZ" altLang="de-CZ" sz="2800" dirty="0" err="1">
                <a:latin typeface="Times New Roman" panose="02020603050405020304" pitchFamily="18" charset="0"/>
              </a:rPr>
              <a:t>tarʲ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ɪɪ</a:t>
            </a:r>
            <a:r>
              <a:rPr lang="cs-CZ" altLang="de-CZ" sz="2800" dirty="0">
                <a:latin typeface="Times New Roman" panose="02020603050405020304" pitchFamily="18" charset="0"/>
              </a:rPr>
              <a:t>] odpovídá foneticky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</a:rPr>
              <a:t>trʌm'vaj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]. Jestli v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základě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koncovku interpretujeme jako /e/, lze to dělat i zde, s tím, že odchylné je pouze psaní (k tomu se mimochodem hodí fakt, že substantiva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 jsou vždy přejatá).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4A5B8901-EFA2-2FA2-B849-DA55EE89D3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157163"/>
            <a:ext cx="8640762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Pokud to nechceme, musíme pro typ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>
                <a:latin typeface="Times New Roman" panose="02020603050405020304" pitchFamily="18" charset="0"/>
              </a:rPr>
              <a:t> postulovat zvláštní koncovku Lsg /-i</a:t>
            </a:r>
            <a:r>
              <a:rPr lang="cs-CZ" altLang="de-CZ" sz="2400" baseline="-16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/ (/e/ a /i/ nelze rozlišovat); pak je ale otázka, zda bychom takto neměli postupovat i v případě Isg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пролетарием </a:t>
            </a:r>
            <a:r>
              <a:rPr lang="cs-CZ" altLang="de-CZ" sz="2800">
                <a:latin typeface="Times New Roman" panose="02020603050405020304" pitchFamily="18" charset="0"/>
              </a:rPr>
              <a:t>a Gpl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пролетариев</a:t>
            </a:r>
            <a:r>
              <a:rPr lang="cs-CZ" altLang="de-CZ" sz="2800">
                <a:latin typeface="Times New Roman" panose="02020603050405020304" pitchFamily="18" charset="0"/>
              </a:rPr>
              <a:t>, ba mohli bychom v tomto typu vybrat i všechny koncovky obsahující grafické {я}, protože fonetické [ə] by teoreticky mohlo být fonologické /o/ (místo /a/ bychom psali /a</a:t>
            </a:r>
            <a:r>
              <a:rPr lang="cs-CZ" altLang="de-CZ" sz="2400" baseline="-16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/)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   =&gt; Jeví se jako ekonomičtější srovnat všechny koncovky typu </a:t>
            </a:r>
            <a:r>
              <a:rPr lang="cs-CZ" altLang="de-CZ" sz="2800" i="1">
                <a:latin typeface="Times New Roman" panose="02020603050405020304" pitchFamily="18" charset="0"/>
              </a:rPr>
              <a:t>пролет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рий</a:t>
            </a:r>
            <a:r>
              <a:rPr lang="cs-CZ" altLang="de-CZ" sz="2800">
                <a:latin typeface="Times New Roman" panose="02020603050405020304" pitchFamily="18" charset="0"/>
              </a:rPr>
              <a:t> s koncovkami typu </a:t>
            </a:r>
            <a:r>
              <a:rPr lang="cs-CZ" altLang="de-CZ" sz="2800" i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й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(лиш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й)</a:t>
            </a:r>
            <a:r>
              <a:rPr lang="cs-CZ" altLang="de-CZ" sz="2800">
                <a:latin typeface="Times New Roman" panose="02020603050405020304" pitchFamily="18" charset="0"/>
              </a:rPr>
              <a:t> a identifikovat je podle něho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C33F21FF-8A17-8410-14D6-6BB7060DBF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8640762" cy="65516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Podobný problém, ale kvazi naruby máme 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нин</a:t>
            </a:r>
            <a:r>
              <a:rPr lang="cs-CZ" altLang="de-CZ" sz="2800" dirty="0">
                <a:latin typeface="Times New Roman" panose="02020603050405020304" pitchFamily="18" charset="0"/>
              </a:rPr>
              <a:t>: tento typ má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graficky na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}, které jinde nevystupuje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je s nulovou koncovkou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крестьян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англичан</a:t>
            </a:r>
            <a:r>
              <a:rPr lang="cs-CZ" altLang="de-CZ" sz="2800" dirty="0">
                <a:latin typeface="Times New Roman" panose="02020603050405020304" pitchFamily="18" charset="0"/>
              </a:rPr>
              <a:t>, dále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крестьянам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англичанам</a:t>
            </a:r>
            <a:r>
              <a:rPr lang="cs-CZ" altLang="de-CZ" sz="2800" dirty="0">
                <a:latin typeface="Times New Roman" panose="02020603050405020304" pitchFamily="18" charset="0"/>
              </a:rPr>
              <a:t> atd.)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Ani toto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není nikdy pod přízvukem, zní tedy jako [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]. Dalo by se identifikovat s /i/, které vystupuje v tvarech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столы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рубли</a:t>
            </a:r>
            <a:r>
              <a:rPr lang="cs-CZ" altLang="de-CZ" sz="2800" dirty="0">
                <a:latin typeface="Times New Roman" panose="02020603050405020304" pitchFamily="18" charset="0"/>
              </a:rPr>
              <a:t>. Zůstává pak ovšem zvláštní kmenová alternace /n,/ - /n/ mezi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a ostatními tvary. Pokud budeme předpokládat /e/, pak je měkkost pouze poziční, není fonologická a nemusíme předpokládat kmenovou alternaci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=&gt; Paradigma tvrdých a měkkých maskulin je principiálně jednotné, s výjimkou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a s grafickými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4EFC72A-5363-1506-7E64-9DFD0915D6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228600"/>
            <a:ext cx="8640762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odlišnostmi Lsg typu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пролетарий </a:t>
            </a:r>
            <a:r>
              <a:rPr lang="cs-CZ" altLang="de-CZ" sz="2800">
                <a:latin typeface="Times New Roman" panose="02020603050405020304" pitchFamily="18" charset="0"/>
              </a:rPr>
              <a:t>a Npl typu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крестьянин </a:t>
            </a:r>
            <a:r>
              <a:rPr lang="cs-CZ" altLang="de-CZ" sz="2800">
                <a:latin typeface="Times New Roman" panose="02020603050405020304" pitchFamily="18" charset="0"/>
              </a:rPr>
              <a:t>(s tím, že ten poslední by se dal interpretovat i jako skutečně jinou koncovku, jako /e/)</a:t>
            </a:r>
          </a:p>
          <a:p>
            <a:pPr marL="336550" indent="-336550" algn="l" eaLnBrk="1" hangingPunct="1">
              <a:spcBef>
                <a:spcPts val="800"/>
              </a:spcBef>
              <a:buClrTx/>
              <a:buSzPct val="45000"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Další koncovky (lexikálně podmíněné):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Gsg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напиться квасу, кровь из носу</a:t>
            </a:r>
            <a:r>
              <a:rPr lang="cs-CZ" altLang="de-CZ" sz="2800">
                <a:latin typeface="Times New Roman" panose="02020603050405020304" pitchFamily="18" charset="0"/>
              </a:rPr>
              <a:t> ,stůj co stůj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Lsg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в шкаф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 (о шк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фе), сидеть на дуб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 – на д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бе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Npl na </a:t>
            </a:r>
            <a:r>
              <a:rPr lang="cs-CZ" altLang="de-CZ" sz="2800" i="1">
                <a:latin typeface="Times New Roman" panose="02020603050405020304" pitchFamily="18" charset="0"/>
              </a:rPr>
              <a:t>-a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 – 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, s kmenem rozšířeným o </a:t>
            </a:r>
            <a:r>
              <a:rPr lang="cs-CZ" altLang="de-CZ" sz="2800" i="1">
                <a:latin typeface="Times New Roman" panose="02020603050405020304" pitchFamily="18" charset="0"/>
              </a:rPr>
              <a:t>-j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брат - братья</a:t>
            </a:r>
            <a:r>
              <a:rPr lang="cs-CZ" altLang="de-CZ" sz="2800">
                <a:latin typeface="Times New Roman" panose="02020603050405020304" pitchFamily="18" charset="0"/>
              </a:rPr>
              <a:t>, substantiva na -</a:t>
            </a:r>
            <a:r>
              <a:rPr lang="cs-CZ" altLang="de-CZ" sz="2800" i="1">
                <a:latin typeface="Times New Roman" panose="02020603050405020304" pitchFamily="18" charset="0"/>
              </a:rPr>
              <a:t>onok</a:t>
            </a:r>
            <a:r>
              <a:rPr lang="cs-CZ" altLang="de-CZ" sz="2800">
                <a:latin typeface="Times New Roman" panose="02020603050405020304" pitchFamily="18" charset="0"/>
              </a:rPr>
              <a:t> s kmenem na -</a:t>
            </a:r>
            <a:r>
              <a:rPr lang="cs-CZ" altLang="de-CZ" sz="2800" i="1">
                <a:latin typeface="Times New Roman" panose="02020603050405020304" pitchFamily="18" charset="0"/>
              </a:rPr>
              <a:t>at</a:t>
            </a:r>
            <a:r>
              <a:rPr lang="cs-CZ" altLang="de-CZ" sz="2800">
                <a:latin typeface="Times New Roman" panose="02020603050405020304" pitchFamily="18" charset="0"/>
              </a:rPr>
              <a:t>- v plurálu </a:t>
            </a:r>
            <a:r>
              <a:rPr lang="cs-CZ" altLang="de-CZ" sz="2800" i="1">
                <a:latin typeface="Times New Roman" panose="02020603050405020304" pitchFamily="18" charset="0"/>
              </a:rPr>
              <a:t>телёнок - телята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60DA11D9-B223-5EE7-489C-009063027D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496300" cy="6335712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substantiv s rozšířeným kmenem v plurálu je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částečně na -of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baseline="-160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зятьёв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částečně na /ej/, které ovšem není koncovkou -ej z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рубль</a:t>
            </a:r>
            <a:r>
              <a:rPr lang="cs-CZ" altLang="de-CZ" sz="2800" dirty="0">
                <a:latin typeface="Times New Roman" panose="02020603050405020304" pitchFamily="18" charset="0"/>
              </a:rPr>
              <a:t>, ale pohyblivý vokál /e/ před /j/ rozšířeného kmene: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	 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mužja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dirty="0">
                <a:latin typeface="Times New Roman" panose="02020603050405020304" pitchFamily="18" charset="0"/>
              </a:rPr>
              <a:t> 		    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ja/</a:t>
            </a:r>
          </a:p>
          <a:p>
            <a:pPr marL="338138" indent="-338138" algn="l" eaLnBrk="1" hangingPunct="1">
              <a:spcBef>
                <a:spcPts val="8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	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mužej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  </a:t>
            </a: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ej/</a:t>
            </a:r>
          </a:p>
          <a:p>
            <a:pPr marL="338138" indent="-338138" algn="l" eaLnBrk="1" hangingPunct="1">
              <a:spcBef>
                <a:spcPts val="8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>
                <a:latin typeface="Times New Roman" panose="02020603050405020304" pitchFamily="18" charset="0"/>
              </a:rPr>
              <a:t>   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mužjam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i="1" dirty="0">
                <a:latin typeface="Times New Roman" panose="02020603050405020304" pitchFamily="18" charset="0"/>
              </a:rPr>
              <a:t>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	    </a:t>
            </a: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jam/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Vzhledem k tomu, že plurálový kmen je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</a:t>
            </a:r>
            <a:r>
              <a:rPr lang="cs-CZ" altLang="de-CZ" sz="2800" dirty="0">
                <a:latin typeface="Times New Roman" panose="02020603050405020304" pitchFamily="18" charset="0"/>
              </a:rPr>
              <a:t>/, resp. 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j/, je třeba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interpretovat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muž#e#j</a:t>
            </a:r>
            <a:r>
              <a:rPr lang="cs-CZ" altLang="de-CZ" sz="2800" dirty="0">
                <a:latin typeface="Times New Roman" panose="02020603050405020304" pitchFamily="18" charset="0"/>
              </a:rPr>
              <a:t>/ +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#e#j/ +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; jedná se o jinou morfologickou strukturu než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kde je /rubl, + ej/.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друзей</a:t>
            </a:r>
            <a:r>
              <a:rPr lang="cs-CZ" altLang="de-CZ" sz="2800" dirty="0">
                <a:latin typeface="Times New Roman" panose="02020603050405020304" pitchFamily="18" charset="0"/>
              </a:rPr>
              <a:t> mají morfologicky stejnou strukturu jako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endParaRPr lang="cs-CZ" altLang="de-CZ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1">
            <a:extLst>
              <a:ext uri="{FF2B5EF4-FFF2-40B4-BE49-F238E27FC236}">
                <a16:creationId xmlns:a16="http://schemas.microsoft.com/office/drawing/2014/main" id="{BA64F462-AED1-AA8B-07E8-6AC86754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18488" cy="708025"/>
          </a:xfrm>
        </p:spPr>
        <p:txBody>
          <a:bodyPr/>
          <a:lstStyle/>
          <a:p>
            <a:pPr algn="l"/>
            <a:r>
              <a:rPr lang="de-DE" altLang="de-CZ" sz="2800">
                <a:latin typeface="Times New Roman" panose="02020603050405020304" pitchFamily="18" charset="0"/>
              </a:rPr>
              <a:t>RG (1980, §1211):</a:t>
            </a:r>
          </a:p>
        </p:txBody>
      </p:sp>
      <p:sp>
        <p:nvSpPr>
          <p:cNvPr id="50178" name="Rechteck 3">
            <a:extLst>
              <a:ext uri="{FF2B5EF4-FFF2-40B4-BE49-F238E27FC236}">
                <a16:creationId xmlns:a16="http://schemas.microsoft.com/office/drawing/2014/main" id="{E1EA40AA-37EF-3322-2B03-E04D5757D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96975"/>
            <a:ext cx="81359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Существительные с</a:t>
            </a:r>
            <a:r>
              <a:rPr lang="en-US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|j|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в конце основы мн. ч. имеют в им. п. флексию ­|а| (орфогр.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) и в форме род. п. — флексии ­|оф</a:t>
            </a:r>
            <a:r>
              <a:rPr lang="ru-RU" altLang="de-CZ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| (орфогр.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ёв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ев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) или 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нулевую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. Выбор флексии род. п. определяется типом ударения. Существительные с ударением на флексии в формах мн. ч. имеют в род. п. 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нулевую флексию с беглой гласной в основе перед</a:t>
            </a:r>
            <a:r>
              <a:rPr lang="en-US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 |j|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(см. § 1231):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друг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друзья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друзей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князь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сыновья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сыновей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(о форме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сыны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см. ниже). </a:t>
            </a:r>
            <a:endParaRPr lang="de-DE" altLang="de-CZ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ED061C7-BD57-3746-6FBF-A88E17DFB4E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230188"/>
            <a:ext cx="8512175" cy="6249987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Ještě delší rozšíření kmene má substantivum </a:t>
            </a:r>
            <a:r>
              <a:rPr lang="cs-CZ" altLang="de-CZ" sz="2800" i="1">
                <a:latin typeface="Times New Roman" panose="02020603050405020304" pitchFamily="18" charset="0"/>
              </a:rPr>
              <a:t>сын: сыновь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. Gpl </a:t>
            </a:r>
            <a:r>
              <a:rPr lang="cs-CZ" altLang="de-CZ" sz="2800" i="1">
                <a:latin typeface="Times New Roman" panose="02020603050405020304" pitchFamily="18" charset="0"/>
              </a:rPr>
              <a:t>сыновей</a:t>
            </a:r>
            <a:r>
              <a:rPr lang="cs-CZ" altLang="de-CZ" sz="2800">
                <a:latin typeface="Times New Roman" panose="02020603050405020304" pitchFamily="18" charset="0"/>
              </a:rPr>
              <a:t> má v soulad</a:t>
            </a:r>
            <a:r>
              <a:rPr lang="de-CH" altLang="de-CZ" sz="2800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 s posledním odstavcem nulovou koncovkou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Obecně nulová koncovka v Gpl maskulin není vzácná: mají ji zejména substantiva na -</a:t>
            </a:r>
            <a:r>
              <a:rPr lang="cs-CZ" altLang="de-CZ" sz="2800" i="1">
                <a:latin typeface="Times New Roman" panose="02020603050405020304" pitchFamily="18" charset="0"/>
              </a:rPr>
              <a:t>in</a:t>
            </a:r>
            <a:r>
              <a:rPr lang="cs-CZ" altLang="de-CZ" sz="2800">
                <a:latin typeface="Times New Roman" panose="02020603050405020304" pitchFamily="18" charset="0"/>
              </a:rPr>
              <a:t> (které v pl odpadne) s Npl na -</a:t>
            </a:r>
            <a:r>
              <a:rPr lang="cs-CZ" altLang="de-CZ" sz="2800" i="1">
                <a:latin typeface="Times New Roman" panose="02020603050405020304" pitchFamily="18" charset="0"/>
              </a:rPr>
              <a:t>e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крестьянин, англичанин</a:t>
            </a:r>
            <a:r>
              <a:rPr lang="cs-CZ" altLang="de-CZ" sz="2800">
                <a:latin typeface="Times New Roman" panose="02020603050405020304" pitchFamily="18" charset="0"/>
              </a:rPr>
              <a:t>, pl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крестьяне, англичане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крестьян, англичан</a:t>
            </a:r>
            <a:r>
              <a:rPr lang="cs-CZ" altLang="de-CZ" sz="2800">
                <a:latin typeface="Times New Roman" panose="02020603050405020304" pitchFamily="18" charset="0"/>
              </a:rPr>
              <a:t>, další označení národů jako </a:t>
            </a:r>
            <a:r>
              <a:rPr lang="cs-CZ" altLang="de-CZ" sz="2800" i="1">
                <a:latin typeface="Times New Roman" panose="02020603050405020304" pitchFamily="18" charset="0"/>
              </a:rPr>
              <a:t>груз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н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грузины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грузин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турок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турки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турок</a:t>
            </a:r>
            <a:r>
              <a:rPr lang="cs-CZ" altLang="de-CZ" sz="2800">
                <a:latin typeface="Times New Roman" panose="02020603050405020304" pitchFamily="18" charset="0"/>
              </a:rPr>
              <a:t>, některá označení osob z oblasti vojenské jako </a:t>
            </a:r>
            <a:r>
              <a:rPr lang="cs-CZ" altLang="de-CZ" sz="2800" i="1">
                <a:latin typeface="Times New Roman" panose="02020603050405020304" pitchFamily="18" charset="0"/>
              </a:rPr>
              <a:t>партизан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партизаны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парти-зан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солдат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солдаты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солдат</a:t>
            </a:r>
            <a:r>
              <a:rPr lang="cs-CZ" altLang="de-CZ" sz="2800">
                <a:latin typeface="Times New Roman" panose="02020603050405020304" pitchFamily="18" charset="0"/>
              </a:rPr>
              <a:t> aj., některé míry jako </a:t>
            </a:r>
            <a:r>
              <a:rPr lang="cs-CZ" altLang="de-CZ" sz="2800" i="1">
                <a:latin typeface="Times New Roman" panose="02020603050405020304" pitchFamily="18" charset="0"/>
              </a:rPr>
              <a:t>ватт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грамм</a:t>
            </a:r>
            <a:r>
              <a:rPr lang="cs-CZ" altLang="de-CZ" sz="2800">
                <a:latin typeface="Times New Roman" panose="02020603050405020304" pitchFamily="18" charset="0"/>
              </a:rPr>
              <a:t>, některé párové předměty jako </a:t>
            </a:r>
            <a:r>
              <a:rPr lang="cs-CZ" altLang="de-CZ" sz="2800" i="1">
                <a:latin typeface="Times New Roman" panose="02020603050405020304" pitchFamily="18" charset="0"/>
              </a:rPr>
              <a:t>глаз, сапог</a:t>
            </a:r>
            <a:r>
              <a:rPr lang="cs-CZ" altLang="de-CZ" sz="2800">
                <a:latin typeface="Times New Roman" panose="02020603050405020304" pitchFamily="18" charset="0"/>
              </a:rPr>
              <a:t> a slova </a:t>
            </a:r>
            <a:r>
              <a:rPr lang="cs-CZ" altLang="de-CZ" sz="2800" i="1">
                <a:latin typeface="Times New Roman" panose="02020603050405020304" pitchFamily="18" charset="0"/>
              </a:rPr>
              <a:t>волос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человек</a:t>
            </a:r>
            <a:r>
              <a:rPr lang="cs-CZ" altLang="de-CZ" sz="2800">
                <a:latin typeface="Times New Roman" panose="02020603050405020304" pitchFamily="18" charset="0"/>
              </a:rPr>
              <a:t> (poslední pouze ve spojení s číslovkami typu </a:t>
            </a:r>
            <a:r>
              <a:rPr lang="cs-CZ" altLang="de-CZ" sz="2800" i="1">
                <a:latin typeface="Times New Roman" panose="02020603050405020304" pitchFamily="18" charset="0"/>
              </a:rPr>
              <a:t>пять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человек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964BEE2F-2228-2507-63CD-EE4ACC839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Úvodní poznámky k ruskému tvarosloví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A685F28-D58E-20EB-366A-1AD8DE265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7638"/>
            <a:ext cx="8229600" cy="54086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Ruština má relativně bohaté tvarosloví, mnoho koncovek, převážně díky systému šesti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flektivně</a:t>
            </a:r>
            <a:r>
              <a:rPr lang="cs-CZ" altLang="de-CZ" sz="2800" dirty="0">
                <a:latin typeface="Times New Roman" panose="02020603050405020304" pitchFamily="18" charset="0"/>
              </a:rPr>
              <a:t> vyjádřených pádů v nominální oblasti. To ji liší od západoevropských 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balkánskoslovanských</a:t>
            </a:r>
            <a:r>
              <a:rPr lang="cs-CZ" altLang="de-CZ" sz="2800" dirty="0">
                <a:latin typeface="Times New Roman" panose="02020603050405020304" pitchFamily="18" charset="0"/>
              </a:rPr>
              <a:t> jazyků a spojuje ji s ostatními slovanskými jazyky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Analýza morfologického systému je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stížena</a:t>
            </a:r>
            <a:r>
              <a:rPr lang="cs-CZ" altLang="de-CZ" sz="2800" dirty="0">
                <a:latin typeface="Times New Roman" panose="02020603050405020304" pitchFamily="18" charset="0"/>
              </a:rPr>
              <a:t> ortografickými konvencemi: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женá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земля</a:t>
            </a:r>
            <a:r>
              <a:rPr lang="cs-CZ" altLang="de-CZ" sz="2800" i="1" dirty="0">
                <a:latin typeface="Times New Roman" panose="02020603050405020304" pitchFamily="18" charset="0"/>
              </a:rPr>
              <a:t>́,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жён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земéль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Je nezbytné interpretovat vlastnosti spisovně ruského foneticko-fonologického systému: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окнó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слóво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óкна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словá</a:t>
            </a:r>
            <a:r>
              <a:rPr lang="cs-CZ" altLang="de-CZ" sz="2800" dirty="0">
                <a:latin typeface="Times New Roman" panose="02020603050405020304" pitchFamily="18" charset="0"/>
              </a:rPr>
              <a:t>: kolik je zde koncovek?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20B75754-F4AD-C43B-7FF4-CE8E216700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215900"/>
            <a:ext cx="8585200" cy="64087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Specifické případy jsou substantiva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</a:t>
            </a:r>
            <a:r>
              <a:rPr lang="cs-CZ" altLang="de-CZ" sz="2800" dirty="0">
                <a:latin typeface="Times New Roman" panose="02020603050405020304" pitchFamily="18" charset="0"/>
              </a:rPr>
              <a:t>, která sledují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tvrdé paradigma,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 měkké: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соседям</a:t>
            </a:r>
            <a:r>
              <a:rPr lang="cs-CZ" altLang="de-CZ" sz="2800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рти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черт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черт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se vyznačuje dokonce vokalickou kmenovou alternací mezi singulárem a plurálem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0F89338-70EF-0CDF-1C14-0FE3800614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713787" cy="6408737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Neutra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Neutra se liší od maskulin systematicky pouze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NAsg</a:t>
            </a:r>
            <a:r>
              <a:rPr lang="cs-CZ" altLang="de-CZ" sz="2800" dirty="0">
                <a:latin typeface="Times New Roman" panose="02020603050405020304" pitchFamily="18" charset="0"/>
              </a:rPr>
              <a:t>, nemají totiž zde nulovou koncovku. Jedno jediné maskulinum má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na konci grafické -</a:t>
            </a:r>
            <a:r>
              <a:rPr lang="cs-CZ" altLang="de-CZ" sz="2800" i="1" dirty="0">
                <a:latin typeface="Times New Roman" panose="02020603050405020304" pitchFamily="18" charset="0"/>
              </a:rPr>
              <a:t>e</a:t>
            </a:r>
            <a:r>
              <a:rPr lang="cs-CZ" altLang="de-CZ" sz="2800" dirty="0">
                <a:latin typeface="Times New Roman" panose="02020603050405020304" pitchFamily="18" charset="0"/>
              </a:rPr>
              <a:t> (jehož fonologická interpretace je problematická, protože není pod přízvukem a není s čím ho srovnat):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</a:t>
            </a:r>
            <a:r>
              <a:rPr lang="cs-CZ" altLang="de-CZ" sz="2800" dirty="0">
                <a:latin typeface="Times New Roman" panose="02020603050405020304" pitchFamily="18" charset="0"/>
              </a:rPr>
              <a:t> ,tovaryš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. Slovo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кофе</a:t>
            </a:r>
            <a:r>
              <a:rPr lang="cs-CZ" altLang="de-CZ" sz="2800" dirty="0">
                <a:latin typeface="Times New Roman" panose="02020603050405020304" pitchFamily="18" charset="0"/>
              </a:rPr>
              <a:t> sem nepatří, protože jeho nesklonnost naznačuje, že -</a:t>
            </a:r>
            <a:r>
              <a:rPr lang="cs-CZ" altLang="de-CZ" sz="2800" i="1" dirty="0">
                <a:latin typeface="Times New Roman" panose="02020603050405020304" pitchFamily="18" charset="0"/>
              </a:rPr>
              <a:t>e </a:t>
            </a:r>
            <a:r>
              <a:rPr lang="cs-CZ" altLang="de-CZ" sz="2800" dirty="0">
                <a:latin typeface="Times New Roman" panose="02020603050405020304" pitchFamily="18" charset="0"/>
              </a:rPr>
              <a:t>není koncovka (nehledě na to, že hovorově je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кофе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i středního rodu); zajímavější je odvozený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домище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(augmentativa)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домишко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deminutiva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který má rod podle základního slova</a:t>
            </a:r>
            <a:r>
              <a:rPr lang="ru-RU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Вот такой не обычный домище!, Домишко был маленький </a:t>
            </a:r>
            <a:r>
              <a:rPr lang="cs-CZ" altLang="de-CZ" sz="2800" dirty="0">
                <a:latin typeface="Times New Roman" panose="02020603050405020304" pitchFamily="18" charset="0"/>
              </a:rPr>
              <a:t>(rod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dirty="0">
                <a:latin typeface="Times New Roman" panose="02020603050405020304" pitchFamily="18" charset="0"/>
              </a:rPr>
              <a:t>). Čili některá maskulina mají prokazatelně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o </a:t>
            </a: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NAsg</a:t>
            </a:r>
            <a:r>
              <a:rPr lang="cs-CZ" altLang="de-CZ" sz="2800" dirty="0">
                <a:latin typeface="Times New Roman" panose="02020603050405020304" pitchFamily="18" charset="0"/>
              </a:rPr>
              <a:t>!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547130CF-BAF6-DC7E-D3DA-B3FA6CE2E3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7663" y="220663"/>
            <a:ext cx="8226425" cy="6408737"/>
          </a:xfrm>
        </p:spPr>
        <p:txBody>
          <a:bodyPr anchor="t"/>
          <a:lstStyle/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		</a:t>
            </a:r>
            <a:r>
              <a:rPr lang="de-CH" altLang="de-CZ" sz="2800">
                <a:latin typeface="Times New Roman" panose="02020603050405020304" pitchFamily="18" charset="0"/>
              </a:rPr>
              <a:t>-o</a:t>
            </a:r>
            <a:r>
              <a:rPr lang="ru-RU" altLang="de-CZ" sz="2800">
                <a:latin typeface="Times New Roman" panose="02020603050405020304" pitchFamily="18" charset="0"/>
              </a:rPr>
              <a:t>	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правилу</a:t>
            </a:r>
            <a:r>
              <a:rPr lang="de-CH" altLang="de-CZ" sz="2800">
                <a:latin typeface="Times New Roman" panose="02020603050405020304" pitchFamily="18" charset="0"/>
              </a:rPr>
              <a:t>		-u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</a:t>
            </a:r>
            <a:r>
              <a:rPr lang="de-CH" altLang="de-CZ" sz="2800">
                <a:latin typeface="Times New Roman" panose="02020603050405020304" pitchFamily="18" charset="0"/>
              </a:rPr>
              <a:t>		-o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правилом</a:t>
            </a:r>
            <a:r>
              <a:rPr lang="de-CH" altLang="de-CZ" sz="2800">
                <a:latin typeface="Times New Roman" panose="02020603050405020304" pitchFamily="18" charset="0"/>
              </a:rPr>
              <a:t>	-om</a:t>
            </a:r>
            <a:r>
              <a:rPr lang="ru-RU" altLang="de-CZ" sz="28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письмом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правиле</a:t>
            </a:r>
            <a:r>
              <a:rPr lang="de-CH" altLang="de-CZ" sz="2800">
                <a:latin typeface="Times New Roman" panose="02020603050405020304" pitchFamily="18" charset="0"/>
              </a:rPr>
              <a:t>		-e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письме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</a:t>
            </a:r>
            <a:r>
              <a:rPr lang="de-CH" altLang="de-CZ" sz="2800">
                <a:latin typeface="Times New Roman" panose="02020603050405020304" pitchFamily="18" charset="0"/>
              </a:rPr>
              <a:t>		-Ø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правилам</a:t>
            </a:r>
            <a:r>
              <a:rPr lang="de-CH" altLang="de-CZ" sz="2800">
                <a:latin typeface="Times New Roman" panose="02020603050405020304" pitchFamily="18" charset="0"/>
              </a:rPr>
              <a:t>	-am</a:t>
            </a:r>
            <a:r>
              <a:rPr lang="ru-RU" altLang="de-CZ" sz="2800">
                <a:latin typeface="Times New Roman" panose="02020603050405020304" pitchFamily="18" charset="0"/>
              </a:rPr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словам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правилами</a:t>
            </a:r>
            <a:r>
              <a:rPr lang="de-CH" altLang="de-CZ" sz="2800">
                <a:latin typeface="Times New Roman" panose="02020603050405020304" pitchFamily="18" charset="0"/>
              </a:rPr>
              <a:t>	-am,i</a:t>
            </a:r>
            <a:r>
              <a:rPr lang="de-CH" altLang="de-CZ" sz="2400" baseline="-16000">
                <a:latin typeface="Times New Roman" panose="02020603050405020304" pitchFamily="18" charset="0"/>
              </a:rPr>
              <a:t>3</a:t>
            </a:r>
            <a:r>
              <a:rPr lang="ru-RU" altLang="de-CZ" sz="2400" baseline="-160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словами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правилах</a:t>
            </a:r>
            <a:r>
              <a:rPr lang="de-CH" altLang="de-CZ" sz="2800">
                <a:latin typeface="Times New Roman" panose="02020603050405020304" pitchFamily="18" charset="0"/>
              </a:rPr>
              <a:t>	-ax</a:t>
            </a:r>
            <a:r>
              <a:rPr lang="ru-RU" altLang="de-CZ" sz="28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словах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5DBE34E9-6162-6576-3585-71D426C06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74638"/>
            <a:ext cx="8226425" cy="6308725"/>
          </a:xfrm>
        </p:spPr>
        <p:txBody>
          <a:bodyPr anchor="t"/>
          <a:lstStyle/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			</a:t>
            </a:r>
            <a:r>
              <a:rPr lang="de-CH" altLang="de-CZ" sz="2800" dirty="0">
                <a:latin typeface="Times New Roman" panose="02020603050405020304" pitchFamily="18" charset="0"/>
              </a:rPr>
              <a:t>-o		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  <a:r>
              <a:rPr lang="ru-RU" altLang="de-CZ" sz="2800" dirty="0">
                <a:latin typeface="Times New Roman" panose="02020603050405020304" pitchFamily="18" charset="0"/>
              </a:rPr>
              <a:t>		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белья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лю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</a:t>
            </a:r>
            <a:r>
              <a:rPr lang="de-CH" altLang="de-CZ" sz="2800" dirty="0">
                <a:latin typeface="Times New Roman" panose="02020603050405020304" pitchFamily="18" charset="0"/>
              </a:rPr>
              <a:t>			-o</a:t>
            </a:r>
            <a:r>
              <a:rPr lang="ru-RU" altLang="de-CZ" sz="2800" dirty="0">
                <a:latin typeface="Times New Roman" panose="02020603050405020304" pitchFamily="18" charset="0"/>
              </a:rPr>
              <a:t>	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лем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r>
              <a:rPr lang="ru-RU" altLang="de-CZ" sz="2800" dirty="0">
                <a:latin typeface="Times New Roman" panose="02020603050405020304" pitchFamily="18" charset="0"/>
              </a:rPr>
              <a:t>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бельём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</a:t>
            </a:r>
            <a:r>
              <a:rPr lang="ru-RU" altLang="de-CZ" sz="2800" dirty="0">
                <a:latin typeface="Times New Roman" panose="02020603050405020304" pitchFamily="18" charset="0"/>
              </a:rPr>
              <a:t>	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белье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м</a:t>
            </a:r>
            <a:r>
              <a:rPr lang="de-CH" altLang="de-CZ" sz="2800" dirty="0">
                <a:latin typeface="Times New Roman" panose="02020603050405020304" pitchFamily="18" charset="0"/>
              </a:rPr>
              <a:t>		-am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ми</a:t>
            </a:r>
            <a:r>
              <a:rPr lang="de-CH" altLang="de-CZ" sz="2800" dirty="0">
                <a:latin typeface="Times New Roman" panose="02020603050405020304" pitchFamily="18" charset="0"/>
              </a:rPr>
              <a:t>		-am,i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3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х</a:t>
            </a:r>
            <a:r>
              <a:rPr lang="de-CH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ax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2FB126CE-CC75-6810-F23B-C9EABABC1B2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423275" cy="57594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Stejně jako u maskulin je i u neuter jediný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systema-tický</a:t>
            </a:r>
            <a:r>
              <a:rPr lang="cs-CZ" altLang="de-CZ" sz="2800" dirty="0">
                <a:latin typeface="Times New Roman" panose="02020603050405020304" pitchFamily="18" charset="0"/>
              </a:rPr>
              <a:t> rozdíl mezi tvrdým a měkkým paradigmatem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. Pro identifikaci silných pozic v měkkém paradigmatu je relevantní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бельё</a:t>
            </a:r>
            <a:r>
              <a:rPr lang="cs-CZ" altLang="de-CZ" sz="2800" dirty="0">
                <a:latin typeface="Times New Roman" panose="02020603050405020304" pitchFamily="18" charset="0"/>
              </a:rPr>
              <a:t>, nikoliv periferní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(viz níž).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Identifikace slabých pozic podle silných je jinak jednoznačná; poznámku si zasluhuje NA vs.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: ačkoliv jsou ortograficky totožné, je alespoň fakultativně možné je foneticky rozlišovat: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(NA)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polʲə</a:t>
            </a:r>
            <a:r>
              <a:rPr lang="cs-CZ" altLang="de-CZ" sz="2800" dirty="0">
                <a:latin typeface="Times New Roman" panose="02020603050405020304" pitchFamily="18" charset="0"/>
              </a:rPr>
              <a:t>]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(L)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], srov.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Снег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падает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это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Снег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лежит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этом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. Srov. ZS.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AA8BED08-80C0-20FF-9080-DC739A05C1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374650"/>
            <a:ext cx="8585200" cy="629443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u neuter vystupují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tvary, které vypadají „stejně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mají však různou morfologickou strukturu: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мор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mají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ej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</a:t>
            </a:r>
            <a:r>
              <a:rPr lang="cs-CZ" altLang="de-CZ" sz="2800" dirty="0">
                <a:latin typeface="Times New Roman" panose="02020603050405020304" pitchFamily="18" charset="0"/>
              </a:rPr>
              <a:t>, + ej/, zatímco substantiva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бельё</a:t>
            </a:r>
            <a:r>
              <a:rPr lang="cs-CZ" altLang="de-CZ" sz="2800" dirty="0">
                <a:latin typeface="Times New Roman" panose="02020603050405020304" pitchFamily="18" charset="0"/>
              </a:rPr>
              <a:t> mají nulovou koncovku: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ружьё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, čili máme opět pohyblivý vokál před nulovou koncovkou: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ruž#j+o</a:t>
            </a:r>
            <a:r>
              <a:rPr lang="cs-CZ" altLang="de-CZ" sz="2800" dirty="0">
                <a:latin typeface="Times New Roman" panose="02020603050405020304" pitchFamily="18" charset="0"/>
              </a:rPr>
              <a:t>/ -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ruž#e#j+Ø</a:t>
            </a:r>
            <a:r>
              <a:rPr lang="cs-CZ" altLang="de-CZ" sz="2800" dirty="0">
                <a:latin typeface="Times New Roman" panose="02020603050405020304" pitchFamily="18" charset="0"/>
              </a:rPr>
              <a:t>/, /pit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#j+o/ -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/pit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některých případech se píše v nepřízvučných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slabi-kách</a:t>
            </a:r>
            <a:r>
              <a:rPr lang="cs-CZ" altLang="de-CZ" sz="2800" dirty="0">
                <a:latin typeface="Times New Roman" panose="02020603050405020304" pitchFamily="18" charset="0"/>
              </a:rPr>
              <a:t> pohyblivý vokál jako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копьё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; ani v tomto případě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nikdy není pod přízvukem a lze ho interpretovat jako /e/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u neuter nacházíme některé dílčí typy, např. slova s kmenem na sykavku:</a:t>
            </a: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D91B670F-9280-1E3D-4851-5DC1440298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			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				сердца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лицу				сердцу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лицо				сердце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лицом			сердцем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лице				сердце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ца				сердц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				серд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ц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лицам			сердцам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				сердца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лицами			сердцами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лицах			сердцах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B0D70453-0150-5A98-3EA3-F966E459A4D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3050" y="431800"/>
            <a:ext cx="8655050" cy="57594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Psaní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} pod přízvukem a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mimo přízvuk je konvenční (srov. také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плеч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</a:t>
            </a:r>
            <a:r>
              <a:rPr lang="cs-CZ" altLang="de-CZ" sz="2800" dirty="0">
                <a:latin typeface="Times New Roman" panose="02020603050405020304" pitchFamily="18" charset="0"/>
              </a:rPr>
              <a:t>), teoreticky by se mohlo psát </a:t>
            </a:r>
            <a:r>
              <a:rPr lang="cs-CZ" altLang="de-CZ" sz="2800" i="1" dirty="0">
                <a:latin typeface="Times New Roman" panose="02020603050405020304" pitchFamily="18" charset="0"/>
              </a:rPr>
              <a:t>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лицё</a:t>
            </a:r>
            <a:r>
              <a:rPr lang="cs-CZ" altLang="de-CZ" sz="2800" dirty="0">
                <a:latin typeface="Times New Roman" panose="02020603050405020304" pitchFamily="18" charset="0"/>
              </a:rPr>
              <a:t> resp. </a:t>
            </a:r>
            <a:r>
              <a:rPr lang="cs-CZ" altLang="de-CZ" sz="2800" i="1" dirty="0">
                <a:latin typeface="Times New Roman" panose="02020603050405020304" pitchFamily="18" charset="0"/>
              </a:rPr>
              <a:t>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сердцо</a:t>
            </a:r>
            <a:r>
              <a:rPr lang="cs-CZ" altLang="de-CZ" sz="2800" dirty="0">
                <a:latin typeface="Times New Roman" panose="02020603050405020304" pitchFamily="18" charset="0"/>
              </a:rPr>
              <a:t> se stejným vztahem k fonologii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 typu patří i již uvedená derivovaná augmentativa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домище</a:t>
            </a:r>
            <a:r>
              <a:rPr lang="cs-CZ" altLang="de-CZ" sz="2800" dirty="0">
                <a:latin typeface="Times New Roman" panose="02020603050405020304" pitchFamily="18" charset="0"/>
              </a:rPr>
              <a:t>, která dnes v souladu se základním slovem jsou mužského rodu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Podobně jako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u maskulin je zde (mnohem častější)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/, který má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</a:t>
            </a:r>
            <a:r>
              <a:rPr lang="cs-CZ" altLang="de-CZ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знаниях</a:t>
            </a: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5F6E4629-2FB6-68F4-DA5C-02A340BC5C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15900"/>
            <a:ext cx="8423275" cy="6335713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rozdíl od maskulin jsou u neuter ovšem typy s přízvukem na koncovce, a to dva: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,ostří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,život světce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. Srov.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,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ё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) NB: Tyto koncovky nemohou být fonologicky totožné.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konečném důsledku není a priori jasné, zda interpretovat koncovky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podle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nebo podle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. Co se týče jejich frekvence v lexiku, tak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je samo, zatímco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je zastoupen třemi až čtyřmi slovy </a:t>
            </a:r>
            <a:r>
              <a:rPr lang="cs-CZ" altLang="de-CZ" sz="2800" i="1" dirty="0">
                <a:latin typeface="Times New Roman" panose="02020603050405020304" pitchFamily="18" charset="0"/>
              </a:rPr>
              <a:t>((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E863CF20-1704-F240-9284-D1393B2558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4488" y="304800"/>
            <a:ext cx="8510587" cy="62690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jsou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původu, co prozrazuje i jejich sémantika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resp. stylistická příslušnost: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житьё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,(hov.) žití, živobytí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,život světce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,bytí, jsoucno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бытьё</a:t>
            </a:r>
            <a:r>
              <a:rPr lang="cs-CZ" altLang="de-CZ" sz="2800" dirty="0">
                <a:latin typeface="Times New Roman" panose="02020603050405020304" pitchFamily="18" charset="0"/>
              </a:rPr>
              <a:t> ,způsob</a:t>
            </a:r>
            <a:r>
              <a:rPr lang="de-DE" altLang="de-CZ" sz="2800" dirty="0"/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života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житьё</a:t>
            </a:r>
            <a:r>
              <a:rPr lang="cs-CZ" altLang="de-CZ" sz="2800" dirty="0" err="1">
                <a:latin typeface="Times New Roman" panose="02020603050405020304" pitchFamily="18" charset="0"/>
              </a:rPr>
              <a:t>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бытьё</a:t>
            </a:r>
            <a:r>
              <a:rPr lang="cs-CZ" altLang="de-CZ" sz="2800" dirty="0">
                <a:latin typeface="Times New Roman" panose="02020603050405020304" pitchFamily="18" charset="0"/>
              </a:rPr>
              <a:t> ,žití, způsob života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питьё</a:t>
            </a:r>
            <a:r>
              <a:rPr lang="cs-CZ" altLang="de-CZ" sz="2800" dirty="0">
                <a:latin typeface="Times New Roman" panose="02020603050405020304" pitchFamily="18" charset="0"/>
              </a:rPr>
              <a:t> ,pití, nápoj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,(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zast</a:t>
            </a:r>
            <a:r>
              <a:rPr lang="cs-CZ" altLang="de-CZ" sz="2800" dirty="0">
                <a:latin typeface="Times New Roman" panose="02020603050405020304" pitchFamily="18" charset="0"/>
              </a:rPr>
              <a:t>.,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slavn</a:t>
            </a:r>
            <a:r>
              <a:rPr lang="cs-CZ" altLang="de-CZ" sz="2800" dirty="0">
                <a:latin typeface="Times New Roman" panose="02020603050405020304" pitchFamily="18" charset="0"/>
              </a:rPr>
              <a:t>., žert.) pití, nápoj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 však třeba říci, že sufix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ije</a:t>
            </a:r>
            <a:r>
              <a:rPr lang="cs-CZ" altLang="de-CZ" sz="2800" dirty="0">
                <a:latin typeface="Times New Roman" panose="02020603050405020304" pitchFamily="18" charset="0"/>
              </a:rPr>
              <a:t>/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(na rozdíl od sufixu 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-jo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dirty="0">
                <a:latin typeface="Times New Roman" panose="02020603050405020304" pitchFamily="18" charset="0"/>
              </a:rPr>
              <a:t>) je také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původu, čili systematicky by se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spíše měl ztotožnit s typem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než s ojedinělým slovem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má na jedné straně -i- před /j/, na druhé straně /o/ na konci. RG (1980) interpretuje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(čili fonologické /i/ v L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§1175),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však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5D45C4F-B7CE-7C26-0EB6-ED454249B9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Stejný problém se týká i kmenů a kořenů slov: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жена</a:t>
            </a:r>
            <a:r>
              <a:rPr lang="cs-CZ" altLang="de-CZ" sz="2800" dirty="0">
                <a:latin typeface="Times New Roman" panose="02020603050405020304" pitchFamily="18" charset="0"/>
              </a:rPr>
              <a:t>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ʐ</a:t>
            </a:r>
            <a:r>
              <a:rPr lang="de-DE" altLang="de-CZ" sz="2800" dirty="0">
                <a:latin typeface="Times New Roman" panose="02020603050405020304" pitchFamily="18" charset="0"/>
              </a:rPr>
              <a:t>ᵻ</a:t>
            </a:r>
            <a:r>
              <a:rPr lang="cs-CZ" altLang="de-CZ" sz="2800" dirty="0">
                <a:latin typeface="Times New Roman" panose="02020603050405020304" pitchFamily="18" charset="0"/>
              </a:rPr>
              <a:t>'na]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</a:t>
            </a:r>
            <a:r>
              <a:rPr lang="ru-RU" altLang="de-CZ" sz="2800" i="1" dirty="0">
                <a:latin typeface="Times New Roman" panose="02020603050405020304" pitchFamily="18" charset="0"/>
              </a:rPr>
              <a:t>ё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cs-CZ" altLang="de-CZ" sz="2800" dirty="0">
                <a:latin typeface="Times New Roman" panose="02020603050405020304" pitchFamily="18" charset="0"/>
              </a:rPr>
              <a:t>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ʐоn</a:t>
            </a:r>
            <a:r>
              <a:rPr lang="cs-CZ" altLang="de-CZ" sz="2800" dirty="0">
                <a:latin typeface="Times New Roman" panose="02020603050405020304" pitchFamily="18" charset="0"/>
              </a:rPr>
              <a:t>],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окно</a:t>
            </a:r>
            <a:r>
              <a:rPr lang="cs-CZ" altLang="de-CZ" sz="2800" dirty="0">
                <a:latin typeface="Times New Roman" panose="02020603050405020304" pitchFamily="18" charset="0"/>
              </a:rPr>
              <a:t>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ʌ'kno</a:t>
            </a:r>
            <a:r>
              <a:rPr lang="cs-CZ" altLang="de-CZ" sz="2800" dirty="0">
                <a:latin typeface="Times New Roman" panose="02020603050405020304" pitchFamily="18" charset="0"/>
              </a:rPr>
              <a:t>]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окон</a:t>
            </a:r>
            <a:r>
              <a:rPr lang="cs-CZ" altLang="de-CZ" sz="2800" dirty="0">
                <a:latin typeface="Times New Roman" panose="02020603050405020304" pitchFamily="18" charset="0"/>
              </a:rPr>
              <a:t>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okən</a:t>
            </a:r>
            <a:r>
              <a:rPr lang="cs-CZ" altLang="de-CZ" sz="2800" dirty="0">
                <a:latin typeface="Times New Roman" panose="02020603050405020304" pitchFamily="18" charset="0"/>
              </a:rPr>
              <a:t>]: kolik alomorfů (a jaké?)?</a:t>
            </a:r>
          </a:p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Popis flexe předpokládá analýzu grafematického systému a jednotnou a důslednou interpretaci fonologického a morfonologického systému</a:t>
            </a:r>
          </a:p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látka zimního semestru, „Paradigmatika spisovné ruštiny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Inhaltsplatzhalter 2">
            <a:extLst>
              <a:ext uri="{FF2B5EF4-FFF2-40B4-BE49-F238E27FC236}">
                <a16:creationId xmlns:a16="http://schemas.microsoft.com/office/drawing/2014/main" id="{472DD55F-1430-9D72-AA22-F58BA1280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 každém případě tvoří typ </a:t>
            </a:r>
            <a:r>
              <a:rPr lang="cs-CZ" altLang="de-CZ" sz="2800" i="1">
                <a:latin typeface="Times New Roman" panose="02020603050405020304" pitchFamily="18" charset="0"/>
              </a:rPr>
              <a:t>житие </a:t>
            </a:r>
            <a:r>
              <a:rPr lang="cs-CZ" altLang="de-CZ" sz="2800">
                <a:latin typeface="Times New Roman" panose="02020603050405020304" pitchFamily="18" charset="0"/>
              </a:rPr>
              <a:t>zvláštní podtyp, který se odlišuje čtyřmi koncovkami od ostatních neuter, je to jedna z početných stop csl. dědictví v ruštině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SzPct val="45000"/>
              <a:buFont typeface="Wingdings" pitchFamily="2" charset="2"/>
              <a:buChar char=""/>
            </a:pPr>
            <a:r>
              <a:rPr lang="cs-CZ" altLang="de-CZ" sz="2800">
                <a:latin typeface="Times New Roman" panose="02020603050405020304" pitchFamily="18" charset="0"/>
              </a:rPr>
              <a:t>Zvláštní koncovky neuter:</a:t>
            </a:r>
          </a:p>
          <a:p>
            <a:pPr marL="457200" indent="-457200" eaLnBrk="1" hangingPunct="1">
              <a:buSzPct val="45000"/>
              <a:buFont typeface="Wingdings" pitchFamily="2" charset="2"/>
              <a:buChar char=""/>
            </a:pPr>
            <a:r>
              <a:rPr lang="cs-CZ" altLang="de-CZ" sz="2800">
                <a:latin typeface="Times New Roman" panose="02020603050405020304" pitchFamily="18" charset="0"/>
              </a:rPr>
              <a:t>Npl na -/i/: část neuter na -</a:t>
            </a:r>
            <a:r>
              <a:rPr lang="cs-CZ" altLang="de-CZ" sz="2800" i="1">
                <a:latin typeface="Times New Roman" panose="02020603050405020304" pitchFamily="18" charset="0"/>
              </a:rPr>
              <a:t>ko</a:t>
            </a:r>
            <a:r>
              <a:rPr lang="cs-CZ" altLang="de-CZ" sz="2800">
                <a:latin typeface="Times New Roman" panose="02020603050405020304" pitchFamily="18" charset="0"/>
              </a:rPr>
              <a:t>, z toho některá nederivovaná (</a:t>
            </a:r>
            <a:r>
              <a:rPr lang="cs-CZ" altLang="de-CZ" sz="2800" i="1">
                <a:latin typeface="Times New Roman" panose="02020603050405020304" pitchFamily="18" charset="0"/>
              </a:rPr>
              <a:t>л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ко – л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ки</a:t>
            </a:r>
            <a:r>
              <a:rPr lang="cs-CZ" altLang="de-CZ" sz="2800">
                <a:latin typeface="Times New Roman" panose="02020603050405020304" pitchFamily="18" charset="0"/>
              </a:rPr>
              <a:t> ,lýko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яблоко – яблоки</a:t>
            </a:r>
            <a:r>
              <a:rPr lang="cs-CZ" altLang="de-CZ" sz="2800">
                <a:latin typeface="Times New Roman" panose="02020603050405020304" pitchFamily="18" charset="0"/>
              </a:rPr>
              <a:t>), všechny odpovídající diminutivy </a:t>
            </a:r>
            <a:r>
              <a:rPr lang="cs-CZ" altLang="de-CZ" sz="2800" i="1">
                <a:latin typeface="Times New Roman" panose="02020603050405020304" pitchFamily="18" charset="0"/>
              </a:rPr>
              <a:t>(крыл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чко – крыл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чки, озерк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 - озерк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) </a:t>
            </a:r>
            <a:r>
              <a:rPr lang="cs-CZ" altLang="de-CZ" sz="2800">
                <a:latin typeface="Times New Roman" panose="02020603050405020304" pitchFamily="18" charset="0"/>
              </a:rPr>
              <a:t>a (původem duálová) slova </a:t>
            </a:r>
            <a:r>
              <a:rPr lang="cs-CZ" altLang="de-CZ" sz="2800" i="1">
                <a:latin typeface="Times New Roman" panose="02020603050405020304" pitchFamily="18" charset="0"/>
              </a:rPr>
              <a:t>плеч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 – пл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чи, кол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но – кол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ни, ухо – уши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око – очи</a:t>
            </a:r>
            <a:r>
              <a:rPr lang="cs-CZ" altLang="de-CZ" sz="2800">
                <a:latin typeface="Times New Roman" panose="02020603050405020304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C1DBADBD-BD56-4D74-6C85-8C73DB7C37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139700"/>
            <a:ext cx="8567737" cy="64976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maskulina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домишко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mají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na /i/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домишки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Historické motivace pro /i/ jsou tedy různé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na -of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: substantiva na přízvučné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ko</a:t>
            </a:r>
            <a:r>
              <a:rPr lang="cs-CZ" altLang="de-CZ" sz="2800" dirty="0">
                <a:latin typeface="Times New Roman" panose="02020603050405020304" pitchFamily="18" charset="0"/>
              </a:rPr>
              <a:t>,  která mají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cs-CZ" altLang="de-CZ" sz="2800" i="1" dirty="0">
                <a:latin typeface="Times New Roman" panose="02020603050405020304" pitchFamily="18" charset="0"/>
              </a:rPr>
              <a:t>i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dirty="0">
                <a:latin typeface="Times New Roman" panose="02020603050405020304" pitchFamily="18" charset="0"/>
              </a:rPr>
              <a:t>), některá další substantiva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ko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блако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облак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облак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neutra s plurálovým kmenem rozšířeným o /j/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рево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вьев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a některá neutra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тьев</a:t>
            </a:r>
            <a:r>
              <a:rPr lang="cs-CZ" altLang="de-CZ" sz="2800" dirty="0">
                <a:latin typeface="Times New Roman" panose="02020603050405020304" pitchFamily="18" charset="0"/>
              </a:rPr>
              <a:t> včetně maskulina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рьев</a:t>
            </a:r>
            <a:r>
              <a:rPr lang="cs-CZ" altLang="de-CZ" sz="2800" dirty="0">
                <a:latin typeface="Times New Roman" panose="02020603050405020304" pitchFamily="18" charset="0"/>
              </a:rPr>
              <a:t>) a uvedené substantivum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остриёв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=&gt; </a:t>
            </a:r>
            <a:r>
              <a:rPr lang="cs-CZ" altLang="de-CZ" sz="2800" dirty="0">
                <a:latin typeface="Times New Roman" panose="02020603050405020304" pitchFamily="18" charset="0"/>
              </a:rPr>
              <a:t>neutra mají (s výjimkou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k němu někdy spočítaného typu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jednotnou deklinaci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60028ABF-0A21-0943-4F1B-8212B6AFC7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76238"/>
            <a:ext cx="8640762" cy="5959475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=&gt; navíc maskulina i neutra mají prakticky jednotnou deklinaci: kromě nulové koncovky Nsg, která nevystupuje u žádného neutra, vystupují všechny koncovky u obou rodů. Jsou tedy maskulina s /o/ v Nsg (</a:t>
            </a:r>
            <a:r>
              <a:rPr lang="cs-CZ" altLang="de-CZ" sz="2800" i="1">
                <a:latin typeface="Times New Roman" panose="02020603050405020304" pitchFamily="18" charset="0"/>
              </a:rPr>
              <a:t>домишко</a:t>
            </a:r>
            <a:r>
              <a:rPr lang="cs-CZ" altLang="de-CZ" sz="2800">
                <a:latin typeface="Times New Roman" panose="02020603050405020304" pitchFamily="18" charset="0"/>
              </a:rPr>
              <a:t>, možná i </a:t>
            </a:r>
            <a:r>
              <a:rPr lang="cs-CZ" altLang="de-CZ" sz="2800" i="1">
                <a:latin typeface="Times New Roman" panose="02020603050405020304" pitchFamily="18" charset="0"/>
              </a:rPr>
              <a:t>подмастерье, домище</a:t>
            </a:r>
            <a:r>
              <a:rPr lang="cs-CZ" altLang="de-CZ" sz="2800">
                <a:latin typeface="Times New Roman" panose="02020603050405020304" pitchFamily="18" charset="0"/>
              </a:rPr>
              <a:t>), maskulina s /a/ v Npl </a:t>
            </a:r>
            <a:r>
              <a:rPr lang="cs-CZ" altLang="de-CZ" sz="2800" i="1">
                <a:latin typeface="Times New Roman" panose="02020603050405020304" pitchFamily="18" charset="0"/>
              </a:rPr>
              <a:t>(города, стулья)</a:t>
            </a:r>
            <a:r>
              <a:rPr lang="cs-CZ" altLang="de-CZ" sz="2800">
                <a:latin typeface="Times New Roman" panose="02020603050405020304" pitchFamily="18" charset="0"/>
              </a:rPr>
              <a:t>, maskulina s nulovou koncovkou v Gpl </a:t>
            </a:r>
            <a:r>
              <a:rPr lang="cs-CZ" altLang="de-CZ" sz="2800" i="1">
                <a:latin typeface="Times New Roman" panose="02020603050405020304" pitchFamily="18" charset="0"/>
              </a:rPr>
              <a:t>(граждан, солдат)</a:t>
            </a:r>
            <a:r>
              <a:rPr lang="cs-CZ" altLang="de-CZ" sz="2800">
                <a:latin typeface="Times New Roman" panose="02020603050405020304" pitchFamily="18" charset="0"/>
              </a:rPr>
              <a:t>, neutra s /i/ v Npl </a:t>
            </a:r>
            <a:r>
              <a:rPr lang="cs-CZ" altLang="de-CZ" sz="2800" i="1">
                <a:latin typeface="Times New Roman" panose="02020603050405020304" pitchFamily="18" charset="0"/>
              </a:rPr>
              <a:t>(яблоки)</a:t>
            </a:r>
            <a:r>
              <a:rPr lang="cs-CZ" altLang="de-CZ" sz="2800">
                <a:latin typeface="Times New Roman" panose="02020603050405020304" pitchFamily="18" charset="0"/>
              </a:rPr>
              <a:t> a neutra s /of</a:t>
            </a:r>
            <a:r>
              <a:rPr lang="cs-CZ" altLang="de-CZ" sz="24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/ v Gpl </a:t>
            </a:r>
            <a:r>
              <a:rPr lang="cs-CZ" altLang="de-CZ" sz="2800" i="1">
                <a:latin typeface="Times New Roman" panose="02020603050405020304" pitchFamily="18" charset="0"/>
              </a:rPr>
              <a:t>(облаков)</a:t>
            </a:r>
            <a:r>
              <a:rPr lang="cs-CZ" altLang="de-CZ" sz="2800">
                <a:latin typeface="Times New Roman" panose="02020603050405020304" pitchFamily="18" charset="0"/>
              </a:rPr>
              <a:t>. Lze je samozřejmě vesměs považovat za výjimky, ale jsou mezi nimi i produktivní typy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AFCB52D3-F8E7-A505-97EC-2DFA17234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431800"/>
            <a:ext cx="8423275" cy="59753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Zvláštní skupinu tvoří substantiva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(deset až jedenáct slov); mají jednak kmen  rozšířený o -</a:t>
            </a:r>
            <a:r>
              <a:rPr lang="cs-CZ" altLang="de-CZ" sz="2800" i="1" dirty="0">
                <a:latin typeface="Times New Roman" panose="02020603050405020304" pitchFamily="18" charset="0"/>
              </a:rPr>
              <a:t>on</a:t>
            </a:r>
            <a:r>
              <a:rPr lang="cs-CZ" altLang="de-CZ" sz="2800" dirty="0">
                <a:latin typeface="Times New Roman" panose="02020603050405020304" pitchFamily="18" charset="0"/>
              </a:rPr>
              <a:t>-,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koncovky, které jsou specifické nejen graficky, i když nikdy nejsou pod přízvukem: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мя</a:t>
            </a:r>
            <a:r>
              <a:rPr lang="cs-CZ" altLang="de-CZ" sz="2800" dirty="0">
                <a:latin typeface="Times New Roman" panose="02020603050405020304" pitchFamily="18" charset="0"/>
              </a:rPr>
              <a:t> ([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</a:t>
            </a:r>
            <a:r>
              <a:rPr lang="cs-CZ" altLang="de-CZ" sz="2800" dirty="0">
                <a:latin typeface="Times New Roman" panose="02020603050405020304" pitchFamily="18" charset="0"/>
              </a:rPr>
              <a:t>] =&gt; /a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 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времён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RG (1980) je počítá k 3. deklinaci, a to spolu s maskulinem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protože tam jsou rovněž koncovky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и,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и,</a:t>
            </a:r>
            <a:r>
              <a:rPr lang="cs-CZ" altLang="de-CZ" sz="2800" dirty="0">
                <a:latin typeface="Times New Roman" panose="02020603050405020304" pitchFamily="18" charset="0"/>
              </a:rPr>
              <a:t>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je -</a:t>
            </a:r>
            <a:r>
              <a:rPr lang="ru-RU" altLang="de-CZ" sz="2800" dirty="0" err="1">
                <a:latin typeface="Times New Roman" panose="02020603050405020304" pitchFamily="18" charset="0"/>
              </a:rPr>
              <a:t>ём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cs-CZ" altLang="de-CZ" sz="2800" dirty="0">
                <a:latin typeface="Times New Roman" panose="02020603050405020304" pitchFamily="18" charset="0"/>
              </a:rPr>
              <a:t>1187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 Viz také níže („specifické případy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 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135954AA-583C-C669-866E-EF9C2048B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Deklinace substantiva I: maskulina a neutra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F3F7187-ABE1-89F3-4F22-8D1D9373A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Šest pádů a dvě čísla vedou k 12 potenciálním tvarům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Vyjadřování pádu a čísla je – v souladu s typologickou dominantou ruštiny – flektivní, čili jednotlivé kategorie nejsou v koncovkách blíže analyzovatelné (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род, 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рода</a:t>
            </a:r>
            <a:r>
              <a:rPr lang="cs-CZ" altLang="de-CZ" sz="2800">
                <a:latin typeface="Times New Roman" panose="02020603050405020304" pitchFamily="18" charset="0"/>
              </a:rPr>
              <a:t> vs. </a:t>
            </a:r>
            <a:r>
              <a:rPr lang="cs-CZ" altLang="de-CZ" sz="2800" i="1">
                <a:latin typeface="Times New Roman" panose="02020603050405020304" pitchFamily="18" charset="0"/>
              </a:rPr>
              <a:t>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, 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в</a:t>
            </a:r>
            <a:r>
              <a:rPr lang="cs-CZ" altLang="de-CZ" sz="2800">
                <a:latin typeface="Times New Roman" panose="02020603050405020304" pitchFamily="18" charset="0"/>
              </a:rPr>
              <a:t>) 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Tvary singuláru a plurálu téhož pádu se však vždy liší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Místo přízvuku je principiálně distinktivní (Gsg 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рода</a:t>
            </a:r>
            <a:r>
              <a:rPr lang="cs-CZ" altLang="de-CZ" sz="2800">
                <a:latin typeface="Times New Roman" panose="02020603050405020304" pitchFamily="18" charset="0"/>
              </a:rPr>
              <a:t> – Npl </a:t>
            </a:r>
            <a:r>
              <a:rPr lang="cs-CZ" altLang="de-CZ" sz="2800" i="1">
                <a:latin typeface="Times New Roman" panose="02020603050405020304" pitchFamily="18" charset="0"/>
              </a:rPr>
              <a:t>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, Gsg </a:t>
            </a:r>
            <a:r>
              <a:rPr lang="cs-CZ" altLang="de-CZ" sz="2800" i="1">
                <a:latin typeface="Times New Roman" panose="02020603050405020304" pitchFamily="18" charset="0"/>
              </a:rPr>
              <a:t>рек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 – Npl </a:t>
            </a:r>
            <a:r>
              <a:rPr lang="cs-CZ" altLang="de-CZ" sz="2800" i="1">
                <a:latin typeface="Times New Roman" panose="02020603050405020304" pitchFamily="18" charset="0"/>
              </a:rPr>
              <a:t>р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ки</a:t>
            </a:r>
            <a:r>
              <a:rPr lang="cs-CZ" altLang="de-CZ" sz="2800">
                <a:latin typeface="Times New Roman" panose="02020603050405020304" pitchFamily="18" charset="0"/>
              </a:rPr>
              <a:t>), ale vše je závislé na jednotlivých lexémech, jisté pevně dané akcentuální chování jednotlivých koncovek je výjimkou, nikoliv pravidlem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12313BCA-E87C-9C93-0687-21A3B2D2EB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Rod je spíše inherentní substantivům jako lexémům, než že by se vztahoval na koncovky (viz dále)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Kategorie životnosti se manifestuje jak kongruencí tak výběrem koncovek čísla a pádu, ovšem nikoliv v podobě zvláštních koncovek nebo kmenových alternací (jak je tomu částečně v češtině), ale pouze různými pádovými synkretismy (N/A vs. G/A)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Kategorie čísla je u jistých typů substantiv neutralizována, jednak u singularií tantum (látková, hromadná, abstraktní podstatná jména) a jednak u pluralií tantum (</a:t>
            </a:r>
            <a:r>
              <a:rPr lang="cs-CZ" altLang="de-CZ" sz="2800" i="1">
                <a:latin typeface="Times New Roman" panose="02020603050405020304" pitchFamily="18" charset="0"/>
              </a:rPr>
              <a:t>брюки, очки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часы</a:t>
            </a:r>
            <a:r>
              <a:rPr lang="cs-CZ" altLang="de-CZ" sz="2800">
                <a:latin typeface="Times New Roman" panose="02020603050405020304" pitchFamily="18" charset="0"/>
              </a:rPr>
              <a:t> atd.). Zatímco singularia tantum mohou mít formálně plurálové tvary (při sémantickém posunu, srov. </a:t>
            </a:r>
            <a:r>
              <a:rPr lang="cs-CZ" altLang="de-CZ" sz="2800" i="1">
                <a:latin typeface="Times New Roman" panose="02020603050405020304" pitchFamily="18" charset="0"/>
              </a:rPr>
              <a:t>cukry, lásky</a:t>
            </a:r>
            <a:r>
              <a:rPr lang="cs-CZ" altLang="de-CZ" sz="2800">
                <a:latin typeface="Times New Roman" panose="02020603050405020304" pitchFamily="18" charset="0"/>
              </a:rPr>
              <a:t>),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1B33F17-BD34-AFB9-9183-8FB336A2D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01625"/>
            <a:ext cx="8567737" cy="62515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pluralia tantum často nemají singulárové tvary ani formálně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Proto nelze u pluralií tantum určit rod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Fonologická identifikace koncovky probíhá v silném postavení, čili pokud je v koncovce foném v slabé pozici, je třeba zjistit, jestli ve stejné koncovce může odpovídající foném vystupovat v silném postavení, podle pravidel fonologického systému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„Stejná koncovka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znamená taková, která odpovídá sémanticky a funkčně a vystupuje ve stejném kontextu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Maskulina a neutra lze ve spisovné ruštině shrnout v jeden deklinační typ (s výjimkou </a:t>
            </a:r>
            <a:r>
              <a:rPr lang="cs-CZ" altLang="de-CZ" sz="2800" i="1" dirty="0">
                <a:latin typeface="Times New Roman" panose="02020603050405020304" pitchFamily="18" charset="0"/>
              </a:rPr>
              <a:t>a</a:t>
            </a:r>
            <a:r>
              <a:rPr lang="cs-CZ" altLang="de-CZ" sz="2800" dirty="0">
                <a:latin typeface="Times New Roman" panose="02020603050405020304" pitchFamily="18" charset="0"/>
              </a:rPr>
              <a:t>-kmenových maskulin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сирота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умница</a:t>
            </a:r>
            <a:r>
              <a:rPr lang="cs-CZ" altLang="de-CZ" sz="2800" dirty="0">
                <a:latin typeface="Times New Roman" panose="02020603050405020304" pitchFamily="18" charset="0"/>
              </a:rPr>
              <a:t> a slova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1E699274-5E65-72E8-AD5D-42A1F05B1D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431800"/>
            <a:ext cx="8567737" cy="5832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Kromě nulové koncovky Nsg vystupují totiž stejné koncovky jak u maskulin, tak u neuter, i když s různou frekvencí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Odpovídající paradigma se nazývá 1. deklinace a má různé podtypy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B23CE98D-F5CD-0784-DED4-096848A17E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95288" y="188913"/>
            <a:ext cx="8226425" cy="6408737"/>
          </a:xfrm>
        </p:spPr>
        <p:txBody>
          <a:bodyPr anchor="t"/>
          <a:lstStyle/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			рубль		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Ø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			рубля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столу			рублю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			рубль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Ø</a:t>
            </a:r>
            <a:r>
              <a:rPr lang="de-CH" altLang="de-CZ" sz="2800" dirty="0">
                <a:latin typeface="Times New Roman" panose="02020603050405020304" pitchFamily="18" charset="0"/>
              </a:rPr>
              <a:t> (-</a:t>
            </a:r>
            <a:r>
              <a:rPr lang="de-CH" altLang="de-CZ" sz="2800" i="1" dirty="0">
                <a:latin typeface="Times New Roman" panose="02020603050405020304" pitchFamily="18" charset="0"/>
              </a:rPr>
              <a:t>a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životných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столом		рублём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столе			рубле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столы		рубли</a:t>
            </a:r>
            <a:r>
              <a:rPr lang="de-CH" altLang="de-CZ" sz="2800" dirty="0">
                <a:latin typeface="Times New Roman" panose="02020603050405020304" pitchFamily="18" charset="0"/>
              </a:rPr>
              <a:t>			-i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столов		рублей</a:t>
            </a:r>
            <a:r>
              <a:rPr lang="de-CH" altLang="de-CZ" sz="2800" dirty="0">
                <a:latin typeface="Times New Roman" panose="02020603050405020304" pitchFamily="18" charset="0"/>
              </a:rPr>
              <a:t>		-of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de-CH" altLang="de-CZ" sz="2800" dirty="0">
                <a:latin typeface="Times New Roman" panose="02020603050405020304" pitchFamily="18" charset="0"/>
              </a:rPr>
              <a:t> //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столам		рублям</a:t>
            </a:r>
            <a:r>
              <a:rPr lang="de-CH" altLang="de-CZ" sz="2800" dirty="0">
                <a:latin typeface="Times New Roman" panose="02020603050405020304" pitchFamily="18" charset="0"/>
              </a:rPr>
              <a:t>		-am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столы		рубли</a:t>
            </a:r>
            <a:r>
              <a:rPr lang="de-CH" altLang="de-CZ" sz="2800" dirty="0">
                <a:latin typeface="Times New Roman" panose="02020603050405020304" pitchFamily="18" charset="0"/>
              </a:rPr>
              <a:t>			-i (-of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de-CH" altLang="de-CZ" sz="2800" dirty="0">
                <a:latin typeface="Times New Roman" panose="02020603050405020304" pitchFamily="18" charset="0"/>
              </a:rPr>
              <a:t> //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životných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столами		рублями</a:t>
            </a:r>
            <a:r>
              <a:rPr lang="de-CH" altLang="de-CZ" sz="2800" dirty="0">
                <a:latin typeface="Times New Roman" panose="02020603050405020304" pitchFamily="18" charset="0"/>
              </a:rPr>
              <a:t>		-am,i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3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столах		рублях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ax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743DCE9-82B8-57E5-FB8D-B3DA80199D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28600"/>
            <a:ext cx="8640763" cy="65389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Paradigma tvrdých a měkkých kmenů je přes velké pravopisné rozdíly téměř totožné, rozdílná grafika souvisí s vyjadřováním tvrdosti, resp. měkkosti posledního konsonantu kmene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Jedině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vystupují skutečně různé koncovky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Pomocí uvedených koncovek pod přízvukem určujeme vokalismus v nepřízvučných koncovkách: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</a:t>
            </a:r>
            <a:r>
              <a:rPr lang="cs-CZ" altLang="de-CZ" sz="2800" dirty="0">
                <a:latin typeface="Times New Roman" panose="02020603050405020304" pitchFamily="18" charset="0"/>
              </a:rPr>
              <a:t> =&gt; /a/,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де</a:t>
            </a:r>
            <a:r>
              <a:rPr lang="cs-CZ" altLang="de-CZ" sz="2800" dirty="0">
                <a:latin typeface="Times New Roman" panose="02020603050405020304" pitchFamily="18" charset="0"/>
              </a:rPr>
              <a:t> =&gt; /e/,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дов</a:t>
            </a:r>
            <a:r>
              <a:rPr lang="cs-CZ" altLang="de-CZ" sz="2800" dirty="0">
                <a:latin typeface="Times New Roman" panose="02020603050405020304" pitchFamily="18" charset="0"/>
              </a:rPr>
              <a:t> =&gt; /of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дами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/am,i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дах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ax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Stejně: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</a:t>
            </a:r>
            <a:r>
              <a:rPr lang="cs-CZ" altLang="de-CZ" sz="2800" dirty="0">
                <a:latin typeface="Times New Roman" panose="02020603050405020304" pitchFamily="18" charset="0"/>
              </a:rPr>
              <a:t> =&gt; /a/,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лем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ле</a:t>
            </a:r>
            <a:r>
              <a:rPr lang="cs-CZ" altLang="de-CZ" sz="2800" dirty="0">
                <a:latin typeface="Times New Roman" panose="02020603050405020304" pitchFamily="18" charset="0"/>
              </a:rPr>
              <a:t> =&gt; /e/,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/i/,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лями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/am,i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лях</a:t>
            </a:r>
            <a:r>
              <a:rPr lang="cs-CZ" altLang="de-CZ" sz="2800" dirty="0">
                <a:latin typeface="Times New Roman" panose="02020603050405020304" pitchFamily="18" charset="0"/>
              </a:rPr>
              <a:t> =&gt;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ax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3570</Words>
  <Application>Microsoft Macintosh PowerPoint</Application>
  <PresentationFormat>Bildschirmpräsentation (4:3)</PresentationFormat>
  <Paragraphs>141</Paragraphs>
  <Slides>33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바탕</vt:lpstr>
      <vt:lpstr>Arial</vt:lpstr>
      <vt:lpstr>Times New Roman</vt:lpstr>
      <vt:lpstr>Wingdings</vt:lpstr>
      <vt:lpstr>Office-Design</vt:lpstr>
      <vt:lpstr>Morfologie ruštiny</vt:lpstr>
      <vt:lpstr>Úvodní poznámky k ruskému tvarosloví</vt:lpstr>
      <vt:lpstr>PowerPoint-Präsentation</vt:lpstr>
      <vt:lpstr>Deklinace substantiva I: maskulina a neutra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RG (1980, §1211):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317</cp:revision>
  <cp:lastPrinted>1601-01-01T00:00:00Z</cp:lastPrinted>
  <dcterms:created xsi:type="dcterms:W3CDTF">2010-03-17T05:32:37Z</dcterms:created>
  <dcterms:modified xsi:type="dcterms:W3CDTF">2024-02-22T20:40:44Z</dcterms:modified>
</cp:coreProperties>
</file>