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6" r:id="rId3"/>
    <p:sldId id="259" r:id="rId4"/>
    <p:sldId id="260" r:id="rId5"/>
    <p:sldId id="261" r:id="rId6"/>
    <p:sldId id="295" r:id="rId7"/>
    <p:sldId id="296" r:id="rId8"/>
    <p:sldId id="298" r:id="rId9"/>
    <p:sldId id="297" r:id="rId10"/>
    <p:sldId id="302" r:id="rId11"/>
    <p:sldId id="299" r:id="rId12"/>
    <p:sldId id="306" r:id="rId13"/>
    <p:sldId id="307" r:id="rId14"/>
    <p:sldId id="308" r:id="rId15"/>
    <p:sldId id="300" r:id="rId16"/>
    <p:sldId id="311" r:id="rId17"/>
    <p:sldId id="316" r:id="rId18"/>
    <p:sldId id="312" r:id="rId19"/>
    <p:sldId id="314" r:id="rId20"/>
    <p:sldId id="317"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74" autoAdjust="0"/>
    <p:restoredTop sz="94660"/>
  </p:normalViewPr>
  <p:slideViewPr>
    <p:cSldViewPr>
      <p:cViewPr varScale="1">
        <p:scale>
          <a:sx n="68" d="100"/>
          <a:sy n="68" d="100"/>
        </p:scale>
        <p:origin x="-146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16" name="Zástupný symbol pro datum 15"/>
          <p:cNvSpPr>
            <a:spLocks noGrp="1"/>
          </p:cNvSpPr>
          <p:nvPr>
            <p:ph type="dt" sz="half" idx="10"/>
          </p:nvPr>
        </p:nvSpPr>
        <p:spPr/>
        <p:txBody>
          <a:bodyPr/>
          <a:lstStyle/>
          <a:p>
            <a:fld id="{D6C433CB-B305-4294-9A5A-FCA8EBA28560}" type="datetimeFigureOut">
              <a:rPr lang="cs-CZ" smtClean="0"/>
              <a:pPr/>
              <a:t>24.10.2019</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9BC1282C-4D9D-4C39-9283-4D0F4B61EC3B}"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6C433CB-B305-4294-9A5A-FCA8EBA28560}" type="datetimeFigureOut">
              <a:rPr lang="cs-CZ" smtClean="0"/>
              <a:pPr/>
              <a:t>24.10.2019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BC1282C-4D9D-4C39-9283-4D0F4B61EC3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6C433CB-B305-4294-9A5A-FCA8EBA28560}" type="datetimeFigureOut">
              <a:rPr lang="cs-CZ" smtClean="0"/>
              <a:pPr/>
              <a:t>24.10.2019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BC1282C-4D9D-4C39-9283-4D0F4B61EC3B}"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Klepnutím lze upravit styl předlohy nadpisů.</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D6C433CB-B305-4294-9A5A-FCA8EBA28560}" type="datetimeFigureOut">
              <a:rPr lang="cs-CZ" smtClean="0"/>
              <a:pPr/>
              <a:t>24.10.2019</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9BC1282C-4D9D-4C39-9283-4D0F4B61EC3B}"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9" name="Zástupný symbol pro datum 18"/>
          <p:cNvSpPr>
            <a:spLocks noGrp="1"/>
          </p:cNvSpPr>
          <p:nvPr>
            <p:ph type="dt" sz="half" idx="10"/>
          </p:nvPr>
        </p:nvSpPr>
        <p:spPr/>
        <p:txBody>
          <a:bodyPr/>
          <a:lstStyle/>
          <a:p>
            <a:fld id="{D6C433CB-B305-4294-9A5A-FCA8EBA28560}" type="datetimeFigureOut">
              <a:rPr lang="cs-CZ" smtClean="0"/>
              <a:pPr/>
              <a:t>24.10.2019</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9BC1282C-4D9D-4C39-9283-4D0F4B61EC3B}" type="slidenum">
              <a:rPr lang="cs-CZ" smtClean="0"/>
              <a:pPr/>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D6C433CB-B305-4294-9A5A-FCA8EBA28560}" type="datetimeFigureOut">
              <a:rPr lang="cs-CZ" smtClean="0"/>
              <a:pPr/>
              <a:t>24.10.2019</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9BC1282C-4D9D-4C39-9283-4D0F4B61EC3B}"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D6C433CB-B305-4294-9A5A-FCA8EBA28560}" type="datetimeFigureOut">
              <a:rPr lang="cs-CZ" smtClean="0"/>
              <a:pPr/>
              <a:t>24.10.2019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9BC1282C-4D9D-4C39-9283-4D0F4B61EC3B}" type="slidenum">
              <a:rPr lang="cs-CZ" smtClean="0"/>
              <a:pPr/>
              <a:t>‹#›</a:t>
            </a:fld>
            <a:endParaRPr lang="cs-CZ"/>
          </a:p>
        </p:txBody>
      </p:sp>
      <p:sp>
        <p:nvSpPr>
          <p:cNvPr id="11" name="Přímá spojovací čár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D6C433CB-B305-4294-9A5A-FCA8EBA28560}" type="datetimeFigureOut">
              <a:rPr lang="cs-CZ" smtClean="0"/>
              <a:pPr/>
              <a:t>24.10.2019</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BC1282C-4D9D-4C39-9283-4D0F4B61EC3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D6C433CB-B305-4294-9A5A-FCA8EBA28560}" type="datetimeFigureOut">
              <a:rPr lang="cs-CZ" smtClean="0"/>
              <a:pPr/>
              <a:t>24.10.2019</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BC1282C-4D9D-4C39-9283-4D0F4B61EC3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ovací čár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D6C433CB-B305-4294-9A5A-FCA8EBA28560}" type="datetimeFigureOut">
              <a:rPr lang="cs-CZ" smtClean="0"/>
              <a:pPr/>
              <a:t>24.10.2019</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BC1282C-4D9D-4C39-9283-4D0F4B61EC3B}"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Klepnutím na ikonu přidáte obrázek.</a:t>
            </a:r>
            <a:endParaRPr kumimoji="0" lang="en-US" dirty="0"/>
          </a:p>
        </p:txBody>
      </p:sp>
      <p:sp>
        <p:nvSpPr>
          <p:cNvPr id="7" name="Zástupný symbol pro datum 6"/>
          <p:cNvSpPr>
            <a:spLocks noGrp="1"/>
          </p:cNvSpPr>
          <p:nvPr>
            <p:ph type="dt" sz="half" idx="10"/>
          </p:nvPr>
        </p:nvSpPr>
        <p:spPr/>
        <p:txBody>
          <a:bodyPr/>
          <a:lstStyle/>
          <a:p>
            <a:fld id="{D6C433CB-B305-4294-9A5A-FCA8EBA28560}" type="datetimeFigureOut">
              <a:rPr lang="cs-CZ" smtClean="0"/>
              <a:pPr/>
              <a:t>24.10.2019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9BC1282C-4D9D-4C39-9283-4D0F4B61EC3B}" type="slidenum">
              <a:rPr lang="cs-CZ" smtClean="0"/>
              <a:pPr/>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6C433CB-B305-4294-9A5A-FCA8EBA28560}" type="datetimeFigureOut">
              <a:rPr lang="cs-CZ" smtClean="0"/>
              <a:pPr/>
              <a:t>24.10.2019</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BC1282C-4D9D-4C39-9283-4D0F4B61EC3B}" type="slidenum">
              <a:rPr lang="cs-CZ" smtClean="0"/>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Klepnutím lze upravit styl předlohy nadpisů.</a:t>
            </a:r>
            <a:endParaRPr kumimoji="0"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Vylučovací systém</a:t>
            </a:r>
            <a:endParaRPr lang="cs-CZ" dirty="0"/>
          </a:p>
        </p:txBody>
      </p:sp>
      <p:sp>
        <p:nvSpPr>
          <p:cNvPr id="3" name="Podnadpis 2"/>
          <p:cNvSpPr>
            <a:spLocks noGrp="1"/>
          </p:cNvSpPr>
          <p:nvPr>
            <p:ph type="subTitle" idx="1"/>
          </p:nvPr>
        </p:nvSpPr>
        <p:spPr/>
        <p:txBody>
          <a:bodyPr/>
          <a:lstStyle/>
          <a:p>
            <a:r>
              <a:rPr lang="cs-CZ" dirty="0" smtClean="0"/>
              <a:t>P</a:t>
            </a:r>
            <a:r>
              <a:rPr lang="cs-CZ" smtClean="0"/>
              <a:t>atofyziologie</a:t>
            </a:r>
            <a:endParaRPr lang="cs-CZ" dirty="0"/>
          </a:p>
        </p:txBody>
      </p:sp>
    </p:spTree>
    <p:extLst>
      <p:ext uri="{BB962C8B-B14F-4D97-AF65-F5344CB8AC3E}">
        <p14:creationId xmlns:p14="http://schemas.microsoft.com/office/powerpoint/2010/main" xmlns="" val="286744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Glomerulární poškození </a:t>
            </a:r>
            <a:endParaRPr lang="cs-CZ" dirty="0"/>
          </a:p>
        </p:txBody>
      </p:sp>
      <p:sp>
        <p:nvSpPr>
          <p:cNvPr id="3" name="Zástupný symbol pro obsah 2"/>
          <p:cNvSpPr>
            <a:spLocks noGrp="1"/>
          </p:cNvSpPr>
          <p:nvPr>
            <p:ph idx="1"/>
          </p:nvPr>
        </p:nvSpPr>
        <p:spPr/>
        <p:txBody>
          <a:bodyPr>
            <a:normAutofit/>
          </a:bodyPr>
          <a:lstStyle/>
          <a:p>
            <a:pPr marL="0" indent="0">
              <a:buNone/>
            </a:pPr>
            <a:r>
              <a:rPr lang="cs-CZ" sz="2000" b="1" dirty="0" err="1" smtClean="0"/>
              <a:t>Glomerulonefrtidy</a:t>
            </a:r>
            <a:endParaRPr lang="cs-CZ" sz="2000" b="1" dirty="0" smtClean="0"/>
          </a:p>
          <a:p>
            <a:pPr marL="0" indent="0">
              <a:buNone/>
            </a:pPr>
            <a:r>
              <a:rPr lang="cs-CZ" sz="2000" dirty="0" smtClean="0"/>
              <a:t>Syndromy, které vypovídají o přítomnosti glomerulonefritidy jsou:</a:t>
            </a:r>
          </a:p>
          <a:p>
            <a:pPr marL="0" indent="0">
              <a:buNone/>
            </a:pPr>
            <a:r>
              <a:rPr lang="cs-CZ" sz="2000" b="1" dirty="0" smtClean="0"/>
              <a:t>Nefritický syndrom</a:t>
            </a:r>
            <a:r>
              <a:rPr lang="cs-CZ" sz="2000" dirty="0" smtClean="0"/>
              <a:t>: </a:t>
            </a:r>
          </a:p>
          <a:p>
            <a:pPr marL="0" indent="0">
              <a:buNone/>
            </a:pPr>
            <a:r>
              <a:rPr lang="cs-CZ" sz="2000" dirty="0" smtClean="0"/>
              <a:t>Projevuje se hematurií a proteinurií (méně než 3,5 g bílkovin za 4h) glomerulárního původu. Častá je i oligurie až anurie. Dochází k retenci </a:t>
            </a:r>
            <a:r>
              <a:rPr lang="cs-CZ" sz="2000" dirty="0" err="1" smtClean="0"/>
              <a:t>NaCl</a:t>
            </a:r>
            <a:r>
              <a:rPr lang="cs-CZ" sz="2000" dirty="0" smtClean="0"/>
              <a:t> a vody, důsledkem jsou mírné edémy a arteriální hypertenze.</a:t>
            </a:r>
          </a:p>
          <a:p>
            <a:pPr marL="0" indent="0">
              <a:buNone/>
            </a:pPr>
            <a:r>
              <a:rPr lang="cs-CZ" sz="2000" b="1" dirty="0" smtClean="0"/>
              <a:t>Nefrotický syndrom</a:t>
            </a:r>
            <a:r>
              <a:rPr lang="cs-CZ" sz="2000" dirty="0" smtClean="0"/>
              <a:t>: </a:t>
            </a:r>
          </a:p>
          <a:p>
            <a:pPr marL="0" indent="0">
              <a:buNone/>
            </a:pPr>
            <a:r>
              <a:rPr lang="cs-CZ" sz="2000" dirty="0" smtClean="0"/>
              <a:t>Je charakterizována výraznou proteinurií (více než 3,5g plazmatických bílkovin, zejména albumin). V krvi se tak objevuje </a:t>
            </a:r>
            <a:r>
              <a:rPr lang="cs-CZ" sz="2000" dirty="0" err="1" smtClean="0"/>
              <a:t>hypoalbuminemi</a:t>
            </a:r>
            <a:r>
              <a:rPr lang="cs-CZ" sz="2000" dirty="0" smtClean="0"/>
              <a:t>. Méně častá je hematurie. Důsledkem jsou rozsáhlé edémy.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Tubulointersticiální</a:t>
            </a:r>
            <a:r>
              <a:rPr lang="cs-CZ" dirty="0" smtClean="0"/>
              <a:t> onemocnění</a:t>
            </a:r>
            <a:endParaRPr lang="cs-CZ" dirty="0"/>
          </a:p>
        </p:txBody>
      </p:sp>
      <p:sp>
        <p:nvSpPr>
          <p:cNvPr id="3" name="Zástupný symbol pro obsah 2"/>
          <p:cNvSpPr>
            <a:spLocks noGrp="1"/>
          </p:cNvSpPr>
          <p:nvPr>
            <p:ph idx="1"/>
          </p:nvPr>
        </p:nvSpPr>
        <p:spPr>
          <a:xfrm>
            <a:off x="428596" y="1214422"/>
            <a:ext cx="8229600" cy="4525963"/>
          </a:xfrm>
        </p:spPr>
        <p:txBody>
          <a:bodyPr>
            <a:noAutofit/>
          </a:bodyPr>
          <a:lstStyle/>
          <a:p>
            <a:pPr marL="0" indent="0">
              <a:buNone/>
            </a:pPr>
            <a:r>
              <a:rPr lang="cs-CZ" sz="1800" dirty="0" smtClean="0"/>
              <a:t>Jde o skupinu onemocnění, které jsou charakteristické poškozením renálního </a:t>
            </a:r>
            <a:r>
              <a:rPr lang="cs-CZ" sz="1800" dirty="0" err="1" smtClean="0"/>
              <a:t>intersticia</a:t>
            </a:r>
            <a:r>
              <a:rPr lang="cs-CZ" sz="1800" dirty="0" smtClean="0"/>
              <a:t>. To může být poškozeno následujícími mechanismy:</a:t>
            </a:r>
          </a:p>
          <a:p>
            <a:pPr marL="0" indent="0"/>
            <a:r>
              <a:rPr lang="cs-CZ" sz="1800" dirty="0" smtClean="0"/>
              <a:t>Fyzikální činitele</a:t>
            </a:r>
          </a:p>
          <a:p>
            <a:pPr marL="0" indent="0"/>
            <a:r>
              <a:rPr lang="cs-CZ" sz="1800" dirty="0" smtClean="0"/>
              <a:t>Léky</a:t>
            </a:r>
          </a:p>
          <a:p>
            <a:pPr marL="0" indent="0"/>
            <a:r>
              <a:rPr lang="cs-CZ" sz="1800" dirty="0" err="1" smtClean="0"/>
              <a:t>Nefrotoxicita</a:t>
            </a:r>
            <a:endParaRPr lang="cs-CZ" sz="1800" dirty="0" smtClean="0"/>
          </a:p>
          <a:p>
            <a:pPr marL="0" indent="0"/>
            <a:r>
              <a:rPr lang="cs-CZ" sz="1800" dirty="0" smtClean="0"/>
              <a:t>Metabolické faktory</a:t>
            </a:r>
          </a:p>
          <a:p>
            <a:pPr marL="0" indent="0"/>
            <a:r>
              <a:rPr lang="cs-CZ" sz="1800" dirty="0" smtClean="0"/>
              <a:t>Infekce </a:t>
            </a:r>
          </a:p>
          <a:p>
            <a:pPr marL="0" indent="0"/>
            <a:r>
              <a:rPr lang="cs-CZ" sz="1800" dirty="0" smtClean="0"/>
              <a:t>Vrozené vady</a:t>
            </a:r>
          </a:p>
          <a:p>
            <a:pPr marL="0" indent="0">
              <a:buNone/>
            </a:pPr>
            <a:r>
              <a:rPr lang="cs-CZ" sz="1800" dirty="0" smtClean="0"/>
              <a:t>Funkčně se </a:t>
            </a:r>
            <a:r>
              <a:rPr lang="cs-CZ" sz="1800" dirty="0" err="1" smtClean="0"/>
              <a:t>tubulointersticiální</a:t>
            </a:r>
            <a:r>
              <a:rPr lang="cs-CZ" sz="1800" dirty="0" smtClean="0"/>
              <a:t> onemocnění  projevuje glykosurií při normální koncentraci </a:t>
            </a:r>
            <a:r>
              <a:rPr lang="cs-CZ" sz="1800" dirty="0" err="1" smtClean="0"/>
              <a:t>glukozy</a:t>
            </a:r>
            <a:r>
              <a:rPr lang="cs-CZ" sz="1800" dirty="0" smtClean="0"/>
              <a:t> v krvi, polyurií, nadměrné ztráty sodíku, poruchy ve vylučování H a NH3 iontů, </a:t>
            </a:r>
            <a:r>
              <a:rPr lang="cs-CZ" sz="1800" dirty="0" err="1" smtClean="0"/>
              <a:t>hypo</a:t>
            </a:r>
            <a:r>
              <a:rPr lang="cs-CZ" sz="1800" dirty="0" smtClean="0"/>
              <a:t> nebo </a:t>
            </a:r>
            <a:r>
              <a:rPr lang="cs-CZ" sz="1800" dirty="0" err="1" smtClean="0"/>
              <a:t>hyperkalemie</a:t>
            </a:r>
            <a:r>
              <a:rPr lang="cs-CZ" sz="1800" dirty="0" smtClean="0"/>
              <a:t> a tubulární proteinurií. Z klinického hlediska se dají tyto onemocnění rozdělit na:</a:t>
            </a:r>
          </a:p>
          <a:p>
            <a:pPr marL="0" indent="0"/>
            <a:r>
              <a:rPr lang="cs-CZ" sz="1800" dirty="0" smtClean="0"/>
              <a:t>Akutní neinfekční intersticiální nefritida</a:t>
            </a:r>
          </a:p>
          <a:p>
            <a:pPr marL="0" indent="0"/>
            <a:r>
              <a:rPr lang="cs-CZ" sz="1800" dirty="0" smtClean="0"/>
              <a:t>Chronická neinfekční intersticiální nefritida</a:t>
            </a:r>
          </a:p>
          <a:p>
            <a:pPr marL="0" indent="0"/>
            <a:r>
              <a:rPr lang="cs-CZ" sz="1800" dirty="0" smtClean="0"/>
              <a:t>Akutní pyelonefritis</a:t>
            </a:r>
          </a:p>
          <a:p>
            <a:pPr marL="0" indent="0"/>
            <a:r>
              <a:rPr lang="cs-CZ" sz="1800" dirty="0" smtClean="0"/>
              <a:t>Chronická pyelonefritis</a:t>
            </a:r>
          </a:p>
          <a:p>
            <a:pPr marL="0" indent="0"/>
            <a:r>
              <a:rPr lang="cs-CZ" sz="1800" dirty="0" smtClean="0"/>
              <a:t>Vrozená porucha </a:t>
            </a:r>
            <a:r>
              <a:rPr lang="cs-CZ" sz="1800" dirty="0" err="1" smtClean="0"/>
              <a:t>intersticia</a:t>
            </a:r>
            <a:endParaRPr lang="cs-CZ" sz="1800" dirty="0" smtClean="0"/>
          </a:p>
          <a:p>
            <a:pPr marL="0" indent="0">
              <a:buNone/>
            </a:pPr>
            <a:endParaRPr lang="cs-CZ" sz="18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Tubulointersticiální</a:t>
            </a:r>
            <a:r>
              <a:rPr lang="cs-CZ" dirty="0" smtClean="0"/>
              <a:t> onemocnění</a:t>
            </a:r>
            <a:endParaRPr lang="cs-CZ" dirty="0"/>
          </a:p>
        </p:txBody>
      </p:sp>
      <p:sp>
        <p:nvSpPr>
          <p:cNvPr id="3" name="Zástupný symbol pro obsah 2"/>
          <p:cNvSpPr>
            <a:spLocks noGrp="1"/>
          </p:cNvSpPr>
          <p:nvPr>
            <p:ph idx="1"/>
          </p:nvPr>
        </p:nvSpPr>
        <p:spPr>
          <a:xfrm>
            <a:off x="428596" y="1214422"/>
            <a:ext cx="8229600" cy="4525963"/>
          </a:xfrm>
        </p:spPr>
        <p:txBody>
          <a:bodyPr>
            <a:noAutofit/>
          </a:bodyPr>
          <a:lstStyle/>
          <a:p>
            <a:pPr marL="0" indent="0">
              <a:buNone/>
            </a:pPr>
            <a:r>
              <a:rPr lang="cs-CZ" sz="1800" b="1" dirty="0" smtClean="0"/>
              <a:t>Akutní neinfekční intersticiální nefritida</a:t>
            </a:r>
          </a:p>
          <a:p>
            <a:pPr marL="0" indent="0">
              <a:buNone/>
            </a:pPr>
            <a:r>
              <a:rPr lang="cs-CZ" sz="1800" dirty="0" smtClean="0"/>
              <a:t>Jde o rychlé progresivní porušení funkce na podkladě zánětu renálního </a:t>
            </a:r>
            <a:r>
              <a:rPr lang="cs-CZ" sz="1800" dirty="0" err="1" smtClean="0"/>
              <a:t>intersticia</a:t>
            </a:r>
            <a:r>
              <a:rPr lang="cs-CZ" sz="1800" dirty="0" smtClean="0"/>
              <a:t>, který vyvolává neinfekční příčina (hypersenzitivní onemocnění). Příznaky zahrnují horečku, </a:t>
            </a:r>
            <a:r>
              <a:rPr lang="cs-CZ" sz="1800" dirty="0" err="1" smtClean="0"/>
              <a:t>exantém</a:t>
            </a:r>
            <a:r>
              <a:rPr lang="cs-CZ" sz="1800" dirty="0" smtClean="0"/>
              <a:t> a </a:t>
            </a:r>
            <a:r>
              <a:rPr lang="cs-CZ" sz="1800" dirty="0" err="1" smtClean="0"/>
              <a:t>dalaší</a:t>
            </a:r>
            <a:r>
              <a:rPr lang="cs-CZ" sz="1800" dirty="0" smtClean="0"/>
              <a:t> vnější projevy alergické reakce. V moči se objevuje nález leukocytů a </a:t>
            </a:r>
            <a:r>
              <a:rPr lang="cs-CZ" sz="1800" dirty="0" err="1" smtClean="0"/>
              <a:t>erytrocitů</a:t>
            </a:r>
            <a:r>
              <a:rPr lang="cs-CZ" sz="1800" dirty="0" smtClean="0"/>
              <a:t>. Diuréza je snížena a objevují se klasické příznaky snížení funkce ledvin. K vyvolávajícím podnětům patří nejčastěji léky.</a:t>
            </a:r>
          </a:p>
          <a:p>
            <a:pPr marL="0" indent="0">
              <a:buNone/>
            </a:pPr>
            <a:endParaRPr lang="cs-CZ" sz="1800" dirty="0" smtClean="0"/>
          </a:p>
          <a:p>
            <a:pPr marL="0" indent="0">
              <a:buNone/>
            </a:pPr>
            <a:r>
              <a:rPr lang="cs-CZ" sz="1800" b="1" dirty="0" smtClean="0"/>
              <a:t>Chronická neinfekční intersticiální nefritida</a:t>
            </a:r>
          </a:p>
          <a:p>
            <a:pPr marL="0" indent="0">
              <a:buNone/>
            </a:pPr>
            <a:r>
              <a:rPr lang="cs-CZ" sz="1800" dirty="0" smtClean="0"/>
              <a:t>Projevuje se jako následek dlouhodobě působícího vnějšího neinfekčního podnětu, kterým může například být dlouhodobé užívání analgetik. Dochází k přestavbě </a:t>
            </a:r>
            <a:r>
              <a:rPr lang="cs-CZ" sz="1800" dirty="0" err="1" smtClean="0"/>
              <a:t>intersticia</a:t>
            </a:r>
            <a:r>
              <a:rPr lang="cs-CZ" sz="1800" dirty="0" smtClean="0"/>
              <a:t> zejména atrofie tubulů a </a:t>
            </a:r>
            <a:r>
              <a:rPr lang="cs-CZ" sz="1800" dirty="0" err="1" smtClean="0"/>
              <a:t>fibroza</a:t>
            </a:r>
            <a:r>
              <a:rPr lang="cs-CZ" sz="1800" dirty="0" smtClean="0"/>
              <a:t> ledviny. Onemocnění vzniká plíživě. Často má pouze malou symptomatologii.</a:t>
            </a:r>
          </a:p>
          <a:p>
            <a:pPr marL="0" indent="0">
              <a:buNone/>
            </a:pPr>
            <a:endParaRPr lang="cs-CZ" sz="1800" dirty="0" smtClean="0"/>
          </a:p>
          <a:p>
            <a:pPr marL="0" indent="0">
              <a:buNone/>
            </a:pPr>
            <a:endParaRPr lang="cs-CZ" sz="1800" dirty="0" smtClean="0"/>
          </a:p>
          <a:p>
            <a:pPr marL="0" indent="0">
              <a:buNone/>
            </a:pPr>
            <a:endParaRPr lang="cs-CZ" sz="1800" dirty="0" smtClean="0"/>
          </a:p>
          <a:p>
            <a:pPr marL="0" indent="0">
              <a:buNone/>
            </a:pPr>
            <a:endParaRPr lang="cs-CZ" sz="1800" dirty="0" smtClean="0"/>
          </a:p>
          <a:p>
            <a:pPr marL="0" indent="0">
              <a:buNone/>
            </a:pPr>
            <a:endParaRPr lang="cs-CZ" sz="1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Tubulointersticiální</a:t>
            </a:r>
            <a:r>
              <a:rPr lang="cs-CZ" dirty="0" smtClean="0"/>
              <a:t> onemocnění</a:t>
            </a:r>
            <a:endParaRPr lang="cs-CZ" dirty="0"/>
          </a:p>
        </p:txBody>
      </p:sp>
      <p:sp>
        <p:nvSpPr>
          <p:cNvPr id="3" name="Zástupný symbol pro obsah 2"/>
          <p:cNvSpPr>
            <a:spLocks noGrp="1"/>
          </p:cNvSpPr>
          <p:nvPr>
            <p:ph idx="1"/>
          </p:nvPr>
        </p:nvSpPr>
        <p:spPr>
          <a:xfrm>
            <a:off x="428596" y="1214422"/>
            <a:ext cx="8229600" cy="4525963"/>
          </a:xfrm>
        </p:spPr>
        <p:txBody>
          <a:bodyPr>
            <a:noAutofit/>
          </a:bodyPr>
          <a:lstStyle/>
          <a:p>
            <a:pPr marL="0" indent="0">
              <a:buNone/>
            </a:pPr>
            <a:r>
              <a:rPr lang="cs-CZ" sz="1800" b="1" dirty="0" smtClean="0"/>
              <a:t>Akutní pyelonefritis</a:t>
            </a:r>
          </a:p>
          <a:p>
            <a:pPr marL="0" indent="0">
              <a:buNone/>
            </a:pPr>
            <a:r>
              <a:rPr lang="cs-CZ" sz="1800" dirty="0" smtClean="0"/>
              <a:t>Onemocnění, které vzniká </a:t>
            </a:r>
            <a:r>
              <a:rPr lang="cs-CZ" sz="1800" dirty="0" err="1" smtClean="0"/>
              <a:t>vstpem</a:t>
            </a:r>
            <a:r>
              <a:rPr lang="cs-CZ" sz="1800" dirty="0" smtClean="0"/>
              <a:t> patologického agens do organismu </a:t>
            </a:r>
            <a:r>
              <a:rPr lang="cs-CZ" sz="1800" dirty="0" err="1" smtClean="0"/>
              <a:t>nejčastšji</a:t>
            </a:r>
            <a:r>
              <a:rPr lang="cs-CZ" sz="1800" dirty="0" smtClean="0"/>
              <a:t> </a:t>
            </a:r>
            <a:r>
              <a:rPr lang="cs-CZ" sz="1800" dirty="0" err="1" smtClean="0"/>
              <a:t>ascendetní</a:t>
            </a:r>
            <a:r>
              <a:rPr lang="cs-CZ" sz="1800" dirty="0" smtClean="0"/>
              <a:t> cestou z močových cest, popřípadě hematogenně. Patogenem bývá nejčastěji </a:t>
            </a:r>
            <a:r>
              <a:rPr lang="cs-CZ" sz="1800" dirty="0" err="1" smtClean="0"/>
              <a:t>Esherichia</a:t>
            </a:r>
            <a:r>
              <a:rPr lang="cs-CZ" sz="1800" dirty="0" smtClean="0"/>
              <a:t> </a:t>
            </a:r>
            <a:r>
              <a:rPr lang="cs-CZ" sz="1800" dirty="0" err="1" smtClean="0"/>
              <a:t>Coli</a:t>
            </a:r>
            <a:r>
              <a:rPr lang="cs-CZ" sz="1800" dirty="0" smtClean="0"/>
              <a:t>. V moči se nachází </a:t>
            </a:r>
            <a:r>
              <a:rPr lang="cs-CZ" sz="1800" dirty="0" err="1" smtClean="0"/>
              <a:t>leukocytourie</a:t>
            </a:r>
            <a:r>
              <a:rPr lang="cs-CZ" sz="1800" dirty="0" smtClean="0"/>
              <a:t> až pyurie.</a:t>
            </a:r>
          </a:p>
          <a:p>
            <a:pPr marL="0" indent="0">
              <a:buNone/>
            </a:pPr>
            <a:endParaRPr lang="cs-CZ" sz="1800" dirty="0" smtClean="0"/>
          </a:p>
          <a:p>
            <a:pPr marL="0" indent="0">
              <a:buNone/>
            </a:pPr>
            <a:r>
              <a:rPr lang="cs-CZ" sz="1800" b="1" dirty="0" smtClean="0"/>
              <a:t>Chronická pyelonefritis</a:t>
            </a:r>
          </a:p>
          <a:p>
            <a:pPr marL="0" indent="0">
              <a:buNone/>
            </a:pPr>
            <a:r>
              <a:rPr lang="cs-CZ" sz="1800" dirty="0" err="1" smtClean="0"/>
              <a:t>Jendá</a:t>
            </a:r>
            <a:r>
              <a:rPr lang="cs-CZ" sz="1800" dirty="0" smtClean="0"/>
              <a:t> se o zánět ledvinného </a:t>
            </a:r>
            <a:r>
              <a:rPr lang="cs-CZ" sz="1800" dirty="0" err="1" smtClean="0"/>
              <a:t>intersticia</a:t>
            </a:r>
            <a:r>
              <a:rPr lang="cs-CZ" sz="1800" dirty="0" smtClean="0"/>
              <a:t> s jeho ložiskovou destrukcí a následnou </a:t>
            </a:r>
            <a:r>
              <a:rPr lang="cs-CZ" sz="1800" dirty="0" err="1" smtClean="0"/>
              <a:t>fibrotizací</a:t>
            </a:r>
            <a:r>
              <a:rPr lang="cs-CZ" sz="1800" dirty="0" smtClean="0"/>
              <a:t>. Nejprve dochází k počáteční hypertrofii tubulů, dále k proliferaci fibroblastů a konečnému hromadění kolagenu. Klinický obraz nemusí bát nijak nápadný a </a:t>
            </a:r>
            <a:r>
              <a:rPr lang="cs-CZ" sz="1800" dirty="0" err="1" smtClean="0"/>
              <a:t>fibrotizační</a:t>
            </a:r>
            <a:r>
              <a:rPr lang="cs-CZ" sz="1800" dirty="0" smtClean="0"/>
              <a:t> změny mohou probíhat i přes negativní nálezy původců. Během onemocnění dochází k exacerbacím, které se projevují bolestmi až zástavou močení a teplotami, v moči se tou dobou objevují leukocyty.</a:t>
            </a:r>
          </a:p>
          <a:p>
            <a:pPr marL="0" indent="0">
              <a:buNone/>
            </a:pPr>
            <a:endParaRPr lang="cs-CZ" sz="1800" dirty="0" smtClean="0"/>
          </a:p>
          <a:p>
            <a:pPr marL="0" indent="0">
              <a:buNone/>
            </a:pPr>
            <a:endParaRPr lang="cs-CZ" sz="1800" dirty="0" smtClean="0"/>
          </a:p>
          <a:p>
            <a:pPr marL="0" indent="0">
              <a:buNone/>
            </a:pPr>
            <a:endParaRPr lang="cs-CZ" sz="1800" dirty="0" smtClean="0"/>
          </a:p>
          <a:p>
            <a:pPr marL="0" indent="0">
              <a:buNone/>
            </a:pPr>
            <a:endParaRPr lang="cs-CZ" sz="1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Tubulointersticiální</a:t>
            </a:r>
            <a:r>
              <a:rPr lang="cs-CZ" dirty="0" smtClean="0"/>
              <a:t> onemocnění</a:t>
            </a:r>
            <a:endParaRPr lang="cs-CZ" dirty="0"/>
          </a:p>
        </p:txBody>
      </p:sp>
      <p:sp>
        <p:nvSpPr>
          <p:cNvPr id="3" name="Zástupný symbol pro obsah 2"/>
          <p:cNvSpPr>
            <a:spLocks noGrp="1"/>
          </p:cNvSpPr>
          <p:nvPr>
            <p:ph idx="1"/>
          </p:nvPr>
        </p:nvSpPr>
        <p:spPr>
          <a:xfrm>
            <a:off x="428596" y="1214422"/>
            <a:ext cx="8229600" cy="5286412"/>
          </a:xfrm>
        </p:spPr>
        <p:txBody>
          <a:bodyPr>
            <a:noAutofit/>
          </a:bodyPr>
          <a:lstStyle/>
          <a:p>
            <a:pPr marL="0" indent="0">
              <a:buNone/>
            </a:pPr>
            <a:r>
              <a:rPr lang="cs-CZ" sz="1800" b="1" dirty="0" smtClean="0"/>
              <a:t>Vrozené poškození </a:t>
            </a:r>
            <a:r>
              <a:rPr lang="cs-CZ" sz="1800" b="1" dirty="0" err="1" smtClean="0"/>
              <a:t>intersticia</a:t>
            </a:r>
            <a:r>
              <a:rPr lang="cs-CZ" sz="1800" b="1" dirty="0" smtClean="0"/>
              <a:t> ledvin</a:t>
            </a:r>
          </a:p>
          <a:p>
            <a:pPr marL="0" indent="0">
              <a:buNone/>
            </a:pPr>
            <a:r>
              <a:rPr lang="cs-CZ" sz="1800" b="1" dirty="0" err="1" smtClean="0"/>
              <a:t>Fanconiho</a:t>
            </a:r>
            <a:r>
              <a:rPr lang="cs-CZ" sz="1800" b="1" dirty="0" smtClean="0"/>
              <a:t> syndrom</a:t>
            </a:r>
          </a:p>
          <a:p>
            <a:pPr marL="0" indent="0">
              <a:buNone/>
            </a:pPr>
            <a:r>
              <a:rPr lang="cs-CZ" sz="1800" dirty="0" smtClean="0"/>
              <a:t>Vrozené onemocnění, </a:t>
            </a:r>
            <a:r>
              <a:rPr lang="cs-CZ" sz="1800" dirty="0" err="1" smtClean="0"/>
              <a:t>ktpostižení</a:t>
            </a:r>
            <a:r>
              <a:rPr lang="cs-CZ" sz="1800" dirty="0" smtClean="0"/>
              <a:t> transportní funkce epitelu proximálního tubulu (tubulární proteinurie), glykosurie při normální glykemii, </a:t>
            </a:r>
            <a:r>
              <a:rPr lang="cs-CZ" sz="1800" dirty="0" err="1" smtClean="0"/>
              <a:t>hyperfosfaturie</a:t>
            </a:r>
            <a:r>
              <a:rPr lang="cs-CZ" sz="1800" dirty="0" smtClean="0"/>
              <a:t> s následnou </a:t>
            </a:r>
            <a:r>
              <a:rPr lang="cs-CZ" sz="1800" dirty="0" err="1" smtClean="0"/>
              <a:t>hypofosfatemie</a:t>
            </a:r>
            <a:r>
              <a:rPr lang="cs-CZ" sz="1800" dirty="0" smtClean="0"/>
              <a:t>, nedostatečná resorpce </a:t>
            </a:r>
            <a:r>
              <a:rPr lang="cs-CZ" sz="1800" dirty="0" err="1" smtClean="0"/>
              <a:t>hydrogenkarbonátu</a:t>
            </a:r>
            <a:r>
              <a:rPr lang="cs-CZ" sz="1800" dirty="0" smtClean="0"/>
              <a:t> (způsobuje metabolickou </a:t>
            </a:r>
            <a:r>
              <a:rPr lang="cs-CZ" sz="1800" dirty="0" err="1" smtClean="0"/>
              <a:t>acidozu</a:t>
            </a:r>
            <a:r>
              <a:rPr lang="cs-CZ" sz="1800" dirty="0" smtClean="0"/>
              <a:t>), sekundární poruchy kostí (rachitis, osteomalacie) a </a:t>
            </a:r>
            <a:r>
              <a:rPr lang="cs-CZ" sz="1800" dirty="0" err="1" smtClean="0"/>
              <a:t>hypokalemie</a:t>
            </a:r>
            <a:r>
              <a:rPr lang="cs-CZ" sz="1800" dirty="0" smtClean="0"/>
              <a:t>.</a:t>
            </a:r>
          </a:p>
          <a:p>
            <a:pPr marL="0" indent="0">
              <a:buNone/>
            </a:pPr>
            <a:endParaRPr lang="cs-CZ" sz="1800" b="1" dirty="0" smtClean="0"/>
          </a:p>
          <a:p>
            <a:pPr marL="0" indent="0">
              <a:buNone/>
            </a:pPr>
            <a:r>
              <a:rPr lang="cs-CZ" sz="1800" b="1" dirty="0" err="1" smtClean="0"/>
              <a:t>Bartterův</a:t>
            </a:r>
            <a:r>
              <a:rPr lang="cs-CZ" sz="1800" b="1" dirty="0" smtClean="0"/>
              <a:t> syndrom</a:t>
            </a:r>
          </a:p>
          <a:p>
            <a:pPr marL="0" indent="0">
              <a:buNone/>
            </a:pPr>
            <a:r>
              <a:rPr lang="cs-CZ" sz="1800" dirty="0" smtClean="0"/>
              <a:t> onemocnění, jehož podkladem je defekt sodíkového, draslíkového a chloridového transportu v </a:t>
            </a:r>
            <a:r>
              <a:rPr lang="cs-CZ" sz="1800" dirty="0" err="1" smtClean="0"/>
              <a:t>epiteliích</a:t>
            </a:r>
            <a:r>
              <a:rPr lang="cs-CZ" sz="1800" dirty="0" smtClean="0"/>
              <a:t>  vzestupné části </a:t>
            </a:r>
            <a:r>
              <a:rPr lang="cs-CZ" sz="1800" dirty="0" err="1" smtClean="0"/>
              <a:t>Henleovy</a:t>
            </a:r>
            <a:r>
              <a:rPr lang="cs-CZ" sz="1800" dirty="0" smtClean="0"/>
              <a:t> kličky. To způsobuje sekundární </a:t>
            </a:r>
            <a:r>
              <a:rPr lang="cs-CZ" sz="1800" dirty="0" err="1" smtClean="0"/>
              <a:t>hyperaldosteronismus</a:t>
            </a:r>
            <a:r>
              <a:rPr lang="cs-CZ" sz="1800" dirty="0" smtClean="0"/>
              <a:t>. </a:t>
            </a:r>
            <a:r>
              <a:rPr lang="cs-CZ" sz="1800" dirty="0" err="1" smtClean="0"/>
              <a:t>Klinicé</a:t>
            </a:r>
            <a:r>
              <a:rPr lang="cs-CZ" sz="1800" dirty="0" smtClean="0"/>
              <a:t> projevy jsou </a:t>
            </a:r>
            <a:r>
              <a:rPr lang="cs-CZ" sz="1800" dirty="0" err="1" smtClean="0"/>
              <a:t>hypokalemie</a:t>
            </a:r>
            <a:r>
              <a:rPr lang="cs-CZ" sz="1800" dirty="0" smtClean="0"/>
              <a:t>, metabolická </a:t>
            </a:r>
            <a:r>
              <a:rPr lang="cs-CZ" sz="1800" dirty="0" err="1" smtClean="0"/>
              <a:t>alkaloza</a:t>
            </a:r>
            <a:r>
              <a:rPr lang="cs-CZ" sz="1800" dirty="0" smtClean="0"/>
              <a:t> a svalová slabost.</a:t>
            </a:r>
          </a:p>
          <a:p>
            <a:pPr marL="0" indent="0">
              <a:buNone/>
            </a:pPr>
            <a:endParaRPr lang="cs-CZ" sz="1800" dirty="0" smtClean="0"/>
          </a:p>
          <a:p>
            <a:pPr marL="0" indent="0">
              <a:buNone/>
            </a:pPr>
            <a:r>
              <a:rPr lang="cs-CZ" sz="1800" b="1" dirty="0" smtClean="0"/>
              <a:t>Renální tubulární </a:t>
            </a:r>
            <a:r>
              <a:rPr lang="cs-CZ" sz="1800" b="1" dirty="0" err="1" smtClean="0"/>
              <a:t>acidoza</a:t>
            </a:r>
            <a:r>
              <a:rPr lang="cs-CZ" sz="1800" b="1" dirty="0" smtClean="0"/>
              <a:t> </a:t>
            </a:r>
          </a:p>
          <a:p>
            <a:pPr marL="0" indent="0">
              <a:buNone/>
            </a:pPr>
            <a:r>
              <a:rPr lang="cs-CZ" sz="1800" dirty="0" smtClean="0"/>
              <a:t>Též metabolická </a:t>
            </a:r>
            <a:r>
              <a:rPr lang="cs-CZ" sz="1800" dirty="0" err="1" smtClean="0"/>
              <a:t>hyperchloremická</a:t>
            </a:r>
            <a:r>
              <a:rPr lang="cs-CZ" sz="1800" dirty="0" smtClean="0"/>
              <a:t> </a:t>
            </a:r>
            <a:r>
              <a:rPr lang="cs-CZ" sz="1800" dirty="0" err="1" smtClean="0"/>
              <a:t>acidoza</a:t>
            </a:r>
            <a:r>
              <a:rPr lang="cs-CZ" sz="1800" dirty="0" smtClean="0"/>
              <a:t>. Je způsobena zvýšenou ztrátou </a:t>
            </a:r>
            <a:r>
              <a:rPr lang="cs-CZ" sz="1800" dirty="0" err="1" smtClean="0"/>
              <a:t>hydrogenkarbonátu</a:t>
            </a:r>
            <a:r>
              <a:rPr lang="cs-CZ" sz="1800" dirty="0" smtClean="0"/>
              <a:t> močí a jeho nahrazení aniontem chloru. Důsledkem je  dekalcifikace kostí s klinickým nálezem </a:t>
            </a:r>
            <a:r>
              <a:rPr lang="cs-CZ" sz="1800" dirty="0" err="1" smtClean="0"/>
              <a:t>hyperkalciurie</a:t>
            </a:r>
            <a:r>
              <a:rPr lang="cs-CZ" sz="1800" dirty="0" smtClean="0"/>
              <a:t>.</a:t>
            </a:r>
          </a:p>
          <a:p>
            <a:pPr marL="0" indent="0">
              <a:buNone/>
            </a:pPr>
            <a:endParaRPr lang="cs-CZ" sz="1800" b="1" dirty="0" smtClean="0"/>
          </a:p>
          <a:p>
            <a:pPr marL="0" indent="0">
              <a:buNone/>
            </a:pPr>
            <a:endParaRPr lang="cs-CZ" sz="1800" b="1" dirty="0" smtClean="0"/>
          </a:p>
          <a:p>
            <a:pPr marL="0" indent="0">
              <a:buNone/>
            </a:pPr>
            <a:endParaRPr lang="cs-CZ" sz="1800" dirty="0" smtClean="0"/>
          </a:p>
          <a:p>
            <a:pPr marL="0" indent="0">
              <a:buNone/>
            </a:pPr>
            <a:endParaRPr lang="cs-CZ" sz="1800" dirty="0" smtClean="0"/>
          </a:p>
          <a:p>
            <a:pPr marL="0" indent="0">
              <a:buNone/>
            </a:pPr>
            <a:endParaRPr lang="cs-CZ" sz="18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Sekundární onemocnění</a:t>
            </a:r>
            <a:endParaRPr lang="cs-CZ" dirty="0"/>
          </a:p>
        </p:txBody>
      </p:sp>
      <p:sp>
        <p:nvSpPr>
          <p:cNvPr id="3" name="Zástupný symbol pro obsah 2"/>
          <p:cNvSpPr>
            <a:spLocks noGrp="1"/>
          </p:cNvSpPr>
          <p:nvPr>
            <p:ph idx="1"/>
          </p:nvPr>
        </p:nvSpPr>
        <p:spPr/>
        <p:txBody>
          <a:bodyPr>
            <a:noAutofit/>
          </a:bodyPr>
          <a:lstStyle/>
          <a:p>
            <a:pPr marL="0" indent="0">
              <a:buNone/>
            </a:pPr>
            <a:r>
              <a:rPr lang="cs-CZ" sz="1800" b="1" dirty="0" err="1" smtClean="0"/>
              <a:t>Hyperperfuze</a:t>
            </a:r>
            <a:r>
              <a:rPr lang="cs-CZ" sz="1800" b="1" dirty="0" smtClean="0"/>
              <a:t> ledvin</a:t>
            </a:r>
          </a:p>
          <a:p>
            <a:pPr marL="0" indent="0">
              <a:buNone/>
            </a:pPr>
            <a:r>
              <a:rPr lang="cs-CZ" sz="1800" dirty="0" smtClean="0"/>
              <a:t>Vzniká jako důsledek esenciální arteriální hypertenze. Dochází k </a:t>
            </a:r>
            <a:r>
              <a:rPr lang="cs-CZ" sz="1800" dirty="0" err="1" smtClean="0"/>
              <a:t>vazodilatace</a:t>
            </a:r>
            <a:r>
              <a:rPr lang="cs-CZ" sz="1800" dirty="0" smtClean="0"/>
              <a:t> </a:t>
            </a:r>
            <a:r>
              <a:rPr lang="cs-CZ" sz="1800" dirty="0" err="1" smtClean="0"/>
              <a:t>vas</a:t>
            </a:r>
            <a:r>
              <a:rPr lang="cs-CZ" sz="1800" dirty="0" smtClean="0"/>
              <a:t> </a:t>
            </a:r>
            <a:r>
              <a:rPr lang="cs-CZ" sz="1800" dirty="0" err="1" smtClean="0"/>
              <a:t>afferens</a:t>
            </a:r>
            <a:r>
              <a:rPr lang="cs-CZ" sz="1800" dirty="0" smtClean="0"/>
              <a:t> a </a:t>
            </a:r>
            <a:r>
              <a:rPr lang="cs-CZ" sz="1800" dirty="0" err="1" smtClean="0"/>
              <a:t>efferens</a:t>
            </a:r>
            <a:r>
              <a:rPr lang="cs-CZ" sz="1800" dirty="0" smtClean="0"/>
              <a:t>. V ledvinách na úrovni glomerulů nastává </a:t>
            </a:r>
            <a:r>
              <a:rPr lang="cs-CZ" sz="1800" dirty="0" err="1" smtClean="0"/>
              <a:t>hyperperfuze</a:t>
            </a:r>
            <a:r>
              <a:rPr lang="cs-CZ" sz="1800" dirty="0" smtClean="0"/>
              <a:t> s </a:t>
            </a:r>
            <a:r>
              <a:rPr lang="cs-CZ" sz="1800" dirty="0" err="1" smtClean="0"/>
              <a:t>hyperfiltrací</a:t>
            </a:r>
            <a:r>
              <a:rPr lang="cs-CZ" sz="1800" dirty="0" smtClean="0"/>
              <a:t> a následným zvýšeným přestupem látek do moči. Zatěžované kapilár reagují </a:t>
            </a:r>
            <a:r>
              <a:rPr lang="cs-CZ" sz="1800" dirty="0" err="1" smtClean="0"/>
              <a:t>fibrotizací</a:t>
            </a:r>
            <a:r>
              <a:rPr lang="cs-CZ" sz="1800" dirty="0" smtClean="0"/>
              <a:t>, sklerotizací a může dojít a k jejich ischemii. V důsledku zhroucení cév se zvyšuje odpor v glomerulech a nastává </a:t>
            </a:r>
            <a:r>
              <a:rPr lang="cs-CZ" sz="1800" b="1" dirty="0" err="1" smtClean="0"/>
              <a:t>nefroskleroza</a:t>
            </a:r>
            <a:r>
              <a:rPr lang="cs-CZ" sz="1800" dirty="0" smtClean="0"/>
              <a:t> s následným selháním ledviny.</a:t>
            </a:r>
          </a:p>
          <a:p>
            <a:pPr marL="0" indent="0">
              <a:buNone/>
            </a:pPr>
            <a:endParaRPr lang="cs-CZ" sz="1800" dirty="0" smtClean="0"/>
          </a:p>
          <a:p>
            <a:pPr marL="0" indent="0">
              <a:buNone/>
            </a:pPr>
            <a:r>
              <a:rPr lang="cs-CZ" sz="1800" b="1" dirty="0" smtClean="0"/>
              <a:t>Ischemie ledvin </a:t>
            </a:r>
          </a:p>
          <a:p>
            <a:pPr marL="0" indent="0">
              <a:buNone/>
            </a:pPr>
            <a:r>
              <a:rPr lang="cs-CZ" sz="1800" dirty="0" smtClean="0"/>
              <a:t>Choroba vzniká jako následek snížení průtoku krve v renálním řečišti. Nejčastější příčinou je </a:t>
            </a:r>
            <a:r>
              <a:rPr lang="cs-CZ" sz="1800" dirty="0" err="1" smtClean="0"/>
              <a:t>aterosklerza</a:t>
            </a:r>
            <a:r>
              <a:rPr lang="cs-CZ" sz="1800" dirty="0" smtClean="0"/>
              <a:t>, která může být:</a:t>
            </a:r>
          </a:p>
          <a:p>
            <a:pPr marL="0" indent="0"/>
            <a:r>
              <a:rPr lang="cs-CZ" sz="1800" dirty="0" smtClean="0"/>
              <a:t>Jednostranná (na jedné renální tepně)</a:t>
            </a:r>
          </a:p>
          <a:p>
            <a:pPr marL="0" indent="0"/>
            <a:r>
              <a:rPr lang="cs-CZ" sz="1800" dirty="0" smtClean="0"/>
              <a:t>Oboustranná (na obou renálních tepnách)</a:t>
            </a:r>
          </a:p>
          <a:p>
            <a:pPr marL="0" indent="0">
              <a:buNone/>
            </a:pPr>
            <a:r>
              <a:rPr lang="cs-CZ" sz="1800" dirty="0" smtClean="0"/>
              <a:t>Snížení průtoku krve ledvinami má za následek snížení glomerulární filtrace až zánik buněk ledvinných tubulů. Zvýšená rezistence v tepnách má za následek zvyšování krevního tlaku.</a:t>
            </a:r>
          </a:p>
          <a:p>
            <a:pPr marL="0" indent="0">
              <a:buNone/>
            </a:pPr>
            <a:endParaRPr lang="cs-CZ"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Akutní renální selhání</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sz="2000" dirty="0" smtClean="0"/>
              <a:t>Je vyústěním onemocnění ledvin s náhlým začátkem a průběhem, během kterého se neuplatňují kompenzační mechanismy. Jedná se o selhání funkce ledvin. Způsobuje pokles glomerulární filtrace a exkreční funkce ledvin (pokles diurézy z 1500-2000ml na méně než 500ml) při normálním příjmu tekutin. Vzniká tak </a:t>
            </a:r>
            <a:r>
              <a:rPr lang="cs-CZ" sz="2000" b="1" dirty="0" smtClean="0"/>
              <a:t>oligurie</a:t>
            </a:r>
            <a:r>
              <a:rPr lang="cs-CZ" sz="2000" dirty="0" smtClean="0"/>
              <a:t>, případně při poklesu exkrece na méně než 150 ml </a:t>
            </a:r>
            <a:r>
              <a:rPr lang="cs-CZ" sz="2000" b="1" dirty="0" smtClean="0"/>
              <a:t>anurie.  </a:t>
            </a:r>
            <a:r>
              <a:rPr lang="cs-CZ" sz="2000" dirty="0" smtClean="0"/>
              <a:t>Změny v organismu během srdečního selhání jsou:</a:t>
            </a:r>
            <a:endParaRPr lang="cs-CZ" sz="2000" b="1" dirty="0" smtClean="0"/>
          </a:p>
          <a:p>
            <a:pPr marL="0" indent="0">
              <a:buNone/>
            </a:pPr>
            <a:r>
              <a:rPr lang="cs-CZ" sz="2000" b="1" dirty="0" err="1" smtClean="0"/>
              <a:t>Hyperkalemie</a:t>
            </a:r>
            <a:r>
              <a:rPr lang="cs-CZ" sz="2000" dirty="0" smtClean="0"/>
              <a:t> </a:t>
            </a:r>
          </a:p>
          <a:p>
            <a:pPr marL="0" indent="0">
              <a:buNone/>
            </a:pPr>
            <a:r>
              <a:rPr lang="cs-CZ" sz="2000" dirty="0" smtClean="0"/>
              <a:t>Vyšší než 7mmol/l, vznikají srdeční arytmie</a:t>
            </a:r>
          </a:p>
          <a:p>
            <a:pPr marL="0" indent="0">
              <a:buNone/>
            </a:pPr>
            <a:r>
              <a:rPr lang="cs-CZ" sz="2000" b="1" dirty="0" smtClean="0"/>
              <a:t>Retence vody a tekutin </a:t>
            </a:r>
          </a:p>
          <a:p>
            <a:pPr marL="0" indent="0">
              <a:buNone/>
            </a:pPr>
            <a:r>
              <a:rPr lang="cs-CZ" sz="2000" dirty="0" smtClean="0"/>
              <a:t>Srdeční selhání při zvýšeném plazmatickém objemu, plicní edém, zřeďování tělesných tekutin, snížení osmolarity, zvýšení intersticiální tekutiny a objemu buněk, čímž dochází ke zvýšení intrakraniálního tlaku.</a:t>
            </a:r>
          </a:p>
          <a:p>
            <a:pPr marL="0" indent="0">
              <a:buNone/>
            </a:pPr>
            <a:r>
              <a:rPr lang="cs-CZ" sz="2000" b="1" dirty="0" smtClean="0"/>
              <a:t>Zvýšená koncentrace močoviny</a:t>
            </a:r>
          </a:p>
          <a:p>
            <a:pPr marL="0" indent="0">
              <a:buNone/>
            </a:pPr>
            <a:r>
              <a:rPr lang="cs-CZ" sz="2000" dirty="0" smtClean="0"/>
              <a:t>kyselina močová, kreatinin, aminokyseliny </a:t>
            </a:r>
          </a:p>
          <a:p>
            <a:pPr marL="0" indent="0">
              <a:buNone/>
            </a:pPr>
            <a:r>
              <a:rPr lang="cs-CZ" sz="2000" b="1" dirty="0" smtClean="0"/>
              <a:t>Metabolická </a:t>
            </a:r>
            <a:r>
              <a:rPr lang="cs-CZ" sz="2000" b="1" dirty="0" err="1" smtClean="0"/>
              <a:t>acidoza</a:t>
            </a:r>
            <a:r>
              <a:rPr lang="cs-CZ" sz="2000" b="1" dirty="0" smtClean="0"/>
              <a:t> </a:t>
            </a:r>
          </a:p>
          <a:p>
            <a:pPr marL="0" indent="0">
              <a:buNone/>
            </a:pPr>
            <a:r>
              <a:rPr lang="cs-CZ" sz="2000" dirty="0" smtClean="0"/>
              <a:t>Dochází k ní v důsledku sníženého vylučování vodíkových iontů a zadržování kyselých metabolitů organismu. </a:t>
            </a:r>
          </a:p>
          <a:p>
            <a:pPr marL="0" indent="0">
              <a:buNone/>
            </a:pPr>
            <a:endParaRPr lang="cs-CZ" sz="2000" b="1" dirty="0" smtClean="0"/>
          </a:p>
        </p:txBody>
      </p:sp>
    </p:spTree>
    <p:extLst>
      <p:ext uri="{BB962C8B-B14F-4D97-AF65-F5344CB8AC3E}">
        <p14:creationId xmlns:p14="http://schemas.microsoft.com/office/powerpoint/2010/main" xmlns="" val="2564425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Akutní renální selhání</a:t>
            </a:r>
            <a:endParaRPr lang="cs-CZ" dirty="0"/>
          </a:p>
        </p:txBody>
      </p:sp>
      <p:sp>
        <p:nvSpPr>
          <p:cNvPr id="3" name="Zástupný symbol pro obsah 2"/>
          <p:cNvSpPr>
            <a:spLocks noGrp="1"/>
          </p:cNvSpPr>
          <p:nvPr>
            <p:ph idx="1"/>
          </p:nvPr>
        </p:nvSpPr>
        <p:spPr/>
        <p:txBody>
          <a:bodyPr>
            <a:normAutofit/>
          </a:bodyPr>
          <a:lstStyle/>
          <a:p>
            <a:pPr marL="0" indent="0">
              <a:buNone/>
            </a:pPr>
            <a:r>
              <a:rPr lang="cs-CZ" sz="2000" dirty="0" smtClean="0"/>
              <a:t>Příčiny akutního renálního selhání jsou celkem tři. Tyto mechanismy se navzájem prolínají a většinou se neuplatňuje pouze jeden: </a:t>
            </a:r>
          </a:p>
          <a:p>
            <a:pPr marL="0" indent="0">
              <a:buNone/>
            </a:pPr>
            <a:r>
              <a:rPr lang="cs-CZ" sz="2000" b="1" dirty="0" err="1" smtClean="0"/>
              <a:t>Prerenální</a:t>
            </a:r>
            <a:r>
              <a:rPr lang="cs-CZ" sz="2000" dirty="0" smtClean="0"/>
              <a:t> </a:t>
            </a:r>
          </a:p>
          <a:p>
            <a:pPr marL="0" indent="0">
              <a:buNone/>
            </a:pPr>
            <a:r>
              <a:rPr lang="cs-CZ" sz="2000" dirty="0" smtClean="0"/>
              <a:t>Uplatňují se </a:t>
            </a:r>
            <a:r>
              <a:rPr lang="cs-CZ" sz="2000" dirty="0" err="1" smtClean="0"/>
              <a:t>hemodynamické</a:t>
            </a:r>
            <a:r>
              <a:rPr lang="cs-CZ" sz="2000" dirty="0" smtClean="0"/>
              <a:t> změny jako </a:t>
            </a:r>
            <a:r>
              <a:rPr lang="cs-CZ" sz="2000" dirty="0" err="1" smtClean="0"/>
              <a:t>hypovolemie</a:t>
            </a:r>
            <a:r>
              <a:rPr lang="cs-CZ" sz="2000" dirty="0" smtClean="0"/>
              <a:t> (srdeční selhání, krvácení, šokový stav).</a:t>
            </a:r>
          </a:p>
          <a:p>
            <a:pPr marL="0" indent="0">
              <a:buNone/>
            </a:pPr>
            <a:r>
              <a:rPr lang="cs-CZ" sz="2000" b="1" dirty="0" err="1" smtClean="0"/>
              <a:t>Intrarenální</a:t>
            </a:r>
            <a:r>
              <a:rPr lang="cs-CZ" sz="2000" dirty="0" smtClean="0"/>
              <a:t> </a:t>
            </a:r>
          </a:p>
          <a:p>
            <a:pPr marL="0" indent="0">
              <a:buNone/>
            </a:pPr>
            <a:r>
              <a:rPr lang="cs-CZ" sz="2000" dirty="0" smtClean="0"/>
              <a:t>Uplatňují se onemocnění ledvin jako akutní glomerulonefritidy a pyelonefritidy, dále toxické poškození ledvin a </a:t>
            </a:r>
            <a:r>
              <a:rPr lang="cs-CZ" sz="2000" dirty="0" err="1" smtClean="0"/>
              <a:t>intrarenální</a:t>
            </a:r>
            <a:r>
              <a:rPr lang="cs-CZ" sz="2000" dirty="0" smtClean="0"/>
              <a:t> vazokonstrikce.</a:t>
            </a:r>
          </a:p>
          <a:p>
            <a:pPr marL="0" indent="0">
              <a:buNone/>
            </a:pPr>
            <a:r>
              <a:rPr lang="cs-CZ" sz="2000" b="1" dirty="0" err="1" smtClean="0"/>
              <a:t>Postrenální</a:t>
            </a:r>
            <a:r>
              <a:rPr lang="cs-CZ" sz="2000" dirty="0" smtClean="0"/>
              <a:t> </a:t>
            </a:r>
          </a:p>
          <a:p>
            <a:pPr marL="0" indent="0">
              <a:buNone/>
            </a:pPr>
            <a:r>
              <a:rPr lang="cs-CZ" sz="2000" dirty="0" smtClean="0"/>
              <a:t>Oboustranná obstrukce odtoku moče z ledvin. Nejčastěji jde o urolitiázu, hyperplazie prostaty nebo nádor močových cest. </a:t>
            </a:r>
            <a:endParaRPr lang="cs-CZ" sz="2000" dirty="0"/>
          </a:p>
        </p:txBody>
      </p:sp>
    </p:spTree>
    <p:extLst>
      <p:ext uri="{BB962C8B-B14F-4D97-AF65-F5344CB8AC3E}">
        <p14:creationId xmlns:p14="http://schemas.microsoft.com/office/powerpoint/2010/main" xmlns="" val="2564425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Chronické renální selhávání</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sz="2000" dirty="0" smtClean="0"/>
              <a:t>Je stav s progresivními strukturálními změnami v ledvinách, které způsobují úbytek glomerulů a nefronů. Kompenzační mechanismy se zapojují. Tyto změny mají různě vyjádřený stav zhoršení funkce:</a:t>
            </a:r>
          </a:p>
          <a:p>
            <a:pPr marL="0" indent="0">
              <a:buNone/>
            </a:pPr>
            <a:r>
              <a:rPr lang="cs-CZ" sz="2000" dirty="0" smtClean="0"/>
              <a:t>Ledvinná insuficience</a:t>
            </a:r>
          </a:p>
          <a:p>
            <a:pPr marL="0" indent="0">
              <a:buNone/>
            </a:pPr>
            <a:r>
              <a:rPr lang="cs-CZ" sz="2000" dirty="0" smtClean="0"/>
              <a:t>Ledvinné selhání</a:t>
            </a:r>
          </a:p>
          <a:p>
            <a:pPr marL="0" indent="0">
              <a:buNone/>
            </a:pPr>
            <a:r>
              <a:rPr lang="cs-CZ" sz="2000" dirty="0" smtClean="0"/>
              <a:t>Příčinou je dekompenzace některé chronicky probíhající nemoci, nejčastěji:</a:t>
            </a:r>
          </a:p>
          <a:p>
            <a:pPr marL="0" indent="0">
              <a:buNone/>
            </a:pPr>
            <a:r>
              <a:rPr lang="cs-CZ" sz="2000" dirty="0" smtClean="0"/>
              <a:t>Glomerulonefritida</a:t>
            </a:r>
          </a:p>
          <a:p>
            <a:pPr marL="0" indent="0">
              <a:buNone/>
            </a:pPr>
            <a:r>
              <a:rPr lang="cs-CZ" sz="2000" dirty="0" smtClean="0"/>
              <a:t>Diabetická nefropatie</a:t>
            </a:r>
          </a:p>
          <a:p>
            <a:pPr marL="0" indent="0">
              <a:buNone/>
            </a:pPr>
            <a:r>
              <a:rPr lang="cs-CZ" sz="2000" dirty="0" err="1" smtClean="0"/>
              <a:t>Tubulointersticiální</a:t>
            </a:r>
            <a:r>
              <a:rPr lang="cs-CZ" sz="2000" dirty="0" smtClean="0"/>
              <a:t> nefritida</a:t>
            </a:r>
          </a:p>
          <a:p>
            <a:pPr marL="0" indent="0">
              <a:buNone/>
            </a:pPr>
            <a:r>
              <a:rPr lang="cs-CZ" sz="2000" dirty="0" smtClean="0"/>
              <a:t>Hypertenze </a:t>
            </a:r>
          </a:p>
          <a:p>
            <a:pPr marL="0" indent="0">
              <a:buNone/>
            </a:pPr>
            <a:r>
              <a:rPr lang="cs-CZ" sz="2000" dirty="0" smtClean="0"/>
              <a:t>Během onemocnění glomerulární filtrace kvůli zmenšení filtrační plochy. Dlouhou dobu jsou projevy latentní a projeví se až při snížení na 20-30 % funkčních glomerulů.</a:t>
            </a:r>
          </a:p>
          <a:p>
            <a:pPr marL="0" indent="0">
              <a:buNone/>
            </a:pPr>
            <a:endParaRPr lang="cs-CZ" sz="2000" dirty="0" smtClean="0"/>
          </a:p>
        </p:txBody>
      </p:sp>
    </p:spTree>
    <p:extLst>
      <p:ext uri="{BB962C8B-B14F-4D97-AF65-F5344CB8AC3E}">
        <p14:creationId xmlns:p14="http://schemas.microsoft.com/office/powerpoint/2010/main" xmlns="" val="1501926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Chronické renální selhávání</a:t>
            </a:r>
            <a:endParaRPr lang="cs-CZ" dirty="0"/>
          </a:p>
        </p:txBody>
      </p:sp>
      <p:sp>
        <p:nvSpPr>
          <p:cNvPr id="3" name="Zástupný symbol pro obsah 2"/>
          <p:cNvSpPr>
            <a:spLocks noGrp="1"/>
          </p:cNvSpPr>
          <p:nvPr>
            <p:ph idx="1"/>
          </p:nvPr>
        </p:nvSpPr>
        <p:spPr/>
        <p:txBody>
          <a:bodyPr>
            <a:normAutofit fontScale="62500" lnSpcReduction="20000"/>
          </a:bodyPr>
          <a:lstStyle/>
          <a:p>
            <a:pPr marL="0" indent="0">
              <a:buNone/>
            </a:pPr>
            <a:r>
              <a:rPr lang="cs-CZ" dirty="0" smtClean="0"/>
              <a:t>Změny organismu, které se projevují jako následek chronického selhávání srdce se nazývají uremický syndrom. Jednotlivé příznaky mohou být vyjádřeny v různé míře. Změny jsou následující:</a:t>
            </a:r>
          </a:p>
          <a:p>
            <a:pPr marL="0" indent="0"/>
            <a:r>
              <a:rPr lang="cs-CZ" dirty="0" smtClean="0"/>
              <a:t>Poruchy </a:t>
            </a:r>
            <a:r>
              <a:rPr lang="cs-CZ" dirty="0" err="1" smtClean="0"/>
              <a:t>acidobazické</a:t>
            </a:r>
            <a:r>
              <a:rPr lang="cs-CZ" dirty="0" smtClean="0"/>
              <a:t> rovnováhy, dochází k metabolické </a:t>
            </a:r>
            <a:r>
              <a:rPr lang="cs-CZ" dirty="0" err="1" smtClean="0"/>
              <a:t>acidoze</a:t>
            </a:r>
            <a:endParaRPr lang="cs-CZ" dirty="0" smtClean="0"/>
          </a:p>
          <a:p>
            <a:pPr marL="0" indent="0"/>
            <a:r>
              <a:rPr lang="cs-CZ" dirty="0" smtClean="0"/>
              <a:t>Poruchy cirkulace, objevuje se arteriální hypertenze, perikarditida, kardiomyopatie, arytmie a rozvoj </a:t>
            </a:r>
            <a:r>
              <a:rPr lang="cs-CZ" dirty="0" err="1" smtClean="0"/>
              <a:t>aterosklerozy</a:t>
            </a:r>
            <a:endParaRPr lang="cs-CZ" dirty="0" smtClean="0"/>
          </a:p>
          <a:p>
            <a:pPr marL="0" indent="0"/>
            <a:r>
              <a:rPr lang="cs-CZ" dirty="0" smtClean="0"/>
              <a:t>Respirační aparát, v důsledku onemocnění dochází k plicnímu edému a pleuritida</a:t>
            </a:r>
          </a:p>
          <a:p>
            <a:pPr marL="0" indent="0"/>
            <a:r>
              <a:rPr lang="cs-CZ" dirty="0" smtClean="0"/>
              <a:t>Gastrointestinální trakt, dochází k </a:t>
            </a:r>
            <a:r>
              <a:rPr lang="cs-CZ" dirty="0" err="1" smtClean="0"/>
              <a:t>nauzee</a:t>
            </a:r>
            <a:r>
              <a:rPr lang="cs-CZ" dirty="0" smtClean="0"/>
              <a:t>, zvracení, gastritidě, peptické vředy a krvácení do GIT</a:t>
            </a:r>
          </a:p>
          <a:p>
            <a:pPr marL="0" indent="0"/>
            <a:r>
              <a:rPr lang="cs-CZ" dirty="0" smtClean="0"/>
              <a:t>Poruchy pohybového aparátu, následkem je osteomalacie, </a:t>
            </a:r>
            <a:r>
              <a:rPr lang="cs-CZ" dirty="0" err="1" smtClean="0"/>
              <a:t>osteoporoza</a:t>
            </a:r>
            <a:r>
              <a:rPr lang="cs-CZ" dirty="0" smtClean="0"/>
              <a:t>, svalová slabost, popřípadě dna</a:t>
            </a:r>
          </a:p>
          <a:p>
            <a:pPr marL="0" indent="0"/>
            <a:r>
              <a:rPr lang="cs-CZ" dirty="0" smtClean="0"/>
              <a:t>Endokrinní systém,  sekundární </a:t>
            </a:r>
            <a:r>
              <a:rPr lang="cs-CZ" dirty="0" err="1" smtClean="0"/>
              <a:t>hyperparatyreoza</a:t>
            </a:r>
            <a:r>
              <a:rPr lang="cs-CZ" dirty="0" smtClean="0"/>
              <a:t> </a:t>
            </a:r>
            <a:r>
              <a:rPr lang="cs-CZ" dirty="0" err="1" smtClean="0"/>
              <a:t>anedostatek</a:t>
            </a:r>
            <a:r>
              <a:rPr lang="cs-CZ" dirty="0" smtClean="0"/>
              <a:t> erytropoetinu</a:t>
            </a:r>
          </a:p>
          <a:p>
            <a:pPr marL="0" indent="0"/>
            <a:r>
              <a:rPr lang="cs-CZ" dirty="0" smtClean="0"/>
              <a:t>Nervový systém nemocný je podrážděný, unavený, letargický. Dochází ke  křečím, periferní neuropatii a svědění kůže</a:t>
            </a:r>
          </a:p>
          <a:p>
            <a:pPr marL="514350" indent="-514350">
              <a:buAutoNum type="arabicPeriod"/>
            </a:pPr>
            <a:endParaRPr lang="cs-CZ" dirty="0"/>
          </a:p>
        </p:txBody>
      </p:sp>
    </p:spTree>
    <p:extLst>
      <p:ext uri="{BB962C8B-B14F-4D97-AF65-F5344CB8AC3E}">
        <p14:creationId xmlns:p14="http://schemas.microsoft.com/office/powerpoint/2010/main" xmlns="" val="1523985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000" dirty="0" smtClean="0"/>
              <a:t>Akutní renální selhání</a:t>
            </a:r>
          </a:p>
          <a:p>
            <a:r>
              <a:rPr lang="cs-CZ" sz="2000" dirty="0" smtClean="0"/>
              <a:t>Chronické renální selhání</a:t>
            </a:r>
          </a:p>
          <a:p>
            <a:r>
              <a:rPr lang="cs-CZ" sz="2000" dirty="0" smtClean="0"/>
              <a:t>Renální insuficience</a:t>
            </a:r>
          </a:p>
          <a:p>
            <a:r>
              <a:rPr lang="cs-CZ" sz="2000" dirty="0" smtClean="0"/>
              <a:t>Poruchy močového měchýře</a:t>
            </a:r>
            <a:endParaRPr lang="cs-CZ"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Poruchy močového </a:t>
            </a:r>
            <a:r>
              <a:rPr lang="cs-CZ" dirty="0" err="1" smtClean="0"/>
              <a:t>měříche</a:t>
            </a:r>
            <a:endParaRPr lang="cs-CZ" dirty="0"/>
          </a:p>
        </p:txBody>
      </p:sp>
      <p:sp>
        <p:nvSpPr>
          <p:cNvPr id="3" name="Zástupný symbol pro obsah 2"/>
          <p:cNvSpPr>
            <a:spLocks noGrp="1"/>
          </p:cNvSpPr>
          <p:nvPr>
            <p:ph idx="1"/>
          </p:nvPr>
        </p:nvSpPr>
        <p:spPr/>
        <p:txBody>
          <a:bodyPr>
            <a:normAutofit fontScale="85000" lnSpcReduction="20000"/>
          </a:bodyPr>
          <a:lstStyle/>
          <a:p>
            <a:pPr marL="514350" indent="-514350">
              <a:buNone/>
            </a:pPr>
            <a:r>
              <a:rPr lang="cs-CZ" sz="2000" dirty="0" smtClean="0"/>
              <a:t>Poruchy na úrovni močového měchýře jsou provázeny několika příznaky: </a:t>
            </a:r>
          </a:p>
          <a:p>
            <a:pPr marL="514350" indent="-514350">
              <a:buNone/>
            </a:pPr>
            <a:r>
              <a:rPr lang="cs-CZ" sz="2000" b="1" dirty="0" smtClean="0"/>
              <a:t>Inkontinence</a:t>
            </a:r>
          </a:p>
          <a:p>
            <a:pPr marL="0" indent="0">
              <a:buNone/>
            </a:pPr>
            <a:r>
              <a:rPr lang="cs-CZ" sz="2000" dirty="0" smtClean="0"/>
              <a:t>Je to slabost uretrálního sfinkteru u žen, u mužů poškození funkce distálního sfinkteru. Jde o neschopnost udržet moč při přeplnění měchýře. Dá se </a:t>
            </a:r>
            <a:r>
              <a:rPr lang="cs-CZ" sz="2000" dirty="0" err="1" smtClean="0"/>
              <a:t>rozdšlit</a:t>
            </a:r>
            <a:r>
              <a:rPr lang="cs-CZ" sz="2000" dirty="0" smtClean="0"/>
              <a:t> na několik typů:</a:t>
            </a:r>
          </a:p>
          <a:p>
            <a:pPr marL="0" indent="0"/>
            <a:r>
              <a:rPr lang="cs-CZ" sz="2000" b="1" dirty="0" smtClean="0"/>
              <a:t>Stresová </a:t>
            </a:r>
          </a:p>
          <a:p>
            <a:pPr marL="400050" lvl="1" indent="0"/>
            <a:r>
              <a:rPr lang="cs-CZ" sz="2000" dirty="0" smtClean="0"/>
              <a:t>Při zvýšení tlaku v břišní dutině (kašel, kýchání, zvedání břemen, při sportu).</a:t>
            </a:r>
          </a:p>
          <a:p>
            <a:pPr marL="0" indent="0"/>
            <a:r>
              <a:rPr lang="cs-CZ" sz="2000" b="1" dirty="0" smtClean="0"/>
              <a:t>Urgentní</a:t>
            </a:r>
          </a:p>
          <a:p>
            <a:pPr marL="400050" lvl="1" indent="0"/>
            <a:r>
              <a:rPr lang="cs-CZ" sz="2000" dirty="0" smtClean="0"/>
              <a:t>Nechtěný únik moče spojený s naléhavým pocitem potřeby vyprázdnění močového měchýře.</a:t>
            </a:r>
          </a:p>
          <a:p>
            <a:pPr marL="0" indent="0"/>
            <a:r>
              <a:rPr lang="cs-CZ" sz="2000" b="1" dirty="0" smtClean="0"/>
              <a:t>Z přeplnění</a:t>
            </a:r>
          </a:p>
          <a:p>
            <a:pPr marL="400050" lvl="1" indent="0"/>
            <a:r>
              <a:rPr lang="cs-CZ" sz="2000" dirty="0" smtClean="0"/>
              <a:t>Samovolný únik moče způsobený zvýšením </a:t>
            </a:r>
            <a:r>
              <a:rPr lang="cs-CZ" sz="2000" dirty="0" err="1" smtClean="0"/>
              <a:t>intravezikálního</a:t>
            </a:r>
            <a:r>
              <a:rPr lang="cs-CZ" sz="2000" dirty="0" smtClean="0"/>
              <a:t> tlaku při naplnění a rozepnutí měchýře.</a:t>
            </a:r>
          </a:p>
          <a:p>
            <a:pPr marL="514350" indent="-514350">
              <a:buNone/>
            </a:pPr>
            <a:r>
              <a:rPr lang="cs-CZ" sz="2000" b="1" dirty="0" smtClean="0"/>
              <a:t>Retence </a:t>
            </a:r>
          </a:p>
          <a:p>
            <a:pPr marL="0" indent="0">
              <a:buNone/>
            </a:pPr>
            <a:r>
              <a:rPr lang="cs-CZ" sz="2000" dirty="0" smtClean="0"/>
              <a:t>Porucha, která je se projevuje zadržováním moče v měchýři a neschopností se vymočit. Příčinou je porucha inervace, tedy poranění míchy nad úrovní S2-S4, nebo obstrukce močových cest mechanickou překážkou popřípadě nádorem.</a:t>
            </a:r>
          </a:p>
          <a:p>
            <a:pPr marL="514350" indent="-514350">
              <a:buNone/>
            </a:pPr>
            <a:endParaRPr lang="cs-CZ" sz="2000" dirty="0" smtClean="0"/>
          </a:p>
          <a:p>
            <a:pPr marL="514350" indent="-514350">
              <a:buNone/>
            </a:pPr>
            <a:r>
              <a:rPr lang="cs-CZ" sz="2000" dirty="0" smtClean="0"/>
              <a:t> </a:t>
            </a:r>
          </a:p>
        </p:txBody>
      </p:sp>
    </p:spTree>
    <p:extLst>
      <p:ext uri="{BB962C8B-B14F-4D97-AF65-F5344CB8AC3E}">
        <p14:creationId xmlns:p14="http://schemas.microsoft.com/office/powerpoint/2010/main" xmlns="" val="1523985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Ledviny</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Upravují složení vnitřního prostředí:</a:t>
            </a:r>
          </a:p>
          <a:p>
            <a:pPr marL="0" indent="0">
              <a:buNone/>
            </a:pPr>
            <a:r>
              <a:rPr lang="cs-CZ" dirty="0" smtClean="0"/>
              <a:t>Primárně – krevní plazmy (2,5l)</a:t>
            </a:r>
          </a:p>
          <a:p>
            <a:pPr marL="0" indent="0">
              <a:buNone/>
            </a:pPr>
            <a:r>
              <a:rPr lang="cs-CZ" dirty="0" smtClean="0"/>
              <a:t>Sekundárně – intersticiální tekutiny (14l), nepřímo intracelulární tekutiny (26l)</a:t>
            </a:r>
          </a:p>
          <a:p>
            <a:pPr marL="0" indent="0">
              <a:buNone/>
            </a:pPr>
            <a:r>
              <a:rPr lang="cs-CZ" dirty="0" smtClean="0"/>
              <a:t>Koncentraci osmoticky aktivních látek, vzájemné poměry iontů (K, Na, K, Ca, Mg, Cl, HCO3, PO4), koncentraci nízkomolekulárních dusíkatých látek nebílkovinné povahy (močovina, kyselina močová, kreatinin)</a:t>
            </a:r>
            <a:endParaRPr lang="cs-CZ" dirty="0"/>
          </a:p>
        </p:txBody>
      </p:sp>
    </p:spTree>
    <p:extLst>
      <p:ext uri="{BB962C8B-B14F-4D97-AF65-F5344CB8AC3E}">
        <p14:creationId xmlns:p14="http://schemas.microsoft.com/office/powerpoint/2010/main" xmlns="" val="2765245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Ledviny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Objem plazmy se profiltruje za 20 minut</a:t>
            </a:r>
          </a:p>
          <a:p>
            <a:r>
              <a:rPr lang="cs-CZ" dirty="0" smtClean="0"/>
              <a:t>Celý objem intersticiální tekutiny za 2 hodiny</a:t>
            </a:r>
          </a:p>
          <a:p>
            <a:r>
              <a:rPr lang="cs-CZ" dirty="0" smtClean="0"/>
              <a:t>Zpět do oběhu: 99% profiltrované vody, většina profiltrovaných nízkomolekulárních látek</a:t>
            </a:r>
          </a:p>
          <a:p>
            <a:pPr marL="514350" indent="-514350">
              <a:buAutoNum type="arabicPeriod"/>
            </a:pPr>
            <a:r>
              <a:rPr lang="cs-CZ" sz="2800" dirty="0" smtClean="0"/>
              <a:t>Udržení koncentrace nízkomolekulárních látek</a:t>
            </a:r>
          </a:p>
          <a:p>
            <a:pPr marL="514350" indent="-514350">
              <a:buAutoNum type="arabicPeriod"/>
            </a:pPr>
            <a:r>
              <a:rPr lang="cs-CZ" sz="2800" dirty="0" smtClean="0"/>
              <a:t>Udržení objemu tělesných tekutin</a:t>
            </a:r>
          </a:p>
          <a:p>
            <a:pPr marL="514350" indent="-514350">
              <a:buAutoNum type="arabicPeriod"/>
            </a:pPr>
            <a:r>
              <a:rPr lang="cs-CZ" sz="2800" dirty="0" smtClean="0"/>
              <a:t>Vylučování katabolitů</a:t>
            </a:r>
          </a:p>
          <a:p>
            <a:pPr marL="514350" indent="-514350">
              <a:buAutoNum type="arabicPeriod"/>
            </a:pPr>
            <a:r>
              <a:rPr lang="cs-CZ" sz="2800" dirty="0" smtClean="0"/>
              <a:t>Regulace acidobazické rovnováhy</a:t>
            </a:r>
          </a:p>
          <a:p>
            <a:pPr marL="514350" indent="-514350">
              <a:buAutoNum type="arabicPeriod"/>
            </a:pPr>
            <a:r>
              <a:rPr lang="cs-CZ" sz="2800" dirty="0" smtClean="0"/>
              <a:t>Dlouhodobá regulace krevního tlaku</a:t>
            </a:r>
          </a:p>
          <a:p>
            <a:pPr marL="514350" indent="-514350">
              <a:buAutoNum type="arabicPeriod"/>
            </a:pPr>
            <a:r>
              <a:rPr lang="cs-CZ" sz="2800" dirty="0" smtClean="0"/>
              <a:t>Udržení tkáňové tenze kyslíku – erytropoetin – tvorba erytrocytů</a:t>
            </a:r>
            <a:endParaRPr lang="cs-CZ" sz="2800" dirty="0"/>
          </a:p>
        </p:txBody>
      </p:sp>
    </p:spTree>
    <p:extLst>
      <p:ext uri="{BB962C8B-B14F-4D97-AF65-F5344CB8AC3E}">
        <p14:creationId xmlns:p14="http://schemas.microsoft.com/office/powerpoint/2010/main" xmlns="" val="790088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Ledviny</a:t>
            </a:r>
            <a:endParaRPr lang="cs-CZ" dirty="0"/>
          </a:p>
        </p:txBody>
      </p:sp>
      <p:sp>
        <p:nvSpPr>
          <p:cNvPr id="3" name="Zástupný symbol pro obsah 2"/>
          <p:cNvSpPr>
            <a:spLocks noGrp="1"/>
          </p:cNvSpPr>
          <p:nvPr>
            <p:ph idx="1"/>
          </p:nvPr>
        </p:nvSpPr>
        <p:spPr/>
        <p:txBody>
          <a:bodyPr/>
          <a:lstStyle/>
          <a:p>
            <a:r>
              <a:rPr lang="cs-CZ" dirty="0" smtClean="0"/>
              <a:t>Funkce ledvin jsou závislé na dostatečném průtoku krve ledvinami (1400 – 1800l za den), z krevní plazmy (v glomerulech) se oddělí ¼ objemu – </a:t>
            </a:r>
            <a:r>
              <a:rPr lang="cs-CZ" b="1" dirty="0" smtClean="0"/>
              <a:t>glomerulární filtrát </a:t>
            </a:r>
            <a:r>
              <a:rPr lang="cs-CZ" dirty="0" smtClean="0"/>
              <a:t>(primární moč), 99% filtrátu se vrací zpět do plazmy (v ledvinných tubulech, </a:t>
            </a:r>
            <a:r>
              <a:rPr lang="cs-CZ" dirty="0" err="1" smtClean="0"/>
              <a:t>peritubulárních</a:t>
            </a:r>
            <a:r>
              <a:rPr lang="cs-CZ" dirty="0" smtClean="0"/>
              <a:t> kapilárách), nutná správná funkce tubulárního epitelu</a:t>
            </a:r>
            <a:endParaRPr lang="cs-CZ" dirty="0"/>
          </a:p>
        </p:txBody>
      </p:sp>
    </p:spTree>
    <p:extLst>
      <p:ext uri="{BB962C8B-B14F-4D97-AF65-F5344CB8AC3E}">
        <p14:creationId xmlns:p14="http://schemas.microsoft.com/office/powerpoint/2010/main" xmlns="" val="3625007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Onemocnění ledvin</a:t>
            </a:r>
            <a:endParaRPr lang="cs-CZ" dirty="0"/>
          </a:p>
        </p:txBody>
      </p:sp>
      <p:sp>
        <p:nvSpPr>
          <p:cNvPr id="3" name="Zástupný symbol pro obsah 2"/>
          <p:cNvSpPr>
            <a:spLocks noGrp="1"/>
          </p:cNvSpPr>
          <p:nvPr>
            <p:ph idx="1"/>
          </p:nvPr>
        </p:nvSpPr>
        <p:spPr/>
        <p:txBody>
          <a:bodyPr>
            <a:normAutofit/>
          </a:bodyPr>
          <a:lstStyle/>
          <a:p>
            <a:pPr marL="0" indent="0">
              <a:buNone/>
            </a:pPr>
            <a:r>
              <a:rPr lang="cs-CZ" sz="2000" dirty="0" smtClean="0"/>
              <a:t>Onemocnění ledvin se týká zejména dvou aspektů:</a:t>
            </a:r>
          </a:p>
          <a:p>
            <a:pPr marL="0" indent="0"/>
            <a:r>
              <a:rPr lang="cs-CZ" sz="2000" dirty="0" smtClean="0"/>
              <a:t>Nemoc ledvin jako taková (tumor, diabetická nefropatie, glomerulonefritida)</a:t>
            </a:r>
          </a:p>
          <a:p>
            <a:pPr marL="0" indent="0"/>
            <a:r>
              <a:rPr lang="cs-CZ" sz="2000" dirty="0" smtClean="0"/>
              <a:t>Funkce ledvin </a:t>
            </a:r>
          </a:p>
          <a:p>
            <a:pPr marL="400050" lvl="1" indent="0"/>
            <a:r>
              <a:rPr lang="cs-CZ" sz="2000" dirty="0" smtClean="0"/>
              <a:t>Schopnost ledvin vylučovat katabolity a zpětně resorbovat vodu a minerály.</a:t>
            </a:r>
          </a:p>
          <a:p>
            <a:pPr marL="0" indent="0">
              <a:buNone/>
            </a:pPr>
            <a:r>
              <a:rPr lang="cs-CZ" sz="2000" dirty="0" smtClean="0"/>
              <a:t>Tyto dvě jednotky na sebe mohou navazovat, ale rovněž na sobě můžou být nezávislé. Při nemoci ledvin jejich funkce může být snížena, nebo můžou být ledviny úplně nefunkční, ale rovněž se insuficience nemusí vůbec projevit. Syndromy, které provázejí onemocnění ledvin se často málo projevují, různě se překrývají a jejich klasifikace není obecně jednotná. Hlavními projevy porušení funkce ledvin jsou:</a:t>
            </a:r>
          </a:p>
          <a:p>
            <a:pPr marL="0" indent="0"/>
            <a:r>
              <a:rPr lang="cs-CZ" sz="2000" dirty="0" smtClean="0"/>
              <a:t>Proteinurie</a:t>
            </a:r>
          </a:p>
          <a:p>
            <a:pPr marL="0" indent="0"/>
            <a:r>
              <a:rPr lang="cs-CZ" sz="2000" dirty="0" err="1" smtClean="0"/>
              <a:t>Heaturie</a:t>
            </a:r>
            <a:r>
              <a:rPr lang="cs-CZ" sz="2000" dirty="0"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Onemocnění ledvin</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sz="2000" b="1" dirty="0" smtClean="0"/>
              <a:t>Proteinurie</a:t>
            </a:r>
            <a:endParaRPr lang="cs-CZ" sz="2000" dirty="0" smtClean="0"/>
          </a:p>
          <a:p>
            <a:pPr marL="0" indent="0">
              <a:buNone/>
            </a:pPr>
            <a:r>
              <a:rPr lang="cs-CZ" sz="2000" dirty="0" smtClean="0"/>
              <a:t>Fyziologicky se močí vylučuje 150 mg/den proteinu. Při poruše funkce ledvin se toto množství zvyšuje v důsledku:</a:t>
            </a:r>
          </a:p>
          <a:p>
            <a:pPr marL="0" indent="0"/>
            <a:r>
              <a:rPr lang="cs-CZ" sz="2000" dirty="0" smtClean="0"/>
              <a:t>Zvýšení permeability </a:t>
            </a:r>
            <a:r>
              <a:rPr lang="cs-CZ" sz="2000" dirty="0" err="1" smtClean="0"/>
              <a:t>glomerulárích</a:t>
            </a:r>
            <a:r>
              <a:rPr lang="cs-CZ" sz="2000" dirty="0" smtClean="0"/>
              <a:t> kapilár</a:t>
            </a:r>
          </a:p>
          <a:p>
            <a:pPr marL="0" indent="0"/>
            <a:r>
              <a:rPr lang="cs-CZ" sz="2000" dirty="0" smtClean="0"/>
              <a:t>Sníženou tubulární </a:t>
            </a:r>
            <a:r>
              <a:rPr lang="cs-CZ" sz="2000" dirty="0" err="1" smtClean="0"/>
              <a:t>resorbcí</a:t>
            </a:r>
            <a:endParaRPr lang="cs-CZ" sz="2000" dirty="0" smtClean="0"/>
          </a:p>
          <a:p>
            <a:pPr marL="0" indent="0">
              <a:buNone/>
            </a:pPr>
            <a:endParaRPr lang="cs-CZ" sz="2000" dirty="0" smtClean="0"/>
          </a:p>
          <a:p>
            <a:pPr marL="0" indent="0">
              <a:buNone/>
            </a:pPr>
            <a:r>
              <a:rPr lang="cs-CZ" sz="2000" b="1" dirty="0" smtClean="0"/>
              <a:t>Hematurie</a:t>
            </a:r>
          </a:p>
          <a:p>
            <a:pPr marL="0" indent="0">
              <a:buNone/>
            </a:pPr>
            <a:r>
              <a:rPr lang="cs-CZ" sz="2000" dirty="0" smtClean="0"/>
              <a:t>Je přítomnost krve v moči. Může být jednak mikroskopická a jednak makroskopická. Její původ může být: </a:t>
            </a:r>
          </a:p>
          <a:p>
            <a:pPr marL="0" indent="0"/>
            <a:r>
              <a:rPr lang="cs-CZ" sz="2200" dirty="0" err="1" smtClean="0"/>
              <a:t>Prerenální</a:t>
            </a:r>
            <a:endParaRPr lang="cs-CZ" sz="2200" dirty="0" smtClean="0"/>
          </a:p>
          <a:p>
            <a:pPr marL="400050" lvl="1" indent="0"/>
            <a:r>
              <a:rPr lang="cs-CZ" sz="2200" dirty="0" smtClean="0"/>
              <a:t>Zvýšená </a:t>
            </a:r>
            <a:r>
              <a:rPr lang="cs-CZ" sz="2200" dirty="0" err="1" smtClean="0"/>
              <a:t>koagulopatie</a:t>
            </a:r>
            <a:endParaRPr lang="cs-CZ" sz="2200" dirty="0" smtClean="0"/>
          </a:p>
          <a:p>
            <a:pPr marL="0" indent="0"/>
            <a:r>
              <a:rPr lang="cs-CZ" sz="2200" dirty="0" smtClean="0"/>
              <a:t>Renální</a:t>
            </a:r>
          </a:p>
          <a:p>
            <a:pPr marL="400050" lvl="1" indent="0"/>
            <a:r>
              <a:rPr lang="cs-CZ" sz="2200" dirty="0" smtClean="0"/>
              <a:t>Poškození kapilár v glomerulu nejčastěji zánětem</a:t>
            </a:r>
          </a:p>
          <a:p>
            <a:pPr marL="0" indent="0"/>
            <a:r>
              <a:rPr lang="cs-CZ" sz="2200" dirty="0" err="1" smtClean="0"/>
              <a:t>Postrenální</a:t>
            </a:r>
            <a:r>
              <a:rPr lang="cs-CZ" sz="2200" dirty="0" smtClean="0"/>
              <a:t>  </a:t>
            </a:r>
          </a:p>
          <a:p>
            <a:pPr marL="400050" lvl="1" indent="0"/>
            <a:r>
              <a:rPr lang="cs-CZ" sz="2200" dirty="0" smtClean="0"/>
              <a:t>Močové kameny, traumata močových cest a měchýře</a:t>
            </a:r>
            <a:endParaRPr lang="cs-CZ"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Onemocnění ledvin</a:t>
            </a:r>
            <a:endParaRPr lang="cs-CZ" dirty="0"/>
          </a:p>
        </p:txBody>
      </p:sp>
      <p:sp>
        <p:nvSpPr>
          <p:cNvPr id="3" name="Zástupný symbol pro obsah 2"/>
          <p:cNvSpPr>
            <a:spLocks noGrp="1"/>
          </p:cNvSpPr>
          <p:nvPr>
            <p:ph idx="1"/>
          </p:nvPr>
        </p:nvSpPr>
        <p:spPr/>
        <p:txBody>
          <a:bodyPr>
            <a:noAutofit/>
          </a:bodyPr>
          <a:lstStyle/>
          <a:p>
            <a:pPr marL="0" indent="0">
              <a:buNone/>
            </a:pPr>
            <a:r>
              <a:rPr lang="cs-CZ" sz="1800" dirty="0" smtClean="0"/>
              <a:t>Onemocnění ledvin lze rozlišit do čtyř základních skupin:</a:t>
            </a:r>
          </a:p>
          <a:p>
            <a:pPr marL="0" indent="0"/>
            <a:r>
              <a:rPr lang="cs-CZ" sz="1800" b="1" dirty="0" smtClean="0"/>
              <a:t>Glomerulární poškození</a:t>
            </a:r>
          </a:p>
          <a:p>
            <a:pPr marL="400050" lvl="1" indent="0"/>
            <a:r>
              <a:rPr lang="cs-CZ" sz="1800" dirty="0" smtClean="0"/>
              <a:t>Poškozeny jsou glomeruly (glomerulonefritidy a </a:t>
            </a:r>
            <a:r>
              <a:rPr lang="cs-CZ" sz="1800" dirty="0" err="1" smtClean="0"/>
              <a:t>glomerulopatie</a:t>
            </a:r>
            <a:r>
              <a:rPr lang="cs-CZ" sz="1800" dirty="0" smtClean="0"/>
              <a:t>)</a:t>
            </a:r>
          </a:p>
          <a:p>
            <a:pPr marL="0" indent="0"/>
            <a:r>
              <a:rPr lang="cs-CZ" sz="1800" b="1" dirty="0" err="1" smtClean="0"/>
              <a:t>Tubulointersticiání</a:t>
            </a:r>
            <a:r>
              <a:rPr lang="cs-CZ" sz="1800" b="1" dirty="0" smtClean="0"/>
              <a:t> onemocnění</a:t>
            </a:r>
          </a:p>
          <a:p>
            <a:pPr marL="400050" lvl="1" indent="0"/>
            <a:r>
              <a:rPr lang="cs-CZ" sz="1800" dirty="0" smtClean="0"/>
              <a:t>Poškození se týká ledvinných tubulů a </a:t>
            </a:r>
            <a:r>
              <a:rPr lang="cs-CZ" sz="1800" dirty="0" err="1" smtClean="0"/>
              <a:t>intersticia</a:t>
            </a:r>
            <a:endParaRPr lang="cs-CZ" sz="1800" dirty="0" smtClean="0"/>
          </a:p>
          <a:p>
            <a:pPr marL="0" indent="0"/>
            <a:r>
              <a:rPr lang="cs-CZ" sz="1800" b="1" dirty="0" smtClean="0"/>
              <a:t>Onemocnění z cévních příčin</a:t>
            </a:r>
          </a:p>
          <a:p>
            <a:pPr marL="0" indent="0"/>
            <a:r>
              <a:rPr lang="cs-CZ" sz="1800" b="1" dirty="0" smtClean="0"/>
              <a:t>Hereditární onemocnění</a:t>
            </a:r>
          </a:p>
          <a:p>
            <a:pPr marL="400050" lvl="1" indent="0"/>
            <a:r>
              <a:rPr lang="cs-CZ" sz="1800" dirty="0" smtClean="0"/>
              <a:t>Postihují strukturálně komponenty tkáně ledviny</a:t>
            </a:r>
          </a:p>
          <a:p>
            <a:pPr marL="0" indent="0">
              <a:buNone/>
            </a:pPr>
            <a:r>
              <a:rPr lang="cs-CZ" sz="1800" dirty="0" smtClean="0"/>
              <a:t>Při </a:t>
            </a:r>
            <a:r>
              <a:rPr lang="cs-CZ" sz="1800" dirty="0" err="1" smtClean="0"/>
              <a:t>pokorčilejších</a:t>
            </a:r>
            <a:r>
              <a:rPr lang="cs-CZ" sz="1800" dirty="0" smtClean="0"/>
              <a:t> fázích onemocnění je vždy poškozena renální tkáň a jednotlivé typy poškození se prolínají. Vyústěním onemocnění ledvin je </a:t>
            </a:r>
            <a:r>
              <a:rPr lang="cs-CZ" sz="1800" b="1" dirty="0" smtClean="0"/>
              <a:t>akutní</a:t>
            </a:r>
            <a:r>
              <a:rPr lang="cs-CZ" sz="1800" dirty="0" smtClean="0"/>
              <a:t> nebo </a:t>
            </a:r>
            <a:r>
              <a:rPr lang="cs-CZ" sz="1800" b="1" dirty="0" smtClean="0"/>
              <a:t>chronické selhání</a:t>
            </a:r>
            <a:r>
              <a:rPr lang="cs-CZ" sz="1800" dirty="0" smtClean="0"/>
              <a:t>. Dále je důležité dělení onemocnění na:</a:t>
            </a:r>
          </a:p>
          <a:p>
            <a:pPr marL="0" indent="0"/>
            <a:r>
              <a:rPr lang="cs-CZ" sz="1800" b="1" dirty="0" smtClean="0"/>
              <a:t>Primární</a:t>
            </a:r>
          </a:p>
          <a:p>
            <a:pPr marL="400050" lvl="1" indent="0"/>
            <a:r>
              <a:rPr lang="cs-CZ" sz="1800" dirty="0" smtClean="0"/>
              <a:t>Onemocnění ledvin je základním onemocněním</a:t>
            </a:r>
          </a:p>
          <a:p>
            <a:pPr marL="0" indent="0"/>
            <a:r>
              <a:rPr lang="cs-CZ" sz="1800" b="1" dirty="0" smtClean="0"/>
              <a:t>Sekundární</a:t>
            </a:r>
            <a:r>
              <a:rPr lang="cs-CZ" sz="1800" dirty="0" smtClean="0"/>
              <a:t> </a:t>
            </a:r>
          </a:p>
          <a:p>
            <a:pPr marL="400050" lvl="1" indent="0"/>
            <a:r>
              <a:rPr lang="cs-CZ" sz="1800" dirty="0" smtClean="0"/>
              <a:t>Onemocnění ledvin je přidruženým onemocněním, které vychází z jiného tělesného poškození.</a:t>
            </a:r>
            <a:endParaRPr lang="cs-CZ"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Glomerulární poškození </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sz="2000" b="1" dirty="0" err="1" smtClean="0"/>
              <a:t>Glomerulonefrtidy</a:t>
            </a:r>
            <a:endParaRPr lang="cs-CZ" sz="2000" b="1" dirty="0" smtClean="0"/>
          </a:p>
          <a:p>
            <a:pPr marL="0" indent="0">
              <a:buNone/>
            </a:pPr>
            <a:r>
              <a:rPr lang="cs-CZ" sz="2000" dirty="0" smtClean="0"/>
              <a:t>Představují skupinu onemocnění, které je způsobeno zánětlivou etiologií.  Patologické změny mohou být:</a:t>
            </a:r>
          </a:p>
          <a:p>
            <a:pPr marL="0" indent="0"/>
            <a:r>
              <a:rPr lang="cs-CZ" sz="2000" dirty="0" smtClean="0"/>
              <a:t>Difuzní (poškozují více jak 80 % glomerulů)</a:t>
            </a:r>
          </a:p>
          <a:p>
            <a:pPr marL="0" indent="0"/>
            <a:r>
              <a:rPr lang="cs-CZ" sz="2000" dirty="0" smtClean="0"/>
              <a:t>Fokální (méně jak 80 % glomerulů)</a:t>
            </a:r>
          </a:p>
          <a:p>
            <a:pPr marL="0" indent="0"/>
            <a:r>
              <a:rPr lang="cs-CZ" sz="2000" dirty="0" err="1" smtClean="0"/>
              <a:t>Segmentární</a:t>
            </a:r>
            <a:r>
              <a:rPr lang="cs-CZ" sz="2000" dirty="0" smtClean="0"/>
              <a:t> (postihují určitou lokalizovanou část)</a:t>
            </a:r>
          </a:p>
          <a:p>
            <a:pPr marL="0" indent="0">
              <a:buNone/>
            </a:pPr>
            <a:r>
              <a:rPr lang="cs-CZ" sz="2000" dirty="0" smtClean="0"/>
              <a:t>Při těchto onemocnění je postižena funk glomerulů, dochází tedy k tvorbě menšího množství glomerulárního filtrátu, průniku makromolekulárních plazmatických proteinů a krevních buněk do glomerulárního filtrátu. Důsledky jsou glomerulární proteinurie, glomerulární hematurie, zvýšení koncentrace látek v plazmě (močovina, </a:t>
            </a:r>
            <a:r>
              <a:rPr lang="cs-CZ" sz="2000" dirty="0" err="1" smtClean="0"/>
              <a:t>kys</a:t>
            </a:r>
            <a:r>
              <a:rPr lang="cs-CZ" sz="2000" dirty="0" smtClean="0"/>
              <a:t>. močová, kreatinin, aminokyseliny). Dále probíhá dělení dle časové progrese onemocnění:</a:t>
            </a:r>
          </a:p>
          <a:p>
            <a:pPr marL="0" indent="0"/>
            <a:r>
              <a:rPr lang="cs-CZ" sz="2000" dirty="0" smtClean="0"/>
              <a:t>Akutní</a:t>
            </a:r>
          </a:p>
          <a:p>
            <a:pPr marL="0" indent="0"/>
            <a:r>
              <a:rPr lang="cs-CZ" sz="2000" dirty="0" smtClean="0"/>
              <a:t>Rychle </a:t>
            </a:r>
            <a:r>
              <a:rPr lang="cs-CZ" sz="2000" dirty="0" err="1" smtClean="0"/>
              <a:t>progredující</a:t>
            </a:r>
            <a:endParaRPr lang="cs-CZ" sz="2000" dirty="0" smtClean="0"/>
          </a:p>
          <a:p>
            <a:pPr marL="0" indent="0"/>
            <a:r>
              <a:rPr lang="cs-CZ" sz="2000" dirty="0" smtClean="0"/>
              <a:t>Chronické </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1238</TotalTime>
  <Words>1758</Words>
  <Application>Microsoft Office PowerPoint</Application>
  <PresentationFormat>Předvádění na obrazovce (4:3)</PresentationFormat>
  <Paragraphs>180</Paragraphs>
  <Slides>20</Slides>
  <Notes>0</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Cesta</vt:lpstr>
      <vt:lpstr>Vylučovací systém</vt:lpstr>
      <vt:lpstr>Snímek 2</vt:lpstr>
      <vt:lpstr>Ledviny</vt:lpstr>
      <vt:lpstr>Ledviny</vt:lpstr>
      <vt:lpstr>Ledviny</vt:lpstr>
      <vt:lpstr>Onemocnění ledvin</vt:lpstr>
      <vt:lpstr>Onemocnění ledvin</vt:lpstr>
      <vt:lpstr>Onemocnění ledvin</vt:lpstr>
      <vt:lpstr>Glomerulární poškození </vt:lpstr>
      <vt:lpstr>Glomerulární poškození </vt:lpstr>
      <vt:lpstr>Tubulointersticiální onemocnění</vt:lpstr>
      <vt:lpstr>Tubulointersticiální onemocnění</vt:lpstr>
      <vt:lpstr>Tubulointersticiální onemocnění</vt:lpstr>
      <vt:lpstr>Tubulointersticiální onemocnění</vt:lpstr>
      <vt:lpstr>Sekundární onemocnění</vt:lpstr>
      <vt:lpstr>Akutní renální selhání</vt:lpstr>
      <vt:lpstr>Akutní renální selhání</vt:lpstr>
      <vt:lpstr>Chronické renální selhávání</vt:lpstr>
      <vt:lpstr>Chronické renální selhávání</vt:lpstr>
      <vt:lpstr>Poruchy močového měříche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Vylučovací systém</dc:title>
  <dc:creator>Stankova</dc:creator>
  <cp:lastModifiedBy>som</cp:lastModifiedBy>
  <cp:revision>84</cp:revision>
  <dcterms:created xsi:type="dcterms:W3CDTF">2014-12-07T21:13:14Z</dcterms:created>
  <dcterms:modified xsi:type="dcterms:W3CDTF">2019-10-24T12:09:52Z</dcterms:modified>
</cp:coreProperties>
</file>