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20E529-BDCD-43F1-8075-B19E1975E95E}" v="120" dt="2024-04-03T15:39:14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éta Zandlová" userId="f597e985-6016-45b0-9e05-c32aa333b728" providerId="ADAL" clId="{8120E529-BDCD-43F1-8075-B19E1975E95E}"/>
    <pc:docChg chg="custSel addSld modSld modMainMaster">
      <pc:chgData name="Markéta Zandlová" userId="f597e985-6016-45b0-9e05-c32aa333b728" providerId="ADAL" clId="{8120E529-BDCD-43F1-8075-B19E1975E95E}" dt="2024-04-16T08:50:32.956" v="1151" actId="6549"/>
      <pc:docMkLst>
        <pc:docMk/>
      </pc:docMkLst>
      <pc:sldChg chg="modSp mod setBg">
        <pc:chgData name="Markéta Zandlová" userId="f597e985-6016-45b0-9e05-c32aa333b728" providerId="ADAL" clId="{8120E529-BDCD-43F1-8075-B19E1975E95E}" dt="2024-04-03T15:39:14.158" v="180"/>
        <pc:sldMkLst>
          <pc:docMk/>
          <pc:sldMk cId="3143551389" sldId="256"/>
        </pc:sldMkLst>
        <pc:spChg chg="mod">
          <ac:chgData name="Markéta Zandlová" userId="f597e985-6016-45b0-9e05-c32aa333b728" providerId="ADAL" clId="{8120E529-BDCD-43F1-8075-B19E1975E95E}" dt="2024-04-03T15:37:55.964" v="116" actId="1076"/>
          <ac:spMkLst>
            <pc:docMk/>
            <pc:sldMk cId="3143551389" sldId="256"/>
            <ac:spMk id="2" creationId="{00000000-0000-0000-0000-000000000000}"/>
          </ac:spMkLst>
        </pc:spChg>
        <pc:spChg chg="mod">
          <ac:chgData name="Markéta Zandlová" userId="f597e985-6016-45b0-9e05-c32aa333b728" providerId="ADAL" clId="{8120E529-BDCD-43F1-8075-B19E1975E95E}" dt="2024-04-03T15:38:34.018" v="118" actId="207"/>
          <ac:spMkLst>
            <pc:docMk/>
            <pc:sldMk cId="3143551389" sldId="256"/>
            <ac:spMk id="3" creationId="{00000000-0000-0000-0000-000000000000}"/>
          </ac:spMkLst>
        </pc:spChg>
      </pc:sldChg>
      <pc:sldChg chg="addSp modSp mod modClrScheme chgLayout">
        <pc:chgData name="Markéta Zandlová" userId="f597e985-6016-45b0-9e05-c32aa333b728" providerId="ADAL" clId="{8120E529-BDCD-43F1-8075-B19E1975E95E}" dt="2024-04-03T15:42:42.672" v="277" actId="20577"/>
        <pc:sldMkLst>
          <pc:docMk/>
          <pc:sldMk cId="2124259985" sldId="258"/>
        </pc:sldMkLst>
        <pc:spChg chg="mod">
          <ac:chgData name="Markéta Zandlová" userId="f597e985-6016-45b0-9e05-c32aa333b728" providerId="ADAL" clId="{8120E529-BDCD-43F1-8075-B19E1975E95E}" dt="2024-04-03T15:40:20.177" v="181" actId="26606"/>
          <ac:spMkLst>
            <pc:docMk/>
            <pc:sldMk cId="2124259985" sldId="258"/>
            <ac:spMk id="2" creationId="{00000000-0000-0000-0000-000000000000}"/>
          </ac:spMkLst>
        </pc:spChg>
        <pc:spChg chg="mod">
          <ac:chgData name="Markéta Zandlová" userId="f597e985-6016-45b0-9e05-c32aa333b728" providerId="ADAL" clId="{8120E529-BDCD-43F1-8075-B19E1975E95E}" dt="2024-04-03T15:42:19.996" v="242" actId="255"/>
          <ac:spMkLst>
            <pc:docMk/>
            <pc:sldMk cId="2124259985" sldId="258"/>
            <ac:spMk id="3" creationId="{00000000-0000-0000-0000-000000000000}"/>
          </ac:spMkLst>
        </pc:spChg>
        <pc:spChg chg="add mod">
          <ac:chgData name="Markéta Zandlová" userId="f597e985-6016-45b0-9e05-c32aa333b728" providerId="ADAL" clId="{8120E529-BDCD-43F1-8075-B19E1975E95E}" dt="2024-04-03T15:42:42.672" v="277" actId="20577"/>
          <ac:spMkLst>
            <pc:docMk/>
            <pc:sldMk cId="2124259985" sldId="258"/>
            <ac:spMk id="8" creationId="{4BA02111-8B78-4046-48D6-B1C737FE4C85}"/>
          </ac:spMkLst>
        </pc:spChg>
      </pc:sldChg>
      <pc:sldChg chg="modSp mod">
        <pc:chgData name="Markéta Zandlová" userId="f597e985-6016-45b0-9e05-c32aa333b728" providerId="ADAL" clId="{8120E529-BDCD-43F1-8075-B19E1975E95E}" dt="2024-04-03T15:45:26.057" v="282" actId="20577"/>
        <pc:sldMkLst>
          <pc:docMk/>
          <pc:sldMk cId="1495158951" sldId="259"/>
        </pc:sldMkLst>
        <pc:spChg chg="mod">
          <ac:chgData name="Markéta Zandlová" userId="f597e985-6016-45b0-9e05-c32aa333b728" providerId="ADAL" clId="{8120E529-BDCD-43F1-8075-B19E1975E95E}" dt="2024-04-03T15:45:26.057" v="282" actId="20577"/>
          <ac:spMkLst>
            <pc:docMk/>
            <pc:sldMk cId="1495158951" sldId="259"/>
            <ac:spMk id="3" creationId="{00000000-0000-0000-0000-000000000000}"/>
          </ac:spMkLst>
        </pc:spChg>
      </pc:sldChg>
      <pc:sldChg chg="modSp mod">
        <pc:chgData name="Markéta Zandlová" userId="f597e985-6016-45b0-9e05-c32aa333b728" providerId="ADAL" clId="{8120E529-BDCD-43F1-8075-B19E1975E95E}" dt="2024-04-03T15:46:46.910" v="296" actId="403"/>
        <pc:sldMkLst>
          <pc:docMk/>
          <pc:sldMk cId="2731010593" sldId="260"/>
        </pc:sldMkLst>
        <pc:spChg chg="mod">
          <ac:chgData name="Markéta Zandlová" userId="f597e985-6016-45b0-9e05-c32aa333b728" providerId="ADAL" clId="{8120E529-BDCD-43F1-8075-B19E1975E95E}" dt="2024-04-03T15:46:46.910" v="296" actId="403"/>
          <ac:spMkLst>
            <pc:docMk/>
            <pc:sldMk cId="2731010593" sldId="260"/>
            <ac:spMk id="3" creationId="{00000000-0000-0000-0000-000000000000}"/>
          </ac:spMkLst>
        </pc:spChg>
      </pc:sldChg>
      <pc:sldChg chg="modSp mod">
        <pc:chgData name="Markéta Zandlová" userId="f597e985-6016-45b0-9e05-c32aa333b728" providerId="ADAL" clId="{8120E529-BDCD-43F1-8075-B19E1975E95E}" dt="2024-04-03T15:47:42.073" v="300" actId="20577"/>
        <pc:sldMkLst>
          <pc:docMk/>
          <pc:sldMk cId="3909756938" sldId="261"/>
        </pc:sldMkLst>
        <pc:spChg chg="mod">
          <ac:chgData name="Markéta Zandlová" userId="f597e985-6016-45b0-9e05-c32aa333b728" providerId="ADAL" clId="{8120E529-BDCD-43F1-8075-B19E1975E95E}" dt="2024-04-03T15:47:42.073" v="300" actId="20577"/>
          <ac:spMkLst>
            <pc:docMk/>
            <pc:sldMk cId="3909756938" sldId="261"/>
            <ac:spMk id="3" creationId="{00000000-0000-0000-0000-000000000000}"/>
          </ac:spMkLst>
        </pc:spChg>
      </pc:sldChg>
      <pc:sldChg chg="modSp new mod">
        <pc:chgData name="Markéta Zandlová" userId="f597e985-6016-45b0-9e05-c32aa333b728" providerId="ADAL" clId="{8120E529-BDCD-43F1-8075-B19E1975E95E}" dt="2024-04-16T08:48:44.015" v="905" actId="27636"/>
        <pc:sldMkLst>
          <pc:docMk/>
          <pc:sldMk cId="622425779" sldId="262"/>
        </pc:sldMkLst>
        <pc:spChg chg="mod">
          <ac:chgData name="Markéta Zandlová" userId="f597e985-6016-45b0-9e05-c32aa333b728" providerId="ADAL" clId="{8120E529-BDCD-43F1-8075-B19E1975E95E}" dt="2024-04-16T08:37:35.487" v="307" actId="20577"/>
          <ac:spMkLst>
            <pc:docMk/>
            <pc:sldMk cId="622425779" sldId="262"/>
            <ac:spMk id="2" creationId="{82E44EEF-02E2-7D58-3A4E-7A0A74F95E60}"/>
          </ac:spMkLst>
        </pc:spChg>
        <pc:spChg chg="mod">
          <ac:chgData name="Markéta Zandlová" userId="f597e985-6016-45b0-9e05-c32aa333b728" providerId="ADAL" clId="{8120E529-BDCD-43F1-8075-B19E1975E95E}" dt="2024-04-16T08:48:44.015" v="905" actId="27636"/>
          <ac:spMkLst>
            <pc:docMk/>
            <pc:sldMk cId="622425779" sldId="262"/>
            <ac:spMk id="3" creationId="{6063F65E-C1A1-DCF8-659D-8A6C45102E08}"/>
          </ac:spMkLst>
        </pc:spChg>
      </pc:sldChg>
      <pc:sldChg chg="modSp new mod">
        <pc:chgData name="Markéta Zandlová" userId="f597e985-6016-45b0-9e05-c32aa333b728" providerId="ADAL" clId="{8120E529-BDCD-43F1-8075-B19E1975E95E}" dt="2024-04-16T08:50:32.956" v="1151" actId="6549"/>
        <pc:sldMkLst>
          <pc:docMk/>
          <pc:sldMk cId="3308993868" sldId="263"/>
        </pc:sldMkLst>
        <pc:spChg chg="mod">
          <ac:chgData name="Markéta Zandlová" userId="f597e985-6016-45b0-9e05-c32aa333b728" providerId="ADAL" clId="{8120E529-BDCD-43F1-8075-B19E1975E95E}" dt="2024-04-16T08:50:32.956" v="1151" actId="6549"/>
          <ac:spMkLst>
            <pc:docMk/>
            <pc:sldMk cId="3308993868" sldId="263"/>
            <ac:spMk id="3" creationId="{B9D707FD-98AD-419B-8F95-D28878C92E43}"/>
          </ac:spMkLst>
        </pc:spChg>
      </pc:sldChg>
      <pc:sldMasterChg chg="setBg modSldLayout">
        <pc:chgData name="Markéta Zandlová" userId="f597e985-6016-45b0-9e05-c32aa333b728" providerId="ADAL" clId="{8120E529-BDCD-43F1-8075-B19E1975E95E}" dt="2024-04-03T15:39:14.158" v="180"/>
        <pc:sldMasterMkLst>
          <pc:docMk/>
          <pc:sldMasterMk cId="4122761125" sldId="2147483648"/>
        </pc:sldMasterMkLst>
        <pc:sldLayoutChg chg="setBg">
          <pc:chgData name="Markéta Zandlová" userId="f597e985-6016-45b0-9e05-c32aa333b728" providerId="ADAL" clId="{8120E529-BDCD-43F1-8075-B19E1975E95E}" dt="2024-04-03T15:39:14.158" v="180"/>
          <pc:sldLayoutMkLst>
            <pc:docMk/>
            <pc:sldMasterMk cId="4122761125" sldId="2147483648"/>
            <pc:sldLayoutMk cId="2735583028" sldId="2147483649"/>
          </pc:sldLayoutMkLst>
        </pc:sldLayoutChg>
        <pc:sldLayoutChg chg="setBg">
          <pc:chgData name="Markéta Zandlová" userId="f597e985-6016-45b0-9e05-c32aa333b728" providerId="ADAL" clId="{8120E529-BDCD-43F1-8075-B19E1975E95E}" dt="2024-04-03T15:39:14.158" v="180"/>
          <pc:sldLayoutMkLst>
            <pc:docMk/>
            <pc:sldMasterMk cId="4122761125" sldId="2147483648"/>
            <pc:sldLayoutMk cId="1381737806" sldId="2147483650"/>
          </pc:sldLayoutMkLst>
        </pc:sldLayoutChg>
        <pc:sldLayoutChg chg="setBg">
          <pc:chgData name="Markéta Zandlová" userId="f597e985-6016-45b0-9e05-c32aa333b728" providerId="ADAL" clId="{8120E529-BDCD-43F1-8075-B19E1975E95E}" dt="2024-04-03T15:39:14.158" v="180"/>
          <pc:sldLayoutMkLst>
            <pc:docMk/>
            <pc:sldMasterMk cId="4122761125" sldId="2147483648"/>
            <pc:sldLayoutMk cId="1997767191" sldId="2147483651"/>
          </pc:sldLayoutMkLst>
        </pc:sldLayoutChg>
        <pc:sldLayoutChg chg="setBg">
          <pc:chgData name="Markéta Zandlová" userId="f597e985-6016-45b0-9e05-c32aa333b728" providerId="ADAL" clId="{8120E529-BDCD-43F1-8075-B19E1975E95E}" dt="2024-04-03T15:39:14.158" v="180"/>
          <pc:sldLayoutMkLst>
            <pc:docMk/>
            <pc:sldMasterMk cId="4122761125" sldId="2147483648"/>
            <pc:sldLayoutMk cId="1063121108" sldId="2147483652"/>
          </pc:sldLayoutMkLst>
        </pc:sldLayoutChg>
        <pc:sldLayoutChg chg="setBg">
          <pc:chgData name="Markéta Zandlová" userId="f597e985-6016-45b0-9e05-c32aa333b728" providerId="ADAL" clId="{8120E529-BDCD-43F1-8075-B19E1975E95E}" dt="2024-04-03T15:39:14.158" v="180"/>
          <pc:sldLayoutMkLst>
            <pc:docMk/>
            <pc:sldMasterMk cId="4122761125" sldId="2147483648"/>
            <pc:sldLayoutMk cId="742669883" sldId="2147483653"/>
          </pc:sldLayoutMkLst>
        </pc:sldLayoutChg>
        <pc:sldLayoutChg chg="setBg">
          <pc:chgData name="Markéta Zandlová" userId="f597e985-6016-45b0-9e05-c32aa333b728" providerId="ADAL" clId="{8120E529-BDCD-43F1-8075-B19E1975E95E}" dt="2024-04-03T15:39:14.158" v="180"/>
          <pc:sldLayoutMkLst>
            <pc:docMk/>
            <pc:sldMasterMk cId="4122761125" sldId="2147483648"/>
            <pc:sldLayoutMk cId="2912922800" sldId="2147483654"/>
          </pc:sldLayoutMkLst>
        </pc:sldLayoutChg>
        <pc:sldLayoutChg chg="setBg">
          <pc:chgData name="Markéta Zandlová" userId="f597e985-6016-45b0-9e05-c32aa333b728" providerId="ADAL" clId="{8120E529-BDCD-43F1-8075-B19E1975E95E}" dt="2024-04-03T15:39:14.158" v="180"/>
          <pc:sldLayoutMkLst>
            <pc:docMk/>
            <pc:sldMasterMk cId="4122761125" sldId="2147483648"/>
            <pc:sldLayoutMk cId="346758895" sldId="2147483655"/>
          </pc:sldLayoutMkLst>
        </pc:sldLayoutChg>
        <pc:sldLayoutChg chg="setBg">
          <pc:chgData name="Markéta Zandlová" userId="f597e985-6016-45b0-9e05-c32aa333b728" providerId="ADAL" clId="{8120E529-BDCD-43F1-8075-B19E1975E95E}" dt="2024-04-03T15:39:14.158" v="180"/>
          <pc:sldLayoutMkLst>
            <pc:docMk/>
            <pc:sldMasterMk cId="4122761125" sldId="2147483648"/>
            <pc:sldLayoutMk cId="3949847418" sldId="2147483656"/>
          </pc:sldLayoutMkLst>
        </pc:sldLayoutChg>
        <pc:sldLayoutChg chg="setBg">
          <pc:chgData name="Markéta Zandlová" userId="f597e985-6016-45b0-9e05-c32aa333b728" providerId="ADAL" clId="{8120E529-BDCD-43F1-8075-B19E1975E95E}" dt="2024-04-03T15:39:14.158" v="180"/>
          <pc:sldLayoutMkLst>
            <pc:docMk/>
            <pc:sldMasterMk cId="4122761125" sldId="2147483648"/>
            <pc:sldLayoutMk cId="1004407323" sldId="2147483657"/>
          </pc:sldLayoutMkLst>
        </pc:sldLayoutChg>
        <pc:sldLayoutChg chg="setBg">
          <pc:chgData name="Markéta Zandlová" userId="f597e985-6016-45b0-9e05-c32aa333b728" providerId="ADAL" clId="{8120E529-BDCD-43F1-8075-B19E1975E95E}" dt="2024-04-03T15:39:14.158" v="180"/>
          <pc:sldLayoutMkLst>
            <pc:docMk/>
            <pc:sldMasterMk cId="4122761125" sldId="2147483648"/>
            <pc:sldLayoutMk cId="2477172680" sldId="2147483658"/>
          </pc:sldLayoutMkLst>
        </pc:sldLayoutChg>
        <pc:sldLayoutChg chg="setBg">
          <pc:chgData name="Markéta Zandlová" userId="f597e985-6016-45b0-9e05-c32aa333b728" providerId="ADAL" clId="{8120E529-BDCD-43F1-8075-B19E1975E95E}" dt="2024-04-03T15:39:14.158" v="180"/>
          <pc:sldLayoutMkLst>
            <pc:docMk/>
            <pc:sldMasterMk cId="4122761125" sldId="2147483648"/>
            <pc:sldLayoutMk cId="376830818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DE61-7C12-4D2D-A6CA-1B6D76FC1FB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335B-BE21-4E8B-93D5-3AF9FC889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583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DE61-7C12-4D2D-A6CA-1B6D76FC1FB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335B-BE21-4E8B-93D5-3AF9FC889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17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DE61-7C12-4D2D-A6CA-1B6D76FC1FB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335B-BE21-4E8B-93D5-3AF9FC889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30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DE61-7C12-4D2D-A6CA-1B6D76FC1FB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335B-BE21-4E8B-93D5-3AF9FC889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73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DE61-7C12-4D2D-A6CA-1B6D76FC1FB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335B-BE21-4E8B-93D5-3AF9FC889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76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DE61-7C12-4D2D-A6CA-1B6D76FC1FB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335B-BE21-4E8B-93D5-3AF9FC889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12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DE61-7C12-4D2D-A6CA-1B6D76FC1FB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335B-BE21-4E8B-93D5-3AF9FC889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66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DE61-7C12-4D2D-A6CA-1B6D76FC1FB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335B-BE21-4E8B-93D5-3AF9FC889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92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DE61-7C12-4D2D-A6CA-1B6D76FC1FB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335B-BE21-4E8B-93D5-3AF9FC889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5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DE61-7C12-4D2D-A6CA-1B6D76FC1FB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335B-BE21-4E8B-93D5-3AF9FC889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84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DE61-7C12-4D2D-A6CA-1B6D76FC1FB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335B-BE21-4E8B-93D5-3AF9FC889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40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1DE61-7C12-4D2D-A6CA-1B6D76FC1FB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C335B-BE21-4E8B-93D5-3AF9FC889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76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cs-CZ" b="1" dirty="0"/>
              <a:t>Kritika konceptu </a:t>
            </a:r>
            <a:br>
              <a:rPr lang="cs-CZ" b="1" dirty="0"/>
            </a:br>
            <a:r>
              <a:rPr lang="cs-CZ" b="1" dirty="0"/>
              <a:t>politik identity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47664" y="2420888"/>
            <a:ext cx="6400800" cy="1752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Markéta Zandlová</a:t>
            </a:r>
          </a:p>
          <a:p>
            <a:r>
              <a:rPr lang="cs-CZ" dirty="0">
                <a:solidFill>
                  <a:schemeClr val="tx1"/>
                </a:solidFill>
              </a:rPr>
              <a:t>Politiky identit </a:t>
            </a:r>
          </a:p>
          <a:p>
            <a:r>
              <a:rPr lang="cs-CZ" dirty="0">
                <a:solidFill>
                  <a:schemeClr val="tx1"/>
                </a:solidFill>
              </a:rPr>
              <a:t>LS 2023/2024</a:t>
            </a:r>
          </a:p>
        </p:txBody>
      </p:sp>
    </p:spTree>
    <p:extLst>
      <p:ext uri="{BB962C8B-B14F-4D97-AF65-F5344CB8AC3E}">
        <p14:creationId xmlns:p14="http://schemas.microsoft.com/office/powerpoint/2010/main" val="314355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Politiky identit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sz="2800" dirty="0"/>
              <a:t>způsob (politické) organizace </a:t>
            </a:r>
          </a:p>
          <a:p>
            <a:endParaRPr lang="cs-CZ" sz="2800" dirty="0"/>
          </a:p>
          <a:p>
            <a:r>
              <a:rPr lang="cs-CZ" sz="2800" dirty="0"/>
              <a:t>klíčová idea: </a:t>
            </a:r>
            <a:r>
              <a:rPr lang="cs-CZ" sz="2800" b="1" dirty="0"/>
              <a:t>některé sociální skupiny jsou utlačovány na základě své identity</a:t>
            </a:r>
            <a:r>
              <a:rPr lang="cs-CZ" sz="2800" dirty="0"/>
              <a:t> - kulturní imperialismus (včetně stereotypů), násilí, vykořisťování, marginalizace, absence moci</a:t>
            </a:r>
          </a:p>
          <a:p>
            <a:endParaRPr lang="cs-CZ" sz="2800" dirty="0"/>
          </a:p>
          <a:p>
            <a:r>
              <a:rPr lang="cs-CZ" sz="2800" dirty="0"/>
              <a:t>požadavek </a:t>
            </a:r>
            <a:r>
              <a:rPr lang="cs-CZ" sz="2800" b="1" dirty="0"/>
              <a:t>změnit mocenskou nerovnováhu</a:t>
            </a:r>
            <a:r>
              <a:rPr lang="cs-CZ" sz="2800" dirty="0"/>
              <a:t> = získat politickou svobodu a právo na sebeurčení, a to prostřednictvím </a:t>
            </a:r>
            <a:r>
              <a:rPr lang="cs-CZ" sz="2800" b="1" dirty="0"/>
              <a:t>uznání</a:t>
            </a:r>
            <a:r>
              <a:rPr lang="cs-CZ" sz="2800" dirty="0"/>
              <a:t> </a:t>
            </a:r>
            <a:r>
              <a:rPr lang="cs-CZ" sz="2800" b="1" dirty="0"/>
              <a:t>specifické identity</a:t>
            </a:r>
            <a:r>
              <a:rPr lang="cs-CZ" sz="2800" dirty="0"/>
              <a:t> </a:t>
            </a:r>
            <a:r>
              <a:rPr lang="cs-CZ" sz="2800" b="1" dirty="0"/>
              <a:t>skupiny</a:t>
            </a:r>
            <a:r>
              <a:rPr lang="cs-CZ" sz="2800" dirty="0"/>
              <a:t> jako rovné jiným skupinám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04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b="1"/>
              <a:t>Útlak x privilegovanost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cs-CZ" b="1" dirty="0"/>
              <a:t>Útlak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b="1" dirty="0"/>
          </a:p>
          <a:p>
            <a:pPr>
              <a:lnSpc>
                <a:spcPct val="90000"/>
              </a:lnSpc>
            </a:pPr>
            <a:r>
              <a:rPr lang="cs-CZ" sz="2400" b="1" dirty="0"/>
              <a:t>systematické omezování příležitostí v důsledku členství ve skupině:</a:t>
            </a:r>
            <a:endParaRPr lang="cs-CZ" sz="2400" dirty="0"/>
          </a:p>
          <a:p>
            <a:pPr lvl="1">
              <a:lnSpc>
                <a:spcPct val="90000"/>
              </a:lnSpc>
            </a:pPr>
            <a:r>
              <a:rPr lang="cs-CZ" b="1" dirty="0"/>
              <a:t>omezení sociální mobility</a:t>
            </a:r>
          </a:p>
          <a:p>
            <a:pPr lvl="1">
              <a:lnSpc>
                <a:spcPct val="90000"/>
              </a:lnSpc>
            </a:pPr>
            <a:r>
              <a:rPr lang="cs-CZ" b="1" dirty="0"/>
              <a:t>členství v „</a:t>
            </a:r>
            <a:r>
              <a:rPr lang="cs-CZ" b="1" dirty="0" err="1"/>
              <a:t>identitární</a:t>
            </a:r>
            <a:r>
              <a:rPr lang="cs-CZ" b="1" dirty="0"/>
              <a:t>“ skupině je především připsané, aktéři s ním nemusí souhlasit </a:t>
            </a:r>
          </a:p>
          <a:p>
            <a:pPr lvl="1">
              <a:lnSpc>
                <a:spcPct val="90000"/>
              </a:lnSpc>
            </a:pPr>
            <a:r>
              <a:rPr lang="cs-CZ" b="1" dirty="0"/>
              <a:t>možnosti jsou utvářeny vztahem dané skupiny k majoritním privilegovaným skupinám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4BA02111-8B78-4046-48D6-B1C737FE4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marL="57150" indent="0" algn="ctr">
              <a:lnSpc>
                <a:spcPct val="90000"/>
              </a:lnSpc>
              <a:buNone/>
            </a:pPr>
            <a:r>
              <a:rPr lang="cs-CZ" sz="2800" b="1" dirty="0"/>
              <a:t>Privilegovanost</a:t>
            </a:r>
          </a:p>
          <a:p>
            <a:pPr marL="400050" lvl="0">
              <a:lnSpc>
                <a:spcPct val="90000"/>
              </a:lnSpc>
              <a:buFontTx/>
              <a:buChar char="-"/>
            </a:pPr>
            <a:endParaRPr lang="cs-CZ" sz="2400" dirty="0"/>
          </a:p>
          <a:p>
            <a:pPr marL="400050" lvl="0">
              <a:lnSpc>
                <a:spcPct val="90000"/>
              </a:lnSpc>
              <a:buFontTx/>
              <a:buChar char="-"/>
            </a:pPr>
            <a:r>
              <a:rPr lang="cs-CZ" sz="2400" b="1" dirty="0"/>
              <a:t>systematické zvýhodňování na „náklady“ utlačovaných, které není uvědomované, je považované za automatické</a:t>
            </a:r>
          </a:p>
          <a:p>
            <a:pPr marL="57150" lvl="0" indent="0">
              <a:lnSpc>
                <a:spcPct val="90000"/>
              </a:lnSpc>
              <a:buNone/>
            </a:pPr>
            <a:r>
              <a:rPr lang="cs-CZ" sz="2400" b="1" dirty="0"/>
              <a:t> </a:t>
            </a:r>
          </a:p>
          <a:p>
            <a:pPr marL="400050" lvl="0">
              <a:lnSpc>
                <a:spcPct val="90000"/>
              </a:lnSpc>
              <a:buFontTx/>
              <a:buChar char="-"/>
            </a:pPr>
            <a:r>
              <a:rPr lang="cs-CZ" sz="2400" b="1" dirty="0"/>
              <a:t>Př. </a:t>
            </a:r>
            <a:r>
              <a:rPr lang="en-US" sz="2400" b="1" dirty="0"/>
              <a:t>Peggy McIntosh. 1989. White Privilege: Unpacking the Invisible Knapsack, Peace and Freedom Magazine, July/August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259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KRITIKA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00200"/>
            <a:ext cx="7848872" cy="4525963"/>
          </a:xfrm>
        </p:spPr>
        <p:txBody>
          <a:bodyPr>
            <a:normAutofit/>
          </a:bodyPr>
          <a:lstStyle/>
          <a:p>
            <a:pPr lvl="0"/>
            <a:endParaRPr lang="cs-CZ" sz="2000" dirty="0"/>
          </a:p>
          <a:p>
            <a:pPr marL="457200" lvl="0" indent="-457200">
              <a:buFont typeface="+mj-lt"/>
              <a:buAutoNum type="arabicPeriod"/>
            </a:pPr>
            <a:r>
              <a:rPr lang="cs-CZ" sz="2400" b="1" dirty="0"/>
              <a:t>Stejnost</a:t>
            </a:r>
            <a:r>
              <a:rPr lang="cs-CZ" sz="2400" dirty="0"/>
              <a:t> jako </a:t>
            </a:r>
            <a:r>
              <a:rPr lang="cs-CZ" sz="2400" b="1" dirty="0"/>
              <a:t>klíčový koncept</a:t>
            </a:r>
            <a:r>
              <a:rPr lang="cs-CZ" sz="2400" dirty="0"/>
              <a:t> = akcent na </a:t>
            </a:r>
            <a:r>
              <a:rPr lang="cs-CZ" sz="2400" b="1" dirty="0"/>
              <a:t>jednu identitu = vytěsnění, </a:t>
            </a:r>
            <a:r>
              <a:rPr lang="cs-CZ" sz="2400" dirty="0"/>
              <a:t>oprese na základě jiné identity</a:t>
            </a:r>
          </a:p>
          <a:p>
            <a:pPr marL="457200" lvl="0" indent="-457200">
              <a:buFont typeface="+mj-lt"/>
              <a:buAutoNum type="arabicPeriod"/>
            </a:pPr>
            <a:endParaRPr lang="cs-CZ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cs-CZ" sz="2400" b="1" dirty="0"/>
              <a:t>Generalizace</a:t>
            </a:r>
            <a:r>
              <a:rPr lang="cs-CZ" sz="2400" dirty="0"/>
              <a:t> představ o sociální skupině na základě její jedné identity = </a:t>
            </a:r>
            <a:r>
              <a:rPr lang="cs-CZ" sz="2400" b="1" dirty="0" err="1"/>
              <a:t>disciplinační</a:t>
            </a:r>
            <a:r>
              <a:rPr lang="cs-CZ" sz="2400" dirty="0"/>
              <a:t> funkce = diktát sebe-porozumění</a:t>
            </a:r>
          </a:p>
          <a:p>
            <a:pPr marL="457200" lvl="0" indent="-457200">
              <a:buFont typeface="+mj-lt"/>
              <a:buAutoNum type="arabicPeriod"/>
            </a:pP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Důraz na politiky identit oslabil důraz na </a:t>
            </a:r>
            <a:r>
              <a:rPr lang="cs-CZ" sz="2400" b="1" dirty="0"/>
              <a:t>sociálně-třídní nerovnosti</a:t>
            </a:r>
            <a:r>
              <a:rPr lang="cs-CZ" sz="2400" dirty="0"/>
              <a:t> 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58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Paradox politik identity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sz="3100" dirty="0"/>
              <a:t>Jakou politiku požadovat? Která </a:t>
            </a:r>
            <a:r>
              <a:rPr lang="cs-CZ" sz="3100" b="1" dirty="0"/>
              <a:t>pracuje aktivně</a:t>
            </a:r>
            <a:r>
              <a:rPr lang="cs-CZ" sz="3100" dirty="0"/>
              <a:t> s </a:t>
            </a:r>
            <a:r>
              <a:rPr lang="cs-CZ" sz="3100" dirty="0" err="1"/>
              <a:t>identitárními</a:t>
            </a:r>
            <a:r>
              <a:rPr lang="cs-CZ" sz="3100" dirty="0"/>
              <a:t> rysy, na jejichž základě vzniká útlak X nebo je </a:t>
            </a:r>
            <a:r>
              <a:rPr lang="cs-CZ" sz="3100" b="1" dirty="0"/>
              <a:t>přehlíží</a:t>
            </a:r>
            <a:r>
              <a:rPr lang="cs-CZ" sz="3100" dirty="0"/>
              <a:t>??</a:t>
            </a:r>
          </a:p>
          <a:p>
            <a:endParaRPr lang="cs-CZ" sz="3100" dirty="0"/>
          </a:p>
          <a:p>
            <a:r>
              <a:rPr lang="cs-CZ" sz="3100" b="1" dirty="0"/>
              <a:t>Př. RASA:</a:t>
            </a:r>
          </a:p>
          <a:p>
            <a:endParaRPr lang="cs-CZ" sz="3100" dirty="0"/>
          </a:p>
          <a:p>
            <a:pPr lvl="1"/>
            <a:r>
              <a:rPr lang="cs-CZ" sz="3100" b="1" dirty="0"/>
              <a:t>COLOR-BLINDNESS: </a:t>
            </a:r>
            <a:r>
              <a:rPr lang="cs-CZ" sz="3100" dirty="0"/>
              <a:t>veřejná politika a každodenní sociální kontakty by neměly vůbec brát rasu v potaz</a:t>
            </a:r>
          </a:p>
          <a:p>
            <a:pPr lvl="1"/>
            <a:endParaRPr lang="cs-CZ" sz="3100" dirty="0"/>
          </a:p>
          <a:p>
            <a:pPr lvl="1"/>
            <a:r>
              <a:rPr lang="cs-CZ" sz="3100" b="1" dirty="0"/>
              <a:t>COLOR-CONSCIOUSNESS</a:t>
            </a:r>
            <a:r>
              <a:rPr lang="cs-CZ" sz="3100" dirty="0"/>
              <a:t>: rasismus nezmizí, dokud se proti němu nebude aktivně bojovat, tj. nebude jasně pojmenován; </a:t>
            </a:r>
          </a:p>
          <a:p>
            <a:pPr lvl="1"/>
            <a:endParaRPr lang="cs-CZ" sz="3100" b="1" dirty="0"/>
          </a:p>
          <a:p>
            <a:pPr marL="457200" lvl="1" indent="0" algn="ctr">
              <a:buNone/>
            </a:pPr>
            <a:r>
              <a:rPr lang="cs-CZ" sz="3400" b="1" dirty="0"/>
              <a:t>Typický paradox identitních politik, které musí určitou identitu zvýraznit, aby mohly požadovat její </a:t>
            </a:r>
            <a:r>
              <a:rPr lang="cs-CZ" sz="3400" b="1" dirty="0" err="1"/>
              <a:t>znevýznamnění</a:t>
            </a:r>
            <a:endParaRPr lang="cs-CZ" sz="3400" dirty="0"/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010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cs-CZ" sz="2200" dirty="0"/>
              <a:t>L. </a:t>
            </a:r>
            <a:r>
              <a:rPr lang="cs-CZ" sz="2200" dirty="0" err="1"/>
              <a:t>Alcoff</a:t>
            </a:r>
            <a:r>
              <a:rPr lang="cs-CZ" sz="2200" dirty="0"/>
              <a:t>, M. </a:t>
            </a:r>
            <a:r>
              <a:rPr lang="cs-CZ" sz="2200" dirty="0" err="1"/>
              <a:t>Hames-García</a:t>
            </a:r>
            <a:r>
              <a:rPr lang="cs-CZ" sz="2200" dirty="0"/>
              <a:t>, S. </a:t>
            </a:r>
            <a:r>
              <a:rPr lang="cs-CZ" sz="2200" dirty="0" err="1"/>
              <a:t>Mohanty</a:t>
            </a:r>
            <a:r>
              <a:rPr lang="cs-CZ" sz="2200" dirty="0"/>
              <a:t>, Michael </a:t>
            </a:r>
            <a:r>
              <a:rPr lang="cs-CZ" sz="2200" dirty="0" err="1"/>
              <a:t>Hames-García</a:t>
            </a:r>
            <a:r>
              <a:rPr lang="cs-CZ" sz="2200" dirty="0"/>
              <a:t>, Paula M.L. </a:t>
            </a:r>
            <a:r>
              <a:rPr lang="cs-CZ" sz="2200" dirty="0" err="1"/>
              <a:t>Moya</a:t>
            </a:r>
            <a:r>
              <a:rPr lang="cs-CZ" sz="2200" dirty="0"/>
              <a:t>. 2006</a:t>
            </a:r>
            <a:r>
              <a:rPr lang="cs-CZ" sz="2400" dirty="0"/>
              <a:t>.</a:t>
            </a:r>
            <a:br>
              <a:rPr lang="cs-CZ" sz="2400" dirty="0"/>
            </a:br>
            <a:r>
              <a:rPr lang="cs-CZ" sz="2400" b="1" dirty="0"/>
              <a:t>Identity </a:t>
            </a:r>
            <a:r>
              <a:rPr lang="cs-CZ" sz="2400" b="1" dirty="0" err="1"/>
              <a:t>Politics</a:t>
            </a:r>
            <a:r>
              <a:rPr lang="cs-CZ" sz="2400" b="1" dirty="0"/>
              <a:t> </a:t>
            </a:r>
            <a:r>
              <a:rPr lang="cs-CZ" sz="2400" b="1" dirty="0" err="1"/>
              <a:t>Reconsidered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sz="2400" dirty="0"/>
          </a:p>
          <a:p>
            <a:r>
              <a:rPr lang="cs-CZ" sz="2300" b="1" dirty="0"/>
              <a:t>potenciální problém identitní politiky</a:t>
            </a:r>
            <a:r>
              <a:rPr lang="cs-CZ" sz="2300" dirty="0"/>
              <a:t>: </a:t>
            </a:r>
            <a:r>
              <a:rPr lang="cs-CZ" sz="2300" b="1" dirty="0"/>
              <a:t>esencializace (</a:t>
            </a:r>
            <a:r>
              <a:rPr lang="cs-CZ" sz="2300" b="1" dirty="0" err="1"/>
              <a:t>reifikace</a:t>
            </a:r>
            <a:r>
              <a:rPr lang="cs-CZ" sz="2300" b="1" dirty="0"/>
              <a:t>) identit</a:t>
            </a:r>
            <a:r>
              <a:rPr lang="cs-CZ" sz="2300" dirty="0"/>
              <a:t> = nejen popisují, kdo je kdo – ale </a:t>
            </a:r>
            <a:r>
              <a:rPr lang="cs-CZ" sz="2300" b="1" dirty="0"/>
              <a:t>DIKTUJÍ</a:t>
            </a:r>
            <a:r>
              <a:rPr lang="cs-CZ" sz="2300" dirty="0"/>
              <a:t> sebepojetí</a:t>
            </a:r>
          </a:p>
          <a:p>
            <a:endParaRPr lang="cs-CZ" sz="2300" dirty="0"/>
          </a:p>
          <a:p>
            <a:r>
              <a:rPr lang="cs-CZ" sz="2300" b="1" dirty="0"/>
              <a:t>mohou posilovat přesně ty diskurzy, které chtějí zpochybnit</a:t>
            </a:r>
            <a:r>
              <a:rPr lang="cs-CZ" sz="2300" dirty="0"/>
              <a:t> – diskurz </a:t>
            </a:r>
            <a:r>
              <a:rPr lang="cs-CZ" sz="2300" b="1" dirty="0"/>
              <a:t>„odlišnosti“ na úkor „jednoty“</a:t>
            </a:r>
          </a:p>
          <a:p>
            <a:pPr lvl="0"/>
            <a:endParaRPr lang="cs-CZ" sz="2300" dirty="0"/>
          </a:p>
          <a:p>
            <a:pPr lvl="0"/>
            <a:r>
              <a:rPr lang="cs-CZ" sz="2300" dirty="0"/>
              <a:t>vedou ke </a:t>
            </a:r>
            <a:r>
              <a:rPr lang="cs-CZ" sz="2300" b="1" dirty="0"/>
              <a:t>stírání rozdílů uvnitř samotné identitní skupiny</a:t>
            </a:r>
            <a:r>
              <a:rPr lang="cs-CZ" sz="2300" dirty="0"/>
              <a:t> </a:t>
            </a:r>
          </a:p>
          <a:p>
            <a:pPr lvl="0"/>
            <a:endParaRPr lang="cs-CZ" sz="2300" dirty="0"/>
          </a:p>
          <a:p>
            <a:pPr lvl="0"/>
            <a:r>
              <a:rPr lang="cs-CZ" sz="2300" b="1" dirty="0"/>
              <a:t>tak jako identity, ani politika identit není o sobě pozitivní nebo negativní</a:t>
            </a:r>
          </a:p>
          <a:p>
            <a:pPr lvl="0"/>
            <a:endParaRPr lang="cs-CZ" sz="2300" b="1" dirty="0"/>
          </a:p>
          <a:p>
            <a:pPr lvl="0"/>
            <a:r>
              <a:rPr lang="cs-CZ" sz="2300" b="1" dirty="0"/>
              <a:t>tvrdí</a:t>
            </a:r>
            <a:r>
              <a:rPr lang="cs-CZ" sz="2300" dirty="0"/>
              <a:t>, </a:t>
            </a:r>
            <a:r>
              <a:rPr lang="cs-CZ" sz="2300" b="1" dirty="0"/>
              <a:t>že identity jsou</a:t>
            </a:r>
            <a:r>
              <a:rPr lang="cs-CZ" sz="2300" dirty="0"/>
              <a:t> </a:t>
            </a:r>
            <a:r>
              <a:rPr lang="cs-CZ" sz="2300" b="1" dirty="0"/>
              <a:t>politicky a sociálně relevantní: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300" b="1" dirty="0"/>
              <a:t>identity </a:t>
            </a:r>
            <a:r>
              <a:rPr lang="cs-CZ" sz="2300" dirty="0"/>
              <a:t>zakládají odlišnosti, nelze to přehlížet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300" dirty="0"/>
              <a:t>identitní politiky jsou někdy zdůrazňovány jen jako prostředek diskriminace x to nelegitimizuje jejich analytické přehlížení </a:t>
            </a:r>
          </a:p>
        </p:txBody>
      </p:sp>
    </p:spTree>
    <p:extLst>
      <p:ext uri="{BB962C8B-B14F-4D97-AF65-F5344CB8AC3E}">
        <p14:creationId xmlns:p14="http://schemas.microsoft.com/office/powerpoint/2010/main" val="3909756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44EEF-02E2-7D58-3A4E-7A0A74F95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Kurzwelly</a:t>
            </a:r>
            <a:r>
              <a:rPr lang="cs-CZ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J., </a:t>
            </a:r>
            <a:r>
              <a:rPr lang="cs-CZ" sz="2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Pérez</a:t>
            </a:r>
            <a:r>
              <a:rPr lang="cs-CZ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&amp; Spiegel, A.D. Identity </a:t>
            </a:r>
            <a:r>
              <a:rPr lang="cs-CZ" sz="2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politics</a:t>
            </a:r>
            <a:r>
              <a:rPr lang="cs-CZ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2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cs-CZ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justice. </a:t>
            </a:r>
            <a:r>
              <a:rPr lang="cs-CZ" sz="2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Dialect</a:t>
            </a:r>
            <a:r>
              <a:rPr lang="cs-CZ" sz="2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Anthropol</a:t>
            </a:r>
            <a:r>
              <a:rPr lang="cs-CZ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</a:t>
            </a:r>
            <a:r>
              <a:rPr lang="cs-CZ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5–18 (2023). https://doi.org/10.1007/s10624-023-09686-9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3F65E-C1A1-DCF8-659D-8A6C45102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sz="2000" dirty="0"/>
          </a:p>
          <a:p>
            <a:r>
              <a:rPr lang="cs-CZ" sz="2000" dirty="0"/>
              <a:t>existuje </a:t>
            </a:r>
            <a:r>
              <a:rPr lang="cs-CZ" sz="2000" b="1" dirty="0"/>
              <a:t>řada kontextuálních forem politického jednání a způsobů organizace, které je nějak spojeno s identitami</a:t>
            </a:r>
          </a:p>
          <a:p>
            <a:endParaRPr lang="cs-CZ" sz="2000" dirty="0"/>
          </a:p>
          <a:p>
            <a:r>
              <a:rPr lang="cs-CZ" sz="2000" dirty="0"/>
              <a:t>řada z nich </a:t>
            </a:r>
            <a:r>
              <a:rPr lang="cs-CZ" sz="2000" b="1" dirty="0"/>
              <a:t>spočívá na „strategickém esencialismu</a:t>
            </a:r>
            <a:r>
              <a:rPr lang="cs-CZ" sz="2000" dirty="0"/>
              <a:t>“ („</a:t>
            </a:r>
            <a:r>
              <a:rPr lang="cs-CZ" sz="2000" dirty="0" err="1"/>
              <a:t>heritage</a:t>
            </a:r>
            <a:r>
              <a:rPr lang="cs-CZ" sz="2000" dirty="0"/>
              <a:t> and </a:t>
            </a:r>
            <a:r>
              <a:rPr lang="cs-CZ" sz="2000" dirty="0" err="1"/>
              <a:t>memory</a:t>
            </a:r>
            <a:r>
              <a:rPr lang="cs-CZ" sz="2000" dirty="0"/>
              <a:t>“, např.)</a:t>
            </a:r>
          </a:p>
          <a:p>
            <a:endParaRPr lang="cs-CZ" sz="2000" b="1" dirty="0"/>
          </a:p>
          <a:p>
            <a:r>
              <a:rPr lang="cs-CZ" sz="2400" b="1" dirty="0"/>
              <a:t>problém PI </a:t>
            </a:r>
            <a:r>
              <a:rPr lang="cs-CZ" sz="2400" dirty="0"/>
              <a:t>– ačkoli vychází z pocitu nespravedlnosti a útlaku vůči konkrétní skupině, mohou paradoxně komplikovat dosažení </a:t>
            </a:r>
            <a:r>
              <a:rPr lang="cs-CZ" sz="2400" b="1" dirty="0"/>
              <a:t>sociální spravedlnosti bez ohledu na identifikace/kategorizace = chybí zohlednění dalších, </a:t>
            </a:r>
            <a:r>
              <a:rPr lang="cs-CZ" sz="2400" b="1" dirty="0" err="1"/>
              <a:t>intersekčních</a:t>
            </a:r>
            <a:r>
              <a:rPr lang="cs-CZ" sz="2400" b="1" dirty="0"/>
              <a:t> mocenských/strukturálních/třídních nerovností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42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588825-B846-36A3-74E8-5C3A576A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D707FD-98AD-419B-8F95-D28878C92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>
                <a:solidFill>
                  <a:srgbClr val="FF0000"/>
                </a:solidFill>
              </a:rPr>
              <a:t>řada </a:t>
            </a:r>
            <a:r>
              <a:rPr lang="cs-CZ" b="1" dirty="0">
                <a:solidFill>
                  <a:srgbClr val="FF0000"/>
                </a:solidFill>
              </a:rPr>
              <a:t>emancipačních a sociálních hnutí se vyhýbá </a:t>
            </a:r>
            <a:r>
              <a:rPr lang="cs-CZ" b="1" dirty="0" err="1">
                <a:solidFill>
                  <a:srgbClr val="FF0000"/>
                </a:solidFill>
              </a:rPr>
              <a:t>identitární</a:t>
            </a:r>
            <a:r>
              <a:rPr lang="cs-CZ" b="1" dirty="0">
                <a:solidFill>
                  <a:srgbClr val="FF0000"/>
                </a:solidFill>
              </a:rPr>
              <a:t> politice – a zdůrazňuje jiné aspekty nerovnosti a nespravedlnosti k mobilizaci politické akce</a:t>
            </a:r>
          </a:p>
        </p:txBody>
      </p:sp>
    </p:spTree>
    <p:extLst>
      <p:ext uri="{BB962C8B-B14F-4D97-AF65-F5344CB8AC3E}">
        <p14:creationId xmlns:p14="http://schemas.microsoft.com/office/powerpoint/2010/main" val="33089938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2052</TotalTime>
  <Words>522</Words>
  <Application>Microsoft Office PowerPoint</Application>
  <PresentationFormat>Předvádění na obrazovce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Motiv systému Office</vt:lpstr>
      <vt:lpstr>Kritika konceptu  politik identity</vt:lpstr>
      <vt:lpstr>Politiky identit</vt:lpstr>
      <vt:lpstr>Útlak x privilegovanost</vt:lpstr>
      <vt:lpstr>KRITIKA</vt:lpstr>
      <vt:lpstr>Paradox politik identity</vt:lpstr>
      <vt:lpstr>L. Alcoff, M. Hames-García, S. Mohanty, Michael Hames-García, Paula M.L. Moya. 2006. Identity Politics Reconsidered</vt:lpstr>
      <vt:lpstr>Kurzwelly, J., Pérez, M. &amp; Spiegel, A.D. Identity politics and social justice. Dialect Anthropol 47, 5–18 (2023). https://doi.org/10.1007/s10624-023-09686-9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Kritika konceptu  identitárních politik</dc:title>
  <dc:creator>zandlova@live.com</dc:creator>
  <cp:lastModifiedBy>Markéta Zandlová</cp:lastModifiedBy>
  <cp:revision>10</cp:revision>
  <dcterms:created xsi:type="dcterms:W3CDTF">2019-04-15T17:19:03Z</dcterms:created>
  <dcterms:modified xsi:type="dcterms:W3CDTF">2024-04-16T08:50:35Z</dcterms:modified>
</cp:coreProperties>
</file>