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1" r:id="rId3"/>
    <p:sldId id="275" r:id="rId4"/>
    <p:sldId id="272" r:id="rId5"/>
    <p:sldId id="289" r:id="rId6"/>
    <p:sldId id="292" r:id="rId7"/>
    <p:sldId id="290" r:id="rId8"/>
    <p:sldId id="293" r:id="rId9"/>
    <p:sldId id="294" r:id="rId10"/>
    <p:sldId id="273" r:id="rId11"/>
    <p:sldId id="295" r:id="rId12"/>
    <p:sldId id="274" r:id="rId13"/>
    <p:sldId id="261" r:id="rId14"/>
    <p:sldId id="296" r:id="rId15"/>
    <p:sldId id="297" r:id="rId16"/>
    <p:sldId id="298" r:id="rId17"/>
    <p:sldId id="299" r:id="rId18"/>
    <p:sldId id="300" r:id="rId19"/>
    <p:sldId id="262" r:id="rId20"/>
    <p:sldId id="279" r:id="rId21"/>
    <p:sldId id="301" r:id="rId22"/>
    <p:sldId id="277" r:id="rId23"/>
    <p:sldId id="302" r:id="rId24"/>
    <p:sldId id="278" r:id="rId25"/>
    <p:sldId id="280" r:id="rId26"/>
    <p:sldId id="276"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98" d="100"/>
          <a:sy n="98" d="100"/>
        </p:scale>
        <p:origin x="-97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58A1551-F4B1-3448-93B1-026FC612A6FA}" type="datetimeFigureOut">
              <a:rPr lang="it-IT" smtClean="0"/>
              <a:pPr/>
              <a:t>21/02/19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8A1551-F4B1-3448-93B1-026FC612A6FA}" type="datetimeFigureOut">
              <a:rPr lang="it-IT" smtClean="0"/>
              <a:pPr/>
              <a:t>21/02/19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8A1551-F4B1-3448-93B1-026FC612A6FA}" type="datetimeFigureOut">
              <a:rPr lang="it-IT" smtClean="0"/>
              <a:pPr/>
              <a:t>21/02/19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58A1551-F4B1-3448-93B1-026FC612A6FA}" type="datetimeFigureOut">
              <a:rPr lang="it-IT" smtClean="0"/>
              <a:pPr/>
              <a:t>21/02/19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F58A1551-F4B1-3448-93B1-026FC612A6FA}" type="datetimeFigureOut">
              <a:rPr lang="it-IT" smtClean="0"/>
              <a:pPr/>
              <a:t>21/02/19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58A1551-F4B1-3448-93B1-026FC612A6FA}" type="datetimeFigureOut">
              <a:rPr lang="it-IT" smtClean="0"/>
              <a:pPr/>
              <a:t>21/02/19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58A1551-F4B1-3448-93B1-026FC612A6FA}" type="datetimeFigureOut">
              <a:rPr lang="it-IT" smtClean="0"/>
              <a:pPr/>
              <a:t>21/02/19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F58A1551-F4B1-3448-93B1-026FC612A6FA}" type="datetimeFigureOut">
              <a:rPr lang="it-IT" smtClean="0"/>
              <a:pPr/>
              <a:t>21/02/19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58A1551-F4B1-3448-93B1-026FC612A6FA}" type="datetimeFigureOut">
              <a:rPr lang="it-IT" smtClean="0"/>
              <a:pPr/>
              <a:t>21/02/19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58A1551-F4B1-3448-93B1-026FC612A6FA}" type="datetimeFigureOut">
              <a:rPr lang="it-IT" smtClean="0"/>
              <a:pPr/>
              <a:t>21/02/19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F58A1551-F4B1-3448-93B1-026FC612A6FA}" type="datetimeFigureOut">
              <a:rPr lang="it-IT" smtClean="0"/>
              <a:pPr/>
              <a:t>21/02/19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BF9ACAF-0303-CB4C-B5A3-BFC62D6DF99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A1551-F4B1-3448-93B1-026FC612A6FA}" type="datetimeFigureOut">
              <a:rPr lang="it-IT" smtClean="0"/>
              <a:pPr/>
              <a:t>21/02/19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9ACAF-0303-CB4C-B5A3-BFC62D6DF99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jpg"/></Relationships>
</file>

<file path=ppt/slides/_rels/slide41.xml.rels><?xml version="1.0" encoding="UTF-8" standalone="yes"?>
<Relationships xmlns="http://schemas.openxmlformats.org/package/2006/relationships"><Relationship Id="rId9" Type="http://schemas.openxmlformats.org/officeDocument/2006/relationships/hyperlink" Target="https://en.wikipedia.org/wiki/Samuel_Johnson" TargetMode="External"/><Relationship Id="rId20" Type="http://schemas.openxmlformats.org/officeDocument/2006/relationships/hyperlink" Target="https://en.wikipedia.org/wiki/Marcel_Proust" TargetMode="External"/><Relationship Id="rId21" Type="http://schemas.openxmlformats.org/officeDocument/2006/relationships/hyperlink" Target="https://en.wikipedia.org/wiki/James_Joyce" TargetMode="External"/><Relationship Id="rId22" Type="http://schemas.openxmlformats.org/officeDocument/2006/relationships/hyperlink" Target="https://en.wikipedia.org/wiki/Virginia_Woolf" TargetMode="External"/><Relationship Id="rId23" Type="http://schemas.openxmlformats.org/officeDocument/2006/relationships/hyperlink" Target="https://en.wikipedia.org/wiki/Franz_Kafka" TargetMode="External"/><Relationship Id="rId24" Type="http://schemas.openxmlformats.org/officeDocument/2006/relationships/hyperlink" Target="https://en.wikipedia.org/wiki/Jorge_Luis_Borges" TargetMode="External"/><Relationship Id="rId25" Type="http://schemas.openxmlformats.org/officeDocument/2006/relationships/hyperlink" Target="https://en.wikipedia.org/wiki/Pablo_Neruda" TargetMode="External"/><Relationship Id="rId26" Type="http://schemas.openxmlformats.org/officeDocument/2006/relationships/hyperlink" Target="https://en.wikipedia.org/wiki/Fernando_Pessoa" TargetMode="External"/><Relationship Id="rId27" Type="http://schemas.openxmlformats.org/officeDocument/2006/relationships/hyperlink" Target="https://en.wikipedia.org/wiki/Samuel_Beckett" TargetMode="External"/><Relationship Id="rId10" Type="http://schemas.openxmlformats.org/officeDocument/2006/relationships/hyperlink" Target="https://en.wikipedia.org/wiki/Johann_Wolfgang_von_Goethe" TargetMode="External"/><Relationship Id="rId11" Type="http://schemas.openxmlformats.org/officeDocument/2006/relationships/hyperlink" Target="https://en.wikipedia.org/wiki/William_Wordsworth" TargetMode="External"/><Relationship Id="rId12" Type="http://schemas.openxmlformats.org/officeDocument/2006/relationships/hyperlink" Target="https://en.wikipedia.org/wiki/Jane_Austen" TargetMode="External"/><Relationship Id="rId13" Type="http://schemas.openxmlformats.org/officeDocument/2006/relationships/hyperlink" Target="https://en.wikipedia.org/wiki/Walt_Whitman" TargetMode="External"/><Relationship Id="rId14" Type="http://schemas.openxmlformats.org/officeDocument/2006/relationships/hyperlink" Target="https://en.wikipedia.org/wiki/Emily_Dickinson" TargetMode="External"/><Relationship Id="rId15" Type="http://schemas.openxmlformats.org/officeDocument/2006/relationships/hyperlink" Target="https://en.wikipedia.org/wiki/Charles_Dickens" TargetMode="External"/><Relationship Id="rId16" Type="http://schemas.openxmlformats.org/officeDocument/2006/relationships/hyperlink" Target="https://en.wikipedia.org/wiki/George_Eliot" TargetMode="External"/><Relationship Id="rId17" Type="http://schemas.openxmlformats.org/officeDocument/2006/relationships/hyperlink" Target="https://en.wikipedia.org/wiki/Leo_Tolstoy" TargetMode="External"/><Relationship Id="rId18" Type="http://schemas.openxmlformats.org/officeDocument/2006/relationships/hyperlink" Target="https://en.wikipedia.org/wiki/Henrik_Ibsen" TargetMode="External"/><Relationship Id="rId19" Type="http://schemas.openxmlformats.org/officeDocument/2006/relationships/hyperlink" Target="https://en.wikipedia.org/wiki/Sigmund_Freud" TargetMode="External"/><Relationship Id="rId1" Type="http://schemas.openxmlformats.org/officeDocument/2006/relationships/slideLayout" Target="../slideLayouts/slideLayout2.xml"/><Relationship Id="rId2" Type="http://schemas.openxmlformats.org/officeDocument/2006/relationships/hyperlink" Target="https://en.wikipedia.org/wiki/William_Shakespeare" TargetMode="External"/><Relationship Id="rId3" Type="http://schemas.openxmlformats.org/officeDocument/2006/relationships/hyperlink" Target="https://en.wikipedia.org/wiki/Dante_Alighieri" TargetMode="External"/><Relationship Id="rId4" Type="http://schemas.openxmlformats.org/officeDocument/2006/relationships/hyperlink" Target="https://en.wikipedia.org/wiki/Geoffrey_Chaucer" TargetMode="External"/><Relationship Id="rId5" Type="http://schemas.openxmlformats.org/officeDocument/2006/relationships/hyperlink" Target="https://en.wikipedia.org/wiki/Miguel_de_Cervantes" TargetMode="External"/><Relationship Id="rId6" Type="http://schemas.openxmlformats.org/officeDocument/2006/relationships/hyperlink" Target="https://en.wikipedia.org/wiki/Michel_de_Montaigne" TargetMode="External"/><Relationship Id="rId7" Type="http://schemas.openxmlformats.org/officeDocument/2006/relationships/hyperlink" Target="https://en.wikipedia.org/wiki/Moli%C3%A8re" TargetMode="External"/><Relationship Id="rId8" Type="http://schemas.openxmlformats.org/officeDocument/2006/relationships/hyperlink" Target="https://en.wikipedia.org/wiki/John_Milt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644008" y="0"/>
            <a:ext cx="4499992" cy="3759696"/>
          </a:xfrm>
        </p:spPr>
        <p:style>
          <a:lnRef idx="2">
            <a:schemeClr val="accent1"/>
          </a:lnRef>
          <a:fillRef idx="1">
            <a:schemeClr val="lt1"/>
          </a:fillRef>
          <a:effectRef idx="0">
            <a:schemeClr val="accent1"/>
          </a:effectRef>
          <a:fontRef idx="minor">
            <a:schemeClr val="dk1"/>
          </a:fontRef>
        </p:style>
        <p:txBody>
          <a:bodyPr>
            <a:normAutofit/>
          </a:bodyPr>
          <a:lstStyle/>
          <a:p>
            <a:r>
              <a:rPr lang="it-IT" dirty="0" err="1" smtClean="0"/>
              <a:t>Qu’est</a:t>
            </a:r>
            <a:r>
              <a:rPr lang="it-IT" dirty="0" smtClean="0"/>
              <a:t>-ce </a:t>
            </a:r>
            <a:r>
              <a:rPr lang="it-IT" dirty="0" err="1" smtClean="0"/>
              <a:t>que</a:t>
            </a:r>
            <a:r>
              <a:rPr lang="it-IT" dirty="0" smtClean="0"/>
              <a:t> le </a:t>
            </a:r>
            <a:r>
              <a:rPr lang="it-IT" dirty="0" err="1" smtClean="0"/>
              <a:t>postcolonial</a:t>
            </a:r>
            <a:endParaRPr lang="it-IT" dirty="0"/>
          </a:p>
        </p:txBody>
      </p:sp>
      <p:pic>
        <p:nvPicPr>
          <p:cNvPr id="6" name="Immagine 5" descr="empire_colonial_f_milleret-a67a4.jpg"/>
          <p:cNvPicPr>
            <a:picLocks noChangeAspect="1"/>
          </p:cNvPicPr>
          <p:nvPr/>
        </p:nvPicPr>
        <p:blipFill>
          <a:blip r:embed="rId2"/>
          <a:stretch>
            <a:fillRect/>
          </a:stretch>
        </p:blipFill>
        <p:spPr>
          <a:xfrm>
            <a:off x="4572000" y="3759696"/>
            <a:ext cx="4608512" cy="3125688"/>
          </a:xfrm>
          <a:prstGeom prst="rect">
            <a:avLst/>
          </a:prstGeom>
        </p:spPr>
      </p:pic>
      <p:pic>
        <p:nvPicPr>
          <p:cNvPr id="3" name="Immagine 2" descr="Chiara2-300x2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2" y="0"/>
            <a:ext cx="4654970" cy="3759696"/>
          </a:xfrm>
          <a:prstGeom prst="rect">
            <a:avLst/>
          </a:prstGeom>
        </p:spPr>
      </p:pic>
      <p:sp>
        <p:nvSpPr>
          <p:cNvPr id="5" name="CasellaDiTesto 4"/>
          <p:cNvSpPr txBox="1"/>
          <p:nvPr/>
        </p:nvSpPr>
        <p:spPr>
          <a:xfrm>
            <a:off x="437139" y="4553833"/>
            <a:ext cx="3918837" cy="1323439"/>
          </a:xfrm>
          <a:prstGeom prst="rect">
            <a:avLst/>
          </a:prstGeom>
          <a:noFill/>
        </p:spPr>
        <p:txBody>
          <a:bodyPr wrap="square" rtlCol="0">
            <a:spAutoFit/>
          </a:bodyPr>
          <a:lstStyle/>
          <a:p>
            <a:r>
              <a:rPr lang="it-IT" sz="4000" dirty="0" err="1" smtClean="0"/>
              <a:t>Modalité</a:t>
            </a:r>
            <a:r>
              <a:rPr lang="it-IT" sz="4000" dirty="0" smtClean="0"/>
              <a:t> de </a:t>
            </a:r>
            <a:r>
              <a:rPr lang="it-IT" sz="4000" dirty="0" err="1" smtClean="0"/>
              <a:t>participation</a:t>
            </a:r>
            <a:r>
              <a:rPr lang="it-IT" sz="4000" dirty="0" smtClean="0"/>
              <a:t> </a:t>
            </a:r>
            <a:endParaRPr lang="it-IT" sz="4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it-IT" dirty="0" err="1" smtClean="0"/>
              <a:t>Littératures</a:t>
            </a:r>
            <a:r>
              <a:rPr lang="it-IT" dirty="0" smtClean="0"/>
              <a:t> </a:t>
            </a:r>
            <a:r>
              <a:rPr lang="it-IT" dirty="0" err="1" smtClean="0"/>
              <a:t>postcoloniales</a:t>
            </a:r>
            <a:endParaRPr lang="it-IT" dirty="0"/>
          </a:p>
        </p:txBody>
      </p:sp>
      <p:sp>
        <p:nvSpPr>
          <p:cNvPr id="3" name="Segnaposto contenuto 2"/>
          <p:cNvSpPr>
            <a:spLocks noGrp="1"/>
          </p:cNvSpPr>
          <p:nvPr>
            <p:ph idx="1"/>
          </p:nvPr>
        </p:nvSpPr>
        <p:spPr>
          <a:xfrm>
            <a:off x="457200" y="1816224"/>
            <a:ext cx="8229600" cy="3268960"/>
          </a:xfrm>
        </p:spPr>
        <p:txBody>
          <a:bodyPr/>
          <a:lstStyle/>
          <a:p>
            <a:r>
              <a:rPr lang="fr-FR" b="1" dirty="0"/>
              <a:t>3) </a:t>
            </a:r>
            <a:r>
              <a:rPr lang="fr-FR" dirty="0"/>
              <a:t>Postcolonial =</a:t>
            </a:r>
            <a:r>
              <a:rPr lang="fr-FR" dirty="0" smtClean="0"/>
              <a:t> </a:t>
            </a:r>
            <a:r>
              <a:rPr lang="fr-FR" dirty="0"/>
              <a:t>l’adjectif utilisé pour définir les écrivains </a:t>
            </a:r>
            <a:r>
              <a:rPr lang="fr-FR" dirty="0" smtClean="0"/>
              <a:t>provenant des </a:t>
            </a:r>
            <a:r>
              <a:rPr lang="fr-FR" dirty="0"/>
              <a:t>ex-colonies et qui utilisent fréquemment comme langue d’écriture les différentes langues </a:t>
            </a:r>
            <a:r>
              <a:rPr lang="fr-FR" dirty="0" smtClean="0"/>
              <a:t>européennes</a:t>
            </a:r>
          </a:p>
        </p:txBody>
      </p:sp>
    </p:spTree>
    <p:extLst>
      <p:ext uri="{BB962C8B-B14F-4D97-AF65-F5344CB8AC3E}">
        <p14:creationId xmlns:p14="http://schemas.microsoft.com/office/powerpoint/2010/main" val="73714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0"/>
            <a:ext cx="8229600" cy="1417638"/>
          </a:xfrm>
        </p:spPr>
        <p:style>
          <a:lnRef idx="2">
            <a:schemeClr val="accent5"/>
          </a:lnRef>
          <a:fillRef idx="1">
            <a:schemeClr val="lt1"/>
          </a:fillRef>
          <a:effectRef idx="0">
            <a:schemeClr val="accent5"/>
          </a:effectRef>
          <a:fontRef idx="minor">
            <a:schemeClr val="dk1"/>
          </a:fontRef>
        </p:style>
        <p:txBody>
          <a:bodyPr>
            <a:noAutofit/>
          </a:bodyPr>
          <a:lstStyle/>
          <a:p>
            <a:r>
              <a:rPr lang="fr-FR" sz="2800" b="1" dirty="0" smtClean="0"/>
              <a:t>Bill </a:t>
            </a:r>
            <a:r>
              <a:rPr lang="fr-FR" sz="2800" b="1" dirty="0"/>
              <a:t>Ashcroft, Gareth Griffiths et Helen </a:t>
            </a:r>
            <a:r>
              <a:rPr lang="fr-FR" sz="2800" b="1" dirty="0" err="1"/>
              <a:t>Tiffin</a:t>
            </a:r>
            <a:r>
              <a:rPr lang="fr-FR" sz="2800" b="1" dirty="0"/>
              <a:t> dans </a:t>
            </a:r>
            <a:r>
              <a:rPr lang="fr-FR" sz="2800" b="1" i="1" dirty="0"/>
              <a:t>The Empire </a:t>
            </a:r>
            <a:r>
              <a:rPr lang="fr-FR" sz="2800" b="1" i="1" dirty="0" err="1"/>
              <a:t>Writes</a:t>
            </a:r>
            <a:r>
              <a:rPr lang="fr-FR" sz="2800" b="1" i="1" dirty="0"/>
              <a:t> </a:t>
            </a:r>
            <a:r>
              <a:rPr lang="fr-FR" sz="2800" b="1" i="1" dirty="0" smtClean="0"/>
              <a:t>Back </a:t>
            </a:r>
            <a:r>
              <a:rPr lang="fr-FR" sz="2800" b="1" dirty="0" smtClean="0"/>
              <a:t>(1989)</a:t>
            </a:r>
            <a:endParaRPr lang="it-IT" sz="2800" b="1" dirty="0"/>
          </a:p>
        </p:txBody>
      </p:sp>
      <p:sp>
        <p:nvSpPr>
          <p:cNvPr id="3" name="Segnaposto contenuto 2"/>
          <p:cNvSpPr>
            <a:spLocks noGrp="1"/>
          </p:cNvSpPr>
          <p:nvPr>
            <p:ph idx="1"/>
          </p:nvPr>
        </p:nvSpPr>
        <p:spPr/>
        <p:txBody>
          <a:bodyPr/>
          <a:lstStyle/>
          <a:p>
            <a:r>
              <a:rPr lang="fr-FR" dirty="0"/>
              <a:t>« Ce que ces littératures ont en commun au-delà des spécificités régionales, est d’avoir émergé dans leur forme présente de l’expérience de la colonisation et de s’être affirmées en mettant l’accent sur la tension avec le pouvoir colonial, et en insistant sur leurs différences par rapport aux assertions du centre impérial » </a:t>
            </a:r>
            <a:endParaRPr lang="it-IT" dirty="0"/>
          </a:p>
          <a:p>
            <a:endParaRPr lang="it-IT" dirty="0"/>
          </a:p>
        </p:txBody>
      </p:sp>
    </p:spTree>
    <p:extLst>
      <p:ext uri="{BB962C8B-B14F-4D97-AF65-F5344CB8AC3E}">
        <p14:creationId xmlns:p14="http://schemas.microsoft.com/office/powerpoint/2010/main" val="220828110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1"/>
            <a:ext cx="8229600" cy="1483569"/>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fr-FR" sz="2500" dirty="0"/>
              <a:t>Bill Ashcroft, Gareth Griffiths e Helen </a:t>
            </a:r>
            <a:r>
              <a:rPr lang="fr-FR" sz="2500" dirty="0" err="1"/>
              <a:t>Tiffin</a:t>
            </a:r>
            <a:r>
              <a:rPr lang="fr-FR" sz="2500" dirty="0"/>
              <a:t>, (</a:t>
            </a:r>
            <a:r>
              <a:rPr lang="fr-FR" sz="2500" dirty="0" err="1"/>
              <a:t>eds</a:t>
            </a:r>
            <a:r>
              <a:rPr lang="fr-FR" sz="2500" dirty="0"/>
              <a:t>), </a:t>
            </a:r>
            <a:r>
              <a:rPr lang="fr-FR" sz="2500" i="1" dirty="0"/>
              <a:t>The Empire </a:t>
            </a:r>
            <a:r>
              <a:rPr lang="fr-FR" sz="2500" i="1" dirty="0" err="1"/>
              <a:t>Writes</a:t>
            </a:r>
            <a:r>
              <a:rPr lang="fr-FR" sz="2500" i="1" dirty="0"/>
              <a:t> Back: </a:t>
            </a:r>
            <a:r>
              <a:rPr lang="fr-FR" sz="2500" i="1" dirty="0" err="1"/>
              <a:t>Theory</a:t>
            </a:r>
            <a:r>
              <a:rPr lang="fr-FR" sz="2500" i="1" dirty="0"/>
              <a:t> and Practice in Postcolonial </a:t>
            </a:r>
            <a:r>
              <a:rPr lang="fr-FR" sz="2500" i="1" dirty="0" err="1"/>
              <a:t>Literatures</a:t>
            </a:r>
            <a:r>
              <a:rPr lang="fr-FR" sz="2500" dirty="0"/>
              <a:t>, London-New York, </a:t>
            </a:r>
            <a:r>
              <a:rPr lang="fr-FR" sz="2500" dirty="0" err="1"/>
              <a:t>Routeledge</a:t>
            </a:r>
            <a:r>
              <a:rPr lang="fr-FR" sz="2500" dirty="0"/>
              <a:t>, 1989</a:t>
            </a:r>
            <a:r>
              <a:rPr lang="it-IT" sz="2500" dirty="0"/>
              <a:t/>
            </a:r>
            <a:br>
              <a:rPr lang="it-IT" sz="2500" dirty="0"/>
            </a:br>
            <a:endParaRPr lang="it-IT" sz="2500" dirty="0"/>
          </a:p>
        </p:txBody>
      </p:sp>
      <p:sp>
        <p:nvSpPr>
          <p:cNvPr id="3" name="Segnaposto contenuto 2"/>
          <p:cNvSpPr>
            <a:spLocks noGrp="1"/>
          </p:cNvSpPr>
          <p:nvPr>
            <p:ph idx="1"/>
          </p:nvPr>
        </p:nvSpPr>
        <p:spPr>
          <a:xfrm>
            <a:off x="179512" y="1600201"/>
            <a:ext cx="2962672" cy="3629000"/>
          </a:xfrm>
        </p:spPr>
        <p:txBody>
          <a:bodyPr>
            <a:normAutofit fontScale="70000" lnSpcReduction="20000"/>
          </a:bodyPr>
          <a:lstStyle/>
          <a:p>
            <a:r>
              <a:rPr lang="fr-FR" dirty="0" smtClean="0"/>
              <a:t>C’est l’un </a:t>
            </a:r>
            <a:r>
              <a:rPr lang="fr-FR" dirty="0"/>
              <a:t>des premiers textes qui a attiré l’attention sur le </a:t>
            </a:r>
            <a:r>
              <a:rPr lang="fr-FR" dirty="0" smtClean="0"/>
              <a:t>phénomène des </a:t>
            </a:r>
            <a:r>
              <a:rPr lang="fr-FR" dirty="0"/>
              <a:t>littératures postcoloniales et qui à inauguré les études postcoloniales comme discipline </a:t>
            </a:r>
            <a:r>
              <a:rPr lang="fr-FR" dirty="0" smtClean="0"/>
              <a:t>académique</a:t>
            </a:r>
            <a:endParaRPr lang="it-IT" dirty="0"/>
          </a:p>
        </p:txBody>
      </p:sp>
      <p:pic>
        <p:nvPicPr>
          <p:cNvPr id="4" name="Immagine 3"/>
          <p:cNvPicPr>
            <a:picLocks noChangeAspect="1"/>
          </p:cNvPicPr>
          <p:nvPr/>
        </p:nvPicPr>
        <p:blipFill>
          <a:blip r:embed="rId2"/>
          <a:stretch>
            <a:fillRect/>
          </a:stretch>
        </p:blipFill>
        <p:spPr>
          <a:xfrm>
            <a:off x="3131840" y="1673201"/>
            <a:ext cx="2664296" cy="4159262"/>
          </a:xfrm>
          <a:prstGeom prst="rect">
            <a:avLst/>
          </a:prstGeom>
        </p:spPr>
      </p:pic>
      <p:pic>
        <p:nvPicPr>
          <p:cNvPr id="8" name="Immagine 7"/>
          <p:cNvPicPr>
            <a:picLocks noChangeAspect="1"/>
          </p:cNvPicPr>
          <p:nvPr/>
        </p:nvPicPr>
        <p:blipFill>
          <a:blip r:embed="rId3"/>
          <a:stretch>
            <a:fillRect/>
          </a:stretch>
        </p:blipFill>
        <p:spPr>
          <a:xfrm>
            <a:off x="5753100" y="1676772"/>
            <a:ext cx="3390900" cy="2400300"/>
          </a:xfrm>
          <a:prstGeom prst="rect">
            <a:avLst/>
          </a:prstGeom>
        </p:spPr>
      </p:pic>
    </p:spTree>
    <p:extLst>
      <p:ext uri="{BB962C8B-B14F-4D97-AF65-F5344CB8AC3E}">
        <p14:creationId xmlns:p14="http://schemas.microsoft.com/office/powerpoint/2010/main" val="2597388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1008112"/>
          </a:xfrm>
        </p:spPr>
        <p:style>
          <a:lnRef idx="1">
            <a:schemeClr val="accent1"/>
          </a:lnRef>
          <a:fillRef idx="2">
            <a:schemeClr val="accent1"/>
          </a:fillRef>
          <a:effectRef idx="1">
            <a:schemeClr val="accent1"/>
          </a:effectRef>
          <a:fontRef idx="minor">
            <a:schemeClr val="dk1"/>
          </a:fontRef>
        </p:style>
        <p:txBody>
          <a:bodyPr>
            <a:noAutofit/>
          </a:bodyPr>
          <a:lstStyle/>
          <a:p>
            <a:r>
              <a:rPr lang="fr-FR" sz="2500" b="1" dirty="0" smtClean="0"/>
              <a:t>Quelques </a:t>
            </a:r>
            <a:r>
              <a:rPr lang="fr-FR" sz="2500" b="1" smtClean="0"/>
              <a:t>traits des </a:t>
            </a:r>
            <a:r>
              <a:rPr lang="fr-FR" sz="2500" b="1" dirty="0" smtClean="0"/>
              <a:t>littératures postcoloniales</a:t>
            </a:r>
            <a:r>
              <a:rPr lang="it-IT" sz="2500" dirty="0" smtClean="0"/>
              <a:t/>
            </a:r>
            <a:br>
              <a:rPr lang="it-IT" sz="2500" dirty="0" smtClean="0"/>
            </a:br>
            <a:endParaRPr lang="it-IT" sz="2500" dirty="0"/>
          </a:p>
        </p:txBody>
      </p:sp>
      <p:sp>
        <p:nvSpPr>
          <p:cNvPr id="3" name="Segnaposto contenuto 2"/>
          <p:cNvSpPr>
            <a:spLocks noGrp="1"/>
          </p:cNvSpPr>
          <p:nvPr>
            <p:ph idx="1"/>
          </p:nvPr>
        </p:nvSpPr>
        <p:spPr/>
        <p:txBody>
          <a:bodyPr>
            <a:normAutofit/>
          </a:bodyPr>
          <a:lstStyle/>
          <a:p>
            <a:r>
              <a:rPr lang="fr-FR" b="1" dirty="0" smtClean="0"/>
              <a:t>1) </a:t>
            </a:r>
            <a:r>
              <a:rPr lang="fr-FR" dirty="0"/>
              <a:t>Ces écrivains empruntent souvent </a:t>
            </a:r>
            <a:r>
              <a:rPr lang="fr-FR" b="1" u="sng" dirty="0"/>
              <a:t>la langue </a:t>
            </a:r>
            <a:r>
              <a:rPr lang="fr-FR" dirty="0"/>
              <a:t>aux ex-colonisateurs. D’où le </a:t>
            </a:r>
            <a:r>
              <a:rPr lang="fr-FR" dirty="0" smtClean="0"/>
              <a:t>titre du volume </a:t>
            </a:r>
            <a:r>
              <a:rPr lang="fr-FR" i="1" dirty="0"/>
              <a:t>The </a:t>
            </a:r>
            <a:r>
              <a:rPr lang="fr-FR" i="1" dirty="0" smtClean="0"/>
              <a:t>Empire </a:t>
            </a:r>
            <a:r>
              <a:rPr lang="fr-FR" i="1" dirty="0" err="1"/>
              <a:t>W</a:t>
            </a:r>
            <a:r>
              <a:rPr lang="fr-FR" i="1" dirty="0" err="1" smtClean="0"/>
              <a:t>rites</a:t>
            </a:r>
            <a:r>
              <a:rPr lang="fr-FR" i="1" dirty="0" smtClean="0"/>
              <a:t> </a:t>
            </a:r>
            <a:r>
              <a:rPr lang="fr-FR" i="1" dirty="0"/>
              <a:t>B</a:t>
            </a:r>
            <a:r>
              <a:rPr lang="fr-FR" i="1" dirty="0" smtClean="0"/>
              <a:t>ack</a:t>
            </a:r>
            <a:r>
              <a:rPr lang="fr-FR" dirty="0" smtClean="0"/>
              <a:t> </a:t>
            </a:r>
            <a:r>
              <a:rPr lang="fr-FR" dirty="0"/>
              <a:t>qui singe </a:t>
            </a:r>
            <a:r>
              <a:rPr lang="fr-FR" dirty="0" smtClean="0"/>
              <a:t>le célèbre épisode de </a:t>
            </a:r>
            <a:r>
              <a:rPr lang="fr-FR" dirty="0"/>
              <a:t>la saga </a:t>
            </a:r>
            <a:r>
              <a:rPr lang="fr-FR" i="1" dirty="0"/>
              <a:t>Star </a:t>
            </a:r>
            <a:r>
              <a:rPr lang="fr-FR" i="1" dirty="0" err="1"/>
              <a:t>Wars</a:t>
            </a:r>
            <a:r>
              <a:rPr lang="fr-FR" dirty="0"/>
              <a:t>, </a:t>
            </a:r>
            <a:r>
              <a:rPr lang="fr-FR" i="1" dirty="0"/>
              <a:t>The Empire </a:t>
            </a:r>
            <a:r>
              <a:rPr lang="fr-FR" i="1" dirty="0" err="1"/>
              <a:t>Strikes</a:t>
            </a:r>
            <a:r>
              <a:rPr lang="fr-FR" i="1" dirty="0"/>
              <a:t> Back</a:t>
            </a:r>
            <a:r>
              <a:rPr lang="it-IT" dirty="0"/>
              <a:t> </a:t>
            </a:r>
            <a:endParaRPr lang="it-IT" dirty="0" smtClean="0"/>
          </a:p>
          <a:p>
            <a:r>
              <a:rPr lang="fr-FR" dirty="0" smtClean="0"/>
              <a:t>langue </a:t>
            </a:r>
            <a:r>
              <a:rPr lang="fr-FR" dirty="0"/>
              <a:t>standard </a:t>
            </a:r>
            <a:r>
              <a:rPr lang="fr-FR" dirty="0" smtClean="0">
                <a:sym typeface="Wingdings"/>
              </a:rPr>
              <a:t> </a:t>
            </a:r>
            <a:r>
              <a:rPr lang="fr-FR" dirty="0" smtClean="0"/>
              <a:t>langue </a:t>
            </a:r>
            <a:r>
              <a:rPr lang="fr-FR" dirty="0"/>
              <a:t>hybride, créolisée où se mélange de différentes influences linguistiques et culturelles. </a:t>
            </a:r>
            <a:endParaRPr lang="it-IT" dirty="0"/>
          </a:p>
          <a:p>
            <a:endParaRPr lang="it-IT" dirty="0" smtClean="0"/>
          </a:p>
          <a:p>
            <a:pPr marL="0" indent="0">
              <a:buNone/>
            </a:pPr>
            <a:endParaRPr lang="it-IT"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496" y="44624"/>
            <a:ext cx="5586904" cy="5616624"/>
          </a:xfrm>
        </p:spPr>
        <p:txBody>
          <a:bodyPr/>
          <a:lstStyle/>
          <a:p>
            <a:r>
              <a:rPr lang="fr-FR" dirty="0" smtClean="0"/>
              <a:t>Refus d’utiliser les langues européennes</a:t>
            </a:r>
          </a:p>
          <a:p>
            <a:r>
              <a:rPr lang="fr-FR" dirty="0" smtClean="0"/>
              <a:t>Ex: </a:t>
            </a:r>
            <a:r>
              <a:rPr lang="fr-FR" dirty="0" err="1" smtClean="0"/>
              <a:t>Ngugi</a:t>
            </a:r>
            <a:r>
              <a:rPr lang="fr-FR" dirty="0" smtClean="0"/>
              <a:t> </a:t>
            </a:r>
            <a:r>
              <a:rPr lang="fr-FR" dirty="0" err="1" smtClean="0"/>
              <a:t>wa</a:t>
            </a:r>
            <a:r>
              <a:rPr lang="fr-FR" dirty="0" smtClean="0"/>
              <a:t> </a:t>
            </a:r>
            <a:r>
              <a:rPr lang="fr-FR" dirty="0" err="1" smtClean="0"/>
              <a:t>Thiong’o</a:t>
            </a:r>
            <a:r>
              <a:rPr lang="fr-FR" dirty="0" smtClean="0"/>
              <a:t> </a:t>
            </a:r>
          </a:p>
          <a:p>
            <a:r>
              <a:rPr lang="fr-FR" dirty="0" err="1" smtClean="0"/>
              <a:t>Ngaahika</a:t>
            </a:r>
            <a:r>
              <a:rPr lang="fr-FR" dirty="0" smtClean="0"/>
              <a:t> </a:t>
            </a:r>
            <a:r>
              <a:rPr lang="fr-FR" dirty="0" err="1" smtClean="0"/>
              <a:t>Ndeenda</a:t>
            </a:r>
            <a:r>
              <a:rPr lang="fr-FR" dirty="0" smtClean="0"/>
              <a:t> (</a:t>
            </a:r>
            <a:r>
              <a:rPr lang="fr-FR" i="1" dirty="0" smtClean="0"/>
              <a:t>I </a:t>
            </a:r>
            <a:r>
              <a:rPr lang="fr-FR" i="1" dirty="0" err="1" smtClean="0"/>
              <a:t>will</a:t>
            </a:r>
            <a:r>
              <a:rPr lang="fr-FR" i="1" dirty="0" smtClean="0"/>
              <a:t> </a:t>
            </a:r>
            <a:r>
              <a:rPr lang="fr-FR" i="1" dirty="0" err="1" smtClean="0"/>
              <a:t>Marry</a:t>
            </a:r>
            <a:r>
              <a:rPr lang="fr-FR" i="1" dirty="0" smtClean="0"/>
              <a:t> </a:t>
            </a:r>
            <a:r>
              <a:rPr lang="fr-FR" i="1" dirty="0" err="1" smtClean="0"/>
              <a:t>When</a:t>
            </a:r>
            <a:r>
              <a:rPr lang="fr-FR" i="1" dirty="0" smtClean="0"/>
              <a:t> I </a:t>
            </a:r>
            <a:r>
              <a:rPr lang="fr-FR" i="1" dirty="0" err="1" smtClean="0"/>
              <a:t>want</a:t>
            </a:r>
            <a:r>
              <a:rPr lang="fr-FR" dirty="0" smtClean="0"/>
              <a:t>) 1977</a:t>
            </a:r>
          </a:p>
          <a:p>
            <a:r>
              <a:rPr lang="fr-FR" dirty="0" smtClean="0"/>
              <a:t>Écrire dans les langues européennes = Arme à double tranchant </a:t>
            </a:r>
            <a:endParaRPr lang="fr-FR" dirty="0"/>
          </a:p>
        </p:txBody>
      </p:sp>
      <p:pic>
        <p:nvPicPr>
          <p:cNvPr id="4" name="Immagine 3" descr="Ngugi-Wa-Thiong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2400" y="0"/>
            <a:ext cx="3521600" cy="2348880"/>
          </a:xfrm>
          <a:prstGeom prst="rect">
            <a:avLst/>
          </a:prstGeom>
        </p:spPr>
      </p:pic>
    </p:spTree>
    <p:extLst>
      <p:ext uri="{BB962C8B-B14F-4D97-AF65-F5344CB8AC3E}">
        <p14:creationId xmlns:p14="http://schemas.microsoft.com/office/powerpoint/2010/main" val="3503784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Lise </a:t>
            </a:r>
            <a:r>
              <a:rPr lang="it-IT" dirty="0" err="1" smtClean="0"/>
              <a:t>Gauvin</a:t>
            </a:r>
            <a:r>
              <a:rPr lang="it-IT" dirty="0" smtClean="0"/>
              <a:t> </a:t>
            </a:r>
          </a:p>
          <a:p>
            <a:r>
              <a:rPr lang="fr-FR" dirty="0"/>
              <a:t>« surconscience linguistique </a:t>
            </a:r>
            <a:r>
              <a:rPr lang="fr-FR" dirty="0" smtClean="0"/>
              <a:t>»</a:t>
            </a:r>
            <a:endParaRPr lang="fr-FR" dirty="0"/>
          </a:p>
          <a:p>
            <a:r>
              <a:rPr lang="fr-FR" dirty="0"/>
              <a:t>Les écrivains francophones « sont condamnés à penser la langue »</a:t>
            </a:r>
            <a:r>
              <a:rPr lang="it-IT" dirty="0"/>
              <a:t> </a:t>
            </a:r>
          </a:p>
        </p:txBody>
      </p:sp>
    </p:spTree>
    <p:extLst>
      <p:ext uri="{BB962C8B-B14F-4D97-AF65-F5344CB8AC3E}">
        <p14:creationId xmlns:p14="http://schemas.microsoft.com/office/powerpoint/2010/main" val="2301050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217443"/>
          </a:xfrm>
        </p:spPr>
        <p:txBody>
          <a:bodyPr/>
          <a:lstStyle/>
          <a:p>
            <a:r>
              <a:rPr lang="it-IT" dirty="0" smtClean="0"/>
              <a:t>2) </a:t>
            </a:r>
            <a:r>
              <a:rPr lang="fr-FR" b="1" dirty="0" smtClean="0"/>
              <a:t>Assomption </a:t>
            </a:r>
            <a:r>
              <a:rPr lang="fr-FR" b="1" dirty="0"/>
              <a:t>des genres littéraires de la littérature </a:t>
            </a:r>
            <a:r>
              <a:rPr lang="fr-FR" b="1" dirty="0" smtClean="0"/>
              <a:t>occidentale</a:t>
            </a:r>
            <a:r>
              <a:rPr lang="fr-FR" dirty="0"/>
              <a:t> (</a:t>
            </a:r>
            <a:r>
              <a:rPr lang="fr-FR" dirty="0" smtClean="0"/>
              <a:t>le </a:t>
            </a:r>
            <a:r>
              <a:rPr lang="fr-FR" dirty="0"/>
              <a:t>roman </a:t>
            </a:r>
            <a:r>
              <a:rPr lang="fr-FR" dirty="0" smtClean="0"/>
              <a:t>par exemple)</a:t>
            </a:r>
          </a:p>
          <a:p>
            <a:r>
              <a:rPr lang="fr-FR" dirty="0" smtClean="0"/>
              <a:t>Franco Moretti, </a:t>
            </a:r>
            <a:r>
              <a:rPr lang="fr-FR" i="1" dirty="0" smtClean="0"/>
              <a:t>Conjectures on World </a:t>
            </a:r>
            <a:r>
              <a:rPr lang="fr-FR" i="1" dirty="0" err="1" smtClean="0"/>
              <a:t>Literature</a:t>
            </a:r>
            <a:r>
              <a:rPr lang="fr-FR" i="1" dirty="0" smtClean="0"/>
              <a:t> </a:t>
            </a:r>
            <a:r>
              <a:rPr lang="fr-FR" dirty="0" smtClean="0"/>
              <a:t>(2001)</a:t>
            </a:r>
          </a:p>
          <a:p>
            <a:r>
              <a:rPr lang="fr-FR" dirty="0" smtClean="0"/>
              <a:t>Centre: développement « autonome »</a:t>
            </a:r>
          </a:p>
          <a:p>
            <a:r>
              <a:rPr lang="fr-FR" dirty="0" smtClean="0"/>
              <a:t>Périphéries: compromis entre la forme européenne et le contenu local </a:t>
            </a:r>
            <a:endParaRPr lang="it-IT" dirty="0"/>
          </a:p>
        </p:txBody>
      </p:sp>
    </p:spTree>
    <p:extLst>
      <p:ext uri="{BB962C8B-B14F-4D97-AF65-F5344CB8AC3E}">
        <p14:creationId xmlns:p14="http://schemas.microsoft.com/office/powerpoint/2010/main" val="167359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124744"/>
            <a:ext cx="8229600" cy="4525963"/>
          </a:xfrm>
        </p:spPr>
        <p:txBody>
          <a:bodyPr/>
          <a:lstStyle/>
          <a:p>
            <a:r>
              <a:rPr lang="fr-FR" dirty="0" smtClean="0"/>
              <a:t>3) </a:t>
            </a:r>
            <a:r>
              <a:rPr lang="fr-FR" b="1" dirty="0" smtClean="0"/>
              <a:t>Réécriture </a:t>
            </a:r>
            <a:r>
              <a:rPr lang="fr-FR" b="1" dirty="0"/>
              <a:t>de l’</a:t>
            </a:r>
            <a:r>
              <a:rPr lang="fr-FR" b="1" i="1" dirty="0"/>
              <a:t>H</a:t>
            </a:r>
            <a:r>
              <a:rPr lang="fr-FR" b="1" dirty="0"/>
              <a:t>istoire </a:t>
            </a:r>
            <a:r>
              <a:rPr lang="fr-FR" dirty="0"/>
              <a:t>à partir d’un autre point de vue, celui des vaincus </a:t>
            </a:r>
            <a:endParaRPr lang="fr-FR" dirty="0" smtClean="0"/>
          </a:p>
          <a:p>
            <a:r>
              <a:rPr lang="fr-FR" dirty="0"/>
              <a:t>Walter </a:t>
            </a:r>
            <a:r>
              <a:rPr lang="fr-FR" dirty="0" smtClean="0"/>
              <a:t>Benjamin, </a:t>
            </a:r>
            <a:r>
              <a:rPr lang="fr-FR" i="1" dirty="0" smtClean="0"/>
              <a:t>Thèses </a:t>
            </a:r>
            <a:r>
              <a:rPr lang="fr-FR" i="1" dirty="0"/>
              <a:t>sur le concept d’histoire </a:t>
            </a:r>
            <a:r>
              <a:rPr lang="fr-FR" dirty="0"/>
              <a:t>: « tout monument de culture est un monument de barbarie » </a:t>
            </a:r>
            <a:endParaRPr lang="fr-FR" dirty="0" smtClean="0"/>
          </a:p>
          <a:p>
            <a:r>
              <a:rPr lang="fr-FR" dirty="0" smtClean="0"/>
              <a:t>Les plies du discours officiel </a:t>
            </a:r>
          </a:p>
          <a:p>
            <a:r>
              <a:rPr lang="fr-FR" dirty="0" smtClean="0"/>
              <a:t>Contre-discours postcolonial </a:t>
            </a:r>
            <a:endParaRPr lang="it-IT" dirty="0"/>
          </a:p>
        </p:txBody>
      </p:sp>
    </p:spTree>
    <p:extLst>
      <p:ext uri="{BB962C8B-B14F-4D97-AF65-F5344CB8AC3E}">
        <p14:creationId xmlns:p14="http://schemas.microsoft.com/office/powerpoint/2010/main" val="3952257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836712"/>
            <a:ext cx="8229600" cy="5616624"/>
          </a:xfrm>
        </p:spPr>
        <p:txBody>
          <a:bodyPr/>
          <a:lstStyle/>
          <a:p>
            <a:r>
              <a:rPr lang="it-IT" dirty="0" smtClean="0"/>
              <a:t>4) </a:t>
            </a:r>
            <a:r>
              <a:rPr lang="fr-FR" dirty="0" smtClean="0"/>
              <a:t>mise en </a:t>
            </a:r>
            <a:r>
              <a:rPr lang="fr-FR" dirty="0"/>
              <a:t>scène </a:t>
            </a:r>
            <a:r>
              <a:rPr lang="fr-FR" dirty="0" smtClean="0"/>
              <a:t>d’une </a:t>
            </a:r>
            <a:r>
              <a:rPr lang="fr-FR" b="1" dirty="0"/>
              <a:t>pluralité de points de </a:t>
            </a:r>
            <a:r>
              <a:rPr lang="fr-FR" b="1" dirty="0" smtClean="0"/>
              <a:t>vue </a:t>
            </a:r>
            <a:r>
              <a:rPr lang="fr-FR" dirty="0" smtClean="0"/>
              <a:t>(narration </a:t>
            </a:r>
            <a:r>
              <a:rPr lang="fr-FR" dirty="0" err="1"/>
              <a:t>multi-focale</a:t>
            </a:r>
            <a:r>
              <a:rPr lang="fr-FR" dirty="0"/>
              <a:t> ou multi-</a:t>
            </a:r>
            <a:r>
              <a:rPr lang="fr-FR" dirty="0" smtClean="0"/>
              <a:t>vocale)</a:t>
            </a:r>
          </a:p>
          <a:p>
            <a:r>
              <a:rPr lang="fr-FR" dirty="0" smtClean="0"/>
              <a:t>Les écrivains migrants ou de la diaspora</a:t>
            </a:r>
          </a:p>
          <a:p>
            <a:r>
              <a:rPr lang="fr-FR" dirty="0" err="1" smtClean="0"/>
              <a:t>Zadie</a:t>
            </a:r>
            <a:r>
              <a:rPr lang="fr-FR" dirty="0" smtClean="0"/>
              <a:t> Smith, White </a:t>
            </a:r>
            <a:r>
              <a:rPr lang="fr-FR" dirty="0" err="1" smtClean="0"/>
              <a:t>Teeth</a:t>
            </a:r>
            <a:r>
              <a:rPr lang="fr-FR" dirty="0" smtClean="0"/>
              <a:t>, 2000</a:t>
            </a:r>
          </a:p>
          <a:p>
            <a:r>
              <a:rPr lang="fr-FR" dirty="0" smtClean="0"/>
              <a:t>Marie </a:t>
            </a:r>
            <a:r>
              <a:rPr lang="fr-FR" dirty="0" err="1" smtClean="0"/>
              <a:t>Ndyaie</a:t>
            </a:r>
            <a:r>
              <a:rPr lang="fr-FR" dirty="0" smtClean="0"/>
              <a:t>, </a:t>
            </a:r>
            <a:r>
              <a:rPr lang="fr-FR" i="1" dirty="0" smtClean="0"/>
              <a:t>Trois femmes puissantes, </a:t>
            </a:r>
            <a:r>
              <a:rPr lang="fr-FR" dirty="0" smtClean="0"/>
              <a:t>2009</a:t>
            </a:r>
          </a:p>
          <a:p>
            <a:r>
              <a:rPr lang="fr-FR" dirty="0" smtClean="0"/>
              <a:t>Gabriella </a:t>
            </a:r>
            <a:r>
              <a:rPr lang="fr-FR" dirty="0" err="1" smtClean="0"/>
              <a:t>Kuruvilla</a:t>
            </a:r>
            <a:r>
              <a:rPr lang="fr-FR" dirty="0" smtClean="0"/>
              <a:t>, </a:t>
            </a:r>
            <a:r>
              <a:rPr lang="fr-FR" i="1" dirty="0" smtClean="0"/>
              <a:t>Milano, fin qui </a:t>
            </a:r>
            <a:r>
              <a:rPr lang="fr-FR" i="1" dirty="0" err="1" smtClean="0"/>
              <a:t>tutto</a:t>
            </a:r>
            <a:r>
              <a:rPr lang="fr-FR" i="1" dirty="0" smtClean="0"/>
              <a:t> bene</a:t>
            </a:r>
            <a:r>
              <a:rPr lang="fr-FR" dirty="0" smtClean="0"/>
              <a:t> 2012</a:t>
            </a:r>
            <a:endParaRPr lang="it-IT" dirty="0"/>
          </a:p>
        </p:txBody>
      </p:sp>
    </p:spTree>
    <p:extLst>
      <p:ext uri="{BB962C8B-B14F-4D97-AF65-F5344CB8AC3E}">
        <p14:creationId xmlns:p14="http://schemas.microsoft.com/office/powerpoint/2010/main" val="897799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14400"/>
            <a:ext cx="8229600" cy="5211763"/>
          </a:xfrm>
        </p:spPr>
        <p:txBody>
          <a:bodyPr>
            <a:normAutofit/>
          </a:bodyPr>
          <a:lstStyle/>
          <a:p>
            <a:r>
              <a:rPr lang="fr-FR" b="1" dirty="0"/>
              <a:t>5</a:t>
            </a:r>
            <a:r>
              <a:rPr lang="fr-FR" b="1" dirty="0" smtClean="0"/>
              <a:t>) Réappropriation</a:t>
            </a:r>
            <a:r>
              <a:rPr lang="fr-FR" dirty="0" smtClean="0"/>
              <a:t> </a:t>
            </a:r>
            <a:r>
              <a:rPr lang="fr-FR" b="1" dirty="0"/>
              <a:t>du canon littéraire occidental </a:t>
            </a:r>
            <a:r>
              <a:rPr lang="fr-FR" dirty="0"/>
              <a:t>pour raconter la même histoire d’un autre point de vue, pour mettre au centre du récit ce qui était resté dans les marges des textes canoniques, pour mettre en relief des personnages restés dans l’ombre. </a:t>
            </a:r>
            <a:endParaRPr lang="fr-FR" dirty="0" smtClean="0"/>
          </a:p>
          <a:p>
            <a:r>
              <a:rPr lang="fr-FR" dirty="0" smtClean="0"/>
              <a:t>Intertextualité = forme de </a:t>
            </a:r>
            <a:r>
              <a:rPr lang="fr-FR" dirty="0" err="1" smtClean="0"/>
              <a:t>agency</a:t>
            </a:r>
            <a:endParaRPr lang="fr-FR" dirty="0" smtClean="0"/>
          </a:p>
          <a:p>
            <a:r>
              <a:rPr lang="fr-FR" dirty="0" err="1" smtClean="0"/>
              <a:t>Agentivité</a:t>
            </a:r>
            <a:r>
              <a:rPr lang="fr-FR" dirty="0" smtClean="0"/>
              <a:t> / puissance ou capacité d’agir </a:t>
            </a:r>
            <a:endParaRPr lang="it-IT" dirty="0" smtClean="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fr-FR" b="1" dirty="0"/>
              <a:t>Modalité de participation </a:t>
            </a:r>
            <a:endParaRPr lang="it-IT" dirty="0"/>
          </a:p>
        </p:txBody>
      </p:sp>
      <p:sp>
        <p:nvSpPr>
          <p:cNvPr id="3" name="Segnaposto contenuto 2"/>
          <p:cNvSpPr>
            <a:spLocks noGrp="1"/>
          </p:cNvSpPr>
          <p:nvPr>
            <p:ph idx="1"/>
          </p:nvPr>
        </p:nvSpPr>
        <p:spPr/>
        <p:txBody>
          <a:bodyPr>
            <a:normAutofit lnSpcReduction="10000"/>
          </a:bodyPr>
          <a:lstStyle/>
          <a:p>
            <a:pPr lvl="0"/>
            <a:r>
              <a:rPr lang="fr-FR" dirty="0"/>
              <a:t>La présence et la participation active au cours sont requises </a:t>
            </a:r>
            <a:endParaRPr lang="fr-FR" dirty="0" smtClean="0"/>
          </a:p>
          <a:p>
            <a:pPr lvl="0"/>
            <a:r>
              <a:rPr lang="fr-FR" dirty="0"/>
              <a:t>Examen oral de clôture sur tous les contenus du </a:t>
            </a:r>
            <a:r>
              <a:rPr lang="fr-FR" dirty="0" smtClean="0"/>
              <a:t>cours</a:t>
            </a:r>
          </a:p>
          <a:p>
            <a:pPr lvl="0"/>
            <a:r>
              <a:rPr lang="fr-FR" dirty="0" smtClean="0"/>
              <a:t>Lecture intégrale des trois romans </a:t>
            </a:r>
            <a:endParaRPr lang="it-IT" dirty="0"/>
          </a:p>
          <a:p>
            <a:pPr lvl="0"/>
            <a:r>
              <a:rPr lang="fr-FR" dirty="0"/>
              <a:t>Exposé oral sur l’un des textes proposés ou, à titre d’alternative, rédaction d’un commentaire portant sur l’un des thèmes du cours </a:t>
            </a:r>
            <a:endParaRPr lang="it-IT" dirty="0"/>
          </a:p>
          <a:p>
            <a:endParaRPr lang="it-IT" dirty="0"/>
          </a:p>
        </p:txBody>
      </p:sp>
    </p:spTree>
    <p:extLst>
      <p:ext uri="{BB962C8B-B14F-4D97-AF65-F5344CB8AC3E}">
        <p14:creationId xmlns:p14="http://schemas.microsoft.com/office/powerpoint/2010/main" val="34199326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3"/>
          </a:xfrm>
        </p:spPr>
        <p:style>
          <a:lnRef idx="2">
            <a:schemeClr val="accent5"/>
          </a:lnRef>
          <a:fillRef idx="1">
            <a:schemeClr val="lt1"/>
          </a:fillRef>
          <a:effectRef idx="0">
            <a:schemeClr val="accent5"/>
          </a:effectRef>
          <a:fontRef idx="minor">
            <a:schemeClr val="dk1"/>
          </a:fontRef>
        </p:style>
        <p:txBody>
          <a:bodyPr>
            <a:noAutofit/>
          </a:bodyPr>
          <a:lstStyle/>
          <a:p>
            <a:r>
              <a:rPr lang="fr-FR" sz="2500" dirty="0" smtClean="0"/>
              <a:t/>
            </a:r>
            <a:br>
              <a:rPr lang="fr-FR" sz="2500" dirty="0" smtClean="0"/>
            </a:br>
            <a:r>
              <a:rPr lang="fr-FR" sz="2500" dirty="0" smtClean="0"/>
              <a:t>Kamel </a:t>
            </a:r>
            <a:r>
              <a:rPr lang="fr-FR" sz="2500" dirty="0"/>
              <a:t>Daoud, </a:t>
            </a:r>
            <a:r>
              <a:rPr lang="fr-FR" sz="2500" i="1" dirty="0"/>
              <a:t>Meursault, contre-</a:t>
            </a:r>
            <a:r>
              <a:rPr lang="fr-FR" sz="2500" i="1" dirty="0" smtClean="0"/>
              <a:t>enquête</a:t>
            </a:r>
            <a:r>
              <a:rPr lang="fr-FR" sz="2500" dirty="0" smtClean="0"/>
              <a:t/>
            </a:r>
            <a:br>
              <a:rPr lang="fr-FR" sz="2500" dirty="0" smtClean="0"/>
            </a:br>
            <a:r>
              <a:rPr lang="fr-FR" sz="2500" dirty="0" smtClean="0"/>
              <a:t>(prix des cinq continents de la francophonie 2014)</a:t>
            </a:r>
            <a:r>
              <a:rPr lang="fr-FR" sz="2500" i="1" dirty="0"/>
              <a:t/>
            </a:r>
            <a:br>
              <a:rPr lang="fr-FR" sz="2500" i="1" dirty="0"/>
            </a:br>
            <a:endParaRPr lang="it-IT" sz="2500" dirty="0"/>
          </a:p>
        </p:txBody>
      </p:sp>
      <p:sp>
        <p:nvSpPr>
          <p:cNvPr id="3" name="Segnaposto contenuto 2"/>
          <p:cNvSpPr>
            <a:spLocks noGrp="1"/>
          </p:cNvSpPr>
          <p:nvPr>
            <p:ph idx="1"/>
          </p:nvPr>
        </p:nvSpPr>
        <p:spPr>
          <a:xfrm>
            <a:off x="5364088" y="1600201"/>
            <a:ext cx="3322712" cy="2116832"/>
          </a:xfrm>
        </p:spPr>
        <p:txBody>
          <a:bodyPr/>
          <a:lstStyle/>
          <a:p>
            <a:r>
              <a:rPr lang="it-IT" dirty="0" err="1" smtClean="0"/>
              <a:t>Réécriture</a:t>
            </a:r>
            <a:r>
              <a:rPr lang="it-IT" dirty="0" smtClean="0"/>
              <a:t> de </a:t>
            </a:r>
            <a:r>
              <a:rPr lang="fr-FR" dirty="0"/>
              <a:t>Camus, </a:t>
            </a:r>
            <a:r>
              <a:rPr lang="fr-FR" i="1" dirty="0"/>
              <a:t>L’étranger</a:t>
            </a:r>
            <a:r>
              <a:rPr lang="fr-FR" dirty="0"/>
              <a:t> </a:t>
            </a:r>
            <a:r>
              <a:rPr lang="fr-FR" dirty="0" smtClean="0"/>
              <a:t> </a:t>
            </a:r>
            <a:endParaRPr lang="it-IT" dirty="0"/>
          </a:p>
        </p:txBody>
      </p:sp>
      <p:pic>
        <p:nvPicPr>
          <p:cNvPr id="4" name="Immagine 3"/>
          <p:cNvPicPr>
            <a:picLocks noChangeAspect="1"/>
          </p:cNvPicPr>
          <p:nvPr/>
        </p:nvPicPr>
        <p:blipFill>
          <a:blip r:embed="rId2"/>
          <a:stretch>
            <a:fillRect/>
          </a:stretch>
        </p:blipFill>
        <p:spPr>
          <a:xfrm>
            <a:off x="755576" y="1196751"/>
            <a:ext cx="2736304" cy="4886257"/>
          </a:xfrm>
          <a:prstGeom prst="rect">
            <a:avLst/>
          </a:prstGeom>
        </p:spPr>
      </p:pic>
      <p:pic>
        <p:nvPicPr>
          <p:cNvPr id="6" name="Immagine 5"/>
          <p:cNvPicPr>
            <a:picLocks noChangeAspect="1"/>
          </p:cNvPicPr>
          <p:nvPr/>
        </p:nvPicPr>
        <p:blipFill>
          <a:blip r:embed="rId3"/>
          <a:stretch>
            <a:fillRect/>
          </a:stretch>
        </p:blipFill>
        <p:spPr>
          <a:xfrm>
            <a:off x="6367016" y="3068960"/>
            <a:ext cx="2324100" cy="3492500"/>
          </a:xfrm>
          <a:prstGeom prst="rect">
            <a:avLst/>
          </a:prstGeom>
        </p:spPr>
      </p:pic>
    </p:spTree>
    <p:extLst>
      <p:ext uri="{BB962C8B-B14F-4D97-AF65-F5344CB8AC3E}">
        <p14:creationId xmlns:p14="http://schemas.microsoft.com/office/powerpoint/2010/main" val="17075892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Autofit/>
          </a:bodyPr>
          <a:lstStyle/>
          <a:p>
            <a:r>
              <a:rPr lang="it-IT" sz="2800" dirty="0" smtClean="0"/>
              <a:t>Michel </a:t>
            </a:r>
            <a:r>
              <a:rPr lang="it-IT" sz="2800" dirty="0" err="1" smtClean="0"/>
              <a:t>Tournier</a:t>
            </a:r>
            <a:r>
              <a:rPr lang="it-IT" sz="2800" dirty="0" smtClean="0"/>
              <a:t>, </a:t>
            </a:r>
            <a:r>
              <a:rPr lang="it-IT" sz="2800" i="1" dirty="0" err="1" smtClean="0"/>
              <a:t>Vendredi</a:t>
            </a:r>
            <a:r>
              <a:rPr lang="it-IT" sz="2800" i="1" dirty="0" smtClean="0"/>
              <a:t> </a:t>
            </a:r>
            <a:r>
              <a:rPr lang="it-IT" sz="2800" i="1" dirty="0" err="1" smtClean="0"/>
              <a:t>ou</a:t>
            </a:r>
            <a:r>
              <a:rPr lang="it-IT" sz="2800" i="1" dirty="0" smtClean="0"/>
              <a:t> </a:t>
            </a:r>
            <a:r>
              <a:rPr lang="it-IT" sz="2800" i="1" dirty="0" err="1" smtClean="0"/>
              <a:t>les</a:t>
            </a:r>
            <a:r>
              <a:rPr lang="it-IT" sz="2800" i="1" dirty="0" smtClean="0"/>
              <a:t> </a:t>
            </a:r>
            <a:r>
              <a:rPr lang="it-IT" sz="2800" i="1" dirty="0" err="1" smtClean="0"/>
              <a:t>limbes</a:t>
            </a:r>
            <a:r>
              <a:rPr lang="it-IT" sz="2800" i="1" dirty="0" smtClean="0"/>
              <a:t> </a:t>
            </a:r>
            <a:r>
              <a:rPr lang="it-IT" sz="2800" i="1" dirty="0" err="1" smtClean="0"/>
              <a:t>du</a:t>
            </a:r>
            <a:r>
              <a:rPr lang="it-IT" sz="2800" i="1" dirty="0" smtClean="0"/>
              <a:t> </a:t>
            </a:r>
            <a:r>
              <a:rPr lang="it-IT" sz="2800" i="1" dirty="0" err="1" smtClean="0"/>
              <a:t>Pacifique</a:t>
            </a:r>
            <a:r>
              <a:rPr lang="it-IT" sz="2800" dirty="0" smtClean="0"/>
              <a:t>, Gallimard, 1967 (</a:t>
            </a:r>
            <a:r>
              <a:rPr lang="it-IT" sz="2800" dirty="0" err="1" smtClean="0"/>
              <a:t>grand</a:t>
            </a:r>
            <a:r>
              <a:rPr lang="it-IT" sz="2800" dirty="0" smtClean="0"/>
              <a:t> </a:t>
            </a:r>
            <a:r>
              <a:rPr lang="it-IT" sz="2800" dirty="0" err="1" smtClean="0"/>
              <a:t>prix</a:t>
            </a:r>
            <a:r>
              <a:rPr lang="it-IT" sz="2800" dirty="0" smtClean="0"/>
              <a:t> de l’Académie </a:t>
            </a:r>
            <a:r>
              <a:rPr lang="it-IT" sz="2800" dirty="0" err="1" smtClean="0"/>
              <a:t>française</a:t>
            </a:r>
            <a:r>
              <a:rPr lang="it-IT" sz="2800" dirty="0"/>
              <a:t>)</a:t>
            </a:r>
          </a:p>
        </p:txBody>
      </p:sp>
      <p:pic>
        <p:nvPicPr>
          <p:cNvPr id="8" name="Immagine 7" descr="c847940281e18093f0d365d9c8528b3f9a25c31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910680"/>
            <a:ext cx="2451100" cy="4038600"/>
          </a:xfrm>
          <a:prstGeom prst="rect">
            <a:avLst/>
          </a:prstGeom>
        </p:spPr>
      </p:pic>
      <p:pic>
        <p:nvPicPr>
          <p:cNvPr id="9" name="Immagine 8"/>
          <p:cNvPicPr>
            <a:picLocks noChangeAspect="1"/>
          </p:cNvPicPr>
          <p:nvPr/>
        </p:nvPicPr>
        <p:blipFill>
          <a:blip r:embed="rId3"/>
          <a:stretch>
            <a:fillRect/>
          </a:stretch>
        </p:blipFill>
        <p:spPr>
          <a:xfrm>
            <a:off x="4210834" y="3212976"/>
            <a:ext cx="4933165" cy="2811904"/>
          </a:xfrm>
          <a:prstGeom prst="rect">
            <a:avLst/>
          </a:prstGeom>
        </p:spPr>
      </p:pic>
      <p:sp>
        <p:nvSpPr>
          <p:cNvPr id="10" name="CasellaDiTesto 9"/>
          <p:cNvSpPr txBox="1"/>
          <p:nvPr/>
        </p:nvSpPr>
        <p:spPr>
          <a:xfrm>
            <a:off x="4588217" y="1412776"/>
            <a:ext cx="3944224" cy="1107996"/>
          </a:xfrm>
          <a:prstGeom prst="rect">
            <a:avLst/>
          </a:prstGeom>
          <a:noFill/>
        </p:spPr>
        <p:txBody>
          <a:bodyPr wrap="square" rtlCol="0">
            <a:spAutoFit/>
          </a:bodyPr>
          <a:lstStyle/>
          <a:p>
            <a:r>
              <a:rPr lang="it-IT" sz="2200" b="1" dirty="0" smtClean="0"/>
              <a:t>Daniel Defoe, </a:t>
            </a:r>
            <a:r>
              <a:rPr lang="it-IT" sz="2200" b="1" dirty="0"/>
              <a:t>The Life and Strange Adventures of Robinson </a:t>
            </a:r>
            <a:r>
              <a:rPr lang="it-IT" sz="2200" b="1" dirty="0" err="1" smtClean="0"/>
              <a:t>Crusoe</a:t>
            </a:r>
            <a:r>
              <a:rPr lang="it-IT" sz="2200" b="1" dirty="0" smtClean="0"/>
              <a:t>, 1719</a:t>
            </a:r>
            <a:endParaRPr lang="it-IT" sz="2200" b="1" dirty="0"/>
          </a:p>
        </p:txBody>
      </p:sp>
    </p:spTree>
    <p:extLst>
      <p:ext uri="{BB962C8B-B14F-4D97-AF65-F5344CB8AC3E}">
        <p14:creationId xmlns:p14="http://schemas.microsoft.com/office/powerpoint/2010/main" val="1019582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b="1" dirty="0" err="1"/>
              <a:t>Chamoiseau</a:t>
            </a:r>
            <a:r>
              <a:rPr lang="fr-FR" b="1" dirty="0"/>
              <a:t>, </a:t>
            </a:r>
            <a:r>
              <a:rPr lang="fr-FR" b="1" i="1" dirty="0"/>
              <a:t>L’Empreinte à Crusoé </a:t>
            </a:r>
            <a:r>
              <a:rPr lang="fr-FR" b="1" i="1" dirty="0" smtClean="0"/>
              <a:t>,</a:t>
            </a:r>
            <a:r>
              <a:rPr lang="fr-FR" b="1" dirty="0" smtClean="0"/>
              <a:t> 2012</a:t>
            </a:r>
            <a:endParaRPr lang="it-IT" dirty="0"/>
          </a:p>
        </p:txBody>
      </p:sp>
      <p:sp>
        <p:nvSpPr>
          <p:cNvPr id="3" name="Segnaposto contenuto 2"/>
          <p:cNvSpPr>
            <a:spLocks noGrp="1"/>
          </p:cNvSpPr>
          <p:nvPr>
            <p:ph idx="1"/>
          </p:nvPr>
        </p:nvSpPr>
        <p:spPr>
          <a:xfrm>
            <a:off x="6012160" y="1600201"/>
            <a:ext cx="2674640" cy="1900808"/>
          </a:xfrm>
        </p:spPr>
        <p:txBody>
          <a:bodyPr/>
          <a:lstStyle/>
          <a:p>
            <a:r>
              <a:rPr lang="it-IT" dirty="0" err="1" smtClean="0"/>
              <a:t>Réécriture</a:t>
            </a:r>
            <a:r>
              <a:rPr lang="it-IT" dirty="0" smtClean="0"/>
              <a:t> de Daniel Defoe</a:t>
            </a:r>
            <a:endParaRPr lang="it-IT" dirty="0"/>
          </a:p>
        </p:txBody>
      </p:sp>
      <p:pic>
        <p:nvPicPr>
          <p:cNvPr id="4" name="Immagine 3"/>
          <p:cNvPicPr>
            <a:picLocks noChangeAspect="1"/>
          </p:cNvPicPr>
          <p:nvPr/>
        </p:nvPicPr>
        <p:blipFill>
          <a:blip r:embed="rId2"/>
          <a:stretch>
            <a:fillRect/>
          </a:stretch>
        </p:blipFill>
        <p:spPr>
          <a:xfrm>
            <a:off x="827584" y="1561654"/>
            <a:ext cx="3005359" cy="4963690"/>
          </a:xfrm>
          <a:prstGeom prst="rect">
            <a:avLst/>
          </a:prstGeom>
        </p:spPr>
      </p:pic>
      <p:pic>
        <p:nvPicPr>
          <p:cNvPr id="5" name="Immagine 4"/>
          <p:cNvPicPr>
            <a:picLocks noChangeAspect="1"/>
          </p:cNvPicPr>
          <p:nvPr/>
        </p:nvPicPr>
        <p:blipFill>
          <a:blip r:embed="rId3"/>
          <a:stretch>
            <a:fillRect/>
          </a:stretch>
        </p:blipFill>
        <p:spPr>
          <a:xfrm>
            <a:off x="5868144" y="3645024"/>
            <a:ext cx="3022600" cy="2692400"/>
          </a:xfrm>
          <a:prstGeom prst="rect">
            <a:avLst/>
          </a:prstGeom>
        </p:spPr>
      </p:pic>
    </p:spTree>
    <p:extLst>
      <p:ext uri="{BB962C8B-B14F-4D97-AF65-F5344CB8AC3E}">
        <p14:creationId xmlns:p14="http://schemas.microsoft.com/office/powerpoint/2010/main" val="30294543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lstStyle/>
          <a:p>
            <a:r>
              <a:rPr lang="it-IT" dirty="0" err="1" smtClean="0"/>
              <a:t>J</a:t>
            </a:r>
            <a:r>
              <a:rPr lang="it-IT" dirty="0" smtClean="0"/>
              <a:t>. M. </a:t>
            </a:r>
            <a:r>
              <a:rPr lang="it-IT" dirty="0" err="1" smtClean="0"/>
              <a:t>Coetzee</a:t>
            </a:r>
            <a:r>
              <a:rPr lang="it-IT" dirty="0" smtClean="0"/>
              <a:t>, </a:t>
            </a:r>
            <a:r>
              <a:rPr lang="it-IT" i="1" dirty="0" err="1" smtClean="0"/>
              <a:t>Foe</a:t>
            </a:r>
            <a:r>
              <a:rPr lang="it-IT" i="1" dirty="0" smtClean="0"/>
              <a:t>, </a:t>
            </a:r>
            <a:r>
              <a:rPr lang="it-IT" dirty="0" smtClean="0"/>
              <a:t>1986</a:t>
            </a:r>
            <a:endParaRPr lang="it-IT" dirty="0"/>
          </a:p>
        </p:txBody>
      </p:sp>
      <p:pic>
        <p:nvPicPr>
          <p:cNvPr id="4" name="Immagin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834" y="1556792"/>
            <a:ext cx="3182358" cy="5106156"/>
          </a:xfrm>
          <a:prstGeom prst="rect">
            <a:avLst/>
          </a:prstGeom>
        </p:spPr>
      </p:pic>
    </p:spTree>
    <p:extLst>
      <p:ext uri="{BB962C8B-B14F-4D97-AF65-F5344CB8AC3E}">
        <p14:creationId xmlns:p14="http://schemas.microsoft.com/office/powerpoint/2010/main" val="36988532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dirty="0"/>
              <a:t>Derek </a:t>
            </a:r>
            <a:r>
              <a:rPr lang="fr-FR" dirty="0" err="1"/>
              <a:t>Walcott</a:t>
            </a:r>
            <a:r>
              <a:rPr lang="fr-FR" dirty="0"/>
              <a:t>, </a:t>
            </a:r>
            <a:r>
              <a:rPr lang="fr-FR" i="1" dirty="0" err="1" smtClean="0"/>
              <a:t>Archipelagoes</a:t>
            </a:r>
            <a:r>
              <a:rPr lang="fr-FR" i="1" dirty="0" smtClean="0"/>
              <a:t/>
            </a:r>
            <a:br>
              <a:rPr lang="fr-FR" i="1" dirty="0" smtClean="0"/>
            </a:br>
            <a:r>
              <a:rPr lang="fr-FR" dirty="0" smtClean="0"/>
              <a:t>(</a:t>
            </a:r>
            <a:r>
              <a:rPr lang="fr-FR" dirty="0" err="1" smtClean="0"/>
              <a:t>nobel</a:t>
            </a:r>
            <a:r>
              <a:rPr lang="fr-FR" dirty="0" smtClean="0"/>
              <a:t> en 1992 – </a:t>
            </a:r>
            <a:r>
              <a:rPr lang="fr-FR" dirty="0" err="1" smtClean="0"/>
              <a:t>Caraibes</a:t>
            </a:r>
            <a:r>
              <a:rPr lang="fr-FR" dirty="0" smtClean="0"/>
              <a:t>)</a:t>
            </a:r>
            <a:endParaRPr lang="it-IT" dirty="0"/>
          </a:p>
        </p:txBody>
      </p:sp>
      <p:sp>
        <p:nvSpPr>
          <p:cNvPr id="3" name="Segnaposto contenuto 2"/>
          <p:cNvSpPr>
            <a:spLocks noGrp="1"/>
          </p:cNvSpPr>
          <p:nvPr>
            <p:ph idx="1"/>
          </p:nvPr>
        </p:nvSpPr>
        <p:spPr>
          <a:xfrm>
            <a:off x="5796136" y="1600201"/>
            <a:ext cx="2890664" cy="1972816"/>
          </a:xfrm>
        </p:spPr>
        <p:txBody>
          <a:bodyPr/>
          <a:lstStyle/>
          <a:p>
            <a:r>
              <a:rPr lang="fr-FR" dirty="0" smtClean="0"/>
              <a:t>Références à Homère</a:t>
            </a:r>
            <a:r>
              <a:rPr lang="fr-FR" dirty="0"/>
              <a:t>, </a:t>
            </a:r>
            <a:r>
              <a:rPr lang="fr-FR" i="1" dirty="0"/>
              <a:t>Odyssée</a:t>
            </a:r>
            <a:r>
              <a:rPr lang="fr-FR" dirty="0"/>
              <a:t> </a:t>
            </a:r>
            <a:endParaRPr lang="it-IT" dirty="0"/>
          </a:p>
        </p:txBody>
      </p:sp>
      <p:pic>
        <p:nvPicPr>
          <p:cNvPr id="4" name="Immagine 3"/>
          <p:cNvPicPr>
            <a:picLocks noChangeAspect="1"/>
          </p:cNvPicPr>
          <p:nvPr/>
        </p:nvPicPr>
        <p:blipFill>
          <a:blip r:embed="rId2"/>
          <a:stretch>
            <a:fillRect/>
          </a:stretch>
        </p:blipFill>
        <p:spPr>
          <a:xfrm>
            <a:off x="827584" y="1956296"/>
            <a:ext cx="3479800" cy="2336800"/>
          </a:xfrm>
          <a:prstGeom prst="rect">
            <a:avLst/>
          </a:prstGeom>
        </p:spPr>
      </p:pic>
    </p:spTree>
    <p:extLst>
      <p:ext uri="{BB962C8B-B14F-4D97-AF65-F5344CB8AC3E}">
        <p14:creationId xmlns:p14="http://schemas.microsoft.com/office/powerpoint/2010/main" val="23175545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6632"/>
            <a:ext cx="8229600" cy="1152128"/>
          </a:xfrm>
        </p:spPr>
        <p:txBody>
          <a:bodyPr>
            <a:noAutofit/>
          </a:bodyPr>
          <a:lstStyle/>
          <a:p>
            <a:r>
              <a:rPr lang="fr-FR" sz="3500" dirty="0"/>
              <a:t>Gabriella </a:t>
            </a:r>
            <a:r>
              <a:rPr lang="fr-FR" sz="3500" dirty="0" err="1"/>
              <a:t>Ghermandi</a:t>
            </a:r>
            <a:r>
              <a:rPr lang="fr-FR" sz="3500" dirty="0"/>
              <a:t>, </a:t>
            </a:r>
            <a:r>
              <a:rPr lang="fr-FR" sz="3500" i="1" dirty="0"/>
              <a:t>Regina di </a:t>
            </a:r>
            <a:r>
              <a:rPr lang="fr-FR" sz="3500" i="1" dirty="0" err="1"/>
              <a:t>fiori</a:t>
            </a:r>
            <a:r>
              <a:rPr lang="fr-FR" sz="3500" i="1" dirty="0"/>
              <a:t> e di </a:t>
            </a:r>
            <a:r>
              <a:rPr lang="fr-FR" sz="3500" i="1" dirty="0" smtClean="0"/>
              <a:t>perle</a:t>
            </a:r>
            <a:r>
              <a:rPr lang="fr-FR" sz="3500" dirty="0" smtClean="0"/>
              <a:t>, 2008</a:t>
            </a:r>
            <a:endParaRPr lang="it-IT" sz="3500" dirty="0"/>
          </a:p>
        </p:txBody>
      </p:sp>
      <p:sp>
        <p:nvSpPr>
          <p:cNvPr id="3" name="Segnaposto contenuto 2"/>
          <p:cNvSpPr>
            <a:spLocks noGrp="1"/>
          </p:cNvSpPr>
          <p:nvPr>
            <p:ph idx="1"/>
          </p:nvPr>
        </p:nvSpPr>
        <p:spPr>
          <a:xfrm>
            <a:off x="5796136" y="1600200"/>
            <a:ext cx="2890664" cy="4525963"/>
          </a:xfrm>
        </p:spPr>
        <p:txBody>
          <a:bodyPr/>
          <a:lstStyle/>
          <a:p>
            <a:r>
              <a:rPr lang="it-IT" dirty="0" err="1" smtClean="0"/>
              <a:t>Réécriture</a:t>
            </a:r>
            <a:r>
              <a:rPr lang="it-IT" dirty="0" smtClean="0"/>
              <a:t> de Ennio Flaiano, </a:t>
            </a:r>
            <a:r>
              <a:rPr lang="it-IT" i="1" dirty="0" smtClean="0"/>
              <a:t>Tempo di uccidere</a:t>
            </a:r>
            <a:r>
              <a:rPr lang="it-IT" dirty="0" smtClean="0"/>
              <a:t>, 1947</a:t>
            </a:r>
            <a:endParaRPr lang="it-IT" dirty="0"/>
          </a:p>
        </p:txBody>
      </p:sp>
      <p:pic>
        <p:nvPicPr>
          <p:cNvPr id="4" name="Immagine 3"/>
          <p:cNvPicPr>
            <a:picLocks noChangeAspect="1"/>
          </p:cNvPicPr>
          <p:nvPr/>
        </p:nvPicPr>
        <p:blipFill>
          <a:blip r:embed="rId2"/>
          <a:stretch>
            <a:fillRect/>
          </a:stretch>
        </p:blipFill>
        <p:spPr>
          <a:xfrm>
            <a:off x="539552" y="1551813"/>
            <a:ext cx="3096344" cy="4397467"/>
          </a:xfrm>
          <a:prstGeom prst="rect">
            <a:avLst/>
          </a:prstGeom>
        </p:spPr>
      </p:pic>
      <p:pic>
        <p:nvPicPr>
          <p:cNvPr id="5" name="Immagine 4"/>
          <p:cNvPicPr>
            <a:picLocks noChangeAspect="1"/>
          </p:cNvPicPr>
          <p:nvPr/>
        </p:nvPicPr>
        <p:blipFill>
          <a:blip r:embed="rId3"/>
          <a:stretch>
            <a:fillRect/>
          </a:stretch>
        </p:blipFill>
        <p:spPr>
          <a:xfrm>
            <a:off x="5148064" y="4483100"/>
            <a:ext cx="3835400" cy="2120900"/>
          </a:xfrm>
          <a:prstGeom prst="rect">
            <a:avLst/>
          </a:prstGeom>
        </p:spPr>
      </p:pic>
    </p:spTree>
    <p:extLst>
      <p:ext uri="{BB962C8B-B14F-4D97-AF65-F5344CB8AC3E}">
        <p14:creationId xmlns:p14="http://schemas.microsoft.com/office/powerpoint/2010/main" val="41847567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fr-FR" b="1" dirty="0"/>
              <a:t>Jean </a:t>
            </a:r>
            <a:r>
              <a:rPr lang="fr-FR" b="1" dirty="0" err="1"/>
              <a:t>Rhys</a:t>
            </a:r>
            <a:r>
              <a:rPr lang="fr-FR" b="1" dirty="0"/>
              <a:t>, </a:t>
            </a:r>
            <a:r>
              <a:rPr lang="fr-FR" b="1" i="1" dirty="0"/>
              <a:t>Wide </a:t>
            </a:r>
            <a:r>
              <a:rPr lang="fr-FR" b="1" i="1" dirty="0" err="1"/>
              <a:t>Sargasso</a:t>
            </a:r>
            <a:r>
              <a:rPr lang="fr-FR" b="1" i="1" dirty="0"/>
              <a:t> </a:t>
            </a:r>
            <a:r>
              <a:rPr lang="fr-FR" b="1" i="1" dirty="0" err="1" smtClean="0"/>
              <a:t>Sea</a:t>
            </a:r>
            <a:r>
              <a:rPr lang="fr-FR" b="1" i="1" dirty="0" smtClean="0"/>
              <a:t>, </a:t>
            </a:r>
            <a:r>
              <a:rPr lang="fr-FR" b="1" dirty="0" smtClean="0"/>
              <a:t>1966</a:t>
            </a:r>
            <a:endParaRPr lang="it-IT" dirty="0"/>
          </a:p>
        </p:txBody>
      </p:sp>
      <p:pic>
        <p:nvPicPr>
          <p:cNvPr id="5" name="Immagine 4"/>
          <p:cNvPicPr>
            <a:picLocks noChangeAspect="1"/>
          </p:cNvPicPr>
          <p:nvPr/>
        </p:nvPicPr>
        <p:blipFill>
          <a:blip r:embed="rId2"/>
          <a:stretch>
            <a:fillRect/>
          </a:stretch>
        </p:blipFill>
        <p:spPr>
          <a:xfrm>
            <a:off x="251520" y="1517352"/>
            <a:ext cx="3403600" cy="5080000"/>
          </a:xfrm>
          <a:prstGeom prst="rect">
            <a:avLst/>
          </a:prstGeom>
        </p:spPr>
      </p:pic>
      <p:sp>
        <p:nvSpPr>
          <p:cNvPr id="6" name="Segnaposto contenuto 5"/>
          <p:cNvSpPr>
            <a:spLocks noGrp="1"/>
          </p:cNvSpPr>
          <p:nvPr>
            <p:ph idx="1"/>
          </p:nvPr>
        </p:nvSpPr>
        <p:spPr>
          <a:xfrm>
            <a:off x="5364088" y="1600201"/>
            <a:ext cx="3672408" cy="1756792"/>
          </a:xfrm>
        </p:spPr>
        <p:txBody>
          <a:bodyPr/>
          <a:lstStyle/>
          <a:p>
            <a:r>
              <a:rPr lang="fr-FR" b="1" dirty="0" smtClean="0"/>
              <a:t>Charlotte </a:t>
            </a:r>
            <a:r>
              <a:rPr lang="it-IT" b="1" dirty="0" err="1" smtClean="0"/>
              <a:t>Brontë</a:t>
            </a:r>
            <a:r>
              <a:rPr lang="fr-FR" dirty="0" smtClean="0"/>
              <a:t>, </a:t>
            </a:r>
            <a:r>
              <a:rPr lang="fr-FR" i="1" dirty="0"/>
              <a:t>Jane Eyre</a:t>
            </a:r>
            <a:r>
              <a:rPr lang="fr-FR" dirty="0"/>
              <a:t> </a:t>
            </a:r>
            <a:endParaRPr lang="it-IT" dirty="0"/>
          </a:p>
        </p:txBody>
      </p:sp>
      <p:pic>
        <p:nvPicPr>
          <p:cNvPr id="7" name="Immagine 6"/>
          <p:cNvPicPr>
            <a:picLocks noChangeAspect="1"/>
          </p:cNvPicPr>
          <p:nvPr/>
        </p:nvPicPr>
        <p:blipFill>
          <a:blip r:embed="rId3"/>
          <a:stretch>
            <a:fillRect/>
          </a:stretch>
        </p:blipFill>
        <p:spPr>
          <a:xfrm>
            <a:off x="6705600" y="3429000"/>
            <a:ext cx="1981200" cy="2997200"/>
          </a:xfrm>
          <a:prstGeom prst="rect">
            <a:avLst/>
          </a:prstGeom>
        </p:spPr>
      </p:pic>
    </p:spTree>
    <p:extLst>
      <p:ext uri="{BB962C8B-B14F-4D97-AF65-F5344CB8AC3E}">
        <p14:creationId xmlns:p14="http://schemas.microsoft.com/office/powerpoint/2010/main" val="3270205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08720"/>
            <a:ext cx="8229600" cy="5217443"/>
          </a:xfrm>
        </p:spPr>
        <p:txBody>
          <a:bodyPr>
            <a:normAutofit/>
          </a:bodyPr>
          <a:lstStyle/>
          <a:p>
            <a:r>
              <a:rPr lang="it-IT" dirty="0" smtClean="0"/>
              <a:t>Jane Eyre: </a:t>
            </a:r>
          </a:p>
          <a:p>
            <a:r>
              <a:rPr lang="fr-FR" dirty="0"/>
              <a:t>« In the </a:t>
            </a:r>
            <a:r>
              <a:rPr lang="fr-FR" dirty="0" err="1"/>
              <a:t>deep</a:t>
            </a:r>
            <a:r>
              <a:rPr lang="fr-FR" dirty="0"/>
              <a:t> </a:t>
            </a:r>
            <a:r>
              <a:rPr lang="fr-FR" dirty="0" err="1"/>
              <a:t>shade</a:t>
            </a:r>
            <a:r>
              <a:rPr lang="fr-FR" dirty="0"/>
              <a:t>, </a:t>
            </a:r>
            <a:r>
              <a:rPr lang="fr-FR" dirty="0" err="1"/>
              <a:t>at</a:t>
            </a:r>
            <a:r>
              <a:rPr lang="fr-FR" dirty="0"/>
              <a:t> the </a:t>
            </a:r>
            <a:r>
              <a:rPr lang="fr-FR" dirty="0" err="1"/>
              <a:t>further</a:t>
            </a:r>
            <a:r>
              <a:rPr lang="fr-FR" dirty="0"/>
              <a:t> end of the room, a figure </a:t>
            </a:r>
            <a:r>
              <a:rPr lang="fr-FR" dirty="0" err="1"/>
              <a:t>ran</a:t>
            </a:r>
            <a:r>
              <a:rPr lang="fr-FR" dirty="0"/>
              <a:t> </a:t>
            </a:r>
            <a:r>
              <a:rPr lang="fr-FR" dirty="0" err="1"/>
              <a:t>backwards</a:t>
            </a:r>
            <a:r>
              <a:rPr lang="fr-FR" dirty="0"/>
              <a:t> and </a:t>
            </a:r>
            <a:r>
              <a:rPr lang="fr-FR" dirty="0" err="1"/>
              <a:t>forwards</a:t>
            </a:r>
            <a:r>
              <a:rPr lang="fr-FR" dirty="0"/>
              <a:t>. </a:t>
            </a:r>
            <a:r>
              <a:rPr lang="fr-FR" dirty="0" err="1"/>
              <a:t>What</a:t>
            </a:r>
            <a:r>
              <a:rPr lang="fr-FR" dirty="0"/>
              <a:t> </a:t>
            </a:r>
            <a:r>
              <a:rPr lang="fr-FR" dirty="0" err="1"/>
              <a:t>it</a:t>
            </a:r>
            <a:r>
              <a:rPr lang="fr-FR" dirty="0"/>
              <a:t> </a:t>
            </a:r>
            <a:r>
              <a:rPr lang="fr-FR" dirty="0" err="1"/>
              <a:t>was</a:t>
            </a:r>
            <a:r>
              <a:rPr lang="fr-FR" dirty="0"/>
              <a:t>, </a:t>
            </a:r>
            <a:r>
              <a:rPr lang="fr-FR" dirty="0" err="1"/>
              <a:t>whether</a:t>
            </a:r>
            <a:r>
              <a:rPr lang="fr-FR" dirty="0"/>
              <a:t> </a:t>
            </a:r>
            <a:r>
              <a:rPr lang="fr-FR" dirty="0" err="1"/>
              <a:t>beast</a:t>
            </a:r>
            <a:r>
              <a:rPr lang="fr-FR" dirty="0"/>
              <a:t> or </a:t>
            </a:r>
            <a:r>
              <a:rPr lang="fr-FR" dirty="0" err="1"/>
              <a:t>human</a:t>
            </a:r>
            <a:r>
              <a:rPr lang="fr-FR" dirty="0"/>
              <a:t> </a:t>
            </a:r>
            <a:r>
              <a:rPr lang="fr-FR" dirty="0" err="1"/>
              <a:t>being</a:t>
            </a:r>
            <a:r>
              <a:rPr lang="fr-FR" dirty="0"/>
              <a:t>, one </a:t>
            </a:r>
            <a:r>
              <a:rPr lang="fr-FR" dirty="0" err="1"/>
              <a:t>could</a:t>
            </a:r>
            <a:r>
              <a:rPr lang="fr-FR" dirty="0"/>
              <a:t> not </a:t>
            </a:r>
            <a:r>
              <a:rPr lang="fr-FR" dirty="0" err="1"/>
              <a:t>at</a:t>
            </a:r>
            <a:r>
              <a:rPr lang="fr-FR" dirty="0"/>
              <a:t> first </a:t>
            </a:r>
            <a:r>
              <a:rPr lang="fr-FR" dirty="0" err="1"/>
              <a:t>sight</a:t>
            </a:r>
            <a:r>
              <a:rPr lang="fr-FR" dirty="0"/>
              <a:t> tell: </a:t>
            </a:r>
            <a:r>
              <a:rPr lang="fr-FR" dirty="0" err="1"/>
              <a:t>it</a:t>
            </a:r>
            <a:r>
              <a:rPr lang="fr-FR" dirty="0"/>
              <a:t> </a:t>
            </a:r>
            <a:r>
              <a:rPr lang="fr-FR" dirty="0" err="1"/>
              <a:t>grovelled</a:t>
            </a:r>
            <a:r>
              <a:rPr lang="fr-FR" dirty="0"/>
              <a:t>, </a:t>
            </a:r>
            <a:r>
              <a:rPr lang="fr-FR" dirty="0" err="1"/>
              <a:t>seemingly</a:t>
            </a:r>
            <a:r>
              <a:rPr lang="fr-FR" dirty="0"/>
              <a:t>, on all fours; </a:t>
            </a:r>
            <a:r>
              <a:rPr lang="fr-FR" dirty="0" err="1"/>
              <a:t>it</a:t>
            </a:r>
            <a:r>
              <a:rPr lang="fr-FR" dirty="0"/>
              <a:t> </a:t>
            </a:r>
            <a:r>
              <a:rPr lang="fr-FR" dirty="0" err="1"/>
              <a:t>snatched</a:t>
            </a:r>
            <a:r>
              <a:rPr lang="fr-FR" dirty="0"/>
              <a:t> and </a:t>
            </a:r>
            <a:r>
              <a:rPr lang="fr-FR" dirty="0" err="1"/>
              <a:t>growled</a:t>
            </a:r>
            <a:r>
              <a:rPr lang="fr-FR" dirty="0"/>
              <a:t> </a:t>
            </a:r>
            <a:r>
              <a:rPr lang="fr-FR" dirty="0" err="1"/>
              <a:t>like</a:t>
            </a:r>
            <a:r>
              <a:rPr lang="fr-FR" dirty="0"/>
              <a:t> </a:t>
            </a:r>
            <a:r>
              <a:rPr lang="fr-FR" dirty="0" err="1"/>
              <a:t>some</a:t>
            </a:r>
            <a:r>
              <a:rPr lang="fr-FR" dirty="0"/>
              <a:t> </a:t>
            </a:r>
            <a:r>
              <a:rPr lang="fr-FR" dirty="0" err="1"/>
              <a:t>strange</a:t>
            </a:r>
            <a:r>
              <a:rPr lang="fr-FR" dirty="0"/>
              <a:t> </a:t>
            </a:r>
            <a:r>
              <a:rPr lang="fr-FR" dirty="0" err="1"/>
              <a:t>wild</a:t>
            </a:r>
            <a:r>
              <a:rPr lang="fr-FR" dirty="0"/>
              <a:t> animal: but </a:t>
            </a:r>
            <a:r>
              <a:rPr lang="fr-FR" dirty="0" err="1"/>
              <a:t>it</a:t>
            </a:r>
            <a:r>
              <a:rPr lang="fr-FR" dirty="0"/>
              <a:t> </a:t>
            </a:r>
            <a:r>
              <a:rPr lang="fr-FR" dirty="0" err="1"/>
              <a:t>was</a:t>
            </a:r>
            <a:r>
              <a:rPr lang="fr-FR" dirty="0"/>
              <a:t> </a:t>
            </a:r>
            <a:r>
              <a:rPr lang="fr-FR" dirty="0" err="1"/>
              <a:t>covered</a:t>
            </a:r>
            <a:r>
              <a:rPr lang="fr-FR" dirty="0"/>
              <a:t> </a:t>
            </a:r>
            <a:r>
              <a:rPr lang="fr-FR" dirty="0" err="1"/>
              <a:t>with</a:t>
            </a:r>
            <a:r>
              <a:rPr lang="fr-FR" dirty="0"/>
              <a:t> </a:t>
            </a:r>
            <a:r>
              <a:rPr lang="fr-FR" dirty="0" err="1"/>
              <a:t>clothing</a:t>
            </a:r>
            <a:r>
              <a:rPr lang="fr-FR" dirty="0"/>
              <a:t>, and a </a:t>
            </a:r>
            <a:r>
              <a:rPr lang="fr-FR" dirty="0" err="1"/>
              <a:t>quantity</a:t>
            </a:r>
            <a:r>
              <a:rPr lang="fr-FR" dirty="0"/>
              <a:t> of </a:t>
            </a:r>
            <a:r>
              <a:rPr lang="fr-FR" dirty="0" err="1"/>
              <a:t>dark</a:t>
            </a:r>
            <a:r>
              <a:rPr lang="fr-FR" dirty="0"/>
              <a:t>, </a:t>
            </a:r>
            <a:r>
              <a:rPr lang="fr-FR" dirty="0" err="1"/>
              <a:t>grizzled</a:t>
            </a:r>
            <a:r>
              <a:rPr lang="fr-FR" dirty="0"/>
              <a:t> </a:t>
            </a:r>
            <a:r>
              <a:rPr lang="fr-FR" dirty="0" err="1"/>
              <a:t>hair</a:t>
            </a:r>
            <a:r>
              <a:rPr lang="fr-FR" dirty="0"/>
              <a:t>, </a:t>
            </a:r>
            <a:r>
              <a:rPr lang="fr-FR" dirty="0" err="1"/>
              <a:t>wild</a:t>
            </a:r>
            <a:r>
              <a:rPr lang="fr-FR" dirty="0"/>
              <a:t> as a </a:t>
            </a:r>
            <a:r>
              <a:rPr lang="fr-FR" dirty="0" err="1"/>
              <a:t>mane</a:t>
            </a:r>
            <a:r>
              <a:rPr lang="fr-FR" dirty="0"/>
              <a:t>, </a:t>
            </a:r>
            <a:r>
              <a:rPr lang="fr-FR" dirty="0" err="1"/>
              <a:t>hid</a:t>
            </a:r>
            <a:r>
              <a:rPr lang="fr-FR" dirty="0"/>
              <a:t> </a:t>
            </a:r>
            <a:r>
              <a:rPr lang="fr-FR" dirty="0" err="1"/>
              <a:t>its</a:t>
            </a:r>
            <a:r>
              <a:rPr lang="fr-FR" dirty="0"/>
              <a:t> </a:t>
            </a:r>
            <a:r>
              <a:rPr lang="fr-FR" dirty="0" err="1"/>
              <a:t>head</a:t>
            </a:r>
            <a:r>
              <a:rPr lang="fr-FR" dirty="0"/>
              <a:t> and face »</a:t>
            </a:r>
            <a:endParaRPr lang="it-IT" dirty="0"/>
          </a:p>
          <a:p>
            <a:endParaRPr lang="it-IT" dirty="0"/>
          </a:p>
        </p:txBody>
      </p:sp>
    </p:spTree>
    <p:extLst>
      <p:ext uri="{BB962C8B-B14F-4D97-AF65-F5344CB8AC3E}">
        <p14:creationId xmlns:p14="http://schemas.microsoft.com/office/powerpoint/2010/main" val="7654685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FR" u="sng" dirty="0" smtClean="0"/>
              <a:t/>
            </a:r>
            <a:br>
              <a:rPr lang="fr-FR" u="sng" dirty="0" smtClean="0"/>
            </a:br>
            <a:r>
              <a:rPr lang="fr-FR" u="sng" dirty="0" smtClean="0"/>
              <a:t>Bibliographie</a:t>
            </a:r>
            <a:r>
              <a:rPr lang="fr-FR" u="sng" dirty="0"/>
              <a:t> : </a:t>
            </a:r>
            <a:r>
              <a:rPr lang="it-IT" dirty="0"/>
              <a:t/>
            </a:r>
            <a:br>
              <a:rPr lang="it-IT" dirty="0"/>
            </a:br>
            <a:endParaRPr lang="it-IT" dirty="0"/>
          </a:p>
        </p:txBody>
      </p:sp>
      <p:sp>
        <p:nvSpPr>
          <p:cNvPr id="3" name="Segnaposto contenuto 2"/>
          <p:cNvSpPr>
            <a:spLocks noGrp="1"/>
          </p:cNvSpPr>
          <p:nvPr>
            <p:ph idx="1"/>
          </p:nvPr>
        </p:nvSpPr>
        <p:spPr/>
        <p:txBody>
          <a:bodyPr/>
          <a:lstStyle/>
          <a:p>
            <a:r>
              <a:rPr lang="fr-FR" dirty="0" err="1" smtClean="0"/>
              <a:t>Ankhi</a:t>
            </a:r>
            <a:r>
              <a:rPr lang="fr-FR" dirty="0" smtClean="0"/>
              <a:t> </a:t>
            </a:r>
            <a:r>
              <a:rPr lang="fr-FR" dirty="0" err="1"/>
              <a:t>Mukherjee</a:t>
            </a:r>
            <a:r>
              <a:rPr lang="fr-FR" dirty="0"/>
              <a:t>, </a:t>
            </a:r>
            <a:r>
              <a:rPr lang="fr-FR" i="1" dirty="0" err="1"/>
              <a:t>What</a:t>
            </a:r>
            <a:r>
              <a:rPr lang="fr-FR" i="1" dirty="0"/>
              <a:t> </a:t>
            </a:r>
            <a:r>
              <a:rPr lang="fr-FR" i="1" dirty="0" err="1"/>
              <a:t>is</a:t>
            </a:r>
            <a:r>
              <a:rPr lang="fr-FR" i="1" dirty="0"/>
              <a:t> a </a:t>
            </a:r>
            <a:r>
              <a:rPr lang="fr-FR" i="1" dirty="0" err="1"/>
              <a:t>Classic</a:t>
            </a:r>
            <a:r>
              <a:rPr lang="fr-FR" i="1" dirty="0"/>
              <a:t>? Postcolonial Rewriting and invention of the Canon</a:t>
            </a:r>
            <a:r>
              <a:rPr lang="fr-FR" dirty="0"/>
              <a:t>, 2013</a:t>
            </a:r>
            <a:endParaRPr lang="it-IT" dirty="0"/>
          </a:p>
          <a:p>
            <a:r>
              <a:rPr lang="fr-FR" dirty="0"/>
              <a:t> </a:t>
            </a:r>
            <a:r>
              <a:rPr lang="it-IT" dirty="0"/>
              <a:t>C.L. </a:t>
            </a:r>
            <a:r>
              <a:rPr lang="it-IT" dirty="0" err="1"/>
              <a:t>Innes</a:t>
            </a:r>
            <a:r>
              <a:rPr lang="fr-FR" dirty="0"/>
              <a:t>, </a:t>
            </a:r>
            <a:r>
              <a:rPr lang="it-IT" i="1" dirty="0"/>
              <a:t>The </a:t>
            </a:r>
            <a:r>
              <a:rPr lang="it-IT" i="1" dirty="0" err="1"/>
              <a:t>Politics</a:t>
            </a:r>
            <a:r>
              <a:rPr lang="it-IT" i="1" dirty="0"/>
              <a:t> of </a:t>
            </a:r>
            <a:r>
              <a:rPr lang="it-IT" i="1" dirty="0" err="1"/>
              <a:t>Rewriting</a:t>
            </a:r>
            <a:r>
              <a:rPr lang="it-IT" i="1" dirty="0"/>
              <a:t> </a:t>
            </a:r>
            <a:r>
              <a:rPr lang="it-IT" dirty="0" err="1"/>
              <a:t>dans</a:t>
            </a:r>
            <a:r>
              <a:rPr lang="it-IT" dirty="0"/>
              <a:t> Shirley </a:t>
            </a:r>
            <a:r>
              <a:rPr lang="it-IT" dirty="0" err="1"/>
              <a:t>Chew</a:t>
            </a:r>
            <a:r>
              <a:rPr lang="it-IT" dirty="0"/>
              <a:t> - David Richards (</a:t>
            </a:r>
            <a:r>
              <a:rPr lang="it-IT" dirty="0" err="1"/>
              <a:t>eds</a:t>
            </a:r>
            <a:r>
              <a:rPr lang="it-IT" dirty="0"/>
              <a:t>.), </a:t>
            </a:r>
            <a:r>
              <a:rPr lang="it-IT" i="1" dirty="0"/>
              <a:t>A Concise Companion to </a:t>
            </a:r>
            <a:r>
              <a:rPr lang="it-IT" i="1" dirty="0" err="1"/>
              <a:t>Postcolonial</a:t>
            </a:r>
            <a:r>
              <a:rPr lang="it-IT" i="1" dirty="0"/>
              <a:t> </a:t>
            </a:r>
            <a:r>
              <a:rPr lang="it-IT" i="1" dirty="0" err="1"/>
              <a:t>Literature</a:t>
            </a:r>
            <a:r>
              <a:rPr lang="it-IT" dirty="0"/>
              <a:t>, 2010. </a:t>
            </a:r>
          </a:p>
          <a:p>
            <a:endParaRPr lang="it-IT" dirty="0"/>
          </a:p>
        </p:txBody>
      </p:sp>
    </p:spTree>
    <p:extLst>
      <p:ext uri="{BB962C8B-B14F-4D97-AF65-F5344CB8AC3E}">
        <p14:creationId xmlns:p14="http://schemas.microsoft.com/office/powerpoint/2010/main" val="399971078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it-IT" dirty="0" smtClean="0"/>
              <a:t>4) </a:t>
            </a:r>
            <a:r>
              <a:rPr lang="it-IT" dirty="0" err="1" smtClean="0"/>
              <a:t>Postcolonial</a:t>
            </a:r>
            <a:r>
              <a:rPr lang="it-IT" dirty="0" smtClean="0"/>
              <a:t> = discipline </a:t>
            </a:r>
            <a:r>
              <a:rPr lang="it-IT" i="1" dirty="0" err="1" smtClean="0"/>
              <a:t>Postcolonial</a:t>
            </a:r>
            <a:r>
              <a:rPr lang="it-IT" i="1" dirty="0" smtClean="0"/>
              <a:t> </a:t>
            </a:r>
            <a:r>
              <a:rPr lang="it-IT" i="1" dirty="0" err="1" smtClean="0"/>
              <a:t>Studies</a:t>
            </a:r>
            <a:endParaRPr lang="it-IT" dirty="0"/>
          </a:p>
        </p:txBody>
      </p:sp>
      <p:sp>
        <p:nvSpPr>
          <p:cNvPr id="3" name="Segnaposto contenuto 2"/>
          <p:cNvSpPr>
            <a:spLocks noGrp="1"/>
          </p:cNvSpPr>
          <p:nvPr>
            <p:ph idx="1"/>
          </p:nvPr>
        </p:nvSpPr>
        <p:spPr/>
        <p:txBody>
          <a:bodyPr>
            <a:normAutofit/>
          </a:bodyPr>
          <a:lstStyle/>
          <a:p>
            <a:r>
              <a:rPr lang="fr-FR" dirty="0"/>
              <a:t>Il s’agit d’un champ d’étude vaste et hétérogène, à </a:t>
            </a:r>
            <a:r>
              <a:rPr lang="fr-FR" dirty="0" smtClean="0"/>
              <a:t>vocation </a:t>
            </a:r>
            <a:r>
              <a:rPr lang="fr-FR" dirty="0"/>
              <a:t>interdisciplinaire qui s’institutionnalise </a:t>
            </a:r>
            <a:r>
              <a:rPr lang="fr-FR" dirty="0" smtClean="0"/>
              <a:t>aux </a:t>
            </a:r>
            <a:r>
              <a:rPr lang="fr-FR" dirty="0"/>
              <a:t>Etats-Unis, dans les département de littérature comparée, entre la fin des années 1970 et le début des années </a:t>
            </a:r>
            <a:r>
              <a:rPr lang="fr-FR" dirty="0" smtClean="0"/>
              <a:t>1980</a:t>
            </a:r>
            <a:endParaRPr lang="it-IT" dirty="0"/>
          </a:p>
        </p:txBody>
      </p:sp>
    </p:spTree>
    <p:extLst>
      <p:ext uri="{BB962C8B-B14F-4D97-AF65-F5344CB8AC3E}">
        <p14:creationId xmlns:p14="http://schemas.microsoft.com/office/powerpoint/2010/main" val="3008679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it-IT" dirty="0" err="1" smtClean="0"/>
              <a:t>Qu’est</a:t>
            </a:r>
            <a:r>
              <a:rPr lang="it-IT" dirty="0" smtClean="0"/>
              <a:t>-ce </a:t>
            </a:r>
            <a:r>
              <a:rPr lang="it-IT" dirty="0" err="1" smtClean="0"/>
              <a:t>que</a:t>
            </a:r>
            <a:r>
              <a:rPr lang="it-IT" dirty="0" smtClean="0"/>
              <a:t> le “</a:t>
            </a:r>
            <a:r>
              <a:rPr lang="it-IT" dirty="0" err="1" smtClean="0"/>
              <a:t>postcolonial</a:t>
            </a:r>
            <a:r>
              <a:rPr lang="it-IT" dirty="0" smtClean="0"/>
              <a:t>”</a:t>
            </a:r>
            <a:endParaRPr lang="it-IT" dirty="0"/>
          </a:p>
        </p:txBody>
      </p:sp>
      <p:sp>
        <p:nvSpPr>
          <p:cNvPr id="3" name="Segnaposto contenuto 2"/>
          <p:cNvSpPr>
            <a:spLocks noGrp="1"/>
          </p:cNvSpPr>
          <p:nvPr>
            <p:ph idx="1"/>
          </p:nvPr>
        </p:nvSpPr>
        <p:spPr/>
        <p:txBody>
          <a:bodyPr/>
          <a:lstStyle/>
          <a:p>
            <a:r>
              <a:rPr lang="it-IT" b="1" dirty="0" smtClean="0"/>
              <a:t>1: </a:t>
            </a:r>
            <a:r>
              <a:rPr lang="it-IT" b="1" dirty="0"/>
              <a:t>é</a:t>
            </a:r>
            <a:r>
              <a:rPr lang="it-IT" b="1" dirty="0" smtClean="0"/>
              <a:t>poque</a:t>
            </a:r>
          </a:p>
          <a:p>
            <a:r>
              <a:rPr lang="it-IT" b="1" dirty="0" smtClean="0"/>
              <a:t>2: anti-</a:t>
            </a:r>
            <a:r>
              <a:rPr lang="it-IT" b="1" dirty="0" err="1" smtClean="0"/>
              <a:t>colonialisme</a:t>
            </a:r>
            <a:endParaRPr lang="it-IT" b="1" dirty="0" smtClean="0"/>
          </a:p>
          <a:p>
            <a:r>
              <a:rPr lang="it-IT" b="1" dirty="0" smtClean="0"/>
              <a:t>3: ensemble </a:t>
            </a:r>
            <a:r>
              <a:rPr lang="it-IT" b="1" dirty="0" err="1" smtClean="0"/>
              <a:t>des</a:t>
            </a:r>
            <a:r>
              <a:rPr lang="it-IT" b="1" dirty="0" smtClean="0"/>
              <a:t> </a:t>
            </a:r>
            <a:r>
              <a:rPr lang="it-IT" b="1" dirty="0" err="1" smtClean="0"/>
              <a:t>littératures</a:t>
            </a:r>
            <a:r>
              <a:rPr lang="it-IT" b="1" dirty="0" smtClean="0"/>
              <a:t> </a:t>
            </a:r>
            <a:r>
              <a:rPr lang="it-IT" b="1" dirty="0" err="1" smtClean="0"/>
              <a:t>postcoloniales</a:t>
            </a:r>
            <a:endParaRPr lang="it-IT" b="1" dirty="0" smtClean="0"/>
          </a:p>
          <a:p>
            <a:r>
              <a:rPr lang="it-IT" b="1" dirty="0" smtClean="0"/>
              <a:t>4: le </a:t>
            </a:r>
            <a:r>
              <a:rPr lang="it-IT" b="1" dirty="0" err="1" smtClean="0"/>
              <a:t>nom</a:t>
            </a:r>
            <a:r>
              <a:rPr lang="it-IT" b="1" dirty="0" smtClean="0"/>
              <a:t> d’une discipline = </a:t>
            </a:r>
            <a:r>
              <a:rPr lang="it-IT" b="1" dirty="0" err="1" smtClean="0"/>
              <a:t>les</a:t>
            </a:r>
            <a:r>
              <a:rPr lang="it-IT" b="1" dirty="0" smtClean="0"/>
              <a:t> </a:t>
            </a:r>
            <a:r>
              <a:rPr lang="it-IT" b="1" dirty="0" err="1"/>
              <a:t>é</a:t>
            </a:r>
            <a:r>
              <a:rPr lang="it-IT" b="1" dirty="0" err="1" smtClean="0"/>
              <a:t>tudes</a:t>
            </a:r>
            <a:r>
              <a:rPr lang="it-IT" b="1" dirty="0" smtClean="0"/>
              <a:t> </a:t>
            </a:r>
            <a:r>
              <a:rPr lang="it-IT" b="1" dirty="0" err="1" smtClean="0"/>
              <a:t>postcoloniales</a:t>
            </a:r>
            <a:endParaRPr lang="it-IT" b="1" dirty="0"/>
          </a:p>
        </p:txBody>
      </p:sp>
    </p:spTree>
    <p:extLst>
      <p:ext uri="{BB962C8B-B14F-4D97-AF65-F5344CB8AC3E}">
        <p14:creationId xmlns:p14="http://schemas.microsoft.com/office/powerpoint/2010/main" val="23673503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052736"/>
            <a:ext cx="8229600" cy="5073427"/>
          </a:xfrm>
        </p:spPr>
        <p:txBody>
          <a:bodyPr/>
          <a:lstStyle/>
          <a:p>
            <a:r>
              <a:rPr lang="fr-FR" b="1" dirty="0"/>
              <a:t>Prix Nobel </a:t>
            </a:r>
            <a:endParaRPr lang="it-IT" dirty="0"/>
          </a:p>
          <a:p>
            <a:r>
              <a:rPr lang="fr-FR" dirty="0" err="1"/>
              <a:t>Wole</a:t>
            </a:r>
            <a:r>
              <a:rPr lang="fr-FR" dirty="0"/>
              <a:t> Soyinka (nigérien) – 1986 </a:t>
            </a:r>
            <a:endParaRPr lang="it-IT" dirty="0"/>
          </a:p>
          <a:p>
            <a:r>
              <a:rPr lang="fr-FR" dirty="0"/>
              <a:t>Naguib Mahfouz (égyptien) – 1988 </a:t>
            </a:r>
            <a:endParaRPr lang="it-IT" dirty="0"/>
          </a:p>
          <a:p>
            <a:r>
              <a:rPr lang="fr-FR" dirty="0"/>
              <a:t>Nadine Gordimer (sud africaine) – 1991</a:t>
            </a:r>
            <a:endParaRPr lang="it-IT" dirty="0"/>
          </a:p>
          <a:p>
            <a:r>
              <a:rPr lang="it-IT" dirty="0"/>
              <a:t>Derek </a:t>
            </a:r>
            <a:r>
              <a:rPr lang="it-IT" dirty="0" err="1"/>
              <a:t>Walcott</a:t>
            </a:r>
            <a:r>
              <a:rPr lang="it-IT" dirty="0"/>
              <a:t> (</a:t>
            </a:r>
            <a:r>
              <a:rPr lang="it-IT" dirty="0" err="1"/>
              <a:t>saint-lucien</a:t>
            </a:r>
            <a:r>
              <a:rPr lang="it-IT" dirty="0"/>
              <a:t>) </a:t>
            </a:r>
            <a:r>
              <a:rPr lang="fr-FR" dirty="0"/>
              <a:t>– 1992</a:t>
            </a:r>
            <a:endParaRPr lang="it-IT" dirty="0"/>
          </a:p>
          <a:p>
            <a:r>
              <a:rPr lang="fr-FR" dirty="0"/>
              <a:t>Toni Morrison (afro-américaine) – 1993 </a:t>
            </a:r>
            <a:endParaRPr lang="it-IT" dirty="0"/>
          </a:p>
          <a:p>
            <a:r>
              <a:rPr lang="fr-FR" dirty="0"/>
              <a:t>J. M. Coetzee (sud africain) – 2003 </a:t>
            </a:r>
            <a:endParaRPr lang="it-IT" dirty="0"/>
          </a:p>
          <a:p>
            <a:endParaRPr lang="it-IT" dirty="0"/>
          </a:p>
        </p:txBody>
      </p:sp>
    </p:spTree>
    <p:extLst>
      <p:ext uri="{BB962C8B-B14F-4D97-AF65-F5344CB8AC3E}">
        <p14:creationId xmlns:p14="http://schemas.microsoft.com/office/powerpoint/2010/main" val="4116332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b="1" dirty="0" err="1"/>
              <a:t>Booker</a:t>
            </a:r>
            <a:r>
              <a:rPr lang="fr-FR" b="1" dirty="0"/>
              <a:t> </a:t>
            </a:r>
            <a:r>
              <a:rPr lang="fr-FR" b="1" dirty="0" err="1"/>
              <a:t>Prize</a:t>
            </a:r>
            <a:r>
              <a:rPr lang="fr-FR" dirty="0"/>
              <a:t> après les années 1980 dominé par les écrivains venant des ex-colonies : </a:t>
            </a:r>
            <a:endParaRPr lang="it-IT" dirty="0"/>
          </a:p>
          <a:p>
            <a:r>
              <a:rPr lang="it-IT" dirty="0" err="1"/>
              <a:t>Salman</a:t>
            </a:r>
            <a:r>
              <a:rPr lang="it-IT" dirty="0"/>
              <a:t> Rushdie, </a:t>
            </a:r>
            <a:r>
              <a:rPr lang="it-IT" dirty="0" err="1"/>
              <a:t>J</a:t>
            </a:r>
            <a:r>
              <a:rPr lang="it-IT" dirty="0"/>
              <a:t>. M. </a:t>
            </a:r>
            <a:r>
              <a:rPr lang="it-IT" dirty="0" err="1"/>
              <a:t>Coetzee</a:t>
            </a:r>
            <a:r>
              <a:rPr lang="it-IT" dirty="0"/>
              <a:t> (</a:t>
            </a:r>
            <a:r>
              <a:rPr lang="it-IT" dirty="0" err="1"/>
              <a:t>deux</a:t>
            </a:r>
            <a:r>
              <a:rPr lang="it-IT" dirty="0"/>
              <a:t> fois), </a:t>
            </a:r>
            <a:r>
              <a:rPr lang="it-IT" dirty="0" err="1"/>
              <a:t>Keri</a:t>
            </a:r>
            <a:r>
              <a:rPr lang="it-IT" dirty="0"/>
              <a:t> </a:t>
            </a:r>
            <a:r>
              <a:rPr lang="it-IT" dirty="0" err="1"/>
              <a:t>Hulme</a:t>
            </a:r>
            <a:r>
              <a:rPr lang="it-IT" dirty="0"/>
              <a:t>, Ben </a:t>
            </a:r>
            <a:r>
              <a:rPr lang="it-IT" dirty="0" err="1"/>
              <a:t>Okri</a:t>
            </a:r>
            <a:r>
              <a:rPr lang="it-IT" dirty="0"/>
              <a:t>, Michael </a:t>
            </a:r>
            <a:r>
              <a:rPr lang="it-IT" dirty="0" err="1"/>
              <a:t>Ondaatje</a:t>
            </a:r>
            <a:r>
              <a:rPr lang="it-IT" dirty="0"/>
              <a:t>, Arundhati </a:t>
            </a:r>
            <a:r>
              <a:rPr lang="it-IT" dirty="0" err="1"/>
              <a:t>Roy</a:t>
            </a:r>
            <a:r>
              <a:rPr lang="it-IT" dirty="0"/>
              <a:t>, </a:t>
            </a:r>
            <a:r>
              <a:rPr lang="it-IT" dirty="0" err="1"/>
              <a:t>entre</a:t>
            </a:r>
            <a:r>
              <a:rPr lang="it-IT" dirty="0"/>
              <a:t> </a:t>
            </a:r>
            <a:r>
              <a:rPr lang="it-IT" dirty="0" err="1"/>
              <a:t>autres</a:t>
            </a:r>
            <a:r>
              <a:rPr lang="it-IT" dirty="0"/>
              <a:t>. </a:t>
            </a:r>
          </a:p>
          <a:p>
            <a:endParaRPr lang="it-IT" dirty="0"/>
          </a:p>
        </p:txBody>
      </p:sp>
    </p:spTree>
    <p:extLst>
      <p:ext uri="{BB962C8B-B14F-4D97-AF65-F5344CB8AC3E}">
        <p14:creationId xmlns:p14="http://schemas.microsoft.com/office/powerpoint/2010/main" val="408959152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b="1" dirty="0"/>
              <a:t>Prix Goncourt </a:t>
            </a:r>
            <a:endParaRPr lang="it-IT" dirty="0"/>
          </a:p>
          <a:p>
            <a:r>
              <a:rPr lang="fr-FR" dirty="0"/>
              <a:t>Tahar Ben Jelloun, </a:t>
            </a:r>
            <a:r>
              <a:rPr lang="fr-FR" i="1" dirty="0"/>
              <a:t>la Nuit sacrée </a:t>
            </a:r>
            <a:r>
              <a:rPr lang="fr-FR" dirty="0"/>
              <a:t>–</a:t>
            </a:r>
            <a:r>
              <a:rPr lang="fr-FR" i="1" dirty="0"/>
              <a:t> </a:t>
            </a:r>
            <a:r>
              <a:rPr lang="fr-FR" dirty="0"/>
              <a:t>1987</a:t>
            </a:r>
            <a:endParaRPr lang="it-IT" dirty="0"/>
          </a:p>
          <a:p>
            <a:r>
              <a:rPr lang="fr-FR" dirty="0"/>
              <a:t>Patrick </a:t>
            </a:r>
            <a:r>
              <a:rPr lang="fr-FR" dirty="0" err="1"/>
              <a:t>Chamoiseau</a:t>
            </a:r>
            <a:r>
              <a:rPr lang="fr-FR" dirty="0"/>
              <a:t>, </a:t>
            </a:r>
            <a:r>
              <a:rPr lang="fr-FR" i="1" dirty="0"/>
              <a:t>Texaco </a:t>
            </a:r>
            <a:r>
              <a:rPr lang="fr-FR" dirty="0"/>
              <a:t>– 1992</a:t>
            </a:r>
            <a:endParaRPr lang="it-IT" dirty="0"/>
          </a:p>
          <a:p>
            <a:r>
              <a:rPr lang="fr-FR" dirty="0"/>
              <a:t>Amin Maalouf, </a:t>
            </a:r>
            <a:r>
              <a:rPr lang="fr-FR" i="1" dirty="0"/>
              <a:t>Le Rochers de </a:t>
            </a:r>
            <a:r>
              <a:rPr lang="fr-FR" i="1" dirty="0" err="1"/>
              <a:t>Tanios</a:t>
            </a:r>
            <a:r>
              <a:rPr lang="fr-FR" dirty="0"/>
              <a:t> – 1993 </a:t>
            </a:r>
            <a:endParaRPr lang="it-IT" dirty="0"/>
          </a:p>
          <a:p>
            <a:endParaRPr lang="it-IT" dirty="0"/>
          </a:p>
        </p:txBody>
      </p:sp>
    </p:spTree>
    <p:extLst>
      <p:ext uri="{BB962C8B-B14F-4D97-AF65-F5344CB8AC3E}">
        <p14:creationId xmlns:p14="http://schemas.microsoft.com/office/powerpoint/2010/main" val="192776933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764704"/>
            <a:ext cx="8229600" cy="5544616"/>
          </a:xfrm>
        </p:spPr>
        <p:txBody>
          <a:bodyPr>
            <a:noAutofit/>
          </a:bodyPr>
          <a:lstStyle/>
          <a:p>
            <a:r>
              <a:rPr lang="fr-FR" sz="2300" dirty="0"/>
              <a:t>Le postcolonial est le nom d’une discipline ou, pour mieux dire, d’une approche de la littérature qui permet de mettre en relief le rapport d’hégémonie et de dominations entre peuple, culture, langues, de porter l’attention sur la rencontre avec l’altérité, sur la construction </a:t>
            </a:r>
            <a:r>
              <a:rPr lang="fr-FR" sz="2300" dirty="0" smtClean="0"/>
              <a:t>discursive </a:t>
            </a:r>
            <a:r>
              <a:rPr lang="fr-FR" sz="2300" dirty="0"/>
              <a:t>de l’altérité et de l’identité. </a:t>
            </a:r>
            <a:endParaRPr lang="fr-FR" sz="2300" dirty="0" smtClean="0"/>
          </a:p>
          <a:p>
            <a:r>
              <a:rPr lang="fr-FR" sz="2300" dirty="0" smtClean="0"/>
              <a:t>Il </a:t>
            </a:r>
            <a:r>
              <a:rPr lang="fr-FR" sz="2300" dirty="0"/>
              <a:t>s’agit donc d’une perspective d’étude sur les littératures des </a:t>
            </a:r>
            <a:r>
              <a:rPr lang="fr-FR" sz="2300" u="sng" dirty="0"/>
              <a:t>pays marqués par l’histoire </a:t>
            </a:r>
            <a:r>
              <a:rPr lang="fr-FR" sz="2300" u="sng" dirty="0" smtClean="0"/>
              <a:t>coloniale</a:t>
            </a:r>
            <a:endParaRPr lang="fr-FR" sz="2300" u="sng" dirty="0"/>
          </a:p>
          <a:p>
            <a:r>
              <a:rPr lang="fr-FR" sz="2300" b="1" dirty="0" smtClean="0"/>
              <a:t>littératures occidentales</a:t>
            </a:r>
            <a:endParaRPr lang="fr-FR" sz="2300" b="1" dirty="0"/>
          </a:p>
          <a:p>
            <a:r>
              <a:rPr lang="fr-FR" sz="2300" b="1" dirty="0" smtClean="0"/>
              <a:t>littératures </a:t>
            </a:r>
            <a:r>
              <a:rPr lang="fr-FR" sz="2300" b="1" dirty="0"/>
              <a:t>en langues européennes écrites par les auteurs des ex-pays </a:t>
            </a:r>
            <a:r>
              <a:rPr lang="fr-FR" sz="2300" b="1" dirty="0" smtClean="0"/>
              <a:t>colonisés</a:t>
            </a:r>
          </a:p>
          <a:p>
            <a:r>
              <a:rPr lang="fr-FR" sz="2300" b="1" dirty="0" smtClean="0"/>
              <a:t>Littératures de la diaspora </a:t>
            </a:r>
            <a:r>
              <a:rPr lang="fr-FR" sz="2300" b="1" dirty="0"/>
              <a:t>et de la </a:t>
            </a:r>
            <a:r>
              <a:rPr lang="fr-FR" sz="2300" b="1" dirty="0" smtClean="0"/>
              <a:t>migration</a:t>
            </a:r>
          </a:p>
          <a:p>
            <a:r>
              <a:rPr lang="fr-FR" sz="2300" b="1" dirty="0" smtClean="0"/>
              <a:t>littérature </a:t>
            </a:r>
            <a:r>
              <a:rPr lang="fr-FR" sz="2300" b="1" dirty="0"/>
              <a:t>en langues vernaculaires issues des régions extérieures à </a:t>
            </a:r>
            <a:r>
              <a:rPr lang="fr-FR" sz="2300" b="1" dirty="0" smtClean="0"/>
              <a:t>l’Europe</a:t>
            </a:r>
            <a:endParaRPr lang="it-IT" sz="2300" dirty="0"/>
          </a:p>
          <a:p>
            <a:endParaRPr lang="it-IT" sz="2300" dirty="0"/>
          </a:p>
        </p:txBody>
      </p:sp>
    </p:spTree>
    <p:extLst>
      <p:ext uri="{BB962C8B-B14F-4D97-AF65-F5344CB8AC3E}">
        <p14:creationId xmlns:p14="http://schemas.microsoft.com/office/powerpoint/2010/main" val="2966448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6207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fr-FR" dirty="0"/>
              <a:t>modèles </a:t>
            </a:r>
            <a:r>
              <a:rPr lang="fr-FR" dirty="0" smtClean="0"/>
              <a:t>d’analyse</a:t>
            </a:r>
            <a:endParaRPr lang="it-IT" dirty="0"/>
          </a:p>
        </p:txBody>
      </p:sp>
      <p:sp>
        <p:nvSpPr>
          <p:cNvPr id="3" name="Segnaposto contenuto 2"/>
          <p:cNvSpPr>
            <a:spLocks noGrp="1"/>
          </p:cNvSpPr>
          <p:nvPr>
            <p:ph idx="1"/>
          </p:nvPr>
        </p:nvSpPr>
        <p:spPr/>
        <p:txBody>
          <a:bodyPr/>
          <a:lstStyle/>
          <a:p>
            <a:r>
              <a:rPr lang="fr-FR" b="1" dirty="0"/>
              <a:t>1) le modèle national et régional</a:t>
            </a:r>
            <a:r>
              <a:rPr lang="fr-FR" dirty="0"/>
              <a:t> : il envisage les œuvres comme l’expression d’une nation ou d’une région / thématique de l’identité / littérature algérienne, littérature chicana, littérature indienne d’expression française, anglaise, espagnole etc. </a:t>
            </a:r>
            <a:endParaRPr lang="it-IT" dirty="0"/>
          </a:p>
          <a:p>
            <a:endParaRPr lang="it-IT" dirty="0"/>
          </a:p>
        </p:txBody>
      </p:sp>
    </p:spTree>
    <p:extLst>
      <p:ext uri="{BB962C8B-B14F-4D97-AF65-F5344CB8AC3E}">
        <p14:creationId xmlns:p14="http://schemas.microsoft.com/office/powerpoint/2010/main" val="21535116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fr-FR" b="1" dirty="0"/>
              <a:t>2) le modèle centré sur la race/l’ethnie </a:t>
            </a:r>
            <a:r>
              <a:rPr lang="fr-FR" dirty="0"/>
              <a:t>(</a:t>
            </a:r>
            <a:r>
              <a:rPr lang="fr-FR" i="1" dirty="0"/>
              <a:t>Black </a:t>
            </a:r>
            <a:r>
              <a:rPr lang="fr-FR" i="1" dirty="0" err="1"/>
              <a:t>Writing</a:t>
            </a:r>
            <a:r>
              <a:rPr lang="fr-FR" i="1" dirty="0"/>
              <a:t> </a:t>
            </a:r>
            <a:r>
              <a:rPr lang="fr-FR" i="1" dirty="0" err="1"/>
              <a:t>Studies</a:t>
            </a:r>
            <a:r>
              <a:rPr lang="fr-FR" dirty="0"/>
              <a:t> aux Etats-Unis ou « littérature nègre » dans le domaine francophone – expression qui a connu un certain succès lors de l’apogée de la Négritude dans les années 1930 et 1940) : </a:t>
            </a:r>
            <a:endParaRPr lang="it-IT" dirty="0"/>
          </a:p>
          <a:p>
            <a:endParaRPr lang="it-IT" dirty="0"/>
          </a:p>
        </p:txBody>
      </p:sp>
    </p:spTree>
    <p:extLst>
      <p:ext uri="{BB962C8B-B14F-4D97-AF65-F5344CB8AC3E}">
        <p14:creationId xmlns:p14="http://schemas.microsoft.com/office/powerpoint/2010/main" val="150646772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680"/>
            <a:ext cx="8229600" cy="5577483"/>
          </a:xfrm>
        </p:spPr>
        <p:txBody>
          <a:bodyPr>
            <a:normAutofit fontScale="85000" lnSpcReduction="10000"/>
          </a:bodyPr>
          <a:lstStyle/>
          <a:p>
            <a:r>
              <a:rPr lang="fr-FR" b="1" dirty="0"/>
              <a:t>3) le modèle comparatif </a:t>
            </a:r>
            <a:r>
              <a:rPr lang="fr-FR" dirty="0"/>
              <a:t>(du type « Commonwealth </a:t>
            </a:r>
            <a:r>
              <a:rPr lang="fr-FR" dirty="0" err="1"/>
              <a:t>Studies</a:t>
            </a:r>
            <a:r>
              <a:rPr lang="fr-FR" dirty="0"/>
              <a:t> » dans le domaine anglophone. Dans le domaine francophone, un modèle analogue serait celui qui consiste à étudier conjointement la littérature subsaharienne, maghrébine et antillaise. </a:t>
            </a:r>
            <a:endParaRPr lang="fr-FR" dirty="0" smtClean="0"/>
          </a:p>
          <a:p>
            <a:r>
              <a:rPr lang="fr-FR" u="sng" dirty="0" smtClean="0"/>
              <a:t>parallèles thématiques</a:t>
            </a:r>
            <a:r>
              <a:rPr lang="fr-FR" dirty="0"/>
              <a:t> : thème du combat pour l’indépendance, thème de l’influence d’une culture dominante étrangère sur la vie traditionnelle, etc. </a:t>
            </a:r>
            <a:endParaRPr lang="it-IT" dirty="0"/>
          </a:p>
          <a:p>
            <a:r>
              <a:rPr lang="fr-FR" u="sng" dirty="0" smtClean="0"/>
              <a:t>éléments formels: </a:t>
            </a:r>
            <a:r>
              <a:rPr lang="fr-FR" dirty="0" smtClean="0"/>
              <a:t>usage </a:t>
            </a:r>
            <a:r>
              <a:rPr lang="fr-FR" dirty="0"/>
              <a:t>de l’allégorie, de l’ironie, du « réalisme magique », de la discontinuité narrative, de la narration multifocale, de l’alternance entre narration à la première et à la troisième personne, etc.  </a:t>
            </a:r>
            <a:endParaRPr lang="it-IT" dirty="0"/>
          </a:p>
          <a:p>
            <a:endParaRPr lang="it-IT" dirty="0"/>
          </a:p>
          <a:p>
            <a:endParaRPr lang="it-IT" dirty="0"/>
          </a:p>
        </p:txBody>
      </p:sp>
    </p:spTree>
    <p:extLst>
      <p:ext uri="{BB962C8B-B14F-4D97-AF65-F5344CB8AC3E}">
        <p14:creationId xmlns:p14="http://schemas.microsoft.com/office/powerpoint/2010/main" val="849380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145435"/>
          </a:xfrm>
        </p:spPr>
        <p:txBody>
          <a:bodyPr/>
          <a:lstStyle/>
          <a:p>
            <a:r>
              <a:rPr lang="fr-FR" b="1" dirty="0" smtClean="0"/>
              <a:t>4) le </a:t>
            </a:r>
            <a:r>
              <a:rPr lang="fr-FR" b="1" dirty="0"/>
              <a:t>modèle large ou extensif </a:t>
            </a:r>
            <a:r>
              <a:rPr lang="fr-FR" dirty="0"/>
              <a:t>(il s’intéresse à des éléments que l’on considère partagés par toutes ou la plupart des littératures postcoloniales. Les travaux de </a:t>
            </a:r>
            <a:r>
              <a:rPr lang="fr-FR" dirty="0" err="1"/>
              <a:t>Homi</a:t>
            </a:r>
            <a:r>
              <a:rPr lang="fr-FR" dirty="0"/>
              <a:t> </a:t>
            </a:r>
            <a:r>
              <a:rPr lang="fr-FR" dirty="0" err="1"/>
              <a:t>Bhabha</a:t>
            </a:r>
            <a:r>
              <a:rPr lang="fr-FR" dirty="0"/>
              <a:t> et de Glissant centrés sur l’hybridation ou la </a:t>
            </a:r>
            <a:r>
              <a:rPr lang="fr-FR" dirty="0" smtClean="0"/>
              <a:t>créolisation comme point de départ)</a:t>
            </a:r>
            <a:r>
              <a:rPr lang="fr-FR" dirty="0"/>
              <a:t>. </a:t>
            </a:r>
            <a:endParaRPr lang="it-IT" dirty="0"/>
          </a:p>
        </p:txBody>
      </p:sp>
    </p:spTree>
    <p:extLst>
      <p:ext uri="{BB962C8B-B14F-4D97-AF65-F5344CB8AC3E}">
        <p14:creationId xmlns:p14="http://schemas.microsoft.com/office/powerpoint/2010/main" val="8553440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fr-FR" dirty="0" smtClean="0"/>
              <a:t>Les effets du postcolonial sur l’</a:t>
            </a:r>
            <a:r>
              <a:rPr lang="fr-FR" dirty="0" err="1" smtClean="0"/>
              <a:t>ètude</a:t>
            </a:r>
            <a:r>
              <a:rPr lang="fr-FR" dirty="0" smtClean="0"/>
              <a:t> de la littérature en générale </a:t>
            </a:r>
            <a:endParaRPr lang="fr-FR" dirty="0"/>
          </a:p>
        </p:txBody>
      </p:sp>
      <p:sp>
        <p:nvSpPr>
          <p:cNvPr id="3" name="Segnaposto contenuto 2"/>
          <p:cNvSpPr>
            <a:spLocks noGrp="1"/>
          </p:cNvSpPr>
          <p:nvPr>
            <p:ph idx="1"/>
          </p:nvPr>
        </p:nvSpPr>
        <p:spPr/>
        <p:txBody>
          <a:bodyPr>
            <a:normAutofit fontScale="77500" lnSpcReduction="20000"/>
          </a:bodyPr>
          <a:lstStyle/>
          <a:p>
            <a:r>
              <a:rPr lang="it-IT" dirty="0" smtClean="0"/>
              <a:t>1) </a:t>
            </a:r>
            <a:r>
              <a:rPr lang="fr-FR" dirty="0" smtClean="0"/>
              <a:t>l’émergence </a:t>
            </a:r>
            <a:r>
              <a:rPr lang="fr-FR" dirty="0"/>
              <a:t>d’auteurs migrants ou provenant des ex-colonies qui adoptent les différentes langues européennes a démontré que la corrélation entre langue/littérature/nation/territoire comme critère valable pour l’étude des produits littéraires et culturels en général est devenu désormais obsolète</a:t>
            </a:r>
            <a:r>
              <a:rPr lang="fr-FR" dirty="0" smtClean="0"/>
              <a:t>.</a:t>
            </a:r>
          </a:p>
          <a:p>
            <a:r>
              <a:rPr lang="fr-FR" dirty="0" smtClean="0"/>
              <a:t> </a:t>
            </a:r>
            <a:r>
              <a:rPr lang="fr-FR" dirty="0"/>
              <a:t>La littérature se mondialise et il est de plus en plus difficile d’établir </a:t>
            </a:r>
            <a:r>
              <a:rPr lang="fr-FR" dirty="0" smtClean="0"/>
              <a:t>des </a:t>
            </a:r>
            <a:r>
              <a:rPr lang="fr-FR" dirty="0"/>
              <a:t>lignes de partage entre ce </a:t>
            </a:r>
            <a:r>
              <a:rPr lang="fr-FR" dirty="0" smtClean="0"/>
              <a:t>qu’on définit littérature </a:t>
            </a:r>
            <a:r>
              <a:rPr lang="fr-FR" dirty="0"/>
              <a:t>anglaise, française, italienne, espagnole, portugaise, </a:t>
            </a:r>
            <a:r>
              <a:rPr lang="fr-FR" dirty="0" smtClean="0"/>
              <a:t>etc.</a:t>
            </a:r>
          </a:p>
          <a:p>
            <a:r>
              <a:rPr lang="fr-FR" dirty="0" smtClean="0"/>
              <a:t>Cela </a:t>
            </a:r>
            <a:r>
              <a:rPr lang="fr-FR" dirty="0"/>
              <a:t>devrait nous amener </a:t>
            </a:r>
            <a:r>
              <a:rPr lang="fr-FR" u="sng" dirty="0"/>
              <a:t>à reconsidérer l’idée de littérature nationale </a:t>
            </a:r>
            <a:r>
              <a:rPr lang="fr-FR" dirty="0"/>
              <a:t>et la manière dont nous étudions la littérature en générale dans nos institutions. </a:t>
            </a:r>
            <a:endParaRPr lang="it-IT" dirty="0"/>
          </a:p>
        </p:txBody>
      </p:sp>
    </p:spTree>
    <p:extLst>
      <p:ext uri="{BB962C8B-B14F-4D97-AF65-F5344CB8AC3E}">
        <p14:creationId xmlns:p14="http://schemas.microsoft.com/office/powerpoint/2010/main" val="3065216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980728"/>
            <a:ext cx="8229600" cy="5145435"/>
          </a:xfrm>
        </p:spPr>
        <p:txBody>
          <a:bodyPr>
            <a:normAutofit fontScale="92500" lnSpcReduction="20000"/>
          </a:bodyPr>
          <a:lstStyle/>
          <a:p>
            <a:r>
              <a:rPr lang="it-IT" u="sng" dirty="0" smtClean="0"/>
              <a:t>2) </a:t>
            </a:r>
            <a:r>
              <a:rPr lang="fr-FR" u="sng" dirty="0"/>
              <a:t>O</a:t>
            </a:r>
            <a:r>
              <a:rPr lang="fr-FR" u="sng" dirty="0" smtClean="0"/>
              <a:t>uvrir </a:t>
            </a:r>
            <a:r>
              <a:rPr lang="fr-FR" u="sng" dirty="0"/>
              <a:t>le débat sur le canon </a:t>
            </a:r>
            <a:r>
              <a:rPr lang="fr-FR" u="sng" dirty="0" smtClean="0"/>
              <a:t>littéraire</a:t>
            </a:r>
          </a:p>
          <a:p>
            <a:r>
              <a:rPr lang="fr-FR" dirty="0" smtClean="0"/>
              <a:t>Pendant </a:t>
            </a:r>
            <a:r>
              <a:rPr lang="fr-FR" dirty="0"/>
              <a:t>les </a:t>
            </a:r>
            <a:r>
              <a:rPr lang="fr-FR" dirty="0" smtClean="0"/>
              <a:t>1980, </a:t>
            </a:r>
            <a:r>
              <a:rPr lang="fr-FR" dirty="0"/>
              <a:t>dans les universités américaines, la critique féministe et afro-américaine ont souligné que le canon occidental, </a:t>
            </a:r>
            <a:r>
              <a:rPr lang="fr-FR" dirty="0" smtClean="0"/>
              <a:t>bien loin d’</a:t>
            </a:r>
            <a:r>
              <a:rPr lang="fr-FR" dirty="0" err="1" smtClean="0"/>
              <a:t>etre</a:t>
            </a:r>
            <a:r>
              <a:rPr lang="fr-FR" dirty="0" smtClean="0"/>
              <a:t> universel, est </a:t>
            </a:r>
            <a:r>
              <a:rPr lang="fr-FR" dirty="0"/>
              <a:t>aussi un instrument d’oppression des minorités. </a:t>
            </a:r>
            <a:endParaRPr lang="fr-FR" dirty="0" smtClean="0"/>
          </a:p>
          <a:p>
            <a:r>
              <a:rPr lang="fr-FR" dirty="0" smtClean="0"/>
              <a:t>le </a:t>
            </a:r>
            <a:r>
              <a:rPr lang="fr-FR" dirty="0"/>
              <a:t>canon littéraire est aussi l’expression des rapports de pouvoir internes à la société, il coïncide avec les valeurs de la classe dominante. Le canon littéraire exclue, réprime, marginalise tout ce qui n’est pas conforme </a:t>
            </a:r>
            <a:r>
              <a:rPr lang="fr-FR" dirty="0" smtClean="0"/>
              <a:t>aux structures </a:t>
            </a:r>
            <a:r>
              <a:rPr lang="fr-FR" dirty="0"/>
              <a:t>de pouvoir.</a:t>
            </a:r>
            <a:r>
              <a:rPr lang="it-IT" dirty="0"/>
              <a:t> </a:t>
            </a:r>
            <a:r>
              <a:rPr lang="it-IT" dirty="0" smtClean="0"/>
              <a:t> </a:t>
            </a:r>
            <a:endParaRPr lang="it-IT" dirty="0"/>
          </a:p>
        </p:txBody>
      </p:sp>
    </p:spTree>
    <p:extLst>
      <p:ext uri="{BB962C8B-B14F-4D97-AF65-F5344CB8AC3E}">
        <p14:creationId xmlns:p14="http://schemas.microsoft.com/office/powerpoint/2010/main" val="71703226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r>
              <a:rPr lang="it-IT" sz="3000" dirty="0" err="1" smtClean="0"/>
              <a:t>Post-colonial</a:t>
            </a:r>
            <a:r>
              <a:rPr lang="it-IT" sz="3000" dirty="0" smtClean="0"/>
              <a:t> = époque</a:t>
            </a:r>
            <a:endParaRPr lang="it-IT" sz="3000" dirty="0"/>
          </a:p>
        </p:txBody>
      </p:sp>
      <p:sp>
        <p:nvSpPr>
          <p:cNvPr id="3" name="Segnaposto contenuto 2"/>
          <p:cNvSpPr>
            <a:spLocks noGrp="1"/>
          </p:cNvSpPr>
          <p:nvPr>
            <p:ph idx="1"/>
          </p:nvPr>
        </p:nvSpPr>
        <p:spPr>
          <a:xfrm>
            <a:off x="457200" y="980728"/>
            <a:ext cx="8229600" cy="5472608"/>
          </a:xfrm>
        </p:spPr>
        <p:txBody>
          <a:bodyPr>
            <a:normAutofit/>
          </a:bodyPr>
          <a:lstStyle/>
          <a:p>
            <a:r>
              <a:rPr lang="fr-FR" dirty="0"/>
              <a:t>1) </a:t>
            </a:r>
            <a:r>
              <a:rPr lang="fr-FR" b="1" dirty="0"/>
              <a:t>Le terme indique une </a:t>
            </a:r>
            <a:r>
              <a:rPr lang="fr-FR" b="1" dirty="0" smtClean="0"/>
              <a:t>époque: </a:t>
            </a:r>
            <a:r>
              <a:rPr lang="fr-FR" b="1" dirty="0"/>
              <a:t>la période qui suit l’écroulement des empires coloniaux européens après la deuxième guerre mondiale. </a:t>
            </a:r>
            <a:endParaRPr lang="it-IT" b="1" dirty="0"/>
          </a:p>
        </p:txBody>
      </p:sp>
    </p:spTree>
    <p:extLst>
      <p:ext uri="{BB962C8B-B14F-4D97-AF65-F5344CB8AC3E}">
        <p14:creationId xmlns:p14="http://schemas.microsoft.com/office/powerpoint/2010/main" val="2146945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692928"/>
          </a:xfrm>
        </p:spPr>
        <p:style>
          <a:lnRef idx="1">
            <a:schemeClr val="accent5"/>
          </a:lnRef>
          <a:fillRef idx="2">
            <a:schemeClr val="accent5"/>
          </a:fillRef>
          <a:effectRef idx="1">
            <a:schemeClr val="accent5"/>
          </a:effectRef>
          <a:fontRef idx="minor">
            <a:schemeClr val="dk1"/>
          </a:fontRef>
        </p:style>
        <p:txBody>
          <a:bodyPr>
            <a:normAutofit/>
          </a:bodyPr>
          <a:lstStyle/>
          <a:p>
            <a:r>
              <a:rPr lang="it-IT" sz="3000" dirty="0" smtClean="0"/>
              <a:t>Harold Bloom, </a:t>
            </a:r>
            <a:r>
              <a:rPr lang="it-IT" sz="3000" i="1" dirty="0" smtClean="0"/>
              <a:t>The Western Canon</a:t>
            </a:r>
            <a:r>
              <a:rPr lang="it-IT" sz="3000" dirty="0" smtClean="0"/>
              <a:t>, 1994 </a:t>
            </a:r>
            <a:endParaRPr lang="it-IT" sz="3000" dirty="0"/>
          </a:p>
        </p:txBody>
      </p:sp>
      <p:sp>
        <p:nvSpPr>
          <p:cNvPr id="3" name="Segnaposto contenuto 2"/>
          <p:cNvSpPr>
            <a:spLocks noGrp="1"/>
          </p:cNvSpPr>
          <p:nvPr>
            <p:ph idx="1"/>
          </p:nvPr>
        </p:nvSpPr>
        <p:spPr>
          <a:xfrm>
            <a:off x="470568" y="1484783"/>
            <a:ext cx="3458957" cy="1800201"/>
          </a:xfrm>
        </p:spPr>
        <p:txBody>
          <a:bodyPr>
            <a:normAutofit/>
          </a:bodyPr>
          <a:lstStyle/>
          <a:p>
            <a:r>
              <a:rPr lang="fr-FR" sz="1800" dirty="0" smtClean="0"/>
              <a:t>Short </a:t>
            </a:r>
            <a:r>
              <a:rPr lang="fr-FR" sz="1800" dirty="0" err="1" smtClean="0"/>
              <a:t>list</a:t>
            </a:r>
            <a:r>
              <a:rPr lang="fr-FR" sz="1800" dirty="0" smtClean="0"/>
              <a:t>: 26 </a:t>
            </a:r>
            <a:r>
              <a:rPr lang="fr-FR" sz="1800" dirty="0" err="1" smtClean="0"/>
              <a:t>great</a:t>
            </a:r>
            <a:r>
              <a:rPr lang="fr-FR" sz="1800" dirty="0" smtClean="0"/>
              <a:t> </a:t>
            </a:r>
            <a:r>
              <a:rPr lang="fr-FR" sz="1800" dirty="0" err="1" smtClean="0"/>
              <a:t>authors</a:t>
            </a:r>
            <a:endParaRPr lang="fr-FR" sz="1800" dirty="0"/>
          </a:p>
          <a:p>
            <a:r>
              <a:rPr lang="fr-FR" sz="1800" dirty="0" smtClean="0"/>
              <a:t>Long </a:t>
            </a:r>
            <a:r>
              <a:rPr lang="fr-FR" sz="1800" dirty="0" err="1" smtClean="0"/>
              <a:t>list</a:t>
            </a:r>
            <a:r>
              <a:rPr lang="fr-FR" sz="1800" dirty="0" smtClean="0"/>
              <a:t>: 850 </a:t>
            </a:r>
            <a:r>
              <a:rPr lang="fr-FR" sz="1800" dirty="0" err="1" smtClean="0"/>
              <a:t>worthwhile</a:t>
            </a:r>
            <a:r>
              <a:rPr lang="fr-FR" sz="1800" dirty="0" smtClean="0"/>
              <a:t> </a:t>
            </a:r>
            <a:r>
              <a:rPr lang="fr-FR" sz="1800" dirty="0" err="1" smtClean="0"/>
              <a:t>authors</a:t>
            </a:r>
            <a:endParaRPr lang="fr-FR" sz="1800" dirty="0" smtClean="0"/>
          </a:p>
          <a:p>
            <a:r>
              <a:rPr lang="fr-FR" sz="1800" dirty="0" smtClean="0"/>
              <a:t>Vision </a:t>
            </a:r>
            <a:r>
              <a:rPr lang="fr-FR" sz="1800" dirty="0" err="1" smtClean="0"/>
              <a:t>anglo</a:t>
            </a:r>
            <a:r>
              <a:rPr lang="fr-FR" sz="1800" dirty="0" smtClean="0"/>
              <a:t>-centrique </a:t>
            </a:r>
          </a:p>
          <a:p>
            <a:r>
              <a:rPr lang="fr-FR" sz="1800" dirty="0" smtClean="0"/>
              <a:t>Que 3 femmes écrivains </a:t>
            </a:r>
          </a:p>
        </p:txBody>
      </p:sp>
      <p:pic>
        <p:nvPicPr>
          <p:cNvPr id="4" name="Immagine 3" descr="western_can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947" y="1038791"/>
            <a:ext cx="3753853" cy="5705857"/>
          </a:xfrm>
          <a:prstGeom prst="rect">
            <a:avLst/>
          </a:prstGeom>
        </p:spPr>
      </p:pic>
      <p:pic>
        <p:nvPicPr>
          <p:cNvPr id="5" name="Immagine 4" descr="harold-bloom-legger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21" y="3719141"/>
            <a:ext cx="4596190" cy="3016250"/>
          </a:xfrm>
          <a:prstGeom prst="rect">
            <a:avLst/>
          </a:prstGeom>
        </p:spPr>
      </p:pic>
    </p:spTree>
    <p:extLst>
      <p:ext uri="{BB962C8B-B14F-4D97-AF65-F5344CB8AC3E}">
        <p14:creationId xmlns:p14="http://schemas.microsoft.com/office/powerpoint/2010/main" val="26545812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Autofit/>
          </a:bodyPr>
          <a:lstStyle/>
          <a:p>
            <a:r>
              <a:rPr lang="it-IT" sz="3000" dirty="0" smtClean="0"/>
              <a:t/>
            </a:r>
            <a:br>
              <a:rPr lang="it-IT" sz="3000" dirty="0" smtClean="0"/>
            </a:br>
            <a:r>
              <a:rPr lang="it-IT" sz="3000" dirty="0" smtClean="0"/>
              <a:t>Short list: </a:t>
            </a:r>
            <a:br>
              <a:rPr lang="it-IT" sz="3000" dirty="0" smtClean="0"/>
            </a:br>
            <a:r>
              <a:rPr lang="fr-FR" sz="3000" dirty="0"/>
              <a:t>Universel? </a:t>
            </a:r>
            <a:r>
              <a:rPr lang="fr-FR" sz="3000" dirty="0" err="1"/>
              <a:t>Really</a:t>
            </a:r>
            <a:r>
              <a:rPr lang="fr-FR" sz="3000" dirty="0"/>
              <a:t>??? </a:t>
            </a:r>
            <a:r>
              <a:rPr lang="fr-FR" sz="3000" dirty="0">
                <a:sym typeface="Wingdings"/>
              </a:rPr>
              <a:t> </a:t>
            </a:r>
            <a:r>
              <a:rPr lang="fr-FR" sz="3000" dirty="0"/>
              <a:t> </a:t>
            </a:r>
            <a:br>
              <a:rPr lang="fr-FR" sz="3000" dirty="0"/>
            </a:br>
            <a:r>
              <a:rPr lang="it-IT" sz="3000" dirty="0" smtClean="0"/>
              <a:t> </a:t>
            </a:r>
            <a:endParaRPr lang="it-IT" sz="3000" dirty="0"/>
          </a:p>
        </p:txBody>
      </p:sp>
      <p:sp>
        <p:nvSpPr>
          <p:cNvPr id="3" name="Segnaposto contenuto 2"/>
          <p:cNvSpPr>
            <a:spLocks noGrp="1"/>
          </p:cNvSpPr>
          <p:nvPr>
            <p:ph idx="1"/>
          </p:nvPr>
        </p:nvSpPr>
        <p:spPr/>
        <p:txBody>
          <a:bodyPr numCol="2">
            <a:normAutofit fontScale="70000" lnSpcReduction="20000"/>
          </a:bodyPr>
          <a:lstStyle/>
          <a:p>
            <a:r>
              <a:rPr lang="it-IT" b="1" dirty="0">
                <a:solidFill>
                  <a:srgbClr val="0D0D0D"/>
                </a:solidFill>
                <a:hlinkClick r:id="rId2"/>
              </a:rPr>
              <a:t>William </a:t>
            </a:r>
            <a:r>
              <a:rPr lang="it-IT" b="1" dirty="0" smtClean="0">
                <a:solidFill>
                  <a:srgbClr val="0D0D0D"/>
                </a:solidFill>
                <a:hlinkClick r:id="rId2"/>
              </a:rPr>
              <a:t>Shakespeare </a:t>
            </a:r>
            <a:endParaRPr lang="it-IT" b="1" dirty="0">
              <a:solidFill>
                <a:srgbClr val="0D0D0D"/>
              </a:solidFill>
              <a:hlinkClick r:id="rId2"/>
            </a:endParaRPr>
          </a:p>
          <a:p>
            <a:r>
              <a:rPr lang="it-IT" b="1" dirty="0">
                <a:solidFill>
                  <a:srgbClr val="0D0D0D"/>
                </a:solidFill>
                <a:hlinkClick r:id="rId3"/>
              </a:rPr>
              <a:t>Dante Alighieri</a:t>
            </a:r>
          </a:p>
          <a:p>
            <a:r>
              <a:rPr lang="it-IT" b="1" dirty="0">
                <a:solidFill>
                  <a:srgbClr val="0D0D0D"/>
                </a:solidFill>
                <a:hlinkClick r:id="rId4"/>
              </a:rPr>
              <a:t>Geoffrey Chaucer</a:t>
            </a:r>
          </a:p>
          <a:p>
            <a:r>
              <a:rPr lang="it-IT" b="1" dirty="0">
                <a:solidFill>
                  <a:srgbClr val="0D0D0D"/>
                </a:solidFill>
                <a:hlinkClick r:id="rId5"/>
              </a:rPr>
              <a:t>Miguel de Cervantes</a:t>
            </a:r>
          </a:p>
          <a:p>
            <a:r>
              <a:rPr lang="it-IT" b="1" dirty="0">
                <a:solidFill>
                  <a:srgbClr val="0D0D0D"/>
                </a:solidFill>
                <a:hlinkClick r:id="rId6"/>
              </a:rPr>
              <a:t>Michel de Montaigne</a:t>
            </a:r>
          </a:p>
          <a:p>
            <a:r>
              <a:rPr lang="it-IT" b="1" dirty="0">
                <a:solidFill>
                  <a:srgbClr val="0D0D0D"/>
                </a:solidFill>
                <a:hlinkClick r:id="rId7"/>
              </a:rPr>
              <a:t>Molière</a:t>
            </a:r>
          </a:p>
          <a:p>
            <a:r>
              <a:rPr lang="it-IT" b="1" dirty="0">
                <a:solidFill>
                  <a:srgbClr val="0D0D0D"/>
                </a:solidFill>
                <a:hlinkClick r:id="rId8"/>
              </a:rPr>
              <a:t>John Milton</a:t>
            </a:r>
          </a:p>
          <a:p>
            <a:r>
              <a:rPr lang="it-IT" b="1" dirty="0">
                <a:solidFill>
                  <a:srgbClr val="0D0D0D"/>
                </a:solidFill>
                <a:hlinkClick r:id="rId9"/>
              </a:rPr>
              <a:t>Samuel Johnson</a:t>
            </a:r>
          </a:p>
          <a:p>
            <a:r>
              <a:rPr lang="it-IT" b="1" dirty="0">
                <a:solidFill>
                  <a:srgbClr val="0D0D0D"/>
                </a:solidFill>
                <a:hlinkClick r:id="rId10"/>
              </a:rPr>
              <a:t>Johann Wolfgang von Goethe</a:t>
            </a:r>
          </a:p>
          <a:p>
            <a:r>
              <a:rPr lang="it-IT" b="1" dirty="0">
                <a:solidFill>
                  <a:srgbClr val="0D0D0D"/>
                </a:solidFill>
                <a:hlinkClick r:id="rId11"/>
              </a:rPr>
              <a:t>William Wordsworth</a:t>
            </a:r>
          </a:p>
          <a:p>
            <a:r>
              <a:rPr lang="it-IT" b="1" dirty="0">
                <a:solidFill>
                  <a:srgbClr val="0D0D0D"/>
                </a:solidFill>
                <a:hlinkClick r:id="rId12"/>
              </a:rPr>
              <a:t>Jane Austen</a:t>
            </a:r>
          </a:p>
          <a:p>
            <a:r>
              <a:rPr lang="it-IT" b="1" dirty="0">
                <a:solidFill>
                  <a:srgbClr val="0D0D0D"/>
                </a:solidFill>
                <a:hlinkClick r:id="rId13"/>
              </a:rPr>
              <a:t>Walt Whitman</a:t>
            </a:r>
          </a:p>
          <a:p>
            <a:r>
              <a:rPr lang="it-IT" b="1" dirty="0">
                <a:solidFill>
                  <a:srgbClr val="0D0D0D"/>
                </a:solidFill>
                <a:hlinkClick r:id="rId14"/>
              </a:rPr>
              <a:t>Emily Dickinson</a:t>
            </a:r>
          </a:p>
          <a:p>
            <a:r>
              <a:rPr lang="it-IT" b="1" dirty="0">
                <a:solidFill>
                  <a:srgbClr val="0D0D0D"/>
                </a:solidFill>
                <a:hlinkClick r:id="rId15"/>
              </a:rPr>
              <a:t>Charles Dickens</a:t>
            </a:r>
          </a:p>
          <a:p>
            <a:r>
              <a:rPr lang="it-IT" b="1" dirty="0">
                <a:solidFill>
                  <a:srgbClr val="0D0D0D"/>
                </a:solidFill>
                <a:hlinkClick r:id="rId16"/>
              </a:rPr>
              <a:t>George Eliot</a:t>
            </a:r>
          </a:p>
          <a:p>
            <a:r>
              <a:rPr lang="it-IT" b="1" dirty="0">
                <a:solidFill>
                  <a:srgbClr val="0D0D0D"/>
                </a:solidFill>
                <a:hlinkClick r:id="rId17"/>
              </a:rPr>
              <a:t>Leo Tolstoy</a:t>
            </a:r>
          </a:p>
          <a:p>
            <a:r>
              <a:rPr lang="it-IT" b="1" dirty="0">
                <a:solidFill>
                  <a:srgbClr val="0D0D0D"/>
                </a:solidFill>
                <a:hlinkClick r:id="rId18"/>
              </a:rPr>
              <a:t>Henrik Ibsen</a:t>
            </a:r>
          </a:p>
          <a:p>
            <a:r>
              <a:rPr lang="it-IT" b="1" dirty="0">
                <a:solidFill>
                  <a:srgbClr val="0D0D0D"/>
                </a:solidFill>
                <a:hlinkClick r:id="rId19"/>
              </a:rPr>
              <a:t>Sigmund Freud</a:t>
            </a:r>
          </a:p>
          <a:p>
            <a:r>
              <a:rPr lang="it-IT" b="1" dirty="0">
                <a:solidFill>
                  <a:srgbClr val="0D0D0D"/>
                </a:solidFill>
                <a:hlinkClick r:id="rId20"/>
              </a:rPr>
              <a:t>Marcel Proust</a:t>
            </a:r>
          </a:p>
          <a:p>
            <a:r>
              <a:rPr lang="it-IT" b="1" dirty="0">
                <a:solidFill>
                  <a:srgbClr val="0D0D0D"/>
                </a:solidFill>
                <a:hlinkClick r:id="rId21"/>
              </a:rPr>
              <a:t>James Joyce</a:t>
            </a:r>
          </a:p>
          <a:p>
            <a:r>
              <a:rPr lang="it-IT" b="1" dirty="0">
                <a:solidFill>
                  <a:srgbClr val="0D0D0D"/>
                </a:solidFill>
                <a:hlinkClick r:id="rId22"/>
              </a:rPr>
              <a:t>Virginia Woolf</a:t>
            </a:r>
          </a:p>
          <a:p>
            <a:r>
              <a:rPr lang="it-IT" b="1" dirty="0">
                <a:solidFill>
                  <a:srgbClr val="0D0D0D"/>
                </a:solidFill>
                <a:hlinkClick r:id="rId23"/>
              </a:rPr>
              <a:t>Franz Kafka</a:t>
            </a:r>
          </a:p>
          <a:p>
            <a:r>
              <a:rPr lang="it-IT" b="1" dirty="0">
                <a:solidFill>
                  <a:srgbClr val="0D0D0D"/>
                </a:solidFill>
                <a:hlinkClick r:id="rId24"/>
              </a:rPr>
              <a:t>Jorge Luis Borges</a:t>
            </a:r>
          </a:p>
          <a:p>
            <a:r>
              <a:rPr lang="it-IT" b="1" dirty="0">
                <a:solidFill>
                  <a:srgbClr val="0D0D0D"/>
                </a:solidFill>
                <a:hlinkClick r:id="rId25"/>
              </a:rPr>
              <a:t>Pablo Neruda</a:t>
            </a:r>
          </a:p>
          <a:p>
            <a:r>
              <a:rPr lang="it-IT" b="1" dirty="0">
                <a:solidFill>
                  <a:srgbClr val="0D0D0D"/>
                </a:solidFill>
                <a:hlinkClick r:id="rId26"/>
              </a:rPr>
              <a:t>Fernando Pessoa</a:t>
            </a:r>
          </a:p>
          <a:p>
            <a:r>
              <a:rPr lang="it-IT" b="1" dirty="0">
                <a:solidFill>
                  <a:srgbClr val="0D0D0D"/>
                </a:solidFill>
                <a:hlinkClick r:id="rId27"/>
              </a:rPr>
              <a:t>Samuel Beckett</a:t>
            </a:r>
            <a:endParaRPr lang="it-IT" b="1" dirty="0">
              <a:solidFill>
                <a:srgbClr val="0D0D0D"/>
              </a:solidFill>
            </a:endParaRPr>
          </a:p>
        </p:txBody>
      </p:sp>
    </p:spTree>
    <p:extLst>
      <p:ext uri="{BB962C8B-B14F-4D97-AF65-F5344CB8AC3E}">
        <p14:creationId xmlns:p14="http://schemas.microsoft.com/office/powerpoint/2010/main" val="12524278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imperialismo in africa-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764704"/>
            <a:ext cx="7932387" cy="5174706"/>
          </a:xfrm>
          <a:prstGeom prst="rect">
            <a:avLst/>
          </a:prstGeom>
        </p:spPr>
      </p:pic>
    </p:spTree>
    <p:extLst>
      <p:ext uri="{BB962C8B-B14F-4D97-AF65-F5344CB8AC3E}">
        <p14:creationId xmlns:p14="http://schemas.microsoft.com/office/powerpoint/2010/main" val="2123252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34962"/>
          </a:xfrm>
        </p:spPr>
        <p:style>
          <a:lnRef idx="1">
            <a:schemeClr val="accent4"/>
          </a:lnRef>
          <a:fillRef idx="2">
            <a:schemeClr val="accent4"/>
          </a:fillRef>
          <a:effectRef idx="1">
            <a:schemeClr val="accent4"/>
          </a:effectRef>
          <a:fontRef idx="minor">
            <a:schemeClr val="dk1"/>
          </a:fontRef>
        </p:style>
        <p:txBody>
          <a:bodyPr>
            <a:noAutofit/>
          </a:bodyPr>
          <a:lstStyle/>
          <a:p>
            <a:r>
              <a:rPr lang="it-IT" sz="2200" dirty="0" smtClean="0"/>
              <a:t>La </a:t>
            </a:r>
            <a:r>
              <a:rPr lang="it-IT" sz="2200" dirty="0" err="1" smtClean="0"/>
              <a:t>colonisation</a:t>
            </a:r>
            <a:r>
              <a:rPr lang="it-IT" sz="2200" dirty="0" smtClean="0"/>
              <a:t> de l’</a:t>
            </a:r>
            <a:r>
              <a:rPr lang="it-IT" sz="2200" dirty="0" err="1" smtClean="0"/>
              <a:t>Afrique</a:t>
            </a:r>
            <a:r>
              <a:rPr lang="it-IT" sz="2200" dirty="0" smtClean="0"/>
              <a:t> (1939)</a:t>
            </a:r>
            <a:endParaRPr lang="it-IT" sz="2200" dirty="0"/>
          </a:p>
        </p:txBody>
      </p:sp>
      <p:pic>
        <p:nvPicPr>
          <p:cNvPr id="4" name="Immagine 3" descr="ccafri_bd.gif"/>
          <p:cNvPicPr>
            <a:picLocks noChangeAspect="1"/>
          </p:cNvPicPr>
          <p:nvPr/>
        </p:nvPicPr>
        <p:blipFill>
          <a:blip r:embed="rId2"/>
          <a:stretch>
            <a:fillRect/>
          </a:stretch>
        </p:blipFill>
        <p:spPr>
          <a:xfrm>
            <a:off x="990600" y="785857"/>
            <a:ext cx="6827173" cy="6072143"/>
          </a:xfrm>
          <a:prstGeom prst="rect">
            <a:avLst/>
          </a:prstGeom>
        </p:spPr>
      </p:pic>
    </p:spTree>
    <p:extLst>
      <p:ext uri="{BB962C8B-B14F-4D97-AF65-F5344CB8AC3E}">
        <p14:creationId xmlns:p14="http://schemas.microsoft.com/office/powerpoint/2010/main" val="39403293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1024px-Africa_independence_dates.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26223446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47800" y="208746"/>
            <a:ext cx="6858000" cy="492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sz="2600" dirty="0" err="1" smtClean="0"/>
              <a:t>Pays</a:t>
            </a:r>
            <a:r>
              <a:rPr lang="it-IT" sz="2600" dirty="0" smtClean="0"/>
              <a:t> </a:t>
            </a:r>
            <a:r>
              <a:rPr lang="it-IT" sz="2600" dirty="0" err="1" smtClean="0"/>
              <a:t>membres</a:t>
            </a:r>
            <a:r>
              <a:rPr lang="it-IT" sz="2600" dirty="0" smtClean="0"/>
              <a:t>  et </a:t>
            </a:r>
            <a:r>
              <a:rPr lang="it-IT" sz="2600" dirty="0" err="1" smtClean="0"/>
              <a:t>pays</a:t>
            </a:r>
            <a:r>
              <a:rPr lang="it-IT" sz="2600" dirty="0" smtClean="0"/>
              <a:t> </a:t>
            </a:r>
            <a:r>
              <a:rPr lang="it-IT" sz="2600" dirty="0" err="1" smtClean="0"/>
              <a:t>observateurs</a:t>
            </a:r>
            <a:r>
              <a:rPr lang="it-IT" sz="2600" dirty="0" smtClean="0"/>
              <a:t> de l’OIF</a:t>
            </a:r>
            <a:endParaRPr lang="it-IT" sz="2600" dirty="0"/>
          </a:p>
        </p:txBody>
      </p:sp>
      <p:pic>
        <p:nvPicPr>
          <p:cNvPr id="2" name="Immagine 1" descr="Map-Francophonie_organisation_fr-1.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8800"/>
            <a:ext cx="9144000" cy="4248472"/>
          </a:xfrm>
          <a:prstGeom prst="rect">
            <a:avLst/>
          </a:prstGeom>
        </p:spPr>
      </p:pic>
      <p:sp>
        <p:nvSpPr>
          <p:cNvPr id="3" name="CasellaDiTesto 2"/>
          <p:cNvSpPr txBox="1"/>
          <p:nvPr/>
        </p:nvSpPr>
        <p:spPr>
          <a:xfrm>
            <a:off x="323528" y="716503"/>
            <a:ext cx="8280920" cy="1200329"/>
          </a:xfrm>
          <a:prstGeom prst="rect">
            <a:avLst/>
          </a:prstGeom>
          <a:noFill/>
        </p:spPr>
        <p:txBody>
          <a:bodyPr wrap="square" rtlCol="0">
            <a:spAutoFit/>
          </a:bodyPr>
          <a:lstStyle/>
          <a:p>
            <a:r>
              <a:rPr lang="fr-FR" dirty="0" smtClean="0"/>
              <a:t>80 pays</a:t>
            </a:r>
          </a:p>
          <a:p>
            <a:r>
              <a:rPr lang="fr-FR" dirty="0" smtClean="0"/>
              <a:t>57 membres</a:t>
            </a:r>
          </a:p>
          <a:p>
            <a:r>
              <a:rPr lang="fr-FR" dirty="0" smtClean="0"/>
              <a:t>23 observateurs</a:t>
            </a:r>
          </a:p>
          <a:p>
            <a:endParaRPr lang="fr-FR" dirty="0"/>
          </a:p>
        </p:txBody>
      </p:sp>
    </p:spTree>
    <p:extLst>
      <p:ext uri="{BB962C8B-B14F-4D97-AF65-F5344CB8AC3E}">
        <p14:creationId xmlns:p14="http://schemas.microsoft.com/office/powerpoint/2010/main" val="38464582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it-IT" dirty="0" err="1" smtClean="0"/>
              <a:t>Postcolonial</a:t>
            </a:r>
            <a:r>
              <a:rPr lang="it-IT" dirty="0" smtClean="0"/>
              <a:t> = </a:t>
            </a:r>
            <a:r>
              <a:rPr lang="it-IT" dirty="0" err="1" smtClean="0"/>
              <a:t>anticolonial</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2) </a:t>
            </a:r>
            <a:r>
              <a:rPr lang="fr-FR" dirty="0"/>
              <a:t>Le « post » ne signifie pas tout simplement « après » dans cette expression, mais </a:t>
            </a:r>
            <a:r>
              <a:rPr lang="fr-FR" dirty="0" smtClean="0"/>
              <a:t>il devrait </a:t>
            </a:r>
            <a:r>
              <a:rPr lang="fr-FR" dirty="0"/>
              <a:t>plutôt être compris en tant que « anti » </a:t>
            </a:r>
            <a:endParaRPr lang="fr-FR" dirty="0" smtClean="0"/>
          </a:p>
          <a:p>
            <a:r>
              <a:rPr lang="fr-FR" dirty="0" smtClean="0"/>
              <a:t>Ian </a:t>
            </a:r>
            <a:r>
              <a:rPr lang="fr-FR" dirty="0"/>
              <a:t>Adam et Helen </a:t>
            </a:r>
            <a:r>
              <a:rPr lang="fr-FR" dirty="0" err="1"/>
              <a:t>Tiffin</a:t>
            </a:r>
            <a:r>
              <a:rPr lang="fr-FR" dirty="0"/>
              <a:t> (</a:t>
            </a:r>
            <a:r>
              <a:rPr lang="fr-FR" dirty="0" err="1"/>
              <a:t>eds</a:t>
            </a:r>
            <a:r>
              <a:rPr lang="fr-FR" dirty="0"/>
              <a:t>), </a:t>
            </a:r>
            <a:r>
              <a:rPr lang="fr-FR" i="1" dirty="0" err="1"/>
              <a:t>Past</a:t>
            </a:r>
            <a:r>
              <a:rPr lang="fr-FR" i="1" dirty="0"/>
              <a:t> the Last Post: </a:t>
            </a:r>
            <a:r>
              <a:rPr lang="fr-FR" i="1" dirty="0" err="1"/>
              <a:t>Theorizing</a:t>
            </a:r>
            <a:r>
              <a:rPr lang="fr-FR" i="1" dirty="0"/>
              <a:t> Post-</a:t>
            </a:r>
            <a:r>
              <a:rPr lang="fr-FR" i="1" dirty="0" err="1"/>
              <a:t>colonialism</a:t>
            </a:r>
            <a:r>
              <a:rPr lang="fr-FR" i="1" dirty="0"/>
              <a:t> and </a:t>
            </a:r>
            <a:r>
              <a:rPr lang="fr-FR" i="1" dirty="0" err="1"/>
              <a:t>Post-modernism</a:t>
            </a:r>
            <a:r>
              <a:rPr lang="fr-FR" dirty="0"/>
              <a:t>, New York, </a:t>
            </a:r>
            <a:r>
              <a:rPr lang="fr-FR" dirty="0" err="1"/>
              <a:t>Harvester</a:t>
            </a:r>
            <a:r>
              <a:rPr lang="fr-FR" dirty="0"/>
              <a:t> </a:t>
            </a:r>
            <a:r>
              <a:rPr lang="fr-FR" dirty="0" err="1"/>
              <a:t>Wheatsheaf</a:t>
            </a:r>
            <a:r>
              <a:rPr lang="fr-FR" dirty="0"/>
              <a:t>, 1991, p. </a:t>
            </a:r>
            <a:r>
              <a:rPr lang="fr-FR" dirty="0" smtClean="0"/>
              <a:t>VII</a:t>
            </a:r>
            <a:endParaRPr lang="it-IT" dirty="0"/>
          </a:p>
          <a:p>
            <a:r>
              <a:rPr lang="fr-FR" dirty="0"/>
              <a:t>«the postcolonial </a:t>
            </a:r>
            <a:r>
              <a:rPr lang="fr-FR" dirty="0" err="1"/>
              <a:t>is</a:t>
            </a:r>
            <a:r>
              <a:rPr lang="fr-FR" dirty="0"/>
              <a:t> </a:t>
            </a:r>
            <a:r>
              <a:rPr lang="fr-FR" dirty="0" err="1"/>
              <a:t>conceived</a:t>
            </a:r>
            <a:r>
              <a:rPr lang="fr-FR" dirty="0"/>
              <a:t> as a set of discursive practices, </a:t>
            </a:r>
            <a:r>
              <a:rPr lang="fr-FR" dirty="0" err="1"/>
              <a:t>prominent</a:t>
            </a:r>
            <a:r>
              <a:rPr lang="fr-FR" dirty="0"/>
              <a:t> </a:t>
            </a:r>
            <a:r>
              <a:rPr lang="fr-FR" dirty="0" err="1"/>
              <a:t>among</a:t>
            </a:r>
            <a:r>
              <a:rPr lang="fr-FR" dirty="0"/>
              <a:t> </a:t>
            </a:r>
            <a:r>
              <a:rPr lang="fr-FR" dirty="0" err="1"/>
              <a:t>which</a:t>
            </a:r>
            <a:r>
              <a:rPr lang="fr-FR" dirty="0"/>
              <a:t> </a:t>
            </a:r>
            <a:r>
              <a:rPr lang="fr-FR" dirty="0" err="1"/>
              <a:t>is</a:t>
            </a:r>
            <a:r>
              <a:rPr lang="fr-FR" dirty="0"/>
              <a:t> </a:t>
            </a:r>
            <a:r>
              <a:rPr lang="fr-FR" i="1" dirty="0" err="1"/>
              <a:t>resistance</a:t>
            </a:r>
            <a:r>
              <a:rPr lang="fr-FR" dirty="0"/>
              <a:t> to </a:t>
            </a:r>
            <a:r>
              <a:rPr lang="fr-FR" dirty="0" err="1"/>
              <a:t>colonialism</a:t>
            </a:r>
            <a:r>
              <a:rPr lang="fr-FR" dirty="0"/>
              <a:t>, </a:t>
            </a:r>
            <a:r>
              <a:rPr lang="fr-FR" dirty="0" err="1"/>
              <a:t>colonialist</a:t>
            </a:r>
            <a:r>
              <a:rPr lang="fr-FR" dirty="0"/>
              <a:t> </a:t>
            </a:r>
            <a:r>
              <a:rPr lang="fr-FR" dirty="0" err="1"/>
              <a:t>ideologies</a:t>
            </a:r>
            <a:r>
              <a:rPr lang="fr-FR" dirty="0"/>
              <a:t>, and </a:t>
            </a:r>
            <a:r>
              <a:rPr lang="fr-FR" dirty="0" err="1"/>
              <a:t>their</a:t>
            </a:r>
            <a:r>
              <a:rPr lang="fr-FR" dirty="0"/>
              <a:t> </a:t>
            </a:r>
            <a:r>
              <a:rPr lang="fr-FR" dirty="0" err="1"/>
              <a:t>contemporary</a:t>
            </a:r>
            <a:r>
              <a:rPr lang="fr-FR" dirty="0"/>
              <a:t> </a:t>
            </a:r>
            <a:r>
              <a:rPr lang="fr-FR" dirty="0" err="1"/>
              <a:t>forms</a:t>
            </a:r>
            <a:r>
              <a:rPr lang="fr-FR" dirty="0"/>
              <a:t> of </a:t>
            </a:r>
            <a:r>
              <a:rPr lang="fr-FR" dirty="0" err="1"/>
              <a:t>subjectificatory</a:t>
            </a:r>
            <a:r>
              <a:rPr lang="fr-FR" dirty="0"/>
              <a:t> </a:t>
            </a:r>
            <a:r>
              <a:rPr lang="fr-FR" dirty="0" err="1"/>
              <a:t>legacies</a:t>
            </a:r>
            <a:r>
              <a:rPr lang="fr-FR" dirty="0"/>
              <a:t>»</a:t>
            </a:r>
            <a:endParaRPr lang="it-IT" dirty="0"/>
          </a:p>
          <a:p>
            <a:endParaRPr lang="it-IT" dirty="0"/>
          </a:p>
        </p:txBody>
      </p:sp>
    </p:spTree>
    <p:extLst>
      <p:ext uri="{BB962C8B-B14F-4D97-AF65-F5344CB8AC3E}">
        <p14:creationId xmlns:p14="http://schemas.microsoft.com/office/powerpoint/2010/main" val="18453681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1825</TotalTime>
  <Words>1275</Words>
  <Application>Microsoft Macintosh PowerPoint</Application>
  <PresentationFormat>Presentazione su schermo (4:3)</PresentationFormat>
  <Paragraphs>140</Paragraphs>
  <Slides>41</Slides>
  <Notes>0</Notes>
  <HiddenSlides>0</HiddenSlides>
  <MMClips>0</MMClips>
  <ScaleCrop>false</ScaleCrop>
  <HeadingPairs>
    <vt:vector size="4" baseType="variant">
      <vt:variant>
        <vt:lpstr>Tema</vt:lpstr>
      </vt:variant>
      <vt:variant>
        <vt:i4>1</vt:i4>
      </vt:variant>
      <vt:variant>
        <vt:lpstr>Titoli diapositive</vt:lpstr>
      </vt:variant>
      <vt:variant>
        <vt:i4>41</vt:i4>
      </vt:variant>
    </vt:vector>
  </HeadingPairs>
  <TitlesOfParts>
    <vt:vector size="42" baseType="lpstr">
      <vt:lpstr>Tema di Office</vt:lpstr>
      <vt:lpstr>Qu’est-ce que le postcolonial</vt:lpstr>
      <vt:lpstr>Modalité de participation </vt:lpstr>
      <vt:lpstr>Qu’est-ce que le “postcolonial”</vt:lpstr>
      <vt:lpstr>Post-colonial = époque</vt:lpstr>
      <vt:lpstr>Presentazione di PowerPoint</vt:lpstr>
      <vt:lpstr>La colonisation de l’Afrique (1939)</vt:lpstr>
      <vt:lpstr>Presentazione di PowerPoint</vt:lpstr>
      <vt:lpstr>Presentazione di PowerPoint</vt:lpstr>
      <vt:lpstr>Postcolonial = anticolonial</vt:lpstr>
      <vt:lpstr>Littératures postcoloniales</vt:lpstr>
      <vt:lpstr>Bill Ashcroft, Gareth Griffiths et Helen Tiffin dans The Empire Writes Back (1989)</vt:lpstr>
      <vt:lpstr>Bill Ashcroft, Gareth Griffiths e Helen Tiffin, (eds), The Empire Writes Back: Theory and Practice in Postcolonial Literatures, London-New York, Routeledge, 1989 </vt:lpstr>
      <vt:lpstr>Quelques traits des littératures postcoloniales </vt:lpstr>
      <vt:lpstr>Presentazione di PowerPoint</vt:lpstr>
      <vt:lpstr>Presentazione di PowerPoint</vt:lpstr>
      <vt:lpstr>Presentazione di PowerPoint</vt:lpstr>
      <vt:lpstr>Presentazione di PowerPoint</vt:lpstr>
      <vt:lpstr>Presentazione di PowerPoint</vt:lpstr>
      <vt:lpstr>Presentazione di PowerPoint</vt:lpstr>
      <vt:lpstr> Kamel Daoud, Meursault, contre-enquête (prix des cinq continents de la francophonie 2014) </vt:lpstr>
      <vt:lpstr>Michel Tournier, Vendredi ou les limbes du Pacifique, Gallimard, 1967 (grand prix de l’Académie française)</vt:lpstr>
      <vt:lpstr>Chamoiseau, L’Empreinte à Crusoé , 2012</vt:lpstr>
      <vt:lpstr>J. M. Coetzee, Foe, 1986</vt:lpstr>
      <vt:lpstr>Derek Walcott, Archipelagoes (nobel en 1992 – Caraibes)</vt:lpstr>
      <vt:lpstr>Gabriella Ghermandi, Regina di fiori e di perle, 2008</vt:lpstr>
      <vt:lpstr>Jean Rhys, Wide Sargasso Sea, 1966</vt:lpstr>
      <vt:lpstr>Presentazione di PowerPoint</vt:lpstr>
      <vt:lpstr> Bibliographie :  </vt:lpstr>
      <vt:lpstr>4) Postcolonial = discipline Postcolonial Studies</vt:lpstr>
      <vt:lpstr>Presentazione di PowerPoint</vt:lpstr>
      <vt:lpstr>Presentazione di PowerPoint</vt:lpstr>
      <vt:lpstr>Presentazione di PowerPoint</vt:lpstr>
      <vt:lpstr>Presentazione di PowerPoint</vt:lpstr>
      <vt:lpstr>modèles d’analyse</vt:lpstr>
      <vt:lpstr>Presentazione di PowerPoint</vt:lpstr>
      <vt:lpstr>Presentazione di PowerPoint</vt:lpstr>
      <vt:lpstr>Presentazione di PowerPoint</vt:lpstr>
      <vt:lpstr>Les effets du postcolonial sur l’ètude de la littérature en générale </vt:lpstr>
      <vt:lpstr>Presentazione di PowerPoint</vt:lpstr>
      <vt:lpstr>Harold Bloom, The Western Canon, 1994 </vt:lpstr>
      <vt:lpstr> Short list:  Universel? Really??? 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Littératures postcoloniales</dc:title>
  <dc:creator>chiara mengozzi</dc:creator>
  <cp:lastModifiedBy>Chiara Mengozzi</cp:lastModifiedBy>
  <cp:revision>135</cp:revision>
  <dcterms:created xsi:type="dcterms:W3CDTF">2014-12-02T16:15:36Z</dcterms:created>
  <dcterms:modified xsi:type="dcterms:W3CDTF">2019-02-21T09:38:41Z</dcterms:modified>
</cp:coreProperties>
</file>