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D4994-7DFD-4526-9014-37D7D6C62555}" v="2" dt="2022-03-15T21:35:41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karpová, Marie" userId="S::skarpova@ff.cuni.cz::a42c8ee3-3608-4258-ae60-dd23d8c13b7c" providerId="AD" clId="Web-{A9BD4994-7DFD-4526-9014-37D7D6C62555}"/>
    <pc:docChg chg="modSld">
      <pc:chgData name="Škarpová, Marie" userId="S::skarpova@ff.cuni.cz::a42c8ee3-3608-4258-ae60-dd23d8c13b7c" providerId="AD" clId="Web-{A9BD4994-7DFD-4526-9014-37D7D6C62555}" dt="2022-03-15T21:35:41.744" v="1" actId="20577"/>
      <pc:docMkLst>
        <pc:docMk/>
      </pc:docMkLst>
      <pc:sldChg chg="modSp">
        <pc:chgData name="Škarpová, Marie" userId="S::skarpova@ff.cuni.cz::a42c8ee3-3608-4258-ae60-dd23d8c13b7c" providerId="AD" clId="Web-{A9BD4994-7DFD-4526-9014-37D7D6C62555}" dt="2022-03-15T21:35:41.744" v="1" actId="20577"/>
        <pc:sldMkLst>
          <pc:docMk/>
          <pc:sldMk cId="3979757248" sldId="284"/>
        </pc:sldMkLst>
        <pc:spChg chg="mod">
          <ac:chgData name="Škarpová, Marie" userId="S::skarpova@ff.cuni.cz::a42c8ee3-3608-4258-ae60-dd23d8c13b7c" providerId="AD" clId="Web-{A9BD4994-7DFD-4526-9014-37D7D6C62555}" dt="2022-03-15T21:35:41.744" v="1" actId="20577"/>
          <ac:spMkLst>
            <pc:docMk/>
            <pc:sldMk cId="3979757248" sldId="284"/>
            <ac:spMk id="3" creationId="{E43E0462-9E5B-40BC-AFD7-10FF3CD6CC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7C109-C261-4CA4-9472-2F21AEFA2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F4DCF0-0A72-4CC6-82C2-F9018734D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B41911-038D-4300-96D4-E7C29C23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F42540-3460-407A-A2C9-F721EAC8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733FEF-B075-47C3-A72B-F6D7F2B5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42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2F4C0-9A2B-47C6-BACA-1D3FD09B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961D96-36BD-450D-AA1D-7758FEBFF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ACDE25-3C01-4A2B-82EA-D450EA0AB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E7382A-AC90-4278-BC78-30DF2571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0F7AFA-DD06-4CAC-9B59-992DBDF4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55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3A83BD-2318-4048-ABAE-07A82D5F3A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DBFB47-D2E9-4005-B3B3-C6A9093C0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882DF3-000F-4D6E-A962-5A2A1611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74BBC3-4E40-42F2-AB18-E2654389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049E90-DBBB-4F04-A694-D3D24394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97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5430F-1489-4FB9-8B88-920566B3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1E60C-75C5-4482-8E69-79F816E7C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E88C65-538C-47BE-B850-21EF3D39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A06FA3-5FAE-4D18-BD42-D53F3511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E1F66F-A97D-4A0A-B049-A54CE7D8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37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0D254-93B9-4218-A8BE-C64BEA6B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AB08D8-4A83-447A-88A6-B634531CA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0FE212-5DC7-410F-AF1E-FA27A691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EA8E71-74E2-4177-9628-5B820E6C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DD5283-C897-454C-AEC2-7091D996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96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1D101-0BF1-42A4-837A-49480D61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4F387-FF31-4F6A-9392-AC754CB82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A4053C-89A4-4048-9247-27247F3AF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98349E-C431-46C2-9BD5-C894EB13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B75CD2-5C44-4F1D-9746-7173DD13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27E1E0-2698-4ACA-8981-B3278C46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3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1657E-C233-4AF1-8E6E-8F6BC653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F38F72-92E7-432E-B186-B8A66340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1140CA-1AB5-4B36-ABF4-96EFBF4BD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1CE5FAB-3853-4543-8FEE-B2B0E8EED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D59572A-3824-4434-8AAC-B53FAFBC2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19811A-C619-4D70-88A6-20F01B13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EB1051-7DB2-4DFE-B4EE-304992C1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46919B-3A2F-4FF8-8A06-E3010EE1C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3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2492D-A738-40EE-B8F1-9A1DE4B1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098B71-8109-4257-994D-ED36EFD5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63AF63-69C7-4842-BE00-BEFD9414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832106-BA91-42CD-9BDA-764391DA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4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6F97FA8-435D-44C1-A7BF-7F4E01E7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44487E-1D0E-439D-9850-6AA9BA8E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F6042E-1287-4F00-8646-2023538E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28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EF2DE-02C5-4382-9C53-73AB092DE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3C5B04-E1B6-4933-B0FF-E31AA68E9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7771D5-7B08-4012-BF2F-B31A6422C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6632B3-EC5F-416C-BC19-BD594DE3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689AB9-A40B-4580-B4C8-7DA20726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E5CE00-31DA-43EE-9BF9-DBE77272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50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0B2D2-E0A9-4ED2-9F5F-DBFEED92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9A1517A-1AEE-4011-B30F-CF8D848C3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7918F7-4D2A-4330-89BF-A3C7A5D81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3C2BD-4B30-4377-9F6C-055B1346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FF50CB-787C-438D-BB05-FABD0E13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82B3E7-530A-407E-BC92-77804951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87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D96CEC-26CC-4F40-82B1-D54B8AF2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D24616-4491-449C-851A-F6EFAED75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0EE617-09E2-4A53-8892-D1179F28F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1D27-9A33-40B3-B214-58FCE12C0E54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16D887-7E7E-4912-97FD-597C896AE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DC3158-0829-4841-908E-FF88B9FEE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D948-D9CF-4E55-AC82-14FD9528C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83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2A060-E7CF-4583-B028-172D1672F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 (národní) literatura?</a:t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F12DBE-3669-41D6-B2FC-59A9DAB48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Exkurz: Česká raně novověká próza – trauma české literární historie?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70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5DBE1-DF0B-444E-88D0-7D50A0AA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D6433D-1EDC-4834-9B4F-B9A1A8993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Textová kritika založena na novodobém zvyku 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vnímat slovesné projevy jako texty fixované tištěným písmem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tištěné dílo charakterizovat autorem 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autora pojímat jako autoritu garantující definitivní, neměnné znění textu </a:t>
            </a:r>
          </a:p>
        </p:txBody>
      </p:sp>
    </p:spTree>
    <p:extLst>
      <p:ext uri="{BB962C8B-B14F-4D97-AF65-F5344CB8AC3E}">
        <p14:creationId xmlns:p14="http://schemas.microsoft.com/office/powerpoint/2010/main" val="4257715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BD374-7659-4360-A306-71D6643AE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Situace literatury od přelomu 18. a 19. století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5EE2D-6DF4-4EB6-BC31-E1379515D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effectLst/>
                <a:ea typeface="Times New Roman" panose="02020603050405020304" pitchFamily="18" charset="0"/>
              </a:rPr>
              <a:t>vnímání slovesného umění jako projevu fixovaného tištěným písmem </a:t>
            </a:r>
          </a:p>
          <a:p>
            <a:r>
              <a:rPr lang="cs-CZ" sz="1800" dirty="0">
                <a:effectLst/>
                <a:ea typeface="Times New Roman" panose="02020603050405020304" pitchFamily="18" charset="0"/>
              </a:rPr>
              <a:t>pojetí autora jako autority, která text obdařuje definitivní formou (autor jako pán nad smyslem textu) </a:t>
            </a:r>
          </a:p>
          <a:p>
            <a:r>
              <a:rPr lang="cs-CZ" sz="1800" dirty="0">
                <a:effectLst/>
                <a:ea typeface="Times New Roman" panose="02020603050405020304" pitchFamily="18" charset="0"/>
              </a:rPr>
              <a:t>pojetí textu jako stabilní a autorizované formy </a:t>
            </a:r>
          </a:p>
          <a:p>
            <a:pPr lvl="1">
              <a:buSzPts val="24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důvody </a:t>
            </a:r>
            <a:r>
              <a:rPr lang="cs-CZ" sz="1800" b="1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technické</a:t>
            </a:r>
            <a:r>
              <a:rPr lang="cs-CZ" sz="1800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: knihtisk jako splnění snu o věrné kopii, jako ideální spojení mnohosti s neměnností     </a:t>
            </a:r>
          </a:p>
          <a:p>
            <a:pPr lvl="1">
              <a:buSzPts val="24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cs-CZ" sz="1800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důvody </a:t>
            </a:r>
            <a:r>
              <a:rPr lang="cs-CZ" sz="1800" b="1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právní</a:t>
            </a:r>
            <a:r>
              <a:rPr lang="cs-CZ" sz="1800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 a </a:t>
            </a:r>
            <a:r>
              <a:rPr lang="cs-CZ" sz="1800" b="1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intelektuální</a:t>
            </a:r>
            <a:r>
              <a:rPr lang="cs-CZ" sz="1800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: vytvoření instance </a:t>
            </a:r>
            <a:r>
              <a:rPr lang="cs-CZ" sz="1800" i="1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autorizace</a:t>
            </a:r>
            <a:r>
              <a:rPr lang="cs-CZ" sz="1800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, myšlenka literárního vlastnictví získává právní sílu (vznik </a:t>
            </a:r>
            <a:r>
              <a:rPr lang="cs-CZ" sz="1800" i="1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autorského práva</a:t>
            </a:r>
            <a:r>
              <a:rPr lang="cs-CZ" sz="1800" dirty="0"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 </a:t>
            </a:r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Kniha jako majetek </a:t>
            </a:r>
          </a:p>
          <a:p>
            <a:pPr marL="0" indent="0">
              <a:buNone/>
            </a:pPr>
            <a:r>
              <a:rPr lang="cs-CZ" sz="1800" dirty="0"/>
              <a:t>	hmotný – majitelem je nakladatel </a:t>
            </a:r>
          </a:p>
          <a:p>
            <a:pPr marL="0" indent="0">
              <a:buNone/>
            </a:pPr>
            <a:r>
              <a:rPr lang="cs-CZ" sz="1800" dirty="0"/>
              <a:t>	duševní – majitelem je autor  </a:t>
            </a:r>
          </a:p>
        </p:txBody>
      </p:sp>
    </p:spTree>
    <p:extLst>
      <p:ext uri="{BB962C8B-B14F-4D97-AF65-F5344CB8AC3E}">
        <p14:creationId xmlns:p14="http://schemas.microsoft.com/office/powerpoint/2010/main" val="307109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116BF-7BBD-40EE-B9EA-559CF838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 literatura?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3E0462-9E5B-40BC-AFD7-10FF3CD6C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pojem etymologicky spjat s písmem </a:t>
            </a:r>
          </a:p>
          <a:p>
            <a:pPr marL="457200" lvl="1" indent="0">
              <a:buNone/>
            </a:pPr>
            <a:r>
              <a:rPr lang="cs-CZ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→</a:t>
            </a:r>
            <a:r>
              <a:rPr lang="cs-CZ" sz="18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cs-CZ" sz="18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</a:rPr>
              <a:t>slovesné projevy fixované písmem vs. ústní slovesnost </a:t>
            </a:r>
            <a:r>
              <a:rPr lang="cs-CZ" sz="1800" dirty="0">
                <a:ea typeface="Calibri" panose="020F0502020204030204" pitchFamily="34" charset="0"/>
              </a:rPr>
              <a:t>("</a:t>
            </a:r>
            <a:r>
              <a:rPr lang="cs-CZ" sz="1800" dirty="0">
                <a:effectLst/>
                <a:ea typeface="Calibri" panose="020F0502020204030204" pitchFamily="34" charset="0"/>
              </a:rPr>
              <a:t>orální literatura“)</a:t>
            </a:r>
            <a:r>
              <a:rPr lang="cs-CZ" sz="1800" dirty="0">
                <a:ea typeface="Calibri" panose="020F0502020204030204" pitchFamily="34" charset="0"/>
              </a:rPr>
              <a:t> </a:t>
            </a:r>
            <a:endParaRPr lang="cs-CZ" sz="1800" dirty="0">
              <a:effectLst/>
              <a:ea typeface="Calibri" panose="020F0502020204030204" pitchFamily="34" charset="0"/>
              <a:cs typeface="Calibri"/>
            </a:endParaRPr>
          </a:p>
          <a:p>
            <a:endParaRPr lang="cs-CZ" sz="1800" dirty="0">
              <a:effectLst/>
              <a:ea typeface="Calibri" panose="020F0502020204030204" pitchFamily="34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</a:rPr>
              <a:t> historická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podmíněnost konceptu literatury (v dějinách evropské kultury):  </a:t>
            </a:r>
          </a:p>
          <a:p>
            <a:pPr lvl="1"/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středověk: schopnost číst (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litteratus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	</a:t>
            </a:r>
          </a:p>
          <a:p>
            <a:pPr lvl="1"/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raný novověk: poznání  </a:t>
            </a:r>
          </a:p>
          <a:p>
            <a:pPr lvl="1"/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18. století: literatura jako beletrie (krásná literatura; imaginativní psaní), tj. dílo s primárně estetickou funkcí – autonomizace estetična;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estetizace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autonomizace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umění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7975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081BF-431A-473D-8A40-D9030ADC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předmoderní funkce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C172C-AC2F-4D1B-B86F-1E1FF6557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estetická reprezentace náboženství (náboženský, kultický úkon, komunikační nástroj s Bohem)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reprezentace sociálních, politických a mocenských strategií, nástroj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sebereprezentace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sebekonstituování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sebeidentifikace (především kolektivní) 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didaktický nástroj </a:t>
            </a:r>
          </a:p>
          <a:p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nástroj kolektivní paměti, nástroj uchovávání kolektivního vědění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80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F4089-BEEB-4CCC-AD97-09C70724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docere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cs-CZ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delectare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E5A46-9876-48D2-B3E0-9979BBFB6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základní požadavek na literaturu (do 18. století)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„řečník nemá jen poučit, ale i dojmout a pobavit posluchače“ (Cicero: 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optimo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genere</a:t>
            </a: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oratorum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estetika účinku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působení na adresáta (poetika splývá s rétorikou, tj. uměním přesvědčivé řeči, uměním působit silou slova)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→ těžiště v recipientovi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estetika výrazu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umění jako ryzí, bezprostřední výraz tvořivého individua, cílem je tlumočení individuálních prožitků (kult génia)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→ těžiště v autorovi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problematičnost uplatnění novodobých měřítek na starou literaturu →  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pragmatické vymezení literatury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Culler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 = vše, co daná společnost vnímá jako literaturu (nezřetelná a proměnlivá hranice mezi literaturou a non-literaturou – literární texty koexistují s jinými typy textových výpovědí)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70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2A2D9-68E2-41CA-BF0D-78296785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Koncept národní literatury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0F5C9D-A2EF-4B95-8089-AA103B3A9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členění světové, resp. evropské literatury (umění) do tzv.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národních literatur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↔ představa umění (literatury) jako zvláště výrazného projevu ducha jednotlivých národů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formování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národních filologií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(19. století) – potřeba formulovat příběh národní literatury jako projev úsilí prokázat vlastní kontinuální vývojovou linii, a tím postulovat právo svého národa na svébytnou existenci v přítomnosti i budoucnosti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jungmannovský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lingvocentrický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koncept české národní kultury (literatury) – ideál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monoglosie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(koncept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národního jazyka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→ výhradní zájem o česky psané texty → dějiny (starší) české literatury konstituovány jako dějiny literatury psané česky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vícejazyčnost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(české) středověké a raně novověké literatury – staroslověnština, latina, hebrejština, němčina ad. jako literární jazyky starší české literatury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(Josef Truhlář, Jan 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Vilikovský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Arnošt Kraus; Roman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Jakobson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Josef Vašica)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27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4A283-37B3-4BE0-8433-05337A4C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Limity národního referenčního rámce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322250-64A0-4F69-96DF-BD2C4CBF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utváření hierarchií evropských národních společenství podle ekonomicko-politické a vojenské síly moderních evropských států – koncept pokrokového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zaostalé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periferie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(kultura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vysílající-ovlivňující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vs. kultura přijímající)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země mimo politické a kulturní centrum odsouzeny do situace „nevlastních“ dějin, dějin vlivů – závislost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„malých“ literatur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výkladových konceptech formulovaných na literárním materiálu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„velkých“ literatur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existence odlišného nebo absentujícího typu literární produkce hodnocena jako deficit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předmoderní době společenství definována nejen národně a jazykově, ale též, resp. spíše konfesijně, řeholně, teritoriálně-feudálně, sociálními sítěmi rodinnými, učenecko-intelektuálními 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37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9E813-4A25-424E-963B-558B2E8D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altLang="cs-CZ" sz="4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raně novověká (non-faktuální) próza </a:t>
            </a: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3A7C42-6999-405E-B028-CFB19B6E56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93137"/>
            <a:ext cx="10515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traumatické téma v dějinách české literatury – poukaz na to, co v ní „chybí“ ve srovnání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„ velkými“ národními literaturami raného novověku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novodobou literaturou (neúspěšné hledání „počátků“ novověkosti v 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bohemikální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raně novověké 	próze – dominuje jiný typ prózy, preference jiných produkčních i recepčních postupů)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hledání „předchůdců“, „prvotních zárodků“ novodobých prozaických žánrů – neúspěšné, konstatovány nepřehlédnutelné odlišnosti a specifika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produktivnost přístupu, jenž od teleologického pohledu na českou raně novověkou prózu upustil (viz </a:t>
            </a:r>
            <a:r>
              <a:rPr lang="cs-CZ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např. výzkum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české barokní kazatelské produkce)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959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946E930D6BFA4A8230C713FF729B4E" ma:contentTypeVersion="3" ma:contentTypeDescription="Vytvoří nový dokument" ma:contentTypeScope="" ma:versionID="6b2c013624f1413eb3800ffee8ba9aec">
  <xsd:schema xmlns:xsd="http://www.w3.org/2001/XMLSchema" xmlns:xs="http://www.w3.org/2001/XMLSchema" xmlns:p="http://schemas.microsoft.com/office/2006/metadata/properties" xmlns:ns2="a144d231-73ff-41dc-8c5d-eb840b0570e7" targetNamespace="http://schemas.microsoft.com/office/2006/metadata/properties" ma:root="true" ma:fieldsID="3dafac4bc8adbe6cead8a3ff5679e948" ns2:_="">
    <xsd:import namespace="a144d231-73ff-41dc-8c5d-eb840b0570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4d231-73ff-41dc-8c5d-eb840b0570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A11C4C-CEA4-4643-9EEC-FA6F82C3F6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916A1-10A6-4B04-B347-D5FFAFFCBA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BC5EB5-A481-4358-B278-D273797ADA8B}"/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763</Words>
  <Application>Microsoft Office PowerPoint</Application>
  <PresentationFormat>Širokoúhlá obrazovka</PresentationFormat>
  <Paragraphs>73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Co je (národní) literatura? </vt:lpstr>
      <vt:lpstr>Prezentace aplikace PowerPoint</vt:lpstr>
      <vt:lpstr>Situace literatury od přelomu 18. a 19. století</vt:lpstr>
      <vt:lpstr>Co je literatura?</vt:lpstr>
      <vt:lpstr>Nejdůležitější předmoderní funkce literatury</vt:lpstr>
      <vt:lpstr>„docere et delectare“ </vt:lpstr>
      <vt:lpstr>Koncept národní literatury</vt:lpstr>
      <vt:lpstr>Limity národního referenčního rámce</vt:lpstr>
      <vt:lpstr>Česká raně novověká (non-faktuální) próza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(národní) literatura? </dc:title>
  <dc:creator>Škarpová, Marie</dc:creator>
  <cp:lastModifiedBy>Škarpová, Marie</cp:lastModifiedBy>
  <cp:revision>13</cp:revision>
  <dcterms:created xsi:type="dcterms:W3CDTF">2021-03-01T10:19:39Z</dcterms:created>
  <dcterms:modified xsi:type="dcterms:W3CDTF">2022-03-15T21:35:50Z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0x010100CE946E930D6BFA4A8230C713FF729B4E</vt:lpwstr>
  </property>
</Properties>
</file>