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45" r:id="rId3"/>
    <p:sldId id="357" r:id="rId4"/>
    <p:sldId id="355" r:id="rId5"/>
    <p:sldId id="347" r:id="rId6"/>
    <p:sldId id="358" r:id="rId7"/>
    <p:sldId id="359" r:id="rId8"/>
    <p:sldId id="360" r:id="rId9"/>
    <p:sldId id="352" r:id="rId10"/>
    <p:sldId id="361" r:id="rId11"/>
    <p:sldId id="362" r:id="rId12"/>
    <p:sldId id="353" r:id="rId13"/>
    <p:sldId id="363" r:id="rId14"/>
    <p:sldId id="378" r:id="rId15"/>
    <p:sldId id="379" r:id="rId16"/>
    <p:sldId id="364" r:id="rId17"/>
    <p:sldId id="365" r:id="rId18"/>
    <p:sldId id="348" r:id="rId19"/>
    <p:sldId id="366" r:id="rId20"/>
    <p:sldId id="367" r:id="rId21"/>
    <p:sldId id="368" r:id="rId22"/>
    <p:sldId id="369" r:id="rId23"/>
    <p:sldId id="349" r:id="rId24"/>
    <p:sldId id="370" r:id="rId25"/>
    <p:sldId id="380" r:id="rId26"/>
    <p:sldId id="371" r:id="rId27"/>
    <p:sldId id="372" r:id="rId28"/>
    <p:sldId id="350" r:id="rId29"/>
    <p:sldId id="373" r:id="rId30"/>
    <p:sldId id="375" r:id="rId31"/>
    <p:sldId id="356" r:id="rId32"/>
    <p:sldId id="376" r:id="rId33"/>
    <p:sldId id="377" r:id="rId34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19.html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20.html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21.html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22.html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23.html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17.html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ped/kat/KRus/fonetika/ch18.html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894E0F-D252-40B9-9A7B-9754FDC1D3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Краткое введение в практическую фонетику русского языка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A895CF-9861-4B0F-842D-FAE0FA042E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>
                <a:solidFill>
                  <a:srgbClr val="00B050"/>
                </a:solidFill>
              </a:rPr>
              <a:t>Jazyková cvičení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3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FAB857-CBB0-4639-B10E-E32643B78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855" y="757083"/>
            <a:ext cx="9298289" cy="39034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D0D7AF-DBBD-4444-97D3-02311FAF5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854" y="4660491"/>
            <a:ext cx="9298289" cy="126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21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CB418B-4813-4A52-BFDF-8388D72DE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344129"/>
            <a:ext cx="5269741" cy="30152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2C6D86-2CFB-4875-B2F4-6C30CDF4E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571" y="-1"/>
            <a:ext cx="6230429" cy="60960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C63924-9088-4683-A463-658EDDBC3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19801"/>
            <a:ext cx="5961571" cy="20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4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1F56845-FB97-4D1B-B37C-2663AAD8B3FC}"/>
              </a:ext>
            </a:extLst>
          </p:cNvPr>
          <p:cNvSpPr/>
          <p:nvPr/>
        </p:nvSpPr>
        <p:spPr>
          <a:xfrm>
            <a:off x="1445342" y="892728"/>
            <a:ext cx="96552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ИК-3: восходящий тон с последующим падением.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интонационная конструкция употребляется в вопросительных предложениях без вопросительного слова. Центр ИК3 находится на том составляющем предложения, на котором говорящий акцентирует внимание.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Антон? Ее зовут Наташа? Вы были в театре?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C1B835-C637-421A-BF1D-9778F4914A4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27027" r="1535" b="58809"/>
          <a:stretch/>
        </p:blipFill>
        <p:spPr bwMode="auto">
          <a:xfrm>
            <a:off x="3052915" y="3759338"/>
            <a:ext cx="6440129" cy="1284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C18A556-0402-4E70-AA25-6935C1C0E781}"/>
              </a:ext>
            </a:extLst>
          </p:cNvPr>
          <p:cNvSpPr/>
          <p:nvPr/>
        </p:nvSpPr>
        <p:spPr>
          <a:xfrm>
            <a:off x="3052915" y="5309418"/>
            <a:ext cx="73496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https://is.muni.cz/do/ped/kat/KRus/fonetika/ch19.html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877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CDD69E-48E3-47C9-B745-B6CE6C153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3" y="256821"/>
            <a:ext cx="10185369" cy="63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BC2CFC-3C64-4691-869E-74592F99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10" y="825911"/>
            <a:ext cx="8886787" cy="52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2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60FDAB-A188-4981-A1E5-ACDCEA85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29" y="428260"/>
            <a:ext cx="9143999" cy="61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0D7E3EC-874E-4CF9-9450-6074F12B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56" y="544707"/>
            <a:ext cx="7769834" cy="22968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ECA07E-D72D-4C95-B672-979A980D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097" y="2509364"/>
            <a:ext cx="3622351" cy="41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3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9A9733-0616-4A7A-92BF-295107A10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16" y="255639"/>
            <a:ext cx="5057173" cy="63319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13F8769-0EDD-4830-B515-29D2EEF9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443" y="1553496"/>
            <a:ext cx="4896466" cy="50341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CCE487-BE06-4687-8AFD-7CEFC557C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44129"/>
            <a:ext cx="4375354" cy="188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83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DE8C4CF-37FF-41C4-9349-FDFA6932ADB8}"/>
              </a:ext>
            </a:extLst>
          </p:cNvPr>
          <p:cNvSpPr/>
          <p:nvPr/>
        </p:nvSpPr>
        <p:spPr>
          <a:xfrm>
            <a:off x="1288026" y="854248"/>
            <a:ext cx="98356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ИК-4: нисходяще-восходящий тон.</a:t>
            </a:r>
          </a:p>
          <a:p>
            <a:pPr algn="ctr"/>
            <a:endParaRPr lang="ru-RU" sz="24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интонационная конструкция употребляется в предложениях с противопоставлением. Центр ИК4 находится на слове, употребляющемся после союза а.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вы? А это?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2F6BD6-016D-4570-9321-2DCA8B7D301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40975" r="-678" b="44100"/>
          <a:stretch/>
        </p:blipFill>
        <p:spPr bwMode="auto">
          <a:xfrm>
            <a:off x="2674374" y="3428999"/>
            <a:ext cx="7020232" cy="1339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ACD9366-B2D7-477F-B4C0-D27B25BB53D6}"/>
              </a:ext>
            </a:extLst>
          </p:cNvPr>
          <p:cNvSpPr/>
          <p:nvPr/>
        </p:nvSpPr>
        <p:spPr>
          <a:xfrm>
            <a:off x="2674374" y="5035070"/>
            <a:ext cx="7020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https://is.muni.cz/do/ped/kat/KRus/fonetika/ch20.html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5648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47A1FC-DD26-406F-AD22-1BDCB09B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39" y="973393"/>
            <a:ext cx="10224937" cy="49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1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AC250C0-9ABD-4694-B8E5-E484DEB68A1B}"/>
              </a:ext>
            </a:extLst>
          </p:cNvPr>
          <p:cNvSpPr/>
          <p:nvPr/>
        </p:nvSpPr>
        <p:spPr>
          <a:xfrm>
            <a:off x="4459173" y="413078"/>
            <a:ext cx="242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Open Sans"/>
              </a:rPr>
              <a:t>Интонация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B7928E2-1C5A-402E-B244-FA9F8D24BFFD}"/>
              </a:ext>
            </a:extLst>
          </p:cNvPr>
          <p:cNvSpPr/>
          <p:nvPr/>
        </p:nvSpPr>
        <p:spPr>
          <a:xfrm>
            <a:off x="1061884" y="1179870"/>
            <a:ext cx="10835148" cy="200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&amp;quot"/>
              </a:rPr>
              <a:t>ИНТОНАЦИЯ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–– это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изменение основного тона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при произнесении звука, слога, слова, фразы, предложения. 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Интонация может быть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</a:rPr>
              <a:t>восходящая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(акутовая, повышающаяся),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</a:rPr>
              <a:t>восходяще-нисходящая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</a:rPr>
              <a:t>нисходящая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(падающая, понижающаяся, циркумфлексная).</a:t>
            </a:r>
            <a:endParaRPr lang="cs-CZ" sz="24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9089453-3739-4E67-A54E-BF70EF0B2D9B}"/>
              </a:ext>
            </a:extLst>
          </p:cNvPr>
          <p:cNvSpPr/>
          <p:nvPr/>
        </p:nvSpPr>
        <p:spPr>
          <a:xfrm>
            <a:off x="1061884" y="3397934"/>
            <a:ext cx="104320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Средства: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1)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мелодика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т.е. движение тона по фразе, 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2)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ударение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3)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паузы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т.е. перерывы различной длительности в звучании, 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4)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тембр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голоса, играющий важную роль, особенно в эмоциональной окраске речи.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26345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78F7A2-BD10-4BCC-A373-C2BC65D0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303" y="275303"/>
            <a:ext cx="6469626" cy="64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48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4A1CDC-F4CA-4595-9097-53D947F9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72" y="0"/>
            <a:ext cx="5538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06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C090BE-2D6D-4D76-A93F-919669CB4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35" y="0"/>
            <a:ext cx="5132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3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14ED228-0809-4F2A-858C-1295D5ED86AF}"/>
              </a:ext>
            </a:extLst>
          </p:cNvPr>
          <p:cNvSpPr/>
          <p:nvPr/>
        </p:nvSpPr>
        <p:spPr>
          <a:xfrm>
            <a:off x="707923" y="831192"/>
            <a:ext cx="104025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ИК-5: сочетание восходящего, ровного и нисходящего тонов (имеется два центра: на гласном первого центра тон повышается, на гласном второго центра — понижается.</a:t>
            </a:r>
          </a:p>
          <a:p>
            <a:pPr lvl="1"/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интонационная конструкция употребляется в восклицательных предложениях для выражения и усиления оценки, начинающихся с вопросительного слова, на котором всегда находится центр ИК5. Центр имеет резкое повышение основного тона.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сегодня день!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1DC4CE-70F1-4482-B948-4B2FBDC753C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56352" r="-678" b="28725"/>
          <a:stretch/>
        </p:blipFill>
        <p:spPr bwMode="auto">
          <a:xfrm>
            <a:off x="2544025" y="4339200"/>
            <a:ext cx="7103950" cy="1373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9FD713C-42E5-435E-AF1B-2FDD0AB1E2E0}"/>
              </a:ext>
            </a:extLst>
          </p:cNvPr>
          <p:cNvSpPr/>
          <p:nvPr/>
        </p:nvSpPr>
        <p:spPr>
          <a:xfrm>
            <a:off x="2544025" y="5842142"/>
            <a:ext cx="70325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https://is.muni.cz/do/ped/kat/KRus/fonetika/ch21.html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986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1D3DDE-5196-4003-8831-3F52C1BE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7" y="2054942"/>
            <a:ext cx="10805652" cy="26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78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370698-3659-488E-B37E-3A21F103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85" y="776747"/>
            <a:ext cx="10153706" cy="53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75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63511F-4D59-4B73-A424-21A1C6E6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561265" y="934065"/>
            <a:ext cx="9362374" cy="51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7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41C42A-8B1A-4436-ABAB-1C82B4646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940364" y="845574"/>
            <a:ext cx="9771672" cy="4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46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3FEB6EA-7916-47CC-AA8B-B41405809163}"/>
              </a:ext>
            </a:extLst>
          </p:cNvPr>
          <p:cNvSpPr/>
          <p:nvPr/>
        </p:nvSpPr>
        <p:spPr>
          <a:xfrm>
            <a:off x="1406013" y="1098359"/>
            <a:ext cx="946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ИК-6: сочетание восходящего и ровного тонов.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использования данной конструкции включает как оценочные восклицания (Какой 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 тёплый!), так и выражение недоумения (Ка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у них обычаи?).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сок вкусный!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B54FC7-03E8-4E63-A1CE-5F09394E81F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70824" r="-678" b="14252"/>
          <a:stretch/>
        </p:blipFill>
        <p:spPr bwMode="auto">
          <a:xfrm>
            <a:off x="3094631" y="3820650"/>
            <a:ext cx="6698298" cy="13831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2D5A13E-5EB3-4BDA-A7CD-CB2B0B49B4CB}"/>
              </a:ext>
            </a:extLst>
          </p:cNvPr>
          <p:cNvSpPr/>
          <p:nvPr/>
        </p:nvSpPr>
        <p:spPr>
          <a:xfrm>
            <a:off x="3175819" y="5555226"/>
            <a:ext cx="71578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https://is.muni.cz/do/ped/kat/KRus/fonetika/ch22.html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2761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B888E3F-2CE6-4AA1-8921-1880F826CE6E}"/>
              </a:ext>
            </a:extLst>
          </p:cNvPr>
          <p:cNvSpPr/>
          <p:nvPr/>
        </p:nvSpPr>
        <p:spPr>
          <a:xfrm>
            <a:off x="2015613" y="648930"/>
            <a:ext cx="84459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Упражнение 1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ИК2	Тепло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сегодня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утверждение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подчёркиванием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ИК3	Тепло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сегодня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?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вопрос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 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ИК6	Тепло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сегодня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: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очень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тепло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ИК5 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требование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: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дайте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!)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ИК3	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?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вопрос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 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ИЛ6	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! (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количества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воды</a:t>
            </a:r>
            <a:r>
              <a:rPr lang="ru-RU" sz="2400" dirty="0">
                <a:solidFill>
                  <a:srgbClr val="000000"/>
                </a:solidFill>
                <a:latin typeface="Tw Cen MT" panose="020B0602020104020603" pitchFamily="34" charset="-18"/>
              </a:rPr>
              <a:t>)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</a:rPr>
              <a:t> </a:t>
            </a:r>
            <a:endParaRPr lang="cs-CZ" sz="2400" dirty="0"/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Упражнение 2</a:t>
            </a:r>
            <a:endParaRPr lang="cs-CZ" sz="2400" dirty="0"/>
          </a:p>
          <a:p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любú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л: | любó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вь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ещё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мóжет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,| В душé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моéй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погáсла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совсé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м;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пýсть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онá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бóльше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тревó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жит; | Я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хочý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печá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лить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| ничé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|| Я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любú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 | безмó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лвно, | безнадé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жно,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рóб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остью,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рé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вностью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томúм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| Я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любúл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тá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úскренне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| тá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нéжно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дá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вам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| </a:t>
            </a:r>
            <a:r>
              <a:rPr lang="cs-CZ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любúмой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 | другú</a:t>
            </a:r>
            <a:r>
              <a:rPr lang="cs-CZ" sz="24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9393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C576D5-E703-4E5A-9D7C-9461040A8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12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40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47DEE98-FD63-4315-8349-BA30FA0D36B1}"/>
              </a:ext>
            </a:extLst>
          </p:cNvPr>
          <p:cNvSpPr/>
          <p:nvPr/>
        </p:nvSpPr>
        <p:spPr>
          <a:xfrm>
            <a:off x="3048000" y="389247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Вороне где-то бог послал кусочек сыру; На ель Ворона </a:t>
            </a:r>
            <a:r>
              <a:rPr lang="ru-RU" sz="2000" dirty="0" err="1">
                <a:solidFill>
                  <a:srgbClr val="2A2A2A"/>
                </a:solidFill>
                <a:latin typeface="Arial" panose="020B0604020202020204" pitchFamily="34" charset="0"/>
              </a:rPr>
              <a:t>взгромоздясь</a:t>
            </a:r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, Позавтракать было совсем уж собралась, Да призадумалась, а сыр во рту держала. На ту беду Лиса </a:t>
            </a:r>
            <a:r>
              <a:rPr lang="ru-RU" sz="2000" dirty="0" err="1">
                <a:solidFill>
                  <a:srgbClr val="2A2A2A"/>
                </a:solidFill>
                <a:latin typeface="Arial" panose="020B0604020202020204" pitchFamily="34" charset="0"/>
              </a:rPr>
              <a:t>близехонько</a:t>
            </a:r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 бежала; Вдруг сырный дух Лису остановил: Лисица видит сыр, Лисицу сыр пленил. Плутовка к дереву на цыпочках подходит; Вертит хвостом, с Вороны глаз не сводит </a:t>
            </a:r>
            <a:r>
              <a:rPr lang="ru-RU" sz="2000" dirty="0">
                <a:solidFill>
                  <a:srgbClr val="92D050"/>
                </a:solidFill>
                <a:latin typeface="Arial" panose="020B0604020202020204" pitchFamily="34" charset="0"/>
              </a:rPr>
              <a:t>И говорит так сладко, чуть дыша: "Голубушка, как хороша! Ну что за шейка, что за глазки! Рассказывать, так, право, сказки! Какие </a:t>
            </a:r>
            <a:r>
              <a:rPr lang="ru-RU" sz="2000" dirty="0" err="1">
                <a:solidFill>
                  <a:srgbClr val="92D050"/>
                </a:solidFill>
                <a:latin typeface="Arial" panose="020B0604020202020204" pitchFamily="34" charset="0"/>
              </a:rPr>
              <a:t>перушки</a:t>
            </a:r>
            <a:r>
              <a:rPr lang="ru-RU" sz="2000" dirty="0">
                <a:solidFill>
                  <a:srgbClr val="92D050"/>
                </a:solidFill>
                <a:latin typeface="Arial" panose="020B0604020202020204" pitchFamily="34" charset="0"/>
              </a:rPr>
              <a:t>! какой носок! И, верно, ангельский быть должен голосок!</a:t>
            </a:r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 Спой, светик, не стыдись! Что, ежели, сестрица, При красоте такой и петь ты мастерица, - Ведь ты б у нас была царь-птица!" </a:t>
            </a:r>
            <a:r>
              <a:rPr lang="ru-RU" sz="2000" dirty="0" err="1">
                <a:solidFill>
                  <a:srgbClr val="2A2A2A"/>
                </a:solidFill>
                <a:latin typeface="Arial" panose="020B0604020202020204" pitchFamily="34" charset="0"/>
              </a:rPr>
              <a:t>Вещуньина</a:t>
            </a:r>
            <a:r>
              <a:rPr lang="ru-RU" sz="2000" dirty="0">
                <a:solidFill>
                  <a:srgbClr val="2A2A2A"/>
                </a:solidFill>
                <a:latin typeface="Arial" panose="020B0604020202020204" pitchFamily="34" charset="0"/>
              </a:rPr>
              <a:t> с похвал вскружилась голова, От радости в зобу дыханье сперло, - И на приветливы Лисицыны слова Ворона каркнула во все воронье горло: Сыр выпал — с ним была плутовка такова.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79433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F5DE620-0EEC-4709-ABA1-E4B5142EFFC5}"/>
              </a:ext>
            </a:extLst>
          </p:cNvPr>
          <p:cNvSpPr/>
          <p:nvPr/>
        </p:nvSpPr>
        <p:spPr>
          <a:xfrm>
            <a:off x="1553497" y="851704"/>
            <a:ext cx="9340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ИК-7: сочетание восходящего тона со смычкой голосовых связок в конце артикуляции гласного центра, что отличает ИК-­7 от ИК­-3.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конструкция служит выражению экспрессивной оценки. 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он специалист! Только вид делает.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F61ED5-5840-4AA3-9AB5-3E193C8DADE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85295" r="-678" b="-219"/>
          <a:stretch/>
        </p:blipFill>
        <p:spPr bwMode="auto">
          <a:xfrm>
            <a:off x="2861186" y="3572284"/>
            <a:ext cx="6646607" cy="1206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B4D3D3F-EF4B-49F0-BA03-4737B7E0EA8D}"/>
              </a:ext>
            </a:extLst>
          </p:cNvPr>
          <p:cNvSpPr/>
          <p:nvPr/>
        </p:nvSpPr>
        <p:spPr>
          <a:xfrm>
            <a:off x="2861186" y="5004308"/>
            <a:ext cx="74233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https://is.muni.cz/do/ped/kat/KRus/fonetika/ch23.html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2363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30E43B2-AB46-4FBE-A588-AB4447C910AC}"/>
              </a:ext>
            </a:extLst>
          </p:cNvPr>
          <p:cNvSpPr/>
          <p:nvPr/>
        </p:nvSpPr>
        <p:spPr>
          <a:xfrm>
            <a:off x="4925960" y="174328"/>
            <a:ext cx="7157883" cy="3954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ИК-7 употребляется для выражения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отрицательной оценки: 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Какáя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она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красáвица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(не красавица)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какóй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прáздник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(не праздник)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Какой он отличник! (не отличник)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экспрессивного несогласия: 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Когдá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бýдет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(то есть не скоро)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Гдé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он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отдыхáл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(то есть не отдыхал)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98B354D-CF6C-4527-BB1F-00F5CA17D5BD}"/>
              </a:ext>
            </a:extLst>
          </p:cNvPr>
          <p:cNvSpPr/>
          <p:nvPr/>
        </p:nvSpPr>
        <p:spPr>
          <a:xfrm>
            <a:off x="521110" y="425281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Упражнение: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Какой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он специалист! Только вид делает; Какой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он хулиган! Он просто шалун;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Где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там он отдыхал! Все лето занимался;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Где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там он отличник! Четверки да тройки;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Какое</a:t>
            </a: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жарко! В пальто ходим.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63055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F798143-C81E-4518-A7C1-637C5641F95E}"/>
              </a:ext>
            </a:extLst>
          </p:cNvPr>
          <p:cNvSpPr/>
          <p:nvPr/>
        </p:nvSpPr>
        <p:spPr>
          <a:xfrm>
            <a:off x="2851355" y="143485"/>
            <a:ext cx="7541342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1.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Слушайте, различайте вопрос и отрицание. Продолжите диалог.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Когдá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было? Когдá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было!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Когдá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он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приéдет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Когдá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он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приéдет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Какáя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них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библиотéка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Какáя</a:t>
            </a:r>
            <a:r>
              <a:rPr lang="ru-RU" sz="20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них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библиотéка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2.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Ответьте отрицательно на вопросы, используйте ИК-7.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Образец:  ИК-3: - Пойдём в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кинó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  ИК-7: - Да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кудá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там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кинó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Мне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нéкогда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ужé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обéдал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Пойдём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сегóдня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теáтр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Поедéм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катóк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 </a:t>
            </a:r>
          </a:p>
          <a:p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Послýшаем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мýзыку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9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7FBA2C-984C-40A3-8F85-0582BB4D6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97" y="1525656"/>
            <a:ext cx="9389806" cy="36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5498E31-E922-4DBB-AD65-C55E189A0618}"/>
              </a:ext>
            </a:extLst>
          </p:cNvPr>
          <p:cNvSpPr/>
          <p:nvPr/>
        </p:nvSpPr>
        <p:spPr>
          <a:xfrm>
            <a:off x="1474839" y="833899"/>
            <a:ext cx="95176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ИК-1: нисходящий тон на гласном центра.</a:t>
            </a:r>
          </a:p>
          <a:p>
            <a:endParaRPr lang="ru-RU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Эта конструкция употребляется в повествовательных предложениях для обозначения интонации завершенности действия. Центр ИК1 может передвигаться в зависимости от того, что хочет выразить говорящий. Например: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Анна стоит на мосту. Наташа поет.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8CAEDC6-CBBB-47F2-8A40-637CA3541E6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r="-16" b="87468"/>
          <a:stretch/>
        </p:blipFill>
        <p:spPr bwMode="auto">
          <a:xfrm>
            <a:off x="2930014" y="3715778"/>
            <a:ext cx="6508954" cy="1151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0F59B45-E250-4F98-A065-D68B79F1691A}"/>
              </a:ext>
            </a:extLst>
          </p:cNvPr>
          <p:cNvSpPr/>
          <p:nvPr/>
        </p:nvSpPr>
        <p:spPr>
          <a:xfrm>
            <a:off x="2930014" y="5285437"/>
            <a:ext cx="72070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https://is.muni.cz/do/ped/kat/KRus/fonetika/ch17.html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236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891CED2-C975-4A2D-8B5F-5EB528D2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60" y="1887793"/>
            <a:ext cx="9056164" cy="30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0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3949A7D-483E-4230-B3C4-29577A237B1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3" r="50601" b="70340"/>
          <a:stretch/>
        </p:blipFill>
        <p:spPr bwMode="auto">
          <a:xfrm>
            <a:off x="2733369" y="0"/>
            <a:ext cx="7236542" cy="3726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2C8F91-4C3C-415E-8357-C1675E8E5F4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 t="730" r="-276" b="87211"/>
          <a:stretch/>
        </p:blipFill>
        <p:spPr bwMode="auto">
          <a:xfrm>
            <a:off x="2733369" y="4168877"/>
            <a:ext cx="7236541" cy="1474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1419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10A7986-2631-492E-8A77-F3B7D7E6F41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 t="12307" r="-276" b="21925"/>
          <a:stretch/>
        </p:blipFill>
        <p:spPr bwMode="auto">
          <a:xfrm>
            <a:off x="2910348" y="0"/>
            <a:ext cx="6145161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7950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0EAFB6A-DE95-4CC3-9AB6-BAA95E89F3E9}"/>
              </a:ext>
            </a:extLst>
          </p:cNvPr>
          <p:cNvSpPr/>
          <p:nvPr/>
        </p:nvSpPr>
        <p:spPr>
          <a:xfrm>
            <a:off x="1641987" y="912393"/>
            <a:ext cx="95766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ИК-2: нисходящий тон в сочетании с некоторым усилением словесного ударения на гласном центра.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интонационная конструкция употребляется в вопросительных предложениях с вопросительным словом. Центр ИК2 расположен всегда на вопросительном слове.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Например: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пьет сок? Как поет Наташа?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61868B-6479-4A8F-91A4-EAE5F18F2CE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12209" r="206" b="73280"/>
          <a:stretch/>
        </p:blipFill>
        <p:spPr bwMode="auto">
          <a:xfrm>
            <a:off x="2792361" y="3982065"/>
            <a:ext cx="6833420" cy="1238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5564838-C5F7-455B-BC27-6A25CD556450}"/>
              </a:ext>
            </a:extLst>
          </p:cNvPr>
          <p:cNvSpPr/>
          <p:nvPr/>
        </p:nvSpPr>
        <p:spPr>
          <a:xfrm>
            <a:off x="2792361" y="5576275"/>
            <a:ext cx="79837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3"/>
              </a:rPr>
              <a:t>https://is.muni.cz/do/ped/kat/KRus/fonetika/ch18.html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036764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2962</TotalTime>
  <Words>1055</Words>
  <Application>Microsoft Office PowerPoint</Application>
  <PresentationFormat>Širokoúhlá obrazovka</PresentationFormat>
  <Paragraphs>76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&amp;quot</vt:lpstr>
      <vt:lpstr>Arial</vt:lpstr>
      <vt:lpstr>Calibri</vt:lpstr>
      <vt:lpstr>Open Sans</vt:lpstr>
      <vt:lpstr>Times New Roman</vt:lpstr>
      <vt:lpstr>Tw Cen MT</vt:lpstr>
      <vt:lpstr>Kapka</vt:lpstr>
      <vt:lpstr>Краткое введение в практическую фонетику русского языка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Краткое введение в практическую фонетику русского языка</dc:title>
  <dc:creator>Veronika</dc:creator>
  <cp:lastModifiedBy>Veronika Stranz-Nikitina</cp:lastModifiedBy>
  <cp:revision>63</cp:revision>
  <cp:lastPrinted>2019-09-22T09:35:33Z</cp:lastPrinted>
  <dcterms:created xsi:type="dcterms:W3CDTF">2019-09-17T07:55:29Z</dcterms:created>
  <dcterms:modified xsi:type="dcterms:W3CDTF">2021-01-14T08:24:14Z</dcterms:modified>
</cp:coreProperties>
</file>