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49" r:id="rId2"/>
    <p:sldId id="264" r:id="rId3"/>
    <p:sldId id="258" r:id="rId4"/>
    <p:sldId id="337" r:id="rId5"/>
    <p:sldId id="339" r:id="rId6"/>
    <p:sldId id="330" r:id="rId7"/>
    <p:sldId id="393" r:id="rId8"/>
    <p:sldId id="347" r:id="rId9"/>
    <p:sldId id="331" r:id="rId10"/>
    <p:sldId id="333" r:id="rId11"/>
    <p:sldId id="334" r:id="rId12"/>
    <p:sldId id="394" r:id="rId13"/>
    <p:sldId id="335" r:id="rId14"/>
    <p:sldId id="336" r:id="rId15"/>
    <p:sldId id="338" r:id="rId16"/>
    <p:sldId id="348" r:id="rId17"/>
    <p:sldId id="332" r:id="rId18"/>
    <p:sldId id="342" r:id="rId19"/>
    <p:sldId id="343" r:id="rId20"/>
    <p:sldId id="340" r:id="rId21"/>
    <p:sldId id="395" r:id="rId22"/>
    <p:sldId id="396" r:id="rId23"/>
    <p:sldId id="454" r:id="rId24"/>
    <p:sldId id="401" r:id="rId25"/>
    <p:sldId id="402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E90D"/>
    <a:srgbClr val="673105"/>
    <a:srgbClr val="432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5" autoAdjust="0"/>
    <p:restoredTop sz="94695" autoAdjust="0"/>
  </p:normalViewPr>
  <p:slideViewPr>
    <p:cSldViewPr>
      <p:cViewPr varScale="1">
        <p:scale>
          <a:sx n="62" d="100"/>
          <a:sy n="62" d="100"/>
        </p:scale>
        <p:origin x="14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Dimitrov" userId="38f9263f699255cd" providerId="LiveId" clId="{2197FC3A-4603-4A75-81BE-12FC725ABA9D}"/>
    <pc:docChg chg="custSel addSld delSld modSld sldOrd">
      <pc:chgData name="Michal Dimitrov" userId="38f9263f699255cd" providerId="LiveId" clId="{2197FC3A-4603-4A75-81BE-12FC725ABA9D}" dt="2024-03-25T18:29:53.967" v="215" actId="113"/>
      <pc:docMkLst>
        <pc:docMk/>
      </pc:docMkLst>
      <pc:sldChg chg="modSp mod">
        <pc:chgData name="Michal Dimitrov" userId="38f9263f699255cd" providerId="LiveId" clId="{2197FC3A-4603-4A75-81BE-12FC725ABA9D}" dt="2024-03-25T18:25:22.290" v="214" actId="113"/>
        <pc:sldMkLst>
          <pc:docMk/>
          <pc:sldMk cId="0" sldId="258"/>
        </pc:sldMkLst>
        <pc:spChg chg="mod">
          <ac:chgData name="Michal Dimitrov" userId="38f9263f699255cd" providerId="LiveId" clId="{2197FC3A-4603-4A75-81BE-12FC725ABA9D}" dt="2024-03-25T18:25:22.290" v="214" actId="113"/>
          <ac:spMkLst>
            <pc:docMk/>
            <pc:sldMk cId="0" sldId="258"/>
            <ac:spMk id="3" creationId="{00000000-0000-0000-0000-000000000000}"/>
          </ac:spMkLst>
        </pc:spChg>
        <pc:spChg chg="mod">
          <ac:chgData name="Michal Dimitrov" userId="38f9263f699255cd" providerId="LiveId" clId="{2197FC3A-4603-4A75-81BE-12FC725ABA9D}" dt="2024-03-25T18:14:57.600" v="7" actId="20577"/>
          <ac:spMkLst>
            <pc:docMk/>
            <pc:sldMk cId="0" sldId="258"/>
            <ac:spMk id="4098" creationId="{00000000-0000-0000-0000-000000000000}"/>
          </ac:spMkLst>
        </pc:spChg>
      </pc:sldChg>
      <pc:sldChg chg="modSp mod">
        <pc:chgData name="Michal Dimitrov" userId="38f9263f699255cd" providerId="LiveId" clId="{2197FC3A-4603-4A75-81BE-12FC725ABA9D}" dt="2024-03-25T18:14:51.561" v="3" actId="20577"/>
        <pc:sldMkLst>
          <pc:docMk/>
          <pc:sldMk cId="0" sldId="264"/>
        </pc:sldMkLst>
        <pc:spChg chg="mod">
          <ac:chgData name="Michal Dimitrov" userId="38f9263f699255cd" providerId="LiveId" clId="{2197FC3A-4603-4A75-81BE-12FC725ABA9D}" dt="2024-03-25T18:14:51.561" v="3" actId="20577"/>
          <ac:spMkLst>
            <pc:docMk/>
            <pc:sldMk cId="0" sldId="264"/>
            <ac:spMk id="3074" creationId="{00000000-0000-0000-0000-000000000000}"/>
          </ac:spMkLst>
        </pc:spChg>
      </pc:sldChg>
      <pc:sldChg chg="del">
        <pc:chgData name="Michal Dimitrov" userId="38f9263f699255cd" providerId="LiveId" clId="{2197FC3A-4603-4A75-81BE-12FC725ABA9D}" dt="2024-03-25T18:22:52.661" v="151" actId="47"/>
        <pc:sldMkLst>
          <pc:docMk/>
          <pc:sldMk cId="0" sldId="274"/>
        </pc:sldMkLst>
      </pc:sldChg>
      <pc:sldChg chg="modSp modAnim">
        <pc:chgData name="Michal Dimitrov" userId="38f9263f699255cd" providerId="LiveId" clId="{2197FC3A-4603-4A75-81BE-12FC725ABA9D}" dt="2024-03-25T18:16:54.774" v="47" actId="20577"/>
        <pc:sldMkLst>
          <pc:docMk/>
          <pc:sldMk cId="0" sldId="337"/>
        </pc:sldMkLst>
        <pc:spChg chg="mod">
          <ac:chgData name="Michal Dimitrov" userId="38f9263f699255cd" providerId="LiveId" clId="{2197FC3A-4603-4A75-81BE-12FC725ABA9D}" dt="2024-03-25T18:16:54.774" v="47" actId="20577"/>
          <ac:spMkLst>
            <pc:docMk/>
            <pc:sldMk cId="0" sldId="337"/>
            <ac:spMk id="3" creationId="{00000000-0000-0000-0000-000000000000}"/>
          </ac:spMkLst>
        </pc:spChg>
      </pc:sldChg>
      <pc:sldChg chg="modSp mod">
        <pc:chgData name="Michal Dimitrov" userId="38f9263f699255cd" providerId="LiveId" clId="{2197FC3A-4603-4A75-81BE-12FC725ABA9D}" dt="2024-03-25T18:17:22.900" v="79" actId="20577"/>
        <pc:sldMkLst>
          <pc:docMk/>
          <pc:sldMk cId="0" sldId="339"/>
        </pc:sldMkLst>
        <pc:spChg chg="mod">
          <ac:chgData name="Michal Dimitrov" userId="38f9263f699255cd" providerId="LiveId" clId="{2197FC3A-4603-4A75-81BE-12FC725ABA9D}" dt="2024-03-25T18:17:17.012" v="69" actId="20577"/>
          <ac:spMkLst>
            <pc:docMk/>
            <pc:sldMk cId="0" sldId="339"/>
            <ac:spMk id="35842" creationId="{00000000-0000-0000-0000-000000000000}"/>
          </ac:spMkLst>
        </pc:spChg>
        <pc:spChg chg="mod">
          <ac:chgData name="Michal Dimitrov" userId="38f9263f699255cd" providerId="LiveId" clId="{2197FC3A-4603-4A75-81BE-12FC725ABA9D}" dt="2024-03-25T18:17:22.900" v="79" actId="20577"/>
          <ac:spMkLst>
            <pc:docMk/>
            <pc:sldMk cId="0" sldId="339"/>
            <ac:spMk id="35843" creationId="{00000000-0000-0000-0000-000000000000}"/>
          </ac:spMkLst>
        </pc:spChg>
      </pc:sldChg>
      <pc:sldChg chg="modSp mod">
        <pc:chgData name="Michal Dimitrov" userId="38f9263f699255cd" providerId="LiveId" clId="{2197FC3A-4603-4A75-81BE-12FC725ABA9D}" dt="2024-03-25T18:29:53.967" v="215" actId="113"/>
        <pc:sldMkLst>
          <pc:docMk/>
          <pc:sldMk cId="0" sldId="347"/>
        </pc:sldMkLst>
        <pc:spChg chg="mod">
          <ac:chgData name="Michal Dimitrov" userId="38f9263f699255cd" providerId="LiveId" clId="{2197FC3A-4603-4A75-81BE-12FC725ABA9D}" dt="2024-03-25T18:29:53.967" v="215" actId="113"/>
          <ac:spMkLst>
            <pc:docMk/>
            <pc:sldMk cId="0" sldId="347"/>
            <ac:spMk id="3" creationId="{00000000-0000-0000-0000-000000000000}"/>
          </ac:spMkLst>
        </pc:spChg>
      </pc:sldChg>
      <pc:sldChg chg="del">
        <pc:chgData name="Michal Dimitrov" userId="38f9263f699255cd" providerId="LiveId" clId="{2197FC3A-4603-4A75-81BE-12FC725ABA9D}" dt="2024-03-25T18:21:23.430" v="149" actId="47"/>
        <pc:sldMkLst>
          <pc:docMk/>
          <pc:sldMk cId="0" sldId="379"/>
        </pc:sldMkLst>
      </pc:sldChg>
      <pc:sldChg chg="del">
        <pc:chgData name="Michal Dimitrov" userId="38f9263f699255cd" providerId="LiveId" clId="{2197FC3A-4603-4A75-81BE-12FC725ABA9D}" dt="2024-03-25T18:21:23.430" v="149" actId="47"/>
        <pc:sldMkLst>
          <pc:docMk/>
          <pc:sldMk cId="0" sldId="380"/>
        </pc:sldMkLst>
      </pc:sldChg>
      <pc:sldChg chg="addSp modSp new mod modNotesTx">
        <pc:chgData name="Michal Dimitrov" userId="38f9263f699255cd" providerId="LiveId" clId="{2197FC3A-4603-4A75-81BE-12FC725ABA9D}" dt="2024-03-25T18:21:19.709" v="148" actId="20577"/>
        <pc:sldMkLst>
          <pc:docMk/>
          <pc:sldMk cId="2780476725" sldId="396"/>
        </pc:sldMkLst>
        <pc:spChg chg="mod">
          <ac:chgData name="Michal Dimitrov" userId="38f9263f699255cd" providerId="LiveId" clId="{2197FC3A-4603-4A75-81BE-12FC725ABA9D}" dt="2024-03-25T18:18:09.579" v="88" actId="20577"/>
          <ac:spMkLst>
            <pc:docMk/>
            <pc:sldMk cId="2780476725" sldId="396"/>
            <ac:spMk id="2" creationId="{7C96292C-7CF5-735C-2D1B-D0A27C97732A}"/>
          </ac:spMkLst>
        </pc:spChg>
        <pc:spChg chg="mod">
          <ac:chgData name="Michal Dimitrov" userId="38f9263f699255cd" providerId="LiveId" clId="{2197FC3A-4603-4A75-81BE-12FC725ABA9D}" dt="2024-03-25T18:21:19.709" v="148" actId="20577"/>
          <ac:spMkLst>
            <pc:docMk/>
            <pc:sldMk cId="2780476725" sldId="396"/>
            <ac:spMk id="3" creationId="{6C297BF8-0795-D1BD-C37C-31DD629FB9C9}"/>
          </ac:spMkLst>
        </pc:spChg>
        <pc:spChg chg="add">
          <ac:chgData name="Michal Dimitrov" userId="38f9263f699255cd" providerId="LiveId" clId="{2197FC3A-4603-4A75-81BE-12FC725ABA9D}" dt="2024-03-25T18:19:16.021" v="98"/>
          <ac:spMkLst>
            <pc:docMk/>
            <pc:sldMk cId="2780476725" sldId="396"/>
            <ac:spMk id="4" creationId="{BF864C49-45F8-ECA3-BF63-FA135B9A0703}"/>
          </ac:spMkLst>
        </pc:spChg>
        <pc:spChg chg="add mod">
          <ac:chgData name="Michal Dimitrov" userId="38f9263f699255cd" providerId="LiveId" clId="{2197FC3A-4603-4A75-81BE-12FC725ABA9D}" dt="2024-03-25T18:19:38.698" v="100"/>
          <ac:spMkLst>
            <pc:docMk/>
            <pc:sldMk cId="2780476725" sldId="396"/>
            <ac:spMk id="5" creationId="{E9E7725D-526A-7222-31C8-151DDFA81989}"/>
          </ac:spMkLst>
        </pc:spChg>
        <pc:picChg chg="add mod">
          <ac:chgData name="Michal Dimitrov" userId="38f9263f699255cd" providerId="LiveId" clId="{2197FC3A-4603-4A75-81BE-12FC725ABA9D}" dt="2024-03-25T18:20:24.343" v="102" actId="1076"/>
          <ac:picMkLst>
            <pc:docMk/>
            <pc:sldMk cId="2780476725" sldId="396"/>
            <ac:picMk id="7" creationId="{EF9F0E7D-9E1C-27AE-F0AA-CCBB00F99FC5}"/>
          </ac:picMkLst>
        </pc:picChg>
      </pc:sldChg>
      <pc:sldChg chg="add">
        <pc:chgData name="Michal Dimitrov" userId="38f9263f699255cd" providerId="LiveId" clId="{2197FC3A-4603-4A75-81BE-12FC725ABA9D}" dt="2024-03-25T18:22:21.089" v="150"/>
        <pc:sldMkLst>
          <pc:docMk/>
          <pc:sldMk cId="3970643674" sldId="401"/>
        </pc:sldMkLst>
      </pc:sldChg>
      <pc:sldChg chg="add">
        <pc:chgData name="Michal Dimitrov" userId="38f9263f699255cd" providerId="LiveId" clId="{2197FC3A-4603-4A75-81BE-12FC725ABA9D}" dt="2024-03-25T18:22:21.089" v="150"/>
        <pc:sldMkLst>
          <pc:docMk/>
          <pc:sldMk cId="2349203630" sldId="402"/>
        </pc:sldMkLst>
      </pc:sldChg>
      <pc:sldChg chg="modSp add mod ord">
        <pc:chgData name="Michal Dimitrov" userId="38f9263f699255cd" providerId="LiveId" clId="{2197FC3A-4603-4A75-81BE-12FC725ABA9D}" dt="2024-03-25T18:24:59.109" v="212" actId="207"/>
        <pc:sldMkLst>
          <pc:docMk/>
          <pc:sldMk cId="0" sldId="454"/>
        </pc:sldMkLst>
        <pc:spChg chg="mod">
          <ac:chgData name="Michal Dimitrov" userId="38f9263f699255cd" providerId="LiveId" clId="{2197FC3A-4603-4A75-81BE-12FC725ABA9D}" dt="2024-03-25T18:24:59.109" v="212" actId="207"/>
          <ac:spMkLst>
            <pc:docMk/>
            <pc:sldMk cId="0" sldId="454"/>
            <ac:spMk id="3" creationId="{00000000-0000-0000-0000-000000000000}"/>
          </ac:spMkLst>
        </pc:spChg>
        <pc:spChg chg="mod">
          <ac:chgData name="Michal Dimitrov" userId="38f9263f699255cd" providerId="LiveId" clId="{2197FC3A-4603-4A75-81BE-12FC725ABA9D}" dt="2024-03-25T18:24:41.656" v="158" actId="20577"/>
          <ac:spMkLst>
            <pc:docMk/>
            <pc:sldMk cId="0" sldId="454"/>
            <ac:spMk id="1126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Vybrané problémy německy mluvících zemí po roce 1945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ACBBD1-E96F-4247-AABF-43FAE8CE478F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6E3F0E-4B7A-4449-BD55-8EEF4BB0D25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Vybrané problémy německy mluvících zemí po roce 1945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D04F2F-41AA-478D-B5E0-F3FE45289AC1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344333-A761-4173-9FB1-BF6087A973B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vinky.cz/clanek/zahranicni-evropa-teroristku-raf-dokazala-vystopovat-umela-inteligence-40462645#dop_ab_variant=0&amp;dop_source_zone_name=novinky.web.nexttoart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174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dirty="0"/>
              <a:t>Vybrané problémy německy mluvících zemí po roce 1945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u="sng" dirty="0">
                <a:solidFill>
                  <a:srgbClr val="FC6722"/>
                </a:solidFill>
                <a:effectLst/>
                <a:latin typeface="arial" panose="020B0604020202020204" pitchFamily="34" charset="0"/>
                <a:hlinkClick r:id="rId3"/>
              </a:rPr>
              <a:t>https://www.novinky.cz/clanek/zahranicni-evropa-teroristku-raf-dokazala-vystopovat-umela-inteligence-40462645#dop_ab_variant=0&amp;dop_source_zone_name=novinky.web.nexttoart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Vybrané problémy německy mluvících zemí po roce 1945</a:t>
            </a:r>
          </a:p>
        </p:txBody>
      </p:sp>
    </p:spTree>
    <p:extLst>
      <p:ext uri="{BB962C8B-B14F-4D97-AF65-F5344CB8AC3E}">
        <p14:creationId xmlns:p14="http://schemas.microsoft.com/office/powerpoint/2010/main" val="2204539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A516DB-BB39-47EE-A079-70A5E50000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>
            <a:extLst>
              <a:ext uri="{FF2B5EF4-FFF2-40B4-BE49-F238E27FC236}">
                <a16:creationId xmlns:a16="http://schemas.microsoft.com/office/drawing/2014/main" id="{7B6E60EE-A24B-FBF2-6F8C-2B6803960A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>
            <a:extLst>
              <a:ext uri="{FF2B5EF4-FFF2-40B4-BE49-F238E27FC236}">
                <a16:creationId xmlns:a16="http://schemas.microsoft.com/office/drawing/2014/main" id="{F48D3E87-D1E0-5F29-C78B-4E7A5D149E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2772" name="Zástupný symbol pro záhlaví 3">
            <a:extLst>
              <a:ext uri="{FF2B5EF4-FFF2-40B4-BE49-F238E27FC236}">
                <a16:creationId xmlns:a16="http://schemas.microsoft.com/office/drawing/2014/main" id="{A19EBBFA-2064-5CC5-8F2C-BD7E0548F82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dirty="0"/>
              <a:t>Vybrané problémy německy mluvících zemí po roce 1945</a:t>
            </a:r>
          </a:p>
        </p:txBody>
      </p:sp>
    </p:spTree>
    <p:extLst>
      <p:ext uri="{BB962C8B-B14F-4D97-AF65-F5344CB8AC3E}">
        <p14:creationId xmlns:p14="http://schemas.microsoft.com/office/powerpoint/2010/main" val="325390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9C47-BDBD-4821-B99F-74F0D0B5D8BB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90E2B-ED24-4556-B851-9C70F7A90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157CB-BFF9-4BD3-A7F1-7DCB6526C4AC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E44E8-C7C9-4C9B-B8F7-A2F9395A44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C1EC2-488F-41F6-9AD1-D4CE8064F32F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B6654-0679-4BBE-BFF1-44D5EA4FB82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8BFF0-3518-4DB2-8F2D-94CC2F0E0222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6B03-D921-44B6-AF35-30AC2F009ED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1EF86-E834-484C-93DD-FEA5DC4EE2B5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D74ED-70C4-4B92-9129-B58665AD7AD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07037-BF6C-48A1-AF94-76FC9B0ED697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A945C-1FB7-4029-82C4-B7E88578A0A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B91BF-0DA9-4C47-9566-01A6BAE949DD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C2CA6-101C-4F99-A309-FB35E700FFD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45DF0-5710-4D3E-86FC-7E1571973D70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5528D-DCC9-4EE9-B4E5-1A7C720DEE1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021EF-C439-405E-BC19-EA2481EC39BF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E7CD8-797A-4F15-9D69-06A97F33098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8D500-D758-435D-B6BF-C42A0A50AA87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4C71A-E700-426F-A1C4-D27F36489B5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CA6B7-C97F-49B2-BE7C-4587C550A377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64121-DBBA-4198-907E-1B82A4486AE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D24732-D304-4D8C-978E-F12D5A8BA64B}" type="datetimeFigureOut">
              <a:rPr lang="cs-CZ"/>
              <a:pPr>
                <a:defRPr/>
              </a:pPr>
              <a:t>25.03.2024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3503C4-7A1F-4F92-BE5A-1AFE8ED1887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anVI8-zlsA" TargetMode="External"/><Relationship Id="rId2" Type="http://schemas.openxmlformats.org/officeDocument/2006/relationships/hyperlink" Target="https://www.youtube.com/watch?v=WAyCi4cObm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ktualne.centrum.cz/kultura/film/clanek.phtml?id=63421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813" y="928688"/>
            <a:ext cx="7772400" cy="16430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Vybraná témata dějin</a:t>
            </a:r>
            <a:br>
              <a:rPr lang="cs-CZ" dirty="0"/>
            </a:br>
            <a:r>
              <a:rPr lang="cs-CZ" dirty="0"/>
              <a:t>německy mluvících zemí </a:t>
            </a:r>
            <a:br>
              <a:rPr lang="cs-CZ" dirty="0"/>
            </a:br>
            <a:r>
              <a:rPr lang="cs-CZ" dirty="0"/>
              <a:t>po roce 1945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8313" y="2928938"/>
            <a:ext cx="8280400" cy="27860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JMB247</a:t>
            </a:r>
            <a:r>
              <a:rPr lang="cs-CZ" dirty="0"/>
              <a:t>, </a:t>
            </a:r>
            <a:r>
              <a:rPr lang="cs-CZ" dirty="0" err="1"/>
              <a:t>JTB026</a:t>
            </a:r>
            <a:r>
              <a:rPr lang="cs-CZ" dirty="0"/>
              <a:t> Seminář k dějinám </a:t>
            </a:r>
            <a:r>
              <a:rPr lang="cs-CZ" dirty="0" err="1"/>
              <a:t>NMZ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PhDr. Michal </a:t>
            </a:r>
            <a:r>
              <a:rPr lang="cs-CZ" dirty="0" err="1"/>
              <a:t>Dimitrov</a:t>
            </a:r>
            <a:r>
              <a:rPr lang="cs-CZ" dirty="0"/>
              <a:t>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Diskuse o textech </a:t>
            </a:r>
            <a:br>
              <a:rPr lang="cs-CZ" sz="4000"/>
            </a:br>
            <a:r>
              <a:rPr lang="cs-CZ" sz="4000"/>
              <a:t>Siegfrieda a Schmidtkeho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/>
              <a:t>Konflikt pěti generací v 60. letech </a:t>
            </a:r>
          </a:p>
          <a:p>
            <a:pPr>
              <a:buFont typeface="Arial" charset="0"/>
              <a:buNone/>
            </a:pPr>
            <a:r>
              <a:rPr lang="cs-CZ" sz="2000"/>
              <a:t>1) </a:t>
            </a:r>
            <a:r>
              <a:rPr lang="cs-CZ" sz="2000" b="1"/>
              <a:t>Kaiserreich </a:t>
            </a:r>
            <a:r>
              <a:rPr lang="cs-CZ" sz="2000"/>
              <a:t>– vrchnostenský stát – třetí změna politického systému – Konrad Adenauer (1876), Ludwig Erhard (1897)</a:t>
            </a:r>
          </a:p>
          <a:p>
            <a:pPr>
              <a:buFont typeface="Arial" charset="0"/>
              <a:buNone/>
            </a:pPr>
            <a:r>
              <a:rPr lang="cs-CZ" sz="2000"/>
              <a:t>2) </a:t>
            </a:r>
            <a:r>
              <a:rPr lang="cs-CZ" sz="2000" b="1"/>
              <a:t>Výmarská republika </a:t>
            </a:r>
            <a:r>
              <a:rPr lang="cs-CZ" sz="2000"/>
              <a:t>– narození okolo WW I - začátek kariéry ve 30. a 40. letech – Kurt Georg Kiesinger (1904), Herbert Wehner (1906), Axel Springer (1912)</a:t>
            </a:r>
          </a:p>
          <a:p>
            <a:pPr>
              <a:buFont typeface="Arial" charset="0"/>
              <a:buNone/>
            </a:pPr>
            <a:r>
              <a:rPr lang="cs-CZ" sz="2000"/>
              <a:t>3) </a:t>
            </a:r>
            <a:r>
              <a:rPr lang="cs-CZ" sz="2000" b="1"/>
              <a:t>Generace „pětačtyřicátníků“ </a:t>
            </a:r>
            <a:r>
              <a:rPr lang="cs-CZ" sz="2000"/>
              <a:t>– dospělost po skončení WW II – Rudolf Augstein (1923), Hans Magnus Enzensberger (1929), Jürgen Habermas (1930), Helmut Kohl (1930)</a:t>
            </a:r>
          </a:p>
          <a:p>
            <a:pPr>
              <a:buFont typeface="Arial" charset="0"/>
              <a:buNone/>
            </a:pPr>
            <a:r>
              <a:rPr lang="cs-CZ" sz="2000"/>
              <a:t>4) </a:t>
            </a:r>
            <a:r>
              <a:rPr lang="cs-CZ" sz="2000" b="1"/>
              <a:t>Generace „osmašedesátníků“ </a:t>
            </a:r>
            <a:r>
              <a:rPr lang="cs-CZ" sz="2000"/>
              <a:t>– narození 1938-1948, dospělost  v 60. letech – Rudi Dutschke (1940), Daniel Cohn-Bendit (1945), Joschka Fischer (1948), Andreas Baader (1943), Gudrun Enslinová (1940)</a:t>
            </a:r>
          </a:p>
          <a:p>
            <a:pPr>
              <a:buFont typeface="Arial" charset="0"/>
              <a:buNone/>
            </a:pPr>
            <a:r>
              <a:rPr lang="cs-CZ" sz="2000"/>
              <a:t>5) </a:t>
            </a:r>
            <a:r>
              <a:rPr lang="cs-CZ" sz="2000" b="1"/>
              <a:t>„Mladší bratři a sestry“ </a:t>
            </a:r>
            <a:r>
              <a:rPr lang="cs-CZ" sz="2000"/>
              <a:t>– narození v 50. letech, socializace ve druhé polovině 60. let - Susanne Albrechtová (1950), druhá generace RAF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Diskuse o textech </a:t>
            </a:r>
            <a:br>
              <a:rPr lang="cs-CZ"/>
            </a:br>
            <a:r>
              <a:rPr lang="cs-CZ"/>
              <a:t>Siegfrieda a Schmidtkeho (4)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„</a:t>
            </a:r>
            <a:r>
              <a:rPr lang="cs-CZ" i="1"/>
              <a:t>T</a:t>
            </a:r>
            <a:r>
              <a:rPr lang="en-US" i="1"/>
              <a:t>he paradoxical situation arose that the more educated of the young generation, in their battle for increased political influence, targeted a social system which was in the process of becoming more relaxed as well as diversified, and which, culturally, provided young people with increased opportunities of influence</a:t>
            </a:r>
            <a:r>
              <a:rPr lang="en-US"/>
              <a:t>.</a:t>
            </a:r>
            <a:r>
              <a:rPr lang="cs-CZ"/>
              <a:t>“ (Siegfried, s. 741)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8E4100-1B29-4617-B091-E3B7263A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Keine</a:t>
            </a:r>
            <a:r>
              <a:rPr lang="cs-CZ" dirty="0"/>
              <a:t> Experimente! (CDU, 1957)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9C9093-D079-4173-8653-1D749A08D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Předvolební spot CDU 1957:</a:t>
            </a:r>
          </a:p>
          <a:p>
            <a:pPr marL="0" indent="0">
              <a:buNone/>
            </a:pPr>
            <a:r>
              <a:rPr lang="cs-CZ" sz="2400" dirty="0"/>
              <a:t>https://www.youtube.com/watch?v=CyH49o5uQ5Q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0FB4A4-A393-4A7D-BE70-D99798A63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35359"/>
            <a:ext cx="2664296" cy="344870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6971F14-CFD3-401C-8BA0-EB9186ABA6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714" y="1583293"/>
            <a:ext cx="4109604" cy="350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48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Diskuse o textech </a:t>
            </a:r>
            <a:br>
              <a:rPr lang="cs-CZ"/>
            </a:br>
            <a:r>
              <a:rPr lang="cs-CZ"/>
              <a:t>Siegfrieda a Schmidtkeho (5)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Schmidtke v úvodu textu definuje dvě základní pozice při interpretaci významu roku 1968. Charakterizujte je.</a:t>
            </a:r>
          </a:p>
          <a:p>
            <a:r>
              <a:rPr lang="cs-CZ"/>
              <a:t>Bývalí aktivisté: </a:t>
            </a:r>
            <a:r>
              <a:rPr lang="cs-CZ" i="1"/>
              <a:t>naše protestní hnutí stálo u zrodu kulturní revoluce, která odstartovala politické osvícení a skutečný zrod demokratického Německa</a:t>
            </a:r>
          </a:p>
          <a:p>
            <a:r>
              <a:rPr lang="cs-CZ"/>
              <a:t>Konzervativci: </a:t>
            </a:r>
            <a:r>
              <a:rPr lang="cs-CZ" i="1"/>
              <a:t>rok 1968 byl kulturním šokem, který vedl k dezintegraci společnosti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Diskuse o textech </a:t>
            </a:r>
            <a:br>
              <a:rPr lang="cs-CZ"/>
            </a:br>
            <a:r>
              <a:rPr lang="cs-CZ"/>
              <a:t>Siegfrieda a Schmidtkeho (6)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patřil k protestující generaci v 60. letech a jaký měla tato generace vliv na </a:t>
            </a:r>
            <a:r>
              <a:rPr lang="cs-CZ" dirty="0" err="1"/>
              <a:t>západo</a:t>
            </a:r>
            <a:r>
              <a:rPr lang="cs-CZ" dirty="0"/>
              <a:t>-německou společnost?</a:t>
            </a:r>
          </a:p>
          <a:p>
            <a:r>
              <a:rPr lang="cs-CZ" dirty="0"/>
              <a:t>Jaké jsou rozdíly mezi rokem 1968 v západním Německu a jinde (USA, Francie)?</a:t>
            </a:r>
          </a:p>
          <a:p>
            <a:pPr lvl="1"/>
            <a:r>
              <a:rPr lang="cs-CZ" dirty="0"/>
              <a:t>zastaralý, autoritářský univerzitní systém; nouzové zákony, monopolizace médií (Axel-</a:t>
            </a:r>
            <a:r>
              <a:rPr lang="cs-CZ" dirty="0" err="1"/>
              <a:t>Springer</a:t>
            </a:r>
            <a:r>
              <a:rPr lang="cs-CZ" dirty="0"/>
              <a:t>-</a:t>
            </a:r>
            <a:r>
              <a:rPr lang="cs-CZ" dirty="0" err="1"/>
              <a:t>Verlag</a:t>
            </a:r>
            <a:r>
              <a:rPr lang="cs-CZ" dirty="0"/>
              <a:t>)</a:t>
            </a:r>
          </a:p>
          <a:p>
            <a:r>
              <a:rPr lang="cs-CZ" dirty="0"/>
              <a:t>Do jaké míry byl protest v Německu ovlivněn demonstracemi v jiných zemích a lokálními, západoněmeckými podmínkami?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Diskuse o textech </a:t>
            </a:r>
            <a:br>
              <a:rPr lang="cs-CZ"/>
            </a:br>
            <a:r>
              <a:rPr lang="cs-CZ"/>
              <a:t>Siegfrieda a Schmidtkeho (6)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Vysvětlete v souvislostech následující pojmy:</a:t>
            </a:r>
          </a:p>
          <a:p>
            <a:pPr lvl="1"/>
            <a:r>
              <a:rPr lang="cs-CZ" sz="2000" dirty="0" err="1"/>
              <a:t>Sozialistischer</a:t>
            </a:r>
            <a:r>
              <a:rPr lang="cs-CZ" sz="2000" dirty="0"/>
              <a:t> </a:t>
            </a:r>
            <a:r>
              <a:rPr lang="cs-CZ" sz="2000" dirty="0" err="1"/>
              <a:t>Deutscher</a:t>
            </a:r>
            <a:r>
              <a:rPr lang="cs-CZ" sz="2000" dirty="0"/>
              <a:t> </a:t>
            </a:r>
            <a:r>
              <a:rPr lang="cs-CZ" sz="2000" dirty="0" err="1"/>
              <a:t>Studentenbund</a:t>
            </a:r>
            <a:r>
              <a:rPr lang="cs-CZ" sz="2000" dirty="0"/>
              <a:t> (</a:t>
            </a:r>
            <a:r>
              <a:rPr lang="cs-CZ" sz="2000" dirty="0" err="1"/>
              <a:t>SDS</a:t>
            </a:r>
            <a:r>
              <a:rPr lang="cs-CZ" sz="2000" dirty="0"/>
              <a:t>)</a:t>
            </a:r>
          </a:p>
          <a:p>
            <a:pPr lvl="1"/>
            <a:r>
              <a:rPr lang="cs-CZ" sz="2000" dirty="0"/>
              <a:t>New </a:t>
            </a:r>
            <a:r>
              <a:rPr lang="cs-CZ" sz="2000" dirty="0" err="1"/>
              <a:t>Left</a:t>
            </a:r>
            <a:r>
              <a:rPr lang="cs-CZ" sz="2000" dirty="0"/>
              <a:t> (</a:t>
            </a:r>
            <a:r>
              <a:rPr lang="cs-CZ" sz="2000" dirty="0" err="1"/>
              <a:t>Neue</a:t>
            </a:r>
            <a:r>
              <a:rPr lang="cs-CZ" sz="2000" dirty="0"/>
              <a:t> </a:t>
            </a:r>
            <a:r>
              <a:rPr lang="cs-CZ" sz="2000" dirty="0" err="1"/>
              <a:t>Linke</a:t>
            </a:r>
            <a:r>
              <a:rPr lang="cs-CZ" sz="2000" dirty="0"/>
              <a:t>, nová levice) </a:t>
            </a:r>
          </a:p>
          <a:p>
            <a:pPr lvl="1"/>
            <a:r>
              <a:rPr lang="cs-CZ" sz="2000" dirty="0" err="1"/>
              <a:t>Notstandsgesetze</a:t>
            </a:r>
            <a:r>
              <a:rPr lang="cs-CZ" sz="2000" dirty="0"/>
              <a:t> („nouzové zákony“)</a:t>
            </a:r>
          </a:p>
          <a:p>
            <a:pPr lvl="1"/>
            <a:r>
              <a:rPr lang="cs-CZ" sz="2000" dirty="0"/>
              <a:t>Au</a:t>
            </a:r>
            <a:r>
              <a:rPr lang="de-DE" sz="2000" dirty="0" err="1"/>
              <a:t>ßerparlamentarische</a:t>
            </a:r>
            <a:r>
              <a:rPr lang="de-DE" sz="2000" dirty="0"/>
              <a:t> Opposition </a:t>
            </a:r>
            <a:r>
              <a:rPr lang="cs-CZ" sz="2000" dirty="0"/>
              <a:t>(mimoparlamentní opozice)</a:t>
            </a:r>
          </a:p>
          <a:p>
            <a:pPr lvl="1"/>
            <a:r>
              <a:rPr lang="cs-CZ" sz="2000" dirty="0"/>
              <a:t>Frankfurtská škola</a:t>
            </a:r>
          </a:p>
          <a:p>
            <a:pPr lvl="2"/>
            <a:r>
              <a:rPr lang="cs-CZ" sz="1600" dirty="0" err="1"/>
              <a:t>Jürgen</a:t>
            </a:r>
            <a:r>
              <a:rPr lang="cs-CZ" sz="1600" dirty="0"/>
              <a:t> </a:t>
            </a:r>
            <a:r>
              <a:rPr lang="cs-CZ" sz="1600" dirty="0" err="1"/>
              <a:t>Habermas</a:t>
            </a:r>
            <a:r>
              <a:rPr lang="cs-CZ" sz="1600" dirty="0"/>
              <a:t>: </a:t>
            </a:r>
            <a:r>
              <a:rPr lang="cs-CZ" sz="1600" i="1" dirty="0"/>
              <a:t>Strukturální proměna veřejnosti</a:t>
            </a:r>
            <a:r>
              <a:rPr lang="cs-CZ" sz="1600" dirty="0"/>
              <a:t>  (1962)</a:t>
            </a:r>
          </a:p>
          <a:p>
            <a:pPr lvl="1"/>
            <a:r>
              <a:rPr lang="cs-CZ" sz="2000" dirty="0" err="1"/>
              <a:t>subversívní</a:t>
            </a:r>
            <a:r>
              <a:rPr lang="cs-CZ" sz="2000" dirty="0"/>
              <a:t> akce</a:t>
            </a:r>
          </a:p>
          <a:p>
            <a:pPr lvl="1"/>
            <a:r>
              <a:rPr lang="cs-CZ" sz="2000" dirty="0" err="1"/>
              <a:t>Benno</a:t>
            </a:r>
            <a:r>
              <a:rPr lang="cs-CZ" sz="2000" dirty="0"/>
              <a:t> </a:t>
            </a:r>
            <a:r>
              <a:rPr lang="cs-CZ" sz="2000" dirty="0" err="1"/>
              <a:t>Ohnesorg</a:t>
            </a:r>
            <a:r>
              <a:rPr lang="cs-CZ" sz="2000" dirty="0"/>
              <a:t>, 2. červen 1967</a:t>
            </a:r>
          </a:p>
          <a:p>
            <a:pPr lvl="1"/>
            <a:r>
              <a:rPr lang="cs-CZ" sz="2000" dirty="0"/>
              <a:t>„kritická univerzita“</a:t>
            </a:r>
          </a:p>
          <a:p>
            <a:pPr lvl="1"/>
            <a:r>
              <a:rPr lang="cs-CZ" sz="2000" dirty="0"/>
              <a:t>Axel-</a:t>
            </a:r>
            <a:r>
              <a:rPr lang="cs-CZ" sz="2000" dirty="0" err="1"/>
              <a:t>Springer</a:t>
            </a:r>
            <a:r>
              <a:rPr lang="cs-CZ" sz="2000" dirty="0"/>
              <a:t>-</a:t>
            </a:r>
            <a:r>
              <a:rPr lang="cs-CZ" sz="2000" dirty="0" err="1"/>
              <a:t>Verlag</a:t>
            </a:r>
            <a:r>
              <a:rPr lang="cs-CZ" sz="2000" dirty="0"/>
              <a:t>; </a:t>
            </a:r>
            <a:r>
              <a:rPr lang="cs-CZ" sz="2000" dirty="0" err="1"/>
              <a:t>Rudi</a:t>
            </a:r>
            <a:r>
              <a:rPr lang="cs-CZ" sz="2000" dirty="0"/>
              <a:t> </a:t>
            </a:r>
            <a:r>
              <a:rPr lang="cs-CZ" sz="2000" dirty="0" err="1"/>
              <a:t>Dutschke</a:t>
            </a:r>
            <a:r>
              <a:rPr lang="cs-CZ" sz="2000" dirty="0"/>
              <a:t> (</a:t>
            </a:r>
            <a:r>
              <a:rPr lang="cs-CZ" sz="2000" dirty="0" err="1"/>
              <a:t>Stadtguerilla</a:t>
            </a:r>
            <a:r>
              <a:rPr lang="cs-CZ" sz="2000" dirty="0"/>
              <a:t>)</a:t>
            </a:r>
          </a:p>
          <a:p>
            <a:pPr lvl="1"/>
            <a:r>
              <a:rPr lang="cs-CZ" sz="2000" dirty="0" err="1"/>
              <a:t>Schmidtke</a:t>
            </a:r>
            <a:r>
              <a:rPr lang="cs-CZ" sz="2000" dirty="0"/>
              <a:t>: „(…)1968 </a:t>
            </a:r>
            <a:r>
              <a:rPr lang="cs-CZ" sz="2000" dirty="0" err="1"/>
              <a:t>could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considered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birth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previously</a:t>
            </a:r>
            <a:r>
              <a:rPr lang="cs-CZ" sz="2000" dirty="0"/>
              <a:t> </a:t>
            </a:r>
            <a:r>
              <a:rPr lang="cs-CZ" sz="2000" dirty="0" err="1"/>
              <a:t>missing</a:t>
            </a:r>
            <a:r>
              <a:rPr lang="cs-CZ" sz="2000" dirty="0"/>
              <a:t> </a:t>
            </a:r>
            <a:r>
              <a:rPr lang="cs-CZ" sz="2000" dirty="0" err="1"/>
              <a:t>democratic</a:t>
            </a:r>
            <a:r>
              <a:rPr lang="cs-CZ" sz="2000" dirty="0"/>
              <a:t> </a:t>
            </a:r>
            <a:r>
              <a:rPr lang="cs-CZ" sz="2000" dirty="0" err="1"/>
              <a:t>culture</a:t>
            </a:r>
            <a:r>
              <a:rPr lang="cs-CZ" sz="2000" dirty="0"/>
              <a:t> in </a:t>
            </a:r>
            <a:r>
              <a:rPr lang="cs-CZ" sz="2000" dirty="0" err="1"/>
              <a:t>Germany</a:t>
            </a:r>
            <a:r>
              <a:rPr lang="cs-CZ" sz="2000" dirty="0"/>
              <a:t>“.</a:t>
            </a:r>
          </a:p>
          <a:p>
            <a:pPr lvl="2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1968 a RAF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200" dirty="0"/>
              <a:t>Kauzalita vztahu 1968 a RAF? (</a:t>
            </a:r>
            <a:r>
              <a:rPr lang="cs-CZ" sz="2200" dirty="0" err="1"/>
              <a:t>Kraushaar</a:t>
            </a:r>
            <a:r>
              <a:rPr lang="cs-CZ" sz="2200" dirty="0"/>
              <a:t>)</a:t>
            </a:r>
          </a:p>
          <a:p>
            <a:r>
              <a:rPr lang="cs-CZ" sz="2200" dirty="0"/>
              <a:t>„Myšlenka, že je možné zrekonstruovat příběh vzniku RAF prostřednictvím biografií několika jednotlivců (…) podceňuje komplexitu souvislostí, a je proto v některých rysech zavádějící.“</a:t>
            </a:r>
          </a:p>
          <a:p>
            <a:r>
              <a:rPr lang="cs-CZ" sz="2200" dirty="0"/>
              <a:t>„Ani RAF ani skupiny Komun ani ženská a ekologická hnutí nelze pochopit bez předcházejících dějin hnutí 1968“.</a:t>
            </a:r>
          </a:p>
          <a:p>
            <a:r>
              <a:rPr lang="cs-CZ" sz="2200" dirty="0"/>
              <a:t>1) myšlenková inspirace: přímá akce, městská guerilla (</a:t>
            </a:r>
            <a:r>
              <a:rPr lang="cs-CZ" sz="2200" dirty="0" err="1"/>
              <a:t>Dutschke</a:t>
            </a:r>
            <a:r>
              <a:rPr lang="cs-CZ" sz="2200" dirty="0"/>
              <a:t>)</a:t>
            </a:r>
          </a:p>
          <a:p>
            <a:r>
              <a:rPr lang="cs-CZ" sz="2200" dirty="0"/>
              <a:t>2) personální propojení – ne přímé (nikdo z RAF nebyl čelným představitelem </a:t>
            </a:r>
            <a:r>
              <a:rPr lang="cs-CZ" sz="2200" dirty="0" err="1"/>
              <a:t>SDS</a:t>
            </a:r>
            <a:r>
              <a:rPr lang="cs-CZ" sz="2200" dirty="0"/>
              <a:t>)</a:t>
            </a:r>
          </a:p>
          <a:p>
            <a:r>
              <a:rPr lang="cs-CZ" sz="2200" dirty="0"/>
              <a:t>3) pozor na paušalizaci souvislostí (žádná jasná hranice, spíše porézní stěna)</a:t>
            </a:r>
          </a:p>
          <a:p>
            <a:pPr>
              <a:buNone/>
            </a:pPr>
            <a:r>
              <a:rPr lang="cs-CZ" dirty="0"/>
              <a:t>   </a:t>
            </a:r>
            <a:r>
              <a:rPr lang="cs-CZ" sz="1800" dirty="0"/>
              <a:t>(Wolfgang </a:t>
            </a:r>
            <a:r>
              <a:rPr lang="cs-CZ" sz="1800" dirty="0" err="1"/>
              <a:t>Kraushaar</a:t>
            </a:r>
            <a:r>
              <a:rPr lang="cs-CZ" sz="1800" dirty="0"/>
              <a:t>, 1968 </a:t>
            </a:r>
            <a:r>
              <a:rPr lang="cs-CZ" sz="1800" dirty="0" err="1"/>
              <a:t>und</a:t>
            </a:r>
            <a:r>
              <a:rPr lang="cs-CZ" sz="1800" dirty="0"/>
              <a:t> RAF: </a:t>
            </a:r>
            <a:r>
              <a:rPr lang="cs-CZ" sz="1800" dirty="0" err="1"/>
              <a:t>Ein</a:t>
            </a:r>
            <a:r>
              <a:rPr lang="cs-CZ" sz="1800" dirty="0"/>
              <a:t> </a:t>
            </a:r>
            <a:r>
              <a:rPr lang="cs-CZ" sz="1800" dirty="0" err="1"/>
              <a:t>umstrittenes</a:t>
            </a:r>
            <a:r>
              <a:rPr lang="cs-CZ" sz="1800" dirty="0"/>
              <a:t> </a:t>
            </a:r>
            <a:r>
              <a:rPr lang="cs-CZ" sz="1800" dirty="0" err="1"/>
              <a:t>Beziuehungsgeflecht</a:t>
            </a:r>
            <a:r>
              <a:rPr lang="cs-CZ" sz="1800" dirty="0"/>
              <a:t>, in </a:t>
            </a:r>
            <a:r>
              <a:rPr lang="cs-CZ" sz="1800" dirty="0" err="1"/>
              <a:t>Vorgänge</a:t>
            </a:r>
            <a:r>
              <a:rPr lang="cs-CZ" sz="1800" dirty="0"/>
              <a:t> 171/2, 44 </a:t>
            </a:r>
            <a:r>
              <a:rPr lang="cs-CZ" sz="1800" dirty="0" err="1"/>
              <a:t>Jahrgang</a:t>
            </a:r>
            <a:r>
              <a:rPr lang="cs-CZ" sz="1800" dirty="0"/>
              <a:t>, Sept/</a:t>
            </a:r>
            <a:r>
              <a:rPr lang="cs-CZ" sz="1800" dirty="0" err="1"/>
              <a:t>Dez</a:t>
            </a:r>
            <a:r>
              <a:rPr lang="cs-CZ" sz="1800" dirty="0"/>
              <a:t>, 2005, 208–220, 216)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1968 a RAF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b="1" dirty="0"/>
              <a:t>Kauzalita vztahu 1968 a RAF?</a:t>
            </a:r>
          </a:p>
          <a:p>
            <a:pPr eaLnBrk="1" hangingPunct="1"/>
            <a:r>
              <a:rPr lang="cs-CZ" sz="2400" dirty="0" err="1"/>
              <a:t>Gerhard</a:t>
            </a:r>
            <a:r>
              <a:rPr lang="cs-CZ" sz="2400" dirty="0"/>
              <a:t> </a:t>
            </a:r>
            <a:r>
              <a:rPr lang="cs-CZ" sz="2400" dirty="0" err="1"/>
              <a:t>Schröder</a:t>
            </a:r>
            <a:r>
              <a:rPr lang="cs-CZ" sz="2400" dirty="0"/>
              <a:t> – v roce 1988 jako právník zajistil propuštění </a:t>
            </a:r>
            <a:r>
              <a:rPr lang="cs-CZ" sz="2400" dirty="0" err="1"/>
              <a:t>Horsta</a:t>
            </a:r>
            <a:r>
              <a:rPr lang="cs-CZ" sz="2400" dirty="0"/>
              <a:t> </a:t>
            </a:r>
            <a:r>
              <a:rPr lang="cs-CZ" sz="2400" dirty="0" err="1"/>
              <a:t>Mahlera</a:t>
            </a:r>
            <a:r>
              <a:rPr lang="cs-CZ" sz="2400" dirty="0"/>
              <a:t> (ideolog RAF a později neonacista)</a:t>
            </a:r>
          </a:p>
          <a:p>
            <a:pPr eaLnBrk="1" hangingPunct="1"/>
            <a:r>
              <a:rPr lang="cs-CZ" sz="2400" dirty="0"/>
              <a:t>Otto </a:t>
            </a:r>
            <a:r>
              <a:rPr lang="cs-CZ" sz="2400" dirty="0" err="1"/>
              <a:t>Schily</a:t>
            </a:r>
            <a:r>
              <a:rPr lang="cs-CZ" sz="2400" dirty="0"/>
              <a:t> – hájil </a:t>
            </a:r>
            <a:r>
              <a:rPr lang="cs-CZ" sz="2400" dirty="0" err="1"/>
              <a:t>Gudrun</a:t>
            </a:r>
            <a:r>
              <a:rPr lang="cs-CZ" sz="2400" dirty="0"/>
              <a:t> </a:t>
            </a:r>
            <a:r>
              <a:rPr lang="cs-CZ" sz="2400" dirty="0" err="1"/>
              <a:t>Enslinnovou</a:t>
            </a:r>
            <a:r>
              <a:rPr lang="cs-CZ" sz="2400" dirty="0"/>
              <a:t> (1970)</a:t>
            </a:r>
          </a:p>
          <a:p>
            <a:pPr eaLnBrk="1" hangingPunct="1"/>
            <a:r>
              <a:rPr lang="cs-CZ" sz="2400" dirty="0"/>
              <a:t>Christian </a:t>
            </a:r>
            <a:r>
              <a:rPr lang="cs-CZ" sz="2400" dirty="0" err="1"/>
              <a:t>Ströbele</a:t>
            </a:r>
            <a:r>
              <a:rPr lang="cs-CZ" sz="2400" dirty="0"/>
              <a:t> – právník RAF</a:t>
            </a:r>
          </a:p>
          <a:p>
            <a:r>
              <a:rPr lang="cs-CZ" sz="2400" dirty="0" err="1"/>
              <a:t>Joschka</a:t>
            </a:r>
            <a:r>
              <a:rPr lang="cs-CZ" sz="2400" dirty="0"/>
              <a:t> Fischer – radikální student</a:t>
            </a:r>
          </a:p>
          <a:p>
            <a:r>
              <a:rPr lang="cs-CZ" sz="2400" dirty="0" err="1"/>
              <a:t>Jürgen</a:t>
            </a:r>
            <a:r>
              <a:rPr lang="cs-CZ" sz="2400" dirty="0"/>
              <a:t> </a:t>
            </a:r>
            <a:r>
              <a:rPr lang="cs-CZ" sz="2400" dirty="0" err="1"/>
              <a:t>Trittin</a:t>
            </a:r>
            <a:r>
              <a:rPr lang="cs-CZ" sz="2400" dirty="0"/>
              <a:t> – člen </a:t>
            </a:r>
            <a:r>
              <a:rPr lang="cs-CZ" sz="2400" dirty="0" err="1"/>
              <a:t>maostické</a:t>
            </a:r>
            <a:r>
              <a:rPr lang="cs-CZ" sz="2400" dirty="0"/>
              <a:t> organizace </a:t>
            </a:r>
            <a:r>
              <a:rPr lang="cs-CZ" sz="2400" dirty="0" err="1"/>
              <a:t>Kommunistischer</a:t>
            </a:r>
            <a:r>
              <a:rPr lang="cs-CZ" sz="2400" dirty="0"/>
              <a:t> Bund (KB)</a:t>
            </a:r>
          </a:p>
          <a:p>
            <a:r>
              <a:rPr lang="cs-CZ" sz="2400" dirty="0" err="1"/>
              <a:t>Ulla</a:t>
            </a:r>
            <a:r>
              <a:rPr lang="cs-CZ" sz="2400" dirty="0"/>
              <a:t> Schmidt – členka </a:t>
            </a:r>
            <a:r>
              <a:rPr lang="cs-CZ" sz="2400" dirty="0" err="1"/>
              <a:t>maostické</a:t>
            </a:r>
            <a:r>
              <a:rPr lang="cs-CZ" sz="2400" dirty="0"/>
              <a:t> organizace </a:t>
            </a:r>
            <a:r>
              <a:rPr lang="cs-CZ" sz="2400" dirty="0" err="1"/>
              <a:t>KBW</a:t>
            </a:r>
            <a:endParaRPr lang="cs-CZ" sz="2400" dirty="0"/>
          </a:p>
          <a:p>
            <a:r>
              <a:rPr lang="cs-CZ" sz="2400" dirty="0"/>
              <a:t>(</a:t>
            </a:r>
            <a:r>
              <a:rPr lang="cs-CZ" sz="1800" dirty="0"/>
              <a:t>Wolfgang </a:t>
            </a:r>
            <a:r>
              <a:rPr lang="cs-CZ" sz="1800" dirty="0" err="1"/>
              <a:t>Kraushaar</a:t>
            </a:r>
            <a:r>
              <a:rPr lang="cs-CZ" sz="1800" dirty="0"/>
              <a:t>, 1968 </a:t>
            </a:r>
            <a:r>
              <a:rPr lang="cs-CZ" sz="1800" dirty="0" err="1"/>
              <a:t>und</a:t>
            </a:r>
            <a:r>
              <a:rPr lang="cs-CZ" sz="1800" dirty="0"/>
              <a:t> RAF: </a:t>
            </a:r>
            <a:r>
              <a:rPr lang="cs-CZ" sz="1800" dirty="0" err="1"/>
              <a:t>Ein</a:t>
            </a:r>
            <a:r>
              <a:rPr lang="cs-CZ" sz="1800" dirty="0"/>
              <a:t> </a:t>
            </a:r>
            <a:r>
              <a:rPr lang="cs-CZ" sz="1800" dirty="0" err="1"/>
              <a:t>umstrittenes</a:t>
            </a:r>
            <a:r>
              <a:rPr lang="cs-CZ" sz="1800" dirty="0"/>
              <a:t> </a:t>
            </a:r>
            <a:r>
              <a:rPr lang="cs-CZ" sz="1800" dirty="0" err="1"/>
              <a:t>Beziuehungsgeflecht</a:t>
            </a:r>
            <a:r>
              <a:rPr lang="cs-CZ" sz="1800" dirty="0"/>
              <a:t>, in </a:t>
            </a:r>
            <a:r>
              <a:rPr lang="cs-CZ" sz="1800" dirty="0" err="1"/>
              <a:t>Vorgänge</a:t>
            </a:r>
            <a:r>
              <a:rPr lang="cs-CZ" sz="1800" dirty="0"/>
              <a:t> 171/2, 44 </a:t>
            </a:r>
            <a:r>
              <a:rPr lang="cs-CZ" sz="1800" dirty="0" err="1"/>
              <a:t>Jahrgang</a:t>
            </a:r>
            <a:r>
              <a:rPr lang="cs-CZ" sz="1800" dirty="0"/>
              <a:t>, Sept/</a:t>
            </a:r>
            <a:r>
              <a:rPr lang="cs-CZ" sz="1800" dirty="0" err="1"/>
              <a:t>Dez</a:t>
            </a:r>
            <a:r>
              <a:rPr lang="cs-CZ" sz="1800" dirty="0"/>
              <a:t>, 2005, 208–220</a:t>
            </a:r>
            <a:r>
              <a:rPr lang="cs-CZ" sz="2400" dirty="0"/>
              <a:t>)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1968 a RAF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Dvě základní hodnocení vztahu 1968 a RAF:</a:t>
            </a:r>
          </a:p>
          <a:p>
            <a:pPr lvl="1"/>
            <a:r>
              <a:rPr lang="cs-CZ"/>
              <a:t>1) RAF dědictvím rozpadu hnutí osmašdestníků, jedná se o </a:t>
            </a:r>
            <a:r>
              <a:rPr lang="cs-CZ" b="1"/>
              <a:t>inverzi</a:t>
            </a:r>
            <a:r>
              <a:rPr lang="cs-CZ"/>
              <a:t>, tedy obrat způsobený izolací, zoufalstvím a depresí</a:t>
            </a:r>
          </a:p>
          <a:p>
            <a:pPr lvl="1"/>
            <a:r>
              <a:rPr lang="cs-CZ"/>
              <a:t>2) Hnutí osmašedesátníků bylo podhoubím, silovým polem, ze kterého se vyvinula RAF, existuje tedy přímá souvislost mezi oběma, vztah </a:t>
            </a:r>
            <a:r>
              <a:rPr lang="cs-CZ" b="1"/>
              <a:t>konstituce</a:t>
            </a:r>
          </a:p>
          <a:p>
            <a:r>
              <a:rPr lang="cs-CZ"/>
              <a:t>Rudi Dutschke – </a:t>
            </a:r>
            <a:r>
              <a:rPr lang="cs-CZ" sz="2800"/>
              <a:t>pro použití násilí, „direkte Aktion“, „Stadtguerilla“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RAF a další teroristické organizace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rivalizující skupiny pro ozbrojený boj</a:t>
            </a:r>
          </a:p>
          <a:p>
            <a:pPr lvl="1"/>
            <a:r>
              <a:rPr lang="cs-CZ"/>
              <a:t>Bewegung 2. Juni – </a:t>
            </a:r>
            <a:r>
              <a:rPr lang="cs-CZ" sz="2400"/>
              <a:t>Tupamaros, leden 1972, několik podskupin, 1980 k RAF</a:t>
            </a:r>
          </a:p>
          <a:p>
            <a:pPr lvl="1"/>
            <a:r>
              <a:rPr lang="cs-CZ"/>
              <a:t>Rote Armee Fraktion (RAF) – </a:t>
            </a:r>
            <a:r>
              <a:rPr lang="cs-CZ" sz="2400"/>
              <a:t>květen 1970, nejlepší organizace, jasná hierarchie</a:t>
            </a:r>
          </a:p>
          <a:p>
            <a:pPr lvl="1"/>
            <a:r>
              <a:rPr lang="cs-CZ"/>
              <a:t>Revolutionäre Zellen (RZ) – </a:t>
            </a:r>
          </a:p>
          <a:p>
            <a:pPr lvl="2"/>
            <a:r>
              <a:rPr lang="cs-CZ"/>
              <a:t>„víkendoví teroristé“, volně spolupracující buňky</a:t>
            </a:r>
          </a:p>
          <a:p>
            <a:pPr lvl="2"/>
            <a:r>
              <a:rPr lang="cs-CZ"/>
              <a:t>vznik v roce 1972 po zatčení jádra RAF</a:t>
            </a:r>
          </a:p>
          <a:p>
            <a:pPr lvl="2"/>
            <a:r>
              <a:rPr lang="cs-CZ"/>
              <a:t>později národní a mezinárodní křídlo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6. seminář – 26. 3. 2024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43611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sz="4400" dirty="0"/>
              <a:t>„Německý podzim“: </a:t>
            </a:r>
          </a:p>
          <a:p>
            <a:pPr algn="ctr" eaLnBrk="1" hangingPunct="1">
              <a:buNone/>
            </a:pPr>
            <a:r>
              <a:rPr lang="cs-CZ" sz="4400" dirty="0"/>
              <a:t>souvislost levicového terorismu Rote </a:t>
            </a:r>
            <a:r>
              <a:rPr lang="cs-CZ" sz="4400" dirty="0" err="1"/>
              <a:t>Armee</a:t>
            </a:r>
            <a:r>
              <a:rPr lang="cs-CZ" sz="4400" dirty="0"/>
              <a:t> </a:t>
            </a:r>
            <a:r>
              <a:rPr lang="cs-CZ" sz="4400" dirty="0" err="1"/>
              <a:t>Fraktion</a:t>
            </a:r>
            <a:r>
              <a:rPr lang="cs-CZ" sz="4400" dirty="0"/>
              <a:t> s rokem 1968 a jeho současná reflexe</a:t>
            </a:r>
          </a:p>
          <a:p>
            <a:pPr algn="ctr" eaLnBrk="1" hangingPunct="1">
              <a:buFont typeface="Arial" charset="0"/>
              <a:buNone/>
            </a:pPr>
            <a:r>
              <a:rPr lang="cs-CZ" sz="5400" dirty="0"/>
              <a:t> </a:t>
            </a:r>
          </a:p>
          <a:p>
            <a:pPr algn="ctr" eaLnBrk="1" hangingPunct="1">
              <a:buFont typeface="Arial" charset="0"/>
              <a:buNone/>
            </a:pPr>
            <a:r>
              <a:rPr lang="cs-CZ" sz="4000" dirty="0"/>
              <a:t>   </a:t>
            </a:r>
          </a:p>
        </p:txBody>
      </p:sp>
      <p:pic>
        <p:nvPicPr>
          <p:cNvPr id="3078" name="Picture 6" descr="Was war die Rote Armee Fraktion (RAF)?">
            <a:extLst>
              <a:ext uri="{FF2B5EF4-FFF2-40B4-BE49-F238E27FC236}">
                <a16:creationId xmlns:a16="http://schemas.microsoft.com/office/drawing/2014/main" id="{ADBF7831-6BBC-B783-328F-0B735D704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438" y="4789488"/>
            <a:ext cx="3550113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1968: Zeit der Träume und Proteste | Mit 17... Das Jahrhundert der Jugend |  DW | 20.06.2014">
            <a:extLst>
              <a:ext uri="{FF2B5EF4-FFF2-40B4-BE49-F238E27FC236}">
                <a16:creationId xmlns:a16="http://schemas.microsoft.com/office/drawing/2014/main" id="{3C6EE186-0D30-70B8-EFFC-ECDF504FF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89487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Současná reflexe RAF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cs-CZ"/>
              <a:t>Propustit bývalé teroristy z vězení?</a:t>
            </a:r>
          </a:p>
          <a:p>
            <a:pPr lvl="1" algn="ctr">
              <a:buFont typeface="Arial" charset="0"/>
              <a:buNone/>
            </a:pPr>
            <a:endParaRPr lang="cs-CZ"/>
          </a:p>
          <a:p>
            <a:pPr lvl="1" algn="ctr">
              <a:buFont typeface="Arial" charset="0"/>
              <a:buNone/>
            </a:pPr>
            <a:r>
              <a:rPr lang="cs-CZ"/>
              <a:t>ANO?   x   NE?</a:t>
            </a:r>
          </a:p>
          <a:p>
            <a:pPr lvl="1" algn="ctr">
              <a:buFont typeface="Arial" charset="0"/>
              <a:buNone/>
            </a:pPr>
            <a:endParaRPr lang="cs-CZ"/>
          </a:p>
          <a:p>
            <a:pPr lvl="1" algn="ctr">
              <a:buFont typeface="Arial" charset="0"/>
              <a:buNone/>
            </a:pPr>
            <a:endParaRPr lang="cs-CZ"/>
          </a:p>
          <a:p>
            <a:pPr lvl="1" algn="ctr">
              <a:buFont typeface="Arial" charset="0"/>
              <a:buNone/>
            </a:pPr>
            <a:r>
              <a:rPr lang="cs-CZ"/>
              <a:t>Brigitte Mohnthaupt (2007)</a:t>
            </a:r>
          </a:p>
          <a:p>
            <a:pPr lvl="1" algn="ctr">
              <a:buFont typeface="Arial" charset="0"/>
              <a:buNone/>
            </a:pPr>
            <a:r>
              <a:rPr lang="cs-CZ"/>
              <a:t>Christian Klar (2008)</a:t>
            </a:r>
          </a:p>
          <a:p>
            <a:pPr lvl="1" algn="ctr">
              <a:buFont typeface="Arial" charset="0"/>
              <a:buNone/>
            </a:pPr>
            <a:r>
              <a:rPr lang="cs-CZ"/>
              <a:t>  Birgit Hogefeld (2011)</a:t>
            </a:r>
          </a:p>
          <a:p>
            <a:pPr lvl="1" algn="ctr">
              <a:buFont typeface="Arial" charset="0"/>
              <a:buNone/>
            </a:pPr>
            <a:r>
              <a:rPr lang="cs-CZ"/>
              <a:t>po 7 členech RAF stále pátráno</a:t>
            </a:r>
          </a:p>
          <a:p>
            <a:pPr lvl="1" algn="ctr">
              <a:buFont typeface="Arial" charset="0"/>
              <a:buNone/>
            </a:pPr>
            <a:endParaRPr lang="cs-CZ"/>
          </a:p>
          <a:p>
            <a:pPr lvl="1" algn="ctr">
              <a:buFont typeface="Arial" charset="0"/>
              <a:buNone/>
            </a:pPr>
            <a:endParaRPr lang="cs-CZ"/>
          </a:p>
        </p:txBody>
      </p:sp>
      <p:pic>
        <p:nvPicPr>
          <p:cNvPr id="36868" name="Obrázek 3" descr="hogefel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0" y="2357438"/>
            <a:ext cx="13970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Obrázek 4" descr="RAF_6_Mohnhaupt_Klar_74902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428875"/>
            <a:ext cx="28289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134FE3-2F1D-2E69-0CA9-95E59601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err="1"/>
              <a:t>Nationalsozialistischer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Untergrund</a:t>
            </a:r>
            <a:r>
              <a:rPr lang="cs-CZ" dirty="0"/>
              <a:t> (NSU)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66BA16-8DCD-4393-E7E7-6C0960938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cs-CZ" sz="2400" dirty="0"/>
              <a:t>neonacistická teroristická organizace</a:t>
            </a:r>
          </a:p>
          <a:p>
            <a:r>
              <a:rPr lang="cs-CZ" sz="2400" dirty="0"/>
              <a:t>2000-2007 zavraždila 9 migrantů a 1 policistku</a:t>
            </a:r>
          </a:p>
          <a:p>
            <a:r>
              <a:rPr lang="cs-CZ" sz="2400" dirty="0"/>
              <a:t>listopad 2011 – sebevražda Uweho </a:t>
            </a:r>
            <a:r>
              <a:rPr lang="cs-CZ" sz="2400" dirty="0" err="1"/>
              <a:t>Mundlose</a:t>
            </a:r>
            <a:r>
              <a:rPr lang="cs-CZ" sz="2400" dirty="0"/>
              <a:t> a Uweho </a:t>
            </a:r>
            <a:r>
              <a:rPr lang="cs-CZ" sz="2400" dirty="0" err="1"/>
              <a:t>Böhnhardta</a:t>
            </a:r>
            <a:r>
              <a:rPr lang="cs-CZ" sz="2400" dirty="0"/>
              <a:t> v obytném voze v </a:t>
            </a:r>
            <a:r>
              <a:rPr lang="cs-CZ" sz="2400" dirty="0" err="1"/>
              <a:t>Eisenachu</a:t>
            </a:r>
            <a:r>
              <a:rPr lang="cs-CZ" sz="2400" dirty="0"/>
              <a:t> + dopadení Beate </a:t>
            </a:r>
            <a:r>
              <a:rPr lang="cs-CZ" sz="2400" dirty="0" err="1"/>
              <a:t>Zschäpeové</a:t>
            </a:r>
            <a:endParaRPr lang="cs-CZ" sz="2400" dirty="0"/>
          </a:p>
          <a:p>
            <a:r>
              <a:rPr lang="cs-CZ" sz="2400" dirty="0"/>
              <a:t>kritika selhání bezpečnostních složek</a:t>
            </a:r>
          </a:p>
          <a:p>
            <a:r>
              <a:rPr lang="cs-CZ" sz="2400" dirty="0"/>
              <a:t>soudní proces s </a:t>
            </a:r>
            <a:r>
              <a:rPr lang="cs-CZ" sz="2400" dirty="0" err="1"/>
              <a:t>Zschäpeovou</a:t>
            </a:r>
            <a:r>
              <a:rPr lang="cs-CZ" sz="2400" dirty="0"/>
              <a:t> skončil v roce 2018 – odsouzena na doživotí (pravomocně od roku 2021)</a:t>
            </a:r>
          </a:p>
        </p:txBody>
      </p:sp>
      <p:pic>
        <p:nvPicPr>
          <p:cNvPr id="2050" name="Picture 2" descr="ARD-Recherchen zur NSU: NPD-Vize war eng mit Terrorzelle vernetzt |  tagesschau.de">
            <a:extLst>
              <a:ext uri="{FF2B5EF4-FFF2-40B4-BE49-F238E27FC236}">
                <a16:creationId xmlns:a16="http://schemas.microsoft.com/office/drawing/2014/main" id="{30F68E9B-D5FA-EDAC-9BCD-32E4D76DB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70419"/>
            <a:ext cx="3690352" cy="206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eonazis: Zusammenhang zwischen NSU-Tatorten und Logo - WELT">
            <a:extLst>
              <a:ext uri="{FF2B5EF4-FFF2-40B4-BE49-F238E27FC236}">
                <a16:creationId xmlns:a16="http://schemas.microsoft.com/office/drawing/2014/main" id="{E4F32A14-CA60-603B-6A49-01BE9DF73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320" y="4468812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186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6292C-7CF5-735C-2D1B-D0A27C977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RAF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297BF8-0795-D1BD-C37C-31DD629FB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/>
          <a:lstStyle/>
          <a:p>
            <a:pPr marL="0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Teroristku RAF dokázala vystopovat umělá inteligence</a:t>
            </a:r>
          </a:p>
          <a:p>
            <a:pPr marL="0" indent="0">
              <a:buNone/>
            </a:pPr>
            <a:r>
              <a:rPr lang="cs-CZ" sz="2000" b="0" i="0" dirty="0">
                <a:solidFill>
                  <a:srgbClr val="8C2326"/>
                </a:solidFill>
                <a:effectLst/>
                <a:latin typeface="Georgia" panose="02040502050405020303" pitchFamily="18" charset="0"/>
              </a:rPr>
              <a:t>Daniela </a:t>
            </a:r>
            <a:r>
              <a:rPr lang="cs-CZ" sz="2000" b="0" i="0" dirty="0" err="1">
                <a:solidFill>
                  <a:srgbClr val="8C2326"/>
                </a:solidFill>
                <a:effectLst/>
                <a:latin typeface="Georgia" panose="02040502050405020303" pitchFamily="18" charset="0"/>
              </a:rPr>
              <a:t>Kletteová</a:t>
            </a:r>
            <a:r>
              <a:rPr lang="cs-CZ" sz="2000" b="0" i="0" dirty="0">
                <a:solidFill>
                  <a:srgbClr val="8C2326"/>
                </a:solidFill>
                <a:effectLst/>
                <a:latin typeface="Georgia" panose="02040502050405020303" pitchFamily="18" charset="0"/>
              </a:rPr>
              <a:t> (65), někdejší členka krajně levicové teroristické organizace Frakce Rudé armády (RAF), odešla do ilegality v době, kdy sociální sítě a umělá inteligence teprve vznikaly. Právě tyto moderní technologie na ni krátce před dopadením upozornily.</a:t>
            </a:r>
          </a:p>
          <a:p>
            <a:pPr marL="0" indent="0">
              <a:buNone/>
            </a:pPr>
            <a:endParaRPr lang="cs-CZ" sz="2000" dirty="0">
              <a:solidFill>
                <a:srgbClr val="8C2326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8C2326"/>
                </a:solidFill>
                <a:latin typeface="Georgia" panose="02040502050405020303" pitchFamily="18" charset="0"/>
              </a:rPr>
              <a:t>Zdroj: novinky.cz, 4. 3. 2024</a:t>
            </a:r>
          </a:p>
        </p:txBody>
      </p:sp>
      <p:sp>
        <p:nvSpPr>
          <p:cNvPr id="4" name="AutoShape 2" descr="&lt;p&gt;FILE - 1988 portrait of RAF (Red Army Faction) member Daniela Klette, handed out by German police in 1993. A former member of the disbanded left-wing militant Red Army Faction group has been arrested after more than 30 years on the run, German authorities said Tuesday, Feb. 27. 2024. (AP Photo, File)&lt;/p&gt;">
            <a:extLst>
              <a:ext uri="{FF2B5EF4-FFF2-40B4-BE49-F238E27FC236}">
                <a16:creationId xmlns:a16="http://schemas.microsoft.com/office/drawing/2014/main" id="{BF864C49-45F8-ECA3-BF63-FA135B9A07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F9F0E7D-9E1C-27AE-F0AA-CCBB00F99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1417638"/>
            <a:ext cx="3346622" cy="441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76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Seminář 2. 4. 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214938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Téma:</a:t>
            </a:r>
            <a:r>
              <a:rPr lang="cs-CZ" dirty="0"/>
              <a:t>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Hospodářské a sociální důsledky sjednocení Německa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Text:</a:t>
            </a:r>
          </a:p>
          <a:p>
            <a:pPr algn="ctr">
              <a:buNone/>
            </a:pPr>
            <a:r>
              <a:rPr lang="cs-CZ" dirty="0" err="1"/>
              <a:t>Patrick</a:t>
            </a:r>
            <a:r>
              <a:rPr lang="cs-CZ" dirty="0"/>
              <a:t> R </a:t>
            </a:r>
            <a:r>
              <a:rPr lang="cs-CZ" dirty="0" err="1"/>
              <a:t>Ireland</a:t>
            </a:r>
            <a:r>
              <a:rPr lang="cs-CZ" dirty="0"/>
              <a:t>, „</a:t>
            </a:r>
            <a:r>
              <a:rPr lang="en-US" dirty="0"/>
              <a:t>Socialism, unification policy and the rise of racism in Eastern Germany</a:t>
            </a:r>
            <a:r>
              <a:rPr lang="cs-CZ" dirty="0"/>
              <a:t>“, in </a:t>
            </a:r>
            <a:r>
              <a:rPr lang="en-US" i="1" dirty="0"/>
              <a:t>The International Migration Review </a:t>
            </a:r>
            <a:r>
              <a:rPr lang="en-US" dirty="0"/>
              <a:t>31</a:t>
            </a:r>
            <a:r>
              <a:rPr lang="cs-CZ" dirty="0"/>
              <a:t>, 3 (</a:t>
            </a:r>
            <a:r>
              <a:rPr lang="en-US" dirty="0"/>
              <a:t>Fall 1997</a:t>
            </a:r>
            <a:r>
              <a:rPr lang="cs-CZ" dirty="0"/>
              <a:t>),</a:t>
            </a:r>
            <a:r>
              <a:rPr lang="cs-CZ" i="1" dirty="0"/>
              <a:t> </a:t>
            </a:r>
            <a:r>
              <a:rPr lang="cs-CZ" dirty="0"/>
              <a:t>541–568.</a:t>
            </a:r>
          </a:p>
          <a:p>
            <a:pPr>
              <a:buNone/>
              <a:defRPr/>
            </a:pPr>
            <a:endParaRPr lang="cs-CZ" b="1" dirty="0"/>
          </a:p>
          <a:p>
            <a:pPr algn="ctr">
              <a:buFont typeface="Arial" charset="0"/>
              <a:buNone/>
              <a:defRPr/>
            </a:pPr>
            <a:r>
              <a:rPr lang="cs-CZ" b="1" dirty="0"/>
              <a:t>Prezentace:</a:t>
            </a:r>
          </a:p>
          <a:p>
            <a:pPr algn="ctr">
              <a:buFont typeface="Arial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Michael </a:t>
            </a:r>
            <a:r>
              <a:rPr lang="cs-CZ" b="1" dirty="0" err="1">
                <a:solidFill>
                  <a:srgbClr val="FF0000"/>
                </a:solidFill>
              </a:rPr>
              <a:t>Klobucký</a:t>
            </a:r>
            <a:endParaRPr lang="cs-CZ" b="1" dirty="0">
              <a:solidFill>
                <a:srgbClr val="FF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C0FB94-27BA-86E4-E711-876D2AE3A2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5">
            <a:extLst>
              <a:ext uri="{FF2B5EF4-FFF2-40B4-BE49-F238E27FC236}">
                <a16:creationId xmlns:a16="http://schemas.microsoft.com/office/drawing/2014/main" id="{1F59A340-4A56-2C6F-2515-4DB8C12B9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/>
            <a:r>
              <a:rPr lang="cs-CZ"/>
              <a:t>Rozdělení referátů (1)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0CE11270-9D13-D11A-D1FD-32E95DBFA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733256"/>
          </a:xfrm>
        </p:spPr>
        <p:txBody>
          <a:bodyPr rtlCol="0"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1) </a:t>
            </a:r>
            <a:r>
              <a:rPr lang="cs-CZ" b="1" dirty="0"/>
              <a:t>Úvodní hodina;</a:t>
            </a:r>
            <a:r>
              <a:rPr lang="cs-CZ" dirty="0"/>
              <a:t> </a:t>
            </a:r>
            <a:r>
              <a:rPr lang="cs-CZ" b="1" dirty="0"/>
              <a:t>Rakousko: oběť, nebo viník druhé světové války?</a:t>
            </a:r>
            <a:r>
              <a:rPr lang="cs-CZ" dirty="0"/>
              <a:t> </a:t>
            </a:r>
            <a:r>
              <a:rPr lang="cs-CZ" b="1" dirty="0"/>
              <a:t>1/2  </a:t>
            </a:r>
            <a:r>
              <a:rPr lang="cs-CZ" dirty="0"/>
              <a:t>(20. 2. 2024)   </a:t>
            </a:r>
          </a:p>
          <a:p>
            <a:pPr>
              <a:buNone/>
            </a:pPr>
            <a:r>
              <a:rPr lang="cs-CZ" dirty="0"/>
              <a:t>2) </a:t>
            </a:r>
            <a:r>
              <a:rPr lang="cs-CZ" b="1" dirty="0"/>
              <a:t>Rakousko: oběť, nebo viník druhé světové války? 2/2 </a:t>
            </a:r>
            <a:r>
              <a:rPr lang="cs-CZ" dirty="0"/>
              <a:t>(27. 2. 2024)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     </a:t>
            </a:r>
            <a:r>
              <a:rPr lang="cs-CZ" i="1" dirty="0"/>
              <a:t>Prezentace: </a:t>
            </a:r>
            <a:r>
              <a:rPr lang="cs-CZ" b="1" dirty="0">
                <a:solidFill>
                  <a:srgbClr val="FF0000"/>
                </a:solidFill>
              </a:rPr>
              <a:t>Jakub Talaš</a:t>
            </a:r>
          </a:p>
          <a:p>
            <a:pPr>
              <a:buNone/>
            </a:pPr>
            <a:r>
              <a:rPr lang="cs-CZ" dirty="0"/>
              <a:t>3) </a:t>
            </a:r>
            <a:r>
              <a:rPr lang="cs-CZ" b="1" dirty="0"/>
              <a:t>Němci jako oběti druhé světové války? </a:t>
            </a:r>
            <a:r>
              <a:rPr lang="cs-CZ" dirty="0"/>
              <a:t>(5. 3. 2024)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i="1" dirty="0"/>
              <a:t> Prezentace:</a:t>
            </a:r>
            <a:r>
              <a:rPr lang="cs-CZ" b="1" dirty="0">
                <a:solidFill>
                  <a:srgbClr val="FF0000"/>
                </a:solidFill>
              </a:rPr>
              <a:t> Adam Klečka</a:t>
            </a:r>
          </a:p>
          <a:p>
            <a:pPr>
              <a:buNone/>
            </a:pPr>
            <a:r>
              <a:rPr lang="cs-CZ" dirty="0"/>
              <a:t>4) </a:t>
            </a:r>
            <a:r>
              <a:rPr lang="cs-CZ" b="1" dirty="0"/>
              <a:t>Integrace vyhnanců v SRN a NDR a kolektivní paměť </a:t>
            </a:r>
            <a:r>
              <a:rPr lang="cs-CZ" dirty="0"/>
              <a:t>(12. 3. 2024)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/>
              <a:t>	</a:t>
            </a:r>
            <a:r>
              <a:rPr lang="cs-CZ" i="1" dirty="0"/>
              <a:t> Prezentace:</a:t>
            </a:r>
            <a:r>
              <a:rPr lang="cs-CZ" b="1" dirty="0">
                <a:solidFill>
                  <a:srgbClr val="FF0000"/>
                </a:solidFill>
              </a:rPr>
              <a:t> Petra Městecká</a:t>
            </a:r>
            <a:endParaRPr lang="cs-CZ" dirty="0"/>
          </a:p>
          <a:p>
            <a:pPr>
              <a:buNone/>
            </a:pPr>
            <a:r>
              <a:rPr lang="cs-CZ" dirty="0"/>
              <a:t>5) </a:t>
            </a:r>
            <a:r>
              <a:rPr lang="cs-CZ" b="1" dirty="0"/>
              <a:t>Na cestě za občanskou společností: střet politiky a médií na příkladu „Aféry Spiegel“ </a:t>
            </a:r>
            <a:r>
              <a:rPr lang="cs-CZ" dirty="0"/>
              <a:t>(19. 3. 2024) 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/>
              <a:t>	</a:t>
            </a:r>
            <a:r>
              <a:rPr lang="cs-CZ" i="1" dirty="0"/>
              <a:t> Prezentace:</a:t>
            </a:r>
            <a:r>
              <a:rPr lang="cs-CZ" b="1" dirty="0">
                <a:solidFill>
                  <a:srgbClr val="FF0000"/>
                </a:solidFill>
              </a:rPr>
              <a:t> Daniil </a:t>
            </a:r>
            <a:r>
              <a:rPr lang="cs-CZ" b="1" dirty="0" err="1">
                <a:solidFill>
                  <a:srgbClr val="FF0000"/>
                </a:solidFill>
              </a:rPr>
              <a:t>Sidorov</a:t>
            </a:r>
            <a:endParaRPr lang="cs-CZ" dirty="0"/>
          </a:p>
          <a:p>
            <a:pPr>
              <a:buNone/>
            </a:pPr>
            <a:r>
              <a:rPr lang="cs-CZ" dirty="0"/>
              <a:t>6) </a:t>
            </a:r>
            <a:r>
              <a:rPr lang="cs-CZ" b="1" dirty="0"/>
              <a:t>Německý podzim: levicový terorismus Rote </a:t>
            </a:r>
            <a:r>
              <a:rPr lang="cs-CZ" b="1" dirty="0" err="1"/>
              <a:t>Armee</a:t>
            </a:r>
            <a:r>
              <a:rPr lang="cs-CZ" b="1" dirty="0"/>
              <a:t> </a:t>
            </a:r>
            <a:r>
              <a:rPr lang="cs-CZ" b="1" dirty="0" err="1"/>
              <a:t>Fraktion</a:t>
            </a:r>
            <a:r>
              <a:rPr lang="cs-CZ" b="1" dirty="0"/>
              <a:t> a jeho současná reflexe </a:t>
            </a:r>
            <a:r>
              <a:rPr lang="cs-CZ" dirty="0"/>
              <a:t>(26. 3. 2024)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i="1" dirty="0"/>
              <a:t> Prezentace:</a:t>
            </a:r>
            <a:r>
              <a:rPr lang="cs-CZ" b="1" dirty="0">
                <a:solidFill>
                  <a:srgbClr val="FF0000"/>
                </a:solidFill>
              </a:rPr>
              <a:t> Jiří </a:t>
            </a:r>
            <a:r>
              <a:rPr lang="cs-CZ" b="1" dirty="0" err="1">
                <a:solidFill>
                  <a:srgbClr val="FF0000"/>
                </a:solidFill>
              </a:rPr>
              <a:t>Virág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/>
              <a:t>7) </a:t>
            </a:r>
            <a:r>
              <a:rPr lang="cs-CZ" b="1" dirty="0"/>
              <a:t>Hospodářské a sociální důsledky (znovu)sjednocení Německa</a:t>
            </a:r>
            <a:r>
              <a:rPr lang="cs-CZ" dirty="0"/>
              <a:t> (2. 4. 2024)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i="1" dirty="0"/>
              <a:t> Prezentace:</a:t>
            </a:r>
            <a:r>
              <a:rPr lang="cs-CZ" b="1" dirty="0">
                <a:solidFill>
                  <a:srgbClr val="FF0000"/>
                </a:solidFill>
              </a:rPr>
              <a:t> Michael </a:t>
            </a:r>
            <a:r>
              <a:rPr lang="cs-CZ" b="1" dirty="0" err="1">
                <a:solidFill>
                  <a:srgbClr val="FF0000"/>
                </a:solidFill>
              </a:rPr>
              <a:t>Klobucký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7064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C97F7-0860-0375-55C7-E5C45D222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3DE5C562-A712-7D0D-1BDD-D398118B5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Rozdělení referátů (2)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3BB20A-400A-CA32-7E86-498A0A9D1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 rtlCol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200" dirty="0"/>
              <a:t>8) </a:t>
            </a:r>
            <a:r>
              <a:rPr lang="cs-CZ" sz="2200" b="1" dirty="0"/>
              <a:t>Přistěhovalecké země proti své vůli – imigrace do NMZ po roce 1949 </a:t>
            </a:r>
            <a:r>
              <a:rPr lang="cs-CZ" sz="2200" dirty="0"/>
              <a:t>(9. 4. 2024) 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</a:t>
            </a:r>
            <a:r>
              <a:rPr lang="cs-CZ" sz="2400" i="1" dirty="0"/>
              <a:t> Prezentace:</a:t>
            </a:r>
            <a:r>
              <a:rPr lang="cs-CZ" sz="2200" b="1" dirty="0">
                <a:solidFill>
                  <a:srgbClr val="FF0000"/>
                </a:solidFill>
              </a:rPr>
              <a:t> Petr Kozel</a:t>
            </a:r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9) </a:t>
            </a:r>
            <a:r>
              <a:rPr lang="cs-CZ" sz="2200" b="1" dirty="0"/>
              <a:t>Integrace imigrantů jako klíčové téma pro budoucnost: příklady Berlín a Vídeň </a:t>
            </a:r>
            <a:r>
              <a:rPr lang="cs-CZ" sz="2200" dirty="0"/>
              <a:t>(16. 4. 2024)</a:t>
            </a:r>
            <a:r>
              <a:rPr lang="cs-CZ" sz="2200" b="1" dirty="0"/>
              <a:t> 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</a:t>
            </a:r>
            <a:r>
              <a:rPr lang="cs-CZ" sz="2400" i="1" dirty="0"/>
              <a:t> Prezentace: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  <a:r>
              <a:rPr lang="cs-CZ" sz="2200" b="1">
                <a:solidFill>
                  <a:srgbClr val="FF0000"/>
                </a:solidFill>
              </a:rPr>
              <a:t>Lucie Váňová</a:t>
            </a:r>
            <a:endParaRPr lang="cs-CZ" sz="2200" dirty="0"/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10) </a:t>
            </a:r>
            <a:r>
              <a:rPr lang="cs-CZ" sz="2200" b="1" dirty="0"/>
              <a:t>Dlouhý stín populismu v Rakousku – od </a:t>
            </a:r>
            <a:r>
              <a:rPr lang="cs-CZ" sz="2200" b="1" dirty="0" err="1"/>
              <a:t>Haiderovi</a:t>
            </a:r>
            <a:r>
              <a:rPr lang="cs-CZ" sz="2200" b="1" dirty="0"/>
              <a:t> ke </a:t>
            </a:r>
            <a:r>
              <a:rPr lang="cs-CZ" sz="2200" b="1" dirty="0" err="1"/>
              <a:t>Strachemu</a:t>
            </a:r>
            <a:r>
              <a:rPr lang="cs-CZ" sz="2200" b="1" dirty="0"/>
              <a:t> a dál? </a:t>
            </a:r>
            <a:r>
              <a:rPr lang="cs-CZ" sz="2200" dirty="0"/>
              <a:t>(23. 4. 2024)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</a:t>
            </a:r>
            <a:r>
              <a:rPr lang="cs-CZ" sz="2400" i="1" dirty="0"/>
              <a:t> Prezentace:</a:t>
            </a:r>
            <a:r>
              <a:rPr lang="cs-CZ" sz="2200" b="1" dirty="0">
                <a:solidFill>
                  <a:srgbClr val="FF0000"/>
                </a:solidFill>
              </a:rPr>
              <a:t> Adam Vyhnálek</a:t>
            </a:r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11)</a:t>
            </a:r>
            <a:r>
              <a:rPr lang="cs-CZ" sz="2200" b="1" dirty="0"/>
              <a:t> Migrační krize v Německu </a:t>
            </a:r>
            <a:r>
              <a:rPr lang="cs-CZ" sz="2200" dirty="0"/>
              <a:t>(30. 4. 2024)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</a:t>
            </a:r>
            <a:r>
              <a:rPr lang="cs-CZ" sz="2400" i="1" dirty="0"/>
              <a:t> Prezentace:</a:t>
            </a:r>
            <a:r>
              <a:rPr lang="cs-CZ" sz="2200" b="1" dirty="0">
                <a:solidFill>
                  <a:srgbClr val="FF0000"/>
                </a:solidFill>
              </a:rPr>
              <a:t> Emma </a:t>
            </a:r>
            <a:r>
              <a:rPr lang="cs-CZ" sz="2200" b="1" dirty="0" err="1">
                <a:solidFill>
                  <a:srgbClr val="FF0000"/>
                </a:solidFill>
              </a:rPr>
              <a:t>Kodyšová</a:t>
            </a:r>
            <a:endParaRPr lang="cs-CZ" sz="2200" dirty="0"/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12)</a:t>
            </a:r>
            <a:r>
              <a:rPr lang="cs-CZ" sz="2200" b="1" dirty="0"/>
              <a:t> Německy mluvící země, energetika a bezpečnostní politika; zhodnocení semináře; zhodnocení semináře </a:t>
            </a:r>
            <a:r>
              <a:rPr lang="cs-CZ" sz="2200" dirty="0"/>
              <a:t>(7. 5. 2024)</a:t>
            </a:r>
          </a:p>
          <a:p>
            <a:pPr>
              <a:spcBef>
                <a:spcPts val="0"/>
              </a:spcBef>
              <a:buNone/>
            </a:pPr>
            <a:r>
              <a:rPr lang="cs-CZ" sz="2200" b="1" dirty="0">
                <a:solidFill>
                  <a:srgbClr val="FF0000"/>
                </a:solidFill>
              </a:rPr>
              <a:t>	</a:t>
            </a:r>
            <a:r>
              <a:rPr lang="cs-CZ" sz="2400" i="1" dirty="0"/>
              <a:t> Prezentace:</a:t>
            </a:r>
            <a:r>
              <a:rPr lang="cs-CZ" sz="2200" b="1" dirty="0">
                <a:solidFill>
                  <a:srgbClr val="FF0000"/>
                </a:solidFill>
              </a:rPr>
              <a:t> - </a:t>
            </a:r>
          </a:p>
          <a:p>
            <a:pPr>
              <a:spcBef>
                <a:spcPts val="0"/>
              </a:spcBef>
              <a:buNone/>
            </a:pPr>
            <a:r>
              <a:rPr lang="cs-CZ" sz="2200" dirty="0"/>
              <a:t>13)</a:t>
            </a:r>
            <a:r>
              <a:rPr lang="cs-CZ" sz="2200" b="1" dirty="0"/>
              <a:t> </a:t>
            </a:r>
            <a:r>
              <a:rPr lang="cs-CZ" sz="2200" b="1" i="1" dirty="0">
                <a:solidFill>
                  <a:srgbClr val="FF0000"/>
                </a:solidFill>
              </a:rPr>
              <a:t>(14. 5. 2024) – rektorský den – výuka odpadá!</a:t>
            </a:r>
          </a:p>
          <a:p>
            <a:pPr>
              <a:spcBef>
                <a:spcPts val="1200"/>
              </a:spcBef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4920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Program semináře 26. 3. 2024: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marL="514350" indent="-514350" eaLnBrk="1" hangingPunct="1">
              <a:buFont typeface="Arial" charset="0"/>
              <a:buAutoNum type="arabicParenR"/>
            </a:pPr>
            <a:r>
              <a:rPr lang="cs-CZ" dirty="0" err="1"/>
              <a:t>Baader</a:t>
            </a:r>
            <a:r>
              <a:rPr lang="cs-CZ" dirty="0"/>
              <a:t>-</a:t>
            </a:r>
            <a:r>
              <a:rPr lang="cs-CZ" dirty="0" err="1"/>
              <a:t>Meinhof</a:t>
            </a:r>
            <a:r>
              <a:rPr lang="cs-CZ" dirty="0"/>
              <a:t>-Komplex: 2 </a:t>
            </a:r>
            <a:r>
              <a:rPr lang="cs-CZ" dirty="0" err="1"/>
              <a:t>trailery</a:t>
            </a:r>
            <a:r>
              <a:rPr lang="cs-CZ" dirty="0"/>
              <a:t> – 2 filmy?</a:t>
            </a:r>
          </a:p>
          <a:p>
            <a:pPr marL="514350" indent="-514350" eaLnBrk="1" hangingPunct="1">
              <a:buFont typeface="Arial" charset="0"/>
              <a:buAutoNum type="arabicParenR"/>
            </a:pPr>
            <a:r>
              <a:rPr lang="cs-CZ" dirty="0"/>
              <a:t>Prezentace: </a:t>
            </a:r>
            <a:r>
              <a:rPr lang="cs-CZ" b="1" dirty="0">
                <a:solidFill>
                  <a:srgbClr val="FF0000"/>
                </a:solidFill>
              </a:rPr>
              <a:t>Jiří </a:t>
            </a:r>
            <a:r>
              <a:rPr lang="cs-CZ" b="1" dirty="0" err="1">
                <a:solidFill>
                  <a:srgbClr val="FF0000"/>
                </a:solidFill>
              </a:rPr>
              <a:t>Virág</a:t>
            </a:r>
            <a:r>
              <a:rPr lang="cs-CZ" dirty="0"/>
              <a:t>– RAF: ideologie, lidé, akce</a:t>
            </a:r>
          </a:p>
          <a:p>
            <a:pPr marL="514350" indent="-514350" eaLnBrk="1" hangingPunct="1">
              <a:buFont typeface="Arial" charset="0"/>
              <a:buAutoNum type="arabicParenR"/>
            </a:pPr>
            <a:r>
              <a:rPr lang="cs-CZ" dirty="0"/>
              <a:t>Diskuse o textech </a:t>
            </a:r>
            <a:r>
              <a:rPr lang="cs-CZ" dirty="0" err="1"/>
              <a:t>Siegfrieda</a:t>
            </a:r>
            <a:r>
              <a:rPr lang="cs-CZ" dirty="0"/>
              <a:t> a </a:t>
            </a:r>
            <a:r>
              <a:rPr lang="cs-CZ" dirty="0" err="1"/>
              <a:t>Schmidtkeho</a:t>
            </a:r>
            <a:endParaRPr lang="cs-CZ" dirty="0"/>
          </a:p>
          <a:p>
            <a:pPr marL="514350" indent="-514350" eaLnBrk="1" hangingPunct="1">
              <a:buFont typeface="Arial" charset="0"/>
              <a:buAutoNum type="arabicParenR"/>
            </a:pPr>
            <a:r>
              <a:rPr lang="cs-CZ" dirty="0"/>
              <a:t>Reflexe RAF v současnosti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Der Baader Meinhof Komplex (2008)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Der </a:t>
            </a:r>
            <a:r>
              <a:rPr lang="cs-CZ" sz="2400" dirty="0" err="1"/>
              <a:t>Baader</a:t>
            </a:r>
            <a:r>
              <a:rPr lang="cs-CZ" sz="2400" dirty="0"/>
              <a:t> </a:t>
            </a:r>
            <a:r>
              <a:rPr lang="cs-CZ" sz="2400" dirty="0" err="1"/>
              <a:t>Meinhof</a:t>
            </a:r>
            <a:r>
              <a:rPr lang="cs-CZ" sz="2400" dirty="0"/>
              <a:t> Komplex (</a:t>
            </a:r>
            <a:r>
              <a:rPr lang="cs-CZ" sz="2400" dirty="0" err="1"/>
              <a:t>Official</a:t>
            </a:r>
            <a:r>
              <a:rPr lang="cs-CZ" sz="2400" dirty="0"/>
              <a:t> </a:t>
            </a:r>
            <a:r>
              <a:rPr lang="cs-CZ" sz="2400" dirty="0" err="1"/>
              <a:t>Trailer</a:t>
            </a:r>
            <a:r>
              <a:rPr lang="cs-CZ" sz="2400" dirty="0"/>
              <a:t>)</a:t>
            </a:r>
          </a:p>
          <a:p>
            <a:pPr>
              <a:buNone/>
            </a:pPr>
            <a:r>
              <a:rPr lang="cs-CZ" sz="2400" u="sng" dirty="0">
                <a:hlinkClick r:id="rId2"/>
              </a:rPr>
              <a:t>https://www.youtube.com/watch?v=FjhDIzKyVyM</a:t>
            </a:r>
            <a:endParaRPr lang="cs-CZ" sz="2400" dirty="0"/>
          </a:p>
          <a:p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Baader</a:t>
            </a:r>
            <a:r>
              <a:rPr lang="cs-CZ" sz="2400" dirty="0"/>
              <a:t>-</a:t>
            </a:r>
            <a:r>
              <a:rPr lang="cs-CZ" sz="2400" dirty="0" err="1"/>
              <a:t>Meinhof</a:t>
            </a:r>
            <a:r>
              <a:rPr lang="cs-CZ" sz="2400" dirty="0"/>
              <a:t>-</a:t>
            </a:r>
            <a:r>
              <a:rPr lang="cs-CZ" sz="2400" dirty="0" err="1"/>
              <a:t>Complex</a:t>
            </a:r>
            <a:r>
              <a:rPr lang="cs-CZ" sz="2400" dirty="0"/>
              <a:t>-</a:t>
            </a:r>
            <a:r>
              <a:rPr lang="cs-CZ" sz="2400" dirty="0" err="1"/>
              <a:t>Trailer</a:t>
            </a:r>
            <a:r>
              <a:rPr lang="cs-CZ" sz="2400" dirty="0"/>
              <a:t> (US)</a:t>
            </a:r>
          </a:p>
          <a:p>
            <a:pPr>
              <a:buNone/>
            </a:pPr>
            <a:r>
              <a:rPr lang="cs-CZ" sz="2400" u="sng" dirty="0">
                <a:hlinkClick r:id="rId3"/>
              </a:rPr>
              <a:t>https://www.youtube.com/watch?v=6IVKAAsqcrI</a:t>
            </a:r>
            <a:endParaRPr lang="cs-CZ" sz="1800" dirty="0"/>
          </a:p>
          <a:p>
            <a:pPr>
              <a:buFont typeface="Arial" charset="0"/>
              <a:buNone/>
            </a:pPr>
            <a:endParaRPr lang="cs-CZ" sz="2400" dirty="0"/>
          </a:p>
          <a:p>
            <a:pPr>
              <a:buFont typeface="Arial" charset="0"/>
              <a:buNone/>
            </a:pPr>
            <a:r>
              <a:rPr lang="cs-CZ" sz="2400" dirty="0"/>
              <a:t>Kamil Fila: Terorismus je sexy, přiznává </a:t>
            </a:r>
            <a:r>
              <a:rPr lang="cs-CZ" sz="2400" dirty="0" err="1"/>
              <a:t>Baader</a:t>
            </a:r>
            <a:r>
              <a:rPr lang="cs-CZ" sz="2400" dirty="0"/>
              <a:t> </a:t>
            </a:r>
            <a:r>
              <a:rPr lang="cs-CZ" sz="2400" dirty="0" err="1"/>
              <a:t>Meinhof</a:t>
            </a:r>
            <a:r>
              <a:rPr lang="cs-CZ" sz="2400" dirty="0"/>
              <a:t> Komplex (Recenze na aktuálně.cz, 9. 4. 2009)</a:t>
            </a:r>
          </a:p>
          <a:p>
            <a:pPr>
              <a:buFont typeface="Arial" charset="0"/>
              <a:buNone/>
            </a:pPr>
            <a:r>
              <a:rPr lang="cs-CZ" sz="2400" dirty="0">
                <a:hlinkClick r:id="rId4"/>
              </a:rPr>
              <a:t>http://</a:t>
            </a:r>
            <a:r>
              <a:rPr lang="cs-CZ" sz="2400" dirty="0" err="1">
                <a:hlinkClick r:id="rId4"/>
              </a:rPr>
              <a:t>aktualne.centrum.cz</a:t>
            </a:r>
            <a:r>
              <a:rPr lang="cs-CZ" sz="2400" dirty="0">
                <a:hlinkClick r:id="rId4"/>
              </a:rPr>
              <a:t>/kultura/film/</a:t>
            </a:r>
            <a:r>
              <a:rPr lang="cs-CZ" sz="2400" dirty="0" err="1">
                <a:hlinkClick r:id="rId4"/>
              </a:rPr>
              <a:t>clanek.phtml</a:t>
            </a:r>
            <a:r>
              <a:rPr lang="cs-CZ" sz="2400" dirty="0">
                <a:hlinkClick r:id="rId4"/>
              </a:rPr>
              <a:t>?id=634218</a:t>
            </a:r>
            <a:r>
              <a:rPr lang="cs-CZ" sz="2400" dirty="0"/>
              <a:t> </a:t>
            </a:r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b="1" dirty="0"/>
              <a:t>Téma: </a:t>
            </a:r>
          </a:p>
          <a:p>
            <a:pPr algn="ctr" eaLnBrk="1" hangingPunct="1">
              <a:buFont typeface="Arial" charset="0"/>
              <a:buNone/>
            </a:pPr>
            <a:r>
              <a:rPr lang="cs-CZ" dirty="0"/>
              <a:t>Pohrobek roku 1968: </a:t>
            </a:r>
            <a:r>
              <a:rPr lang="cs-CZ" dirty="0" err="1"/>
              <a:t>Rote</a:t>
            </a:r>
            <a:r>
              <a:rPr lang="cs-CZ" dirty="0"/>
              <a:t> </a:t>
            </a:r>
            <a:r>
              <a:rPr lang="cs-CZ" dirty="0" err="1"/>
              <a:t>Armee</a:t>
            </a:r>
            <a:r>
              <a:rPr lang="cs-CZ" dirty="0"/>
              <a:t> </a:t>
            </a:r>
            <a:r>
              <a:rPr lang="cs-CZ" dirty="0" err="1"/>
              <a:t>Fraktion</a:t>
            </a:r>
            <a:r>
              <a:rPr lang="cs-CZ" dirty="0"/>
              <a:t> – ideologie, lidé, akce</a:t>
            </a:r>
          </a:p>
          <a:p>
            <a:pPr algn="ctr" eaLnBrk="1" hangingPunct="1">
              <a:buFont typeface="Arial" charset="0"/>
              <a:buNone/>
            </a:pPr>
            <a:endParaRPr lang="cs-CZ" b="1" dirty="0"/>
          </a:p>
          <a:p>
            <a:pPr algn="ctr" eaLnBrk="1" hangingPunct="1">
              <a:buFont typeface="Arial" charset="0"/>
              <a:buNone/>
            </a:pPr>
            <a:r>
              <a:rPr lang="cs-CZ" b="1" dirty="0"/>
              <a:t>Referent:</a:t>
            </a:r>
          </a:p>
          <a:p>
            <a:pPr algn="ctr" eaLnBrk="1" hangingPunct="1">
              <a:buFont typeface="Arial" charset="0"/>
              <a:buNone/>
            </a:pPr>
            <a:r>
              <a:rPr lang="cs-CZ" dirty="0">
                <a:solidFill>
                  <a:srgbClr val="FF0000"/>
                </a:solidFill>
              </a:rPr>
              <a:t>Jiří </a:t>
            </a:r>
            <a:r>
              <a:rPr lang="cs-CZ" dirty="0" err="1">
                <a:solidFill>
                  <a:srgbClr val="FF0000"/>
                </a:solidFill>
              </a:rPr>
              <a:t>Virág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Diskuse o textech </a:t>
            </a:r>
            <a:br>
              <a:rPr lang="cs-CZ" sz="4000" dirty="0"/>
            </a:br>
            <a:r>
              <a:rPr lang="cs-CZ" sz="4000" dirty="0" err="1"/>
              <a:t>Siegfrieda</a:t>
            </a:r>
            <a:r>
              <a:rPr lang="cs-CZ" sz="4000" dirty="0"/>
              <a:t> a </a:t>
            </a:r>
            <a:r>
              <a:rPr lang="cs-CZ" sz="4000" dirty="0" err="1"/>
              <a:t>Schmidtkeho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/>
          </a:p>
          <a:p>
            <a:r>
              <a:rPr lang="cs-CZ" sz="2400" dirty="0" err="1"/>
              <a:t>Siegfried</a:t>
            </a:r>
            <a:r>
              <a:rPr lang="cs-CZ" sz="2400" dirty="0"/>
              <a:t>, </a:t>
            </a:r>
            <a:r>
              <a:rPr lang="cs-CZ" sz="2400" dirty="0" err="1"/>
              <a:t>Detlef</a:t>
            </a:r>
            <a:r>
              <a:rPr lang="cs-CZ" sz="2400" dirty="0"/>
              <a:t>: </a:t>
            </a:r>
            <a:r>
              <a:rPr lang="en-US" sz="2400" i="1" dirty="0"/>
              <a:t>'Don't Trust Anyone Older Than 30?' Voices of Conflict and Consensus between Generations in </a:t>
            </a:r>
            <a:r>
              <a:rPr lang="en-US" sz="2400" i="1" dirty="0" err="1"/>
              <a:t>1960s</a:t>
            </a:r>
            <a:r>
              <a:rPr lang="en-US" sz="2400" i="1" dirty="0"/>
              <a:t> West Germany</a:t>
            </a:r>
            <a:r>
              <a:rPr lang="cs-CZ" sz="2400" i="1" dirty="0"/>
              <a:t>.</a:t>
            </a:r>
            <a:r>
              <a:rPr lang="en-US" sz="2400" i="1" dirty="0"/>
              <a:t> </a:t>
            </a:r>
            <a:r>
              <a:rPr lang="cs-CZ" sz="2400" dirty="0"/>
              <a:t> In </a:t>
            </a:r>
            <a:r>
              <a:rPr lang="en-US" sz="2400" dirty="0"/>
              <a:t>Journal of Contemporary History, Vol. 40, No. 4 (2005), pp. 727-744</a:t>
            </a:r>
            <a:r>
              <a:rPr lang="cs-CZ" sz="2400" dirty="0"/>
              <a:t>.</a:t>
            </a:r>
            <a:endParaRPr lang="cs-CZ" sz="2400" b="1" dirty="0"/>
          </a:p>
          <a:p>
            <a:endParaRPr lang="cs-CZ" sz="2400" dirty="0"/>
          </a:p>
          <a:p>
            <a:r>
              <a:rPr lang="cs-CZ" sz="2400" dirty="0" err="1"/>
              <a:t>Schmidtke</a:t>
            </a:r>
            <a:r>
              <a:rPr lang="cs-CZ" sz="2400" dirty="0"/>
              <a:t>, Michael A.: </a:t>
            </a:r>
            <a:r>
              <a:rPr lang="en-US" sz="2400" i="1" dirty="0"/>
              <a:t>Cultural Revolution or Cultural Shock? Student Radicalism and 1968 in Germany </a:t>
            </a:r>
            <a:r>
              <a:rPr lang="cs-CZ" sz="2400" dirty="0"/>
              <a:t>. In </a:t>
            </a:r>
            <a:r>
              <a:rPr lang="en-US" sz="2400" dirty="0"/>
              <a:t>South Central Review, Vol. 17, no. 1</a:t>
            </a:r>
            <a:r>
              <a:rPr lang="cs-CZ" sz="2400" dirty="0"/>
              <a:t> (2000) </a:t>
            </a:r>
            <a:r>
              <a:rPr lang="en-US" sz="2400" dirty="0"/>
              <a:t> pp. 77-89</a:t>
            </a:r>
            <a:r>
              <a:rPr lang="cs-CZ" sz="2400" dirty="0"/>
              <a:t>.</a:t>
            </a:r>
            <a:r>
              <a:rPr lang="en-US" sz="2400" dirty="0"/>
              <a:t> </a:t>
            </a:r>
            <a:r>
              <a:rPr lang="cs-CZ" sz="2400" dirty="0"/>
              <a:t>  </a:t>
            </a:r>
          </a:p>
          <a:p>
            <a:pPr>
              <a:buFont typeface="Arial" charset="0"/>
              <a:buNone/>
            </a:pPr>
            <a:br>
              <a:rPr lang="cs-CZ" sz="2400" dirty="0"/>
            </a:b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B4BD9-54B5-445C-B63A-E4E4D138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Diskuse o textech </a:t>
            </a:r>
            <a:br>
              <a:rPr lang="cs-CZ" sz="4400" dirty="0"/>
            </a:br>
            <a:r>
              <a:rPr lang="cs-CZ" sz="4400" dirty="0"/>
              <a:t>Siegfrieda a </a:t>
            </a:r>
            <a:r>
              <a:rPr lang="cs-CZ" sz="4400" dirty="0" err="1"/>
              <a:t>Schmidtkeho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B3637D-9F2B-4177-8577-12432F2DB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Vysvětlete pojmy "zlatá 60. léta" a "dlouhá 60. léta".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Představují šedesátá léta generační konflikt nebo generační konsensus? Hledejte argumenty pro obě teze.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3) Jaké generace v šedesátých letech v SRN existovaly? Co je odlišovalo, co je spojovalo? Jmenujte představitele jednotlivých generací.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4) S jakým heslem šla strana CDU do voleb v roce 1957 a s jakým výsledkem?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5) Přemýšlejte o vztahu rodičů a jejich dospívajících dětí v 60. letech? V čem bylo toto období (pokud) bylo jiné od předchozích desetiletí?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6) Kdo byli tzv. "</a:t>
            </a:r>
            <a:r>
              <a:rPr lang="cs-CZ" sz="2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gammlerové</a:t>
            </a: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"? </a:t>
            </a:r>
            <a:br>
              <a:rPr lang="cs-CZ" sz="2200" dirty="0"/>
            </a:br>
            <a:r>
              <a:rPr lang="cs-CZ" sz="2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7) Jak se otázka hodnocení období národního socialismu promítala do mezigeneračních vztahů v šedesátých letech?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96259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o textech </a:t>
            </a:r>
            <a:br>
              <a:rPr lang="cs-CZ" dirty="0"/>
            </a:br>
            <a:r>
              <a:rPr lang="cs-CZ" dirty="0" err="1"/>
              <a:t>Siegfrieda</a:t>
            </a:r>
            <a:r>
              <a:rPr lang="cs-CZ" dirty="0"/>
              <a:t> a </a:t>
            </a:r>
            <a:r>
              <a:rPr lang="cs-CZ" dirty="0" err="1"/>
              <a:t>Schmidtkeho</a:t>
            </a:r>
            <a:r>
              <a:rPr lang="cs-CZ" dirty="0"/>
              <a:t>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„</a:t>
            </a:r>
            <a:r>
              <a:rPr lang="en-US" sz="2200" dirty="0"/>
              <a:t>Without a doubt, this generational conflict is the greatest surprise of the postwar era, probably the greatest surprise of all the unexpected happenings</a:t>
            </a:r>
            <a:r>
              <a:rPr lang="cs-CZ" sz="2200" dirty="0"/>
              <a:t>.“</a:t>
            </a:r>
          </a:p>
          <a:p>
            <a:pPr algn="r">
              <a:buNone/>
            </a:pPr>
            <a:r>
              <a:rPr lang="cs-CZ" sz="1800" dirty="0"/>
              <a:t>(Die </a:t>
            </a:r>
            <a:r>
              <a:rPr lang="cs-CZ" sz="1800" dirty="0" err="1"/>
              <a:t>Welt</a:t>
            </a:r>
            <a:r>
              <a:rPr lang="cs-CZ" sz="1800" dirty="0"/>
              <a:t>, 18. 5. 1969)</a:t>
            </a:r>
          </a:p>
          <a:p>
            <a:r>
              <a:rPr lang="cs-CZ" sz="2200" dirty="0"/>
              <a:t>mladí lidé profitovali z „kulturní revoluce“ a zároveň bojovali proti společnosti (establishmentu), zvláště pak elitní mládež</a:t>
            </a:r>
          </a:p>
          <a:p>
            <a:r>
              <a:rPr lang="cs-CZ" sz="2200" dirty="0"/>
              <a:t>revoluce „z ničeho“ (válka, ideologie, propaganda) ke „všemu“ (svoboda, demokracie, možnost volby, kariérní šance atd.)</a:t>
            </a:r>
          </a:p>
          <a:p>
            <a:r>
              <a:rPr lang="en-US" sz="2200" dirty="0"/>
              <a:t>The difference . . . between your generation and the generation of today's 40- to 50-year-olds seems to be that you, the younger people, do not possess the understanding which was</a:t>
            </a:r>
            <a:r>
              <a:rPr lang="cs-CZ" sz="2200" dirty="0"/>
              <a:t> </a:t>
            </a:r>
            <a:r>
              <a:rPr lang="en-US" sz="2200" dirty="0"/>
              <a:t>gained during recent decades that </a:t>
            </a:r>
            <a:r>
              <a:rPr lang="en-US" sz="2200" b="1" dirty="0"/>
              <a:t>ideologies are used up. You are </a:t>
            </a:r>
            <a:r>
              <a:rPr lang="en-US" sz="2200" b="1" dirty="0" err="1"/>
              <a:t>ideologief</a:t>
            </a:r>
            <a:r>
              <a:rPr lang="cs-CZ" sz="2200" b="1" dirty="0"/>
              <a:t>ä</a:t>
            </a:r>
            <a:r>
              <a:rPr lang="en-US" sz="2200" b="1" dirty="0" err="1"/>
              <a:t>hig</a:t>
            </a:r>
            <a:r>
              <a:rPr lang="en-US" sz="2200" b="1" dirty="0"/>
              <a:t> </a:t>
            </a:r>
            <a:r>
              <a:rPr lang="en-US" sz="2200" dirty="0"/>
              <a:t>[capable of believing in ideologies]</a:t>
            </a:r>
            <a:r>
              <a:rPr lang="cs-CZ" sz="2200" dirty="0"/>
              <a:t>   </a:t>
            </a:r>
            <a:br>
              <a:rPr lang="cs-CZ" sz="2200" dirty="0"/>
            </a:br>
            <a:r>
              <a:rPr lang="cs-CZ" sz="2200" dirty="0"/>
              <a:t>                                            </a:t>
            </a:r>
            <a:r>
              <a:rPr lang="cs-CZ" sz="1800" dirty="0"/>
              <a:t>(</a:t>
            </a:r>
            <a:r>
              <a:rPr lang="cs-CZ" sz="1800" dirty="0" err="1"/>
              <a:t>Günter</a:t>
            </a:r>
            <a:r>
              <a:rPr lang="cs-CZ" sz="1800" dirty="0"/>
              <a:t> </a:t>
            </a:r>
            <a:r>
              <a:rPr lang="cs-CZ" sz="1800" dirty="0" err="1"/>
              <a:t>Gaus</a:t>
            </a:r>
            <a:r>
              <a:rPr lang="cs-CZ" sz="1800" dirty="0"/>
              <a:t> </a:t>
            </a:r>
            <a:r>
              <a:rPr lang="cs-CZ" sz="1800" dirty="0" err="1"/>
              <a:t>im</a:t>
            </a:r>
            <a:r>
              <a:rPr lang="cs-CZ" sz="1800" dirty="0"/>
              <a:t> Interview </a:t>
            </a:r>
            <a:r>
              <a:rPr lang="cs-CZ" sz="1800" dirty="0" err="1"/>
              <a:t>mit</a:t>
            </a:r>
            <a:r>
              <a:rPr lang="cs-CZ" sz="1800" dirty="0"/>
              <a:t> </a:t>
            </a:r>
            <a:r>
              <a:rPr lang="cs-CZ" sz="1800" dirty="0" err="1"/>
              <a:t>Rudi</a:t>
            </a:r>
            <a:r>
              <a:rPr lang="cs-CZ" sz="1800" dirty="0"/>
              <a:t> </a:t>
            </a:r>
            <a:r>
              <a:rPr lang="cs-CZ" sz="1800" dirty="0" err="1"/>
              <a:t>Dutschke</a:t>
            </a:r>
            <a:r>
              <a:rPr lang="cs-CZ" sz="1800" dirty="0"/>
              <a:t>, 1967)</a:t>
            </a:r>
            <a:r>
              <a:rPr lang="cs-CZ" sz="2200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Diskuse o textech </a:t>
            </a:r>
            <a:br>
              <a:rPr lang="cs-CZ" sz="4000" dirty="0"/>
            </a:br>
            <a:r>
              <a:rPr lang="cs-CZ" sz="4000" dirty="0" err="1"/>
              <a:t>Siegfrieda</a:t>
            </a:r>
            <a:r>
              <a:rPr lang="cs-CZ" sz="4000" dirty="0"/>
              <a:t> a </a:t>
            </a:r>
            <a:r>
              <a:rPr lang="cs-CZ" sz="4000" dirty="0" err="1"/>
              <a:t>Schmidtkeho</a:t>
            </a:r>
            <a:r>
              <a:rPr lang="cs-CZ" sz="4000" dirty="0"/>
              <a:t>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54538"/>
          </a:xfrm>
        </p:spPr>
        <p:txBody>
          <a:bodyPr/>
          <a:lstStyle/>
          <a:p>
            <a:r>
              <a:rPr lang="cs-CZ" sz="2400"/>
              <a:t>Siegfried definuje 5 generací podle historického období jejich socializace a konflikt těchto generací na počátku 60. let. Charakterizujte jednotlivé generace a přiřaďte osobnosti.</a:t>
            </a:r>
          </a:p>
          <a:p>
            <a:pPr>
              <a:buFont typeface="Arial" charset="0"/>
              <a:buNone/>
            </a:pPr>
            <a:r>
              <a:rPr lang="cs-CZ" sz="2400"/>
              <a:t> </a:t>
            </a:r>
          </a:p>
          <a:p>
            <a:pPr>
              <a:buFont typeface="Arial" charset="0"/>
              <a:buNone/>
            </a:pPr>
            <a:r>
              <a:rPr lang="cs-CZ" sz="2400"/>
              <a:t>1) Kaiserreich – vrchnostenský stát – třetí změna politického systému</a:t>
            </a:r>
          </a:p>
          <a:p>
            <a:pPr>
              <a:buFont typeface="Arial" charset="0"/>
              <a:buNone/>
            </a:pPr>
            <a:r>
              <a:rPr lang="cs-CZ" sz="2400"/>
              <a:t>2) Výmarská republika – začátek kariéry ve 30. a 40. letech</a:t>
            </a:r>
          </a:p>
          <a:p>
            <a:pPr>
              <a:buFont typeface="Arial" charset="0"/>
              <a:buNone/>
            </a:pPr>
            <a:r>
              <a:rPr lang="cs-CZ" sz="2400"/>
              <a:t>3) Generace „pětačtyřicátníků“ – dospělost po skončení WW II</a:t>
            </a:r>
          </a:p>
          <a:p>
            <a:pPr>
              <a:buFont typeface="Arial" charset="0"/>
              <a:buNone/>
            </a:pPr>
            <a:r>
              <a:rPr lang="cs-CZ" sz="2400"/>
              <a:t>4) Generace „osmašedesátníků“ – narození 1938-1948, dospělost  v 60. letech</a:t>
            </a:r>
          </a:p>
          <a:p>
            <a:pPr>
              <a:buFont typeface="Arial" charset="0"/>
              <a:buNone/>
            </a:pPr>
            <a:r>
              <a:rPr lang="cs-CZ" sz="2400"/>
              <a:t>5) „Mladší bratři a sestry“ – narození v 50. letech, socializace ve druhé polovině 60. 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7910</TotalTime>
  <Words>2173</Words>
  <Application>Microsoft Office PowerPoint</Application>
  <PresentationFormat>Předvádění na obrazovce (4:3)</PresentationFormat>
  <Paragraphs>189</Paragraphs>
  <Slides>25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Arial</vt:lpstr>
      <vt:lpstr>Calibri</vt:lpstr>
      <vt:lpstr>Georgia</vt:lpstr>
      <vt:lpstr>Motiv sady Office</vt:lpstr>
      <vt:lpstr>Vybraná témata dějin německy mluvících zemí  po roce 1945</vt:lpstr>
      <vt:lpstr>6. seminář – 26. 3. 2024</vt:lpstr>
      <vt:lpstr>Program semináře 26. 3. 2024:</vt:lpstr>
      <vt:lpstr>Der Baader Meinhof Komplex (2008)</vt:lpstr>
      <vt:lpstr>Prezentace</vt:lpstr>
      <vt:lpstr>Diskuse o textech  Siegfrieda a Schmidtkeho</vt:lpstr>
      <vt:lpstr>Diskuse o textech  Siegfrieda a Schmidtkeho</vt:lpstr>
      <vt:lpstr>Diskuse o textech  Siegfrieda a Schmidtkeho (1)</vt:lpstr>
      <vt:lpstr>Diskuse o textech  Siegfrieda a Schmidtkeho (2)</vt:lpstr>
      <vt:lpstr>Diskuse o textech  Siegfrieda a Schmidtkeho (3)</vt:lpstr>
      <vt:lpstr>Diskuse o textech  Siegfrieda a Schmidtkeho (4)</vt:lpstr>
      <vt:lpstr>Keine Experimente! (CDU, 1957)</vt:lpstr>
      <vt:lpstr>Diskuse o textech  Siegfrieda a Schmidtkeho (5)</vt:lpstr>
      <vt:lpstr>Diskuse o textech  Siegfrieda a Schmidtkeho (6)</vt:lpstr>
      <vt:lpstr>Diskuse o textech  Siegfrieda a Schmidtkeho (6)</vt:lpstr>
      <vt:lpstr>1968 a RAF</vt:lpstr>
      <vt:lpstr>1968 a RAF</vt:lpstr>
      <vt:lpstr>1968 a RAF</vt:lpstr>
      <vt:lpstr>RAF a další teroristické organizace</vt:lpstr>
      <vt:lpstr>Současná reflexe RAF</vt:lpstr>
      <vt:lpstr>Nationalsozialistischer  Untergrund (NSU)</vt:lpstr>
      <vt:lpstr>RAF 2024</vt:lpstr>
      <vt:lpstr>Seminář 2. 4. 2023</vt:lpstr>
      <vt:lpstr>Rozdělení referátů (1)</vt:lpstr>
      <vt:lpstr>Rozdělení referátů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problémy  německy mluvících zemí  po roce 1945</dc:title>
  <dc:creator>Michal</dc:creator>
  <cp:lastModifiedBy>Michal Dimitrov</cp:lastModifiedBy>
  <cp:revision>355</cp:revision>
  <dcterms:created xsi:type="dcterms:W3CDTF">2010-02-10T22:09:25Z</dcterms:created>
  <dcterms:modified xsi:type="dcterms:W3CDTF">2024-03-25T18:35:18Z</dcterms:modified>
</cp:coreProperties>
</file>