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8" r:id="rId13"/>
    <p:sldId id="266"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5" d="100"/>
          <a:sy n="75" d="100"/>
        </p:scale>
        <p:origin x="252"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2751715F-6527-41E8-BDEF-13F401C4C72D}" type="datetimeFigureOut">
              <a:rPr lang="cs-CZ" smtClean="0"/>
              <a:t>09.12.2019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03DB1-0356-4359-941F-8E2272D5CDDC}" type="slidenum">
              <a:rPr lang="cs-CZ" smtClean="0"/>
              <a:t>‹#›</a:t>
            </a:fld>
            <a:endParaRPr lang="cs-CZ"/>
          </a:p>
        </p:txBody>
      </p:sp>
    </p:spTree>
    <p:extLst>
      <p:ext uri="{BB962C8B-B14F-4D97-AF65-F5344CB8AC3E}">
        <p14:creationId xmlns:p14="http://schemas.microsoft.com/office/powerpoint/2010/main" val="2626787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751715F-6527-41E8-BDEF-13F401C4C72D}" type="datetimeFigureOut">
              <a:rPr lang="cs-CZ" smtClean="0"/>
              <a:t>09.12.2019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03DB1-0356-4359-941F-8E2272D5CDDC}" type="slidenum">
              <a:rPr lang="cs-CZ" smtClean="0"/>
              <a:t>‹#›</a:t>
            </a:fld>
            <a:endParaRPr lang="cs-CZ"/>
          </a:p>
        </p:txBody>
      </p:sp>
    </p:spTree>
    <p:extLst>
      <p:ext uri="{BB962C8B-B14F-4D97-AF65-F5344CB8AC3E}">
        <p14:creationId xmlns:p14="http://schemas.microsoft.com/office/powerpoint/2010/main" val="2716055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751715F-6527-41E8-BDEF-13F401C4C72D}" type="datetimeFigureOut">
              <a:rPr lang="cs-CZ" smtClean="0"/>
              <a:t>09.12.2019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03DB1-0356-4359-941F-8E2272D5CDDC}" type="slidenum">
              <a:rPr lang="cs-CZ" smtClean="0"/>
              <a:t>‹#›</a:t>
            </a:fld>
            <a:endParaRPr lang="cs-CZ"/>
          </a:p>
        </p:txBody>
      </p:sp>
    </p:spTree>
    <p:extLst>
      <p:ext uri="{BB962C8B-B14F-4D97-AF65-F5344CB8AC3E}">
        <p14:creationId xmlns:p14="http://schemas.microsoft.com/office/powerpoint/2010/main" val="3478043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751715F-6527-41E8-BDEF-13F401C4C72D}" type="datetimeFigureOut">
              <a:rPr lang="cs-CZ" smtClean="0"/>
              <a:t>09.12.2019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03DB1-0356-4359-941F-8E2272D5CDDC}" type="slidenum">
              <a:rPr lang="cs-CZ" smtClean="0"/>
              <a:t>‹#›</a:t>
            </a:fld>
            <a:endParaRPr lang="cs-CZ"/>
          </a:p>
        </p:txBody>
      </p:sp>
    </p:spTree>
    <p:extLst>
      <p:ext uri="{BB962C8B-B14F-4D97-AF65-F5344CB8AC3E}">
        <p14:creationId xmlns:p14="http://schemas.microsoft.com/office/powerpoint/2010/main" val="460120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2751715F-6527-41E8-BDEF-13F401C4C72D}" type="datetimeFigureOut">
              <a:rPr lang="cs-CZ" smtClean="0"/>
              <a:t>09.12.2019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03DB1-0356-4359-941F-8E2272D5CDDC}" type="slidenum">
              <a:rPr lang="cs-CZ" smtClean="0"/>
              <a:t>‹#›</a:t>
            </a:fld>
            <a:endParaRPr lang="cs-CZ"/>
          </a:p>
        </p:txBody>
      </p:sp>
    </p:spTree>
    <p:extLst>
      <p:ext uri="{BB962C8B-B14F-4D97-AF65-F5344CB8AC3E}">
        <p14:creationId xmlns:p14="http://schemas.microsoft.com/office/powerpoint/2010/main" val="1229349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751715F-6527-41E8-BDEF-13F401C4C72D}" type="datetimeFigureOut">
              <a:rPr lang="cs-CZ" smtClean="0"/>
              <a:t>09.12.2019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03DB1-0356-4359-941F-8E2272D5CDDC}" type="slidenum">
              <a:rPr lang="cs-CZ" smtClean="0"/>
              <a:t>‹#›</a:t>
            </a:fld>
            <a:endParaRPr lang="cs-CZ"/>
          </a:p>
        </p:txBody>
      </p:sp>
    </p:spTree>
    <p:extLst>
      <p:ext uri="{BB962C8B-B14F-4D97-AF65-F5344CB8AC3E}">
        <p14:creationId xmlns:p14="http://schemas.microsoft.com/office/powerpoint/2010/main" val="1559958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751715F-6527-41E8-BDEF-13F401C4C72D}" type="datetimeFigureOut">
              <a:rPr lang="cs-CZ" smtClean="0"/>
              <a:t>09.12.2019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03DB1-0356-4359-941F-8E2272D5CDDC}" type="slidenum">
              <a:rPr lang="cs-CZ" smtClean="0"/>
              <a:t>‹#›</a:t>
            </a:fld>
            <a:endParaRPr lang="cs-CZ"/>
          </a:p>
        </p:txBody>
      </p:sp>
    </p:spTree>
    <p:extLst>
      <p:ext uri="{BB962C8B-B14F-4D97-AF65-F5344CB8AC3E}">
        <p14:creationId xmlns:p14="http://schemas.microsoft.com/office/powerpoint/2010/main" val="119586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2751715F-6527-41E8-BDEF-13F401C4C72D}" type="datetimeFigureOut">
              <a:rPr lang="cs-CZ" smtClean="0"/>
              <a:t>09.12.2019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03DB1-0356-4359-941F-8E2272D5CDDC}" type="slidenum">
              <a:rPr lang="cs-CZ" smtClean="0"/>
              <a:t>‹#›</a:t>
            </a:fld>
            <a:endParaRPr lang="cs-CZ"/>
          </a:p>
        </p:txBody>
      </p:sp>
    </p:spTree>
    <p:extLst>
      <p:ext uri="{BB962C8B-B14F-4D97-AF65-F5344CB8AC3E}">
        <p14:creationId xmlns:p14="http://schemas.microsoft.com/office/powerpoint/2010/main" val="2889843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751715F-6527-41E8-BDEF-13F401C4C72D}" type="datetimeFigureOut">
              <a:rPr lang="cs-CZ" smtClean="0"/>
              <a:t>09.12.2019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03DB1-0356-4359-941F-8E2272D5CDDC}" type="slidenum">
              <a:rPr lang="cs-CZ" smtClean="0"/>
              <a:t>‹#›</a:t>
            </a:fld>
            <a:endParaRPr lang="cs-CZ"/>
          </a:p>
        </p:txBody>
      </p:sp>
    </p:spTree>
    <p:extLst>
      <p:ext uri="{BB962C8B-B14F-4D97-AF65-F5344CB8AC3E}">
        <p14:creationId xmlns:p14="http://schemas.microsoft.com/office/powerpoint/2010/main" val="2671833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2751715F-6527-41E8-BDEF-13F401C4C72D}" type="datetimeFigureOut">
              <a:rPr lang="cs-CZ" smtClean="0"/>
              <a:t>09.12.2019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03DB1-0356-4359-941F-8E2272D5CDDC}" type="slidenum">
              <a:rPr lang="cs-CZ" smtClean="0"/>
              <a:t>‹#›</a:t>
            </a:fld>
            <a:endParaRPr lang="cs-CZ"/>
          </a:p>
        </p:txBody>
      </p:sp>
    </p:spTree>
    <p:extLst>
      <p:ext uri="{BB962C8B-B14F-4D97-AF65-F5344CB8AC3E}">
        <p14:creationId xmlns:p14="http://schemas.microsoft.com/office/powerpoint/2010/main" val="2294358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2751715F-6527-41E8-BDEF-13F401C4C72D}" type="datetimeFigureOut">
              <a:rPr lang="cs-CZ" smtClean="0"/>
              <a:t>09.12.2019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03DB1-0356-4359-941F-8E2272D5CDDC}" type="slidenum">
              <a:rPr lang="cs-CZ" smtClean="0"/>
              <a:t>‹#›</a:t>
            </a:fld>
            <a:endParaRPr lang="cs-CZ"/>
          </a:p>
        </p:txBody>
      </p:sp>
    </p:spTree>
    <p:extLst>
      <p:ext uri="{BB962C8B-B14F-4D97-AF65-F5344CB8AC3E}">
        <p14:creationId xmlns:p14="http://schemas.microsoft.com/office/powerpoint/2010/main" val="3311837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51715F-6527-41E8-BDEF-13F401C4C72D}" type="datetimeFigureOut">
              <a:rPr lang="cs-CZ" smtClean="0"/>
              <a:t>09.12.2019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03DB1-0356-4359-941F-8E2272D5CDDC}" type="slidenum">
              <a:rPr lang="cs-CZ" smtClean="0"/>
              <a:t>‹#›</a:t>
            </a:fld>
            <a:endParaRPr lang="cs-CZ"/>
          </a:p>
        </p:txBody>
      </p:sp>
    </p:spTree>
    <p:extLst>
      <p:ext uri="{BB962C8B-B14F-4D97-AF65-F5344CB8AC3E}">
        <p14:creationId xmlns:p14="http://schemas.microsoft.com/office/powerpoint/2010/main" val="893158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clanky.rvp.cz/clanek/s/Z/21669/HODNOCENI-ZAKU-CIZINCU.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inkluzivniskola.cz/"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cizinci.nidv.cz/"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inkluzivniskola.cz/kdo-odkud-prichazi-do-cr/teorie-ledovce" TargetMode="External"/><Relationship Id="rId2" Type="http://schemas.openxmlformats.org/officeDocument/2006/relationships/hyperlink" Target="http://www.inkluzivniskola.cz/organizace-integrace-cizincu/seznam-zakladnich-skol-pro-deti-z-eu" TargetMode="External"/><Relationship Id="rId1" Type="http://schemas.openxmlformats.org/officeDocument/2006/relationships/slideLayout" Target="../slideLayouts/slideLayout2.xml"/><Relationship Id="rId4" Type="http://schemas.openxmlformats.org/officeDocument/2006/relationships/hyperlink" Target="http://www.meta-ops.cz/strategicke-dokument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msmt.cz/vzdelavani/informace-o-vzdelavani-cizincu-na-uzemi-cr-pro-krajske-urady"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cizinci.nidv.cz/metodiky/" TargetMode="External"/><Relationship Id="rId2" Type="http://schemas.openxmlformats.org/officeDocument/2006/relationships/hyperlink" Target="http://cizinci.nidv.cz/wp-content/uploads/2016/10/NIDV_Quadreso-_A3.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arch.ebscohost.com.ezproxy.is.cuni.cz/login.aspx?direct=true&amp;AuthType=ip,uid,url&amp;db=bsu&amp;AN=129817787&amp;lang=cs&amp;site=ehost-liv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2"/>
            <a:ext cx="9144000" cy="3209005"/>
          </a:xfrm>
        </p:spPr>
        <p:txBody>
          <a:bodyPr>
            <a:normAutofit fontScale="90000"/>
          </a:bodyPr>
          <a:lstStyle/>
          <a:p>
            <a:r>
              <a:rPr lang="cs-CZ" dirty="0" smtClean="0"/>
              <a:t>Blok IV – </a:t>
            </a:r>
            <a:r>
              <a:rPr lang="cs-CZ" b="1" dirty="0" smtClean="0"/>
              <a:t>Škola a její možnosti ve vzdělání žáků z kulturně odlišného prostředí</a:t>
            </a:r>
            <a:r>
              <a:rPr lang="cs-CZ" dirty="0" smtClean="0"/>
              <a:t/>
            </a:r>
            <a:br>
              <a:rPr lang="cs-CZ" dirty="0" smtClean="0"/>
            </a:br>
            <a:endParaRPr lang="cs-CZ" dirty="0"/>
          </a:p>
        </p:txBody>
      </p:sp>
      <p:sp>
        <p:nvSpPr>
          <p:cNvPr id="3" name="Podnadpis 2"/>
          <p:cNvSpPr>
            <a:spLocks noGrp="1"/>
          </p:cNvSpPr>
          <p:nvPr>
            <p:ph type="subTitle" idx="1"/>
          </p:nvPr>
        </p:nvSpPr>
        <p:spPr>
          <a:xfrm>
            <a:off x="1524000" y="4649001"/>
            <a:ext cx="9144000" cy="1482291"/>
          </a:xfrm>
        </p:spPr>
        <p:txBody>
          <a:bodyPr/>
          <a:lstStyle/>
          <a:p>
            <a:endParaRPr lang="cs-CZ" dirty="0"/>
          </a:p>
        </p:txBody>
      </p:sp>
    </p:spTree>
    <p:extLst>
      <p:ext uri="{BB962C8B-B14F-4D97-AF65-F5344CB8AC3E}">
        <p14:creationId xmlns:p14="http://schemas.microsoft.com/office/powerpoint/2010/main" val="2460739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cs-CZ" altLang="cs-CZ" smtClean="0"/>
              <a:t>Asiaté</a:t>
            </a:r>
          </a:p>
        </p:txBody>
      </p:sp>
      <p:sp>
        <p:nvSpPr>
          <p:cNvPr id="31747" name="Rectangle 3"/>
          <p:cNvSpPr>
            <a:spLocks noGrp="1" noChangeArrowheads="1"/>
          </p:cNvSpPr>
          <p:nvPr>
            <p:ph type="body" idx="1"/>
          </p:nvPr>
        </p:nvSpPr>
        <p:spPr>
          <a:xfrm>
            <a:off x="1981200" y="1600200"/>
            <a:ext cx="8229600" cy="4997450"/>
          </a:xfrm>
        </p:spPr>
        <p:txBody>
          <a:bodyPr>
            <a:normAutofit fontScale="92500" lnSpcReduction="20000"/>
          </a:bodyPr>
          <a:lstStyle/>
          <a:p>
            <a:pPr>
              <a:lnSpc>
                <a:spcPct val="80000"/>
              </a:lnSpc>
              <a:buFontTx/>
              <a:buNone/>
            </a:pPr>
            <a:r>
              <a:rPr lang="cs-CZ" altLang="cs-CZ" sz="2000" b="1"/>
              <a:t>Komunikace :</a:t>
            </a:r>
            <a:r>
              <a:rPr lang="cs-CZ" altLang="cs-CZ" sz="2000"/>
              <a:t> </a:t>
            </a:r>
          </a:p>
          <a:p>
            <a:pPr>
              <a:lnSpc>
                <a:spcPct val="80000"/>
              </a:lnSpc>
            </a:pPr>
            <a:r>
              <a:rPr lang="cs-CZ" altLang="cs-CZ" sz="2000"/>
              <a:t>obtížně se s rodiči dohovořují i nonverbálně</a:t>
            </a:r>
          </a:p>
          <a:p>
            <a:pPr>
              <a:lnSpc>
                <a:spcPct val="80000"/>
              </a:lnSpc>
              <a:buFontTx/>
              <a:buNone/>
            </a:pPr>
            <a:r>
              <a:rPr lang="cs-CZ" altLang="cs-CZ" sz="2000"/>
              <a:t>         </a:t>
            </a:r>
            <a:r>
              <a:rPr lang="cs-CZ" altLang="cs-CZ" sz="1800"/>
              <a:t>Komunikace přes tlumočníky – tlumočníky děti = problém</a:t>
            </a:r>
          </a:p>
          <a:p>
            <a:pPr>
              <a:lnSpc>
                <a:spcPct val="80000"/>
              </a:lnSpc>
              <a:buFontTx/>
              <a:buNone/>
            </a:pPr>
            <a:r>
              <a:rPr lang="cs-CZ" altLang="cs-CZ" sz="1800"/>
              <a:t>          Snaha osvojit si jazyk – hypotetická</a:t>
            </a:r>
          </a:p>
          <a:p>
            <a:pPr>
              <a:lnSpc>
                <a:spcPct val="80000"/>
              </a:lnSpc>
            </a:pPr>
            <a:r>
              <a:rPr lang="cs-CZ" altLang="cs-CZ" sz="2000"/>
              <a:t>používání českých jmen</a:t>
            </a:r>
          </a:p>
          <a:p>
            <a:pPr>
              <a:lnSpc>
                <a:spcPct val="80000"/>
              </a:lnSpc>
              <a:buFontTx/>
              <a:buNone/>
            </a:pPr>
            <a:r>
              <a:rPr lang="cs-CZ" altLang="cs-CZ" sz="2000" b="1"/>
              <a:t>Školní výkon</a:t>
            </a:r>
          </a:p>
          <a:p>
            <a:pPr>
              <a:lnSpc>
                <a:spcPct val="80000"/>
              </a:lnSpc>
              <a:buFontTx/>
              <a:buNone/>
            </a:pPr>
            <a:r>
              <a:rPr lang="cs-CZ" altLang="cs-CZ" sz="1600"/>
              <a:t>     * velmi ambiciózní, orientovaní na výkon, snaživí a pečliví + houževnatí</a:t>
            </a:r>
          </a:p>
          <a:p>
            <a:pPr>
              <a:lnSpc>
                <a:spcPct val="80000"/>
              </a:lnSpc>
              <a:buFontTx/>
              <a:buNone/>
            </a:pPr>
            <a:r>
              <a:rPr lang="cs-CZ" altLang="cs-CZ" sz="1600"/>
              <a:t>      + Fučík 2015: 101. 90% spokojenost učitelů s výkonem, 83 stejně nebo lépe než české děti </a:t>
            </a:r>
          </a:p>
          <a:p>
            <a:pPr>
              <a:lnSpc>
                <a:spcPct val="80000"/>
              </a:lnSpc>
              <a:buFontTx/>
              <a:buNone/>
            </a:pPr>
            <a:r>
              <a:rPr lang="cs-CZ" altLang="cs-CZ" sz="1600"/>
              <a:t>     * Vyučující je pro ně veliká autorita, </a:t>
            </a:r>
          </a:p>
          <a:p>
            <a:pPr>
              <a:lnSpc>
                <a:spcPct val="80000"/>
              </a:lnSpc>
              <a:buFontTx/>
              <a:buNone/>
            </a:pPr>
            <a:r>
              <a:rPr lang="cs-CZ" altLang="cs-CZ" sz="1600"/>
              <a:t>     * aktivnější jsou spíše po vyzvání, jinak ve většině případů nenápadní. </a:t>
            </a:r>
          </a:p>
          <a:p>
            <a:pPr>
              <a:lnSpc>
                <a:spcPct val="80000"/>
              </a:lnSpc>
              <a:buFontTx/>
              <a:buNone/>
            </a:pPr>
            <a:r>
              <a:rPr lang="cs-CZ" altLang="cs-CZ" sz="1600"/>
              <a:t>     * „na deset případů takovýchto žáků“ připadl jeden, do Vietnamu vrátil.</a:t>
            </a:r>
          </a:p>
          <a:p>
            <a:pPr>
              <a:lnSpc>
                <a:spcPct val="80000"/>
              </a:lnSpc>
              <a:buFontTx/>
              <a:buNone/>
            </a:pPr>
            <a:r>
              <a:rPr lang="cs-CZ" altLang="cs-CZ" sz="1600"/>
              <a:t>     * matematika +</a:t>
            </a:r>
          </a:p>
          <a:p>
            <a:pPr>
              <a:lnSpc>
                <a:spcPct val="80000"/>
              </a:lnSpc>
              <a:buFontTx/>
              <a:buNone/>
            </a:pPr>
            <a:r>
              <a:rPr lang="cs-CZ" altLang="cs-CZ" sz="1600"/>
              <a:t>     x noví Vietnamci?</a:t>
            </a:r>
          </a:p>
          <a:p>
            <a:pPr>
              <a:lnSpc>
                <a:spcPct val="80000"/>
              </a:lnSpc>
              <a:buFontTx/>
              <a:buNone/>
            </a:pPr>
            <a:endParaRPr lang="cs-CZ" altLang="cs-CZ" sz="1600"/>
          </a:p>
          <a:p>
            <a:pPr>
              <a:lnSpc>
                <a:spcPct val="80000"/>
              </a:lnSpc>
              <a:buFontTx/>
              <a:buNone/>
            </a:pPr>
            <a:r>
              <a:rPr lang="cs-CZ" altLang="cs-CZ" sz="2000" b="1"/>
              <a:t>Stereotypy/ dojmy</a:t>
            </a:r>
            <a:r>
              <a:rPr lang="cs-CZ" altLang="cs-CZ" sz="2000"/>
              <a:t>. </a:t>
            </a:r>
          </a:p>
          <a:p>
            <a:pPr>
              <a:lnSpc>
                <a:spcPct val="80000"/>
              </a:lnSpc>
              <a:buFontTx/>
              <a:buNone/>
            </a:pPr>
            <a:r>
              <a:rPr lang="cs-CZ" altLang="cs-CZ" sz="2000"/>
              <a:t>      Spíše pozitivně zabarvené. „Asijská klasika“ -  Vietnamci - snaživí, úcta k autoritě… Číňané – tváří se velmi uctivě, ale jsou tvrdohlaví. „</a:t>
            </a:r>
            <a:r>
              <a:rPr lang="cs-CZ" altLang="cs-CZ" sz="1800" i="1"/>
              <a:t>Usmívají se, vše odkývají a pak si udělají stejně, co chtějí takoví Vietnamci nejsou.“</a:t>
            </a:r>
            <a:r>
              <a:rPr lang="cs-CZ" altLang="cs-CZ" sz="2000"/>
              <a:t> </a:t>
            </a:r>
            <a:r>
              <a:rPr lang="cs-CZ" altLang="cs-CZ" sz="1600"/>
              <a:t>	</a:t>
            </a:r>
          </a:p>
          <a:p>
            <a:pPr>
              <a:lnSpc>
                <a:spcPct val="80000"/>
              </a:lnSpc>
            </a:pPr>
            <a:endParaRPr lang="cs-CZ" altLang="cs-CZ" sz="1600"/>
          </a:p>
        </p:txBody>
      </p:sp>
    </p:spTree>
    <p:extLst>
      <p:ext uri="{BB962C8B-B14F-4D97-AF65-F5344CB8AC3E}">
        <p14:creationId xmlns:p14="http://schemas.microsoft.com/office/powerpoint/2010/main" val="3868205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cs-CZ" altLang="cs-CZ" smtClean="0"/>
              <a:t>Z bývalého Sovětského svazu</a:t>
            </a:r>
          </a:p>
        </p:txBody>
      </p:sp>
      <p:sp>
        <p:nvSpPr>
          <p:cNvPr id="32771" name="Rectangle 3"/>
          <p:cNvSpPr>
            <a:spLocks noGrp="1" noChangeArrowheads="1"/>
          </p:cNvSpPr>
          <p:nvPr>
            <p:ph type="body" idx="1"/>
          </p:nvPr>
        </p:nvSpPr>
        <p:spPr/>
        <p:txBody>
          <a:bodyPr/>
          <a:lstStyle/>
          <a:p>
            <a:pPr>
              <a:lnSpc>
                <a:spcPct val="80000"/>
              </a:lnSpc>
            </a:pPr>
            <a:r>
              <a:rPr lang="cs-CZ" altLang="cs-CZ" sz="2000"/>
              <a:t>Rusky mluvící, Ukrajinci </a:t>
            </a:r>
          </a:p>
          <a:p>
            <a:pPr>
              <a:lnSpc>
                <a:spcPct val="80000"/>
              </a:lnSpc>
              <a:buFontTx/>
              <a:buNone/>
            </a:pPr>
            <a:r>
              <a:rPr lang="cs-CZ" altLang="cs-CZ" sz="2400" b="1"/>
              <a:t>Komunikace</a:t>
            </a:r>
            <a:r>
              <a:rPr lang="cs-CZ" altLang="cs-CZ" sz="2000"/>
              <a:t> </a:t>
            </a:r>
          </a:p>
          <a:p>
            <a:pPr>
              <a:lnSpc>
                <a:spcPct val="80000"/>
              </a:lnSpc>
              <a:buFontTx/>
              <a:buNone/>
            </a:pPr>
            <a:r>
              <a:rPr lang="cs-CZ" altLang="cs-CZ" sz="2000"/>
              <a:t>      s rodiči: Oprášená ruština, rodiče se snaží česky (rusky s Ukrajincem)</a:t>
            </a:r>
          </a:p>
          <a:p>
            <a:pPr>
              <a:lnSpc>
                <a:spcPct val="80000"/>
              </a:lnSpc>
              <a:buFontTx/>
              <a:buNone/>
            </a:pPr>
            <a:r>
              <a:rPr lang="cs-CZ" altLang="cs-CZ" sz="2400" b="1"/>
              <a:t>Školní výkon</a:t>
            </a:r>
          </a:p>
          <a:p>
            <a:pPr>
              <a:lnSpc>
                <a:spcPct val="80000"/>
              </a:lnSpc>
            </a:pPr>
            <a:r>
              <a:rPr lang="cs-CZ" altLang="cs-CZ" sz="2000"/>
              <a:t>Různý dle iniciativy rodičů</a:t>
            </a:r>
          </a:p>
          <a:p>
            <a:pPr>
              <a:lnSpc>
                <a:spcPct val="80000"/>
              </a:lnSpc>
            </a:pPr>
            <a:r>
              <a:rPr lang="cs-CZ" altLang="cs-CZ" sz="2000"/>
              <a:t>Fučík 2015: 101- 40% obtíže s dětmi, polovinastejně nebo lépe než české děti</a:t>
            </a:r>
          </a:p>
          <a:p>
            <a:pPr>
              <a:lnSpc>
                <a:spcPct val="80000"/>
              </a:lnSpc>
            </a:pPr>
            <a:r>
              <a:rPr lang="cs-CZ" altLang="cs-CZ" sz="2000"/>
              <a:t>bojují s českou gramatikou – zejména s délkou samohlásek, neboť ruština má jinak přízvuk a tudíž jinak vyslovuje některé hlásky. Česky se brzy naučí tak, aby porozuměli. </a:t>
            </a:r>
          </a:p>
          <a:p>
            <a:pPr>
              <a:lnSpc>
                <a:spcPct val="80000"/>
              </a:lnSpc>
            </a:pPr>
            <a:r>
              <a:rPr lang="cs-CZ" altLang="cs-CZ" sz="2000"/>
              <a:t>Dobře se integrují do kolektivu non xenofobie</a:t>
            </a:r>
          </a:p>
          <a:p>
            <a:pPr>
              <a:lnSpc>
                <a:spcPct val="80000"/>
              </a:lnSpc>
              <a:buFontTx/>
              <a:buNone/>
            </a:pPr>
            <a:r>
              <a:rPr lang="cs-CZ" altLang="cs-CZ" sz="2400" b="1"/>
              <a:t>Stereotypy/ dojmy</a:t>
            </a:r>
          </a:p>
          <a:p>
            <a:pPr>
              <a:lnSpc>
                <a:spcPct val="80000"/>
              </a:lnSpc>
              <a:buFontTx/>
              <a:buNone/>
            </a:pPr>
            <a:r>
              <a:rPr lang="cs-CZ" altLang="cs-CZ" sz="2000" b="1"/>
              <a:t>     </a:t>
            </a:r>
            <a:r>
              <a:rPr lang="cs-CZ" altLang="cs-CZ" sz="2000"/>
              <a:t>Spíše s negativním nádechem. Jsou to zazobaní mafiáni. Jdou sem za prací, kterou doma nemají a pak tu dřou z lidí kůži. Měli by si platit školné a lékaře. Naslibují, ale neudělají.</a:t>
            </a:r>
          </a:p>
          <a:p>
            <a:pPr>
              <a:lnSpc>
                <a:spcPct val="80000"/>
              </a:lnSpc>
            </a:pPr>
            <a:endParaRPr lang="cs-CZ" altLang="cs-CZ" sz="2000"/>
          </a:p>
        </p:txBody>
      </p:sp>
    </p:spTree>
    <p:extLst>
      <p:ext uri="{BB962C8B-B14F-4D97-AF65-F5344CB8AC3E}">
        <p14:creationId xmlns:p14="http://schemas.microsoft.com/office/powerpoint/2010/main" val="533141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Romové</a:t>
            </a:r>
            <a:endParaRPr lang="cs-CZ" dirty="0"/>
          </a:p>
        </p:txBody>
      </p:sp>
      <p:sp>
        <p:nvSpPr>
          <p:cNvPr id="3" name="Zástupný symbol pro obsah 2"/>
          <p:cNvSpPr>
            <a:spLocks noGrp="1"/>
          </p:cNvSpPr>
          <p:nvPr>
            <p:ph idx="1"/>
          </p:nvPr>
        </p:nvSpPr>
        <p:spPr/>
        <p:txBody>
          <a:bodyPr/>
          <a:lstStyle/>
          <a:p>
            <a:r>
              <a:rPr lang="cs-CZ" dirty="0" smtClean="0"/>
              <a:t>Problém sociálního přijetí</a:t>
            </a:r>
            <a:endParaRPr lang="cs-CZ" dirty="0"/>
          </a:p>
        </p:txBody>
      </p:sp>
    </p:spTree>
    <p:extLst>
      <p:ext uri="{BB962C8B-B14F-4D97-AF65-F5344CB8AC3E}">
        <p14:creationId xmlns:p14="http://schemas.microsoft.com/office/powerpoint/2010/main" val="3109696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cs-CZ" altLang="cs-CZ" smtClean="0"/>
              <a:t>Filosofie přístupu učitelů</a:t>
            </a:r>
          </a:p>
        </p:txBody>
      </p:sp>
      <p:sp>
        <p:nvSpPr>
          <p:cNvPr id="33795" name="Rectangle 3"/>
          <p:cNvSpPr>
            <a:spLocks noGrp="1" noChangeArrowheads="1"/>
          </p:cNvSpPr>
          <p:nvPr>
            <p:ph type="body" idx="1"/>
          </p:nvPr>
        </p:nvSpPr>
        <p:spPr/>
        <p:txBody>
          <a:bodyPr>
            <a:normAutofit lnSpcReduction="10000"/>
          </a:bodyPr>
          <a:lstStyle/>
          <a:p>
            <a:pPr>
              <a:lnSpc>
                <a:spcPct val="90000"/>
              </a:lnSpc>
            </a:pPr>
            <a:r>
              <a:rPr lang="cs-CZ" altLang="cs-CZ"/>
              <a:t>Individualita žáka  x etnický stereotyp/mýtus</a:t>
            </a:r>
          </a:p>
          <a:p>
            <a:pPr>
              <a:lnSpc>
                <a:spcPct val="90000"/>
              </a:lnSpc>
              <a:buFontTx/>
              <a:buNone/>
            </a:pPr>
            <a:r>
              <a:rPr lang="cs-CZ" altLang="cs-CZ"/>
              <a:t>Bariery v přístupu:</a:t>
            </a:r>
          </a:p>
          <a:p>
            <a:pPr>
              <a:lnSpc>
                <a:spcPct val="90000"/>
              </a:lnSpc>
              <a:buFont typeface="Wingdings" panose="05000000000000000000" pitchFamily="2" charset="2"/>
              <a:buAutoNum type="arabicPeriod"/>
            </a:pPr>
            <a:r>
              <a:rPr lang="cs-CZ" altLang="cs-CZ"/>
              <a:t>Humanistický ochranitelský přístup</a:t>
            </a:r>
          </a:p>
          <a:p>
            <a:pPr>
              <a:lnSpc>
                <a:spcPct val="90000"/>
              </a:lnSpc>
              <a:buFont typeface="Wingdings" panose="05000000000000000000" pitchFamily="2" charset="2"/>
              <a:buAutoNum type="arabicPeriod"/>
            </a:pPr>
            <a:r>
              <a:rPr lang="cs-CZ" altLang="cs-CZ"/>
              <a:t>Komplex východní země</a:t>
            </a:r>
          </a:p>
          <a:p>
            <a:pPr>
              <a:lnSpc>
                <a:spcPct val="90000"/>
              </a:lnSpc>
              <a:buFont typeface="Wingdings" panose="05000000000000000000" pitchFamily="2" charset="2"/>
              <a:buAutoNum type="arabicPeriod"/>
            </a:pPr>
            <a:r>
              <a:rPr lang="cs-CZ" altLang="cs-CZ"/>
              <a:t>Zátěž první zkušenosti (+;-)</a:t>
            </a:r>
          </a:p>
          <a:p>
            <a:pPr>
              <a:lnSpc>
                <a:spcPct val="90000"/>
              </a:lnSpc>
              <a:buFont typeface="Wingdings" panose="05000000000000000000" pitchFamily="2" charset="2"/>
              <a:buAutoNum type="arabicPeriod"/>
            </a:pPr>
            <a:r>
              <a:rPr lang="cs-CZ" altLang="cs-CZ" b="1"/>
              <a:t>Etnický stereotyp</a:t>
            </a:r>
            <a:r>
              <a:rPr lang="cs-CZ" altLang="cs-CZ"/>
              <a:t>, sociokulturní determinismus </a:t>
            </a:r>
          </a:p>
          <a:p>
            <a:pPr>
              <a:lnSpc>
                <a:spcPct val="90000"/>
              </a:lnSpc>
              <a:buFont typeface="Wingdings" panose="05000000000000000000" pitchFamily="2" charset="2"/>
              <a:buAutoNum type="arabicPeriod"/>
            </a:pPr>
            <a:r>
              <a:rPr lang="cs-CZ" altLang="cs-CZ"/>
              <a:t>ideologizovaný přístup </a:t>
            </a:r>
            <a:r>
              <a:rPr lang="cs-CZ" altLang="cs-CZ">
                <a:latin typeface="Arial" panose="020B0604020202020204" pitchFamily="34" charset="0"/>
              </a:rPr>
              <a:t>a) inkluzivní b)asimilační</a:t>
            </a:r>
          </a:p>
          <a:p>
            <a:pPr>
              <a:lnSpc>
                <a:spcPct val="90000"/>
              </a:lnSpc>
              <a:buFont typeface="Wingdings" panose="05000000000000000000" pitchFamily="2" charset="2"/>
              <a:buAutoNum type="arabicPeriod"/>
            </a:pPr>
            <a:r>
              <a:rPr lang="cs-CZ" altLang="cs-CZ"/>
              <a:t>Pocit nekompetence</a:t>
            </a:r>
          </a:p>
          <a:p>
            <a:pPr>
              <a:lnSpc>
                <a:spcPct val="90000"/>
              </a:lnSpc>
              <a:buFont typeface="Wingdings" panose="05000000000000000000" pitchFamily="2" charset="2"/>
              <a:buAutoNum type="arabicPeriod"/>
            </a:pPr>
            <a:r>
              <a:rPr lang="cs-CZ" altLang="cs-CZ"/>
              <a:t>Pocit vyhoření</a:t>
            </a:r>
          </a:p>
          <a:p>
            <a:pPr>
              <a:lnSpc>
                <a:spcPct val="90000"/>
              </a:lnSpc>
              <a:buFont typeface="Wingdings" panose="05000000000000000000" pitchFamily="2" charset="2"/>
              <a:buAutoNum type="arabicPeriod"/>
            </a:pPr>
            <a:endParaRPr lang="cs-CZ" altLang="cs-CZ"/>
          </a:p>
          <a:p>
            <a:pPr>
              <a:lnSpc>
                <a:spcPct val="90000"/>
              </a:lnSpc>
            </a:pPr>
            <a:endParaRPr lang="cs-CZ" altLang="cs-CZ"/>
          </a:p>
        </p:txBody>
      </p:sp>
    </p:spTree>
    <p:extLst>
      <p:ext uri="{BB962C8B-B14F-4D97-AF65-F5344CB8AC3E}">
        <p14:creationId xmlns:p14="http://schemas.microsoft.com/office/powerpoint/2010/main" val="4689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Hodnocení žáků cizinců</a:t>
            </a:r>
            <a:endParaRPr lang="cs-CZ" dirty="0"/>
          </a:p>
        </p:txBody>
      </p:sp>
      <p:sp>
        <p:nvSpPr>
          <p:cNvPr id="3" name="Zástupný symbol pro obsah 2"/>
          <p:cNvSpPr>
            <a:spLocks noGrp="1"/>
          </p:cNvSpPr>
          <p:nvPr>
            <p:ph idx="1"/>
          </p:nvPr>
        </p:nvSpPr>
        <p:spPr/>
        <p:txBody>
          <a:bodyPr>
            <a:normAutofit/>
          </a:bodyPr>
          <a:lstStyle/>
          <a:p>
            <a:r>
              <a:rPr lang="cs-CZ" dirty="0"/>
              <a:t>KOURKZI, A.: Hodnocení žáků-cizinců. [online]. [cit. 2019-09-25] Dostupné na: </a:t>
            </a:r>
            <a:r>
              <a:rPr lang="cs-CZ" dirty="0">
                <a:hlinkClick r:id="rId2"/>
              </a:rPr>
              <a:t>https://clanky.rvp.cz/clanek/s/Z/21669/HODNOCENI-ZAKU-CIZINCU.html</a:t>
            </a:r>
            <a:r>
              <a:rPr lang="cs-CZ" dirty="0" smtClean="0">
                <a:hlinkClick r:id="rId2"/>
              </a:rPr>
              <a:t>/</a:t>
            </a:r>
            <a:endParaRPr lang="cs-CZ" dirty="0" smtClean="0"/>
          </a:p>
          <a:p>
            <a:r>
              <a:rPr lang="cs-CZ" dirty="0"/>
              <a:t> </a:t>
            </a:r>
            <a:r>
              <a:rPr lang="cs-CZ" dirty="0" smtClean="0"/>
              <a:t>slovní hodnocení, </a:t>
            </a:r>
          </a:p>
          <a:p>
            <a:r>
              <a:rPr lang="cs-CZ" dirty="0" smtClean="0"/>
              <a:t>Ne známky – demotivace x pozitivní diskriminace – negativní postoje spolužáků.</a:t>
            </a:r>
          </a:p>
          <a:p>
            <a:r>
              <a:rPr lang="cs-CZ" dirty="0" smtClean="0"/>
              <a:t>Seznámit rodiče – tlumočník </a:t>
            </a:r>
            <a:r>
              <a:rPr lang="cs-CZ" dirty="0"/>
              <a:t>Jak hodnotit žáky cizince? [online]. [cit. 2019-09-25] Dostupné na: https://www.meta-ops.cz/sites/default/files/skola_pro_vsechny_-8._jak_hodnotit_zaky_cizince.pdf</a:t>
            </a:r>
          </a:p>
          <a:p>
            <a:endParaRPr lang="cs-CZ" dirty="0"/>
          </a:p>
        </p:txBody>
      </p:sp>
    </p:spTree>
    <p:extLst>
      <p:ext uri="{BB962C8B-B14F-4D97-AF65-F5344CB8AC3E}">
        <p14:creationId xmlns:p14="http://schemas.microsoft.com/office/powerpoint/2010/main" val="4086224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p:cNvSpPr>
            <a:spLocks noGrp="1"/>
          </p:cNvSpPr>
          <p:nvPr>
            <p:ph type="title"/>
          </p:nvPr>
        </p:nvSpPr>
        <p:spPr/>
        <p:txBody>
          <a:bodyPr/>
          <a:lstStyle/>
          <a:p>
            <a:r>
              <a:rPr lang="cs-CZ" smtClean="0"/>
              <a:t>Pomoc učitelům</a:t>
            </a:r>
          </a:p>
        </p:txBody>
      </p:sp>
      <p:sp>
        <p:nvSpPr>
          <p:cNvPr id="3" name="Zástupný symbol pro obsah 2"/>
          <p:cNvSpPr>
            <a:spLocks noGrp="1"/>
          </p:cNvSpPr>
          <p:nvPr>
            <p:ph idx="1"/>
          </p:nvPr>
        </p:nvSpPr>
        <p:spPr/>
        <p:txBody>
          <a:bodyPr>
            <a:normAutofit/>
          </a:bodyPr>
          <a:lstStyle/>
          <a:p>
            <a:r>
              <a:rPr lang="cs-CZ" dirty="0" smtClean="0"/>
              <a:t>Ideologie multikulturalismu, </a:t>
            </a:r>
            <a:r>
              <a:rPr lang="cs-CZ" dirty="0" err="1" smtClean="0"/>
              <a:t>interkulturalismu</a:t>
            </a:r>
            <a:r>
              <a:rPr lang="cs-CZ" dirty="0" smtClean="0"/>
              <a:t>, </a:t>
            </a:r>
            <a:r>
              <a:rPr lang="cs-CZ" dirty="0" err="1" smtClean="0"/>
              <a:t>inkluzivního</a:t>
            </a:r>
            <a:r>
              <a:rPr lang="cs-CZ" dirty="0" smtClean="0"/>
              <a:t> vzdělávání</a:t>
            </a:r>
          </a:p>
          <a:p>
            <a:r>
              <a:rPr lang="cs-CZ" dirty="0" smtClean="0"/>
              <a:t>Organizace na pomoc ve vzdělávání</a:t>
            </a:r>
          </a:p>
          <a:p>
            <a:pPr lvl="1"/>
            <a:r>
              <a:rPr lang="cs-CZ" dirty="0" smtClean="0"/>
              <a:t>MŠMT dotační tituly</a:t>
            </a:r>
          </a:p>
          <a:p>
            <a:pPr lvl="1"/>
            <a:r>
              <a:rPr lang="cs-CZ" dirty="0" smtClean="0"/>
              <a:t>SIM + CPIV</a:t>
            </a:r>
            <a:r>
              <a:rPr lang="cs-CZ" dirty="0" smtClean="0">
                <a:latin typeface="Arial" charset="0"/>
              </a:rPr>
              <a:t> </a:t>
            </a:r>
            <a:r>
              <a:rPr lang="cs-CZ" sz="1200" dirty="0">
                <a:latin typeface="Arial" charset="0"/>
              </a:rPr>
              <a:t>(centra podpory inkluzivního vzdělávání), </a:t>
            </a:r>
            <a:r>
              <a:rPr lang="cs-CZ" dirty="0" smtClean="0">
                <a:latin typeface="Arial" charset="0"/>
              </a:rPr>
              <a:t>NIVD</a:t>
            </a:r>
          </a:p>
          <a:p>
            <a:pPr lvl="1"/>
            <a:r>
              <a:rPr lang="cs-CZ" dirty="0" smtClean="0"/>
              <a:t>Neziskové organizace : </a:t>
            </a:r>
            <a:r>
              <a:rPr lang="cs-CZ" dirty="0"/>
              <a:t>„Cizinci jako asistenti pedagogů“ 2013 </a:t>
            </a:r>
            <a:r>
              <a:rPr lang="cs-CZ" sz="900" dirty="0"/>
              <a:t>http://www.meta-ops.cz/sites/default/files/hleda_se_dvojjazycny_asistent.pdf</a:t>
            </a:r>
            <a:endParaRPr lang="cs-CZ" sz="900" dirty="0">
              <a:latin typeface="Arial" charset="0"/>
            </a:endParaRPr>
          </a:p>
          <a:p>
            <a:pPr lvl="1"/>
            <a:r>
              <a:rPr lang="cs-CZ" dirty="0" smtClean="0">
                <a:latin typeface="Arial" charset="0"/>
                <a:hlinkClick r:id="rId2"/>
              </a:rPr>
              <a:t>http://www.</a:t>
            </a:r>
            <a:r>
              <a:rPr lang="cs-CZ" dirty="0" err="1" smtClean="0">
                <a:latin typeface="Arial" charset="0"/>
                <a:hlinkClick r:id="rId2"/>
              </a:rPr>
              <a:t>inkluzivniskola.cz</a:t>
            </a:r>
            <a:r>
              <a:rPr lang="cs-CZ" dirty="0" smtClean="0">
                <a:latin typeface="Arial" charset="0"/>
                <a:hlinkClick r:id="rId2"/>
              </a:rPr>
              <a:t>/</a:t>
            </a:r>
            <a:endParaRPr lang="cs-CZ" dirty="0" smtClean="0">
              <a:latin typeface="Arial" charset="0"/>
            </a:endParaRPr>
          </a:p>
          <a:p>
            <a:pPr>
              <a:buFont typeface="Arial" charset="0"/>
              <a:buNone/>
            </a:pPr>
            <a:r>
              <a:rPr lang="cs-CZ" dirty="0" smtClean="0"/>
              <a:t> Formy: doučování, lektorování, volnočasové aktivity </a:t>
            </a:r>
            <a:r>
              <a:rPr lang="cs-CZ" dirty="0" smtClean="0">
                <a:latin typeface="Arial" charset="0"/>
              </a:rPr>
              <a:t>edukační materiály, </a:t>
            </a:r>
            <a:r>
              <a:rPr lang="cs-CZ" dirty="0" smtClean="0"/>
              <a:t>(</a:t>
            </a:r>
            <a:r>
              <a:rPr lang="cs-CZ" dirty="0" err="1" smtClean="0"/>
              <a:t>etnob</a:t>
            </a:r>
            <a:r>
              <a:rPr lang="cs-CZ" dirty="0" err="1" smtClean="0">
                <a:latin typeface="Arial" charset="0"/>
              </a:rPr>
              <a:t>u</a:t>
            </a:r>
            <a:r>
              <a:rPr lang="cs-CZ" dirty="0" err="1" smtClean="0"/>
              <a:t>s</a:t>
            </a:r>
            <a:r>
              <a:rPr lang="cs-CZ" dirty="0" err="1" smtClean="0">
                <a:latin typeface="Arial" charset="0"/>
              </a:rPr>
              <a:t>si</a:t>
            </a:r>
            <a:r>
              <a:rPr lang="cs-CZ" dirty="0" err="1" smtClean="0"/>
              <a:t>n</a:t>
            </a:r>
            <a:r>
              <a:rPr lang="cs-CZ" dirty="0" err="1" smtClean="0">
                <a:latin typeface="Arial" charset="0"/>
              </a:rPr>
              <a:t>e</a:t>
            </a:r>
            <a:r>
              <a:rPr lang="cs-CZ" dirty="0" err="1" smtClean="0"/>
              <a:t>s</a:t>
            </a:r>
            <a:r>
              <a:rPr lang="cs-CZ" dirty="0" smtClean="0"/>
              <a:t>)</a:t>
            </a:r>
            <a:r>
              <a:rPr lang="cs-CZ" dirty="0" smtClean="0">
                <a:latin typeface="Arial" charset="0"/>
              </a:rPr>
              <a:t>, </a:t>
            </a:r>
          </a:p>
        </p:txBody>
      </p:sp>
    </p:spTree>
    <p:extLst>
      <p:ext uri="{BB962C8B-B14F-4D97-AF65-F5344CB8AC3E}">
        <p14:creationId xmlns:p14="http://schemas.microsoft.com/office/powerpoint/2010/main" val="8051304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Dotační tituly</a:t>
            </a:r>
            <a:endParaRPr lang="cs-CZ" dirty="0"/>
          </a:p>
        </p:txBody>
      </p:sp>
      <p:sp>
        <p:nvSpPr>
          <p:cNvPr id="3" name="Zástupný symbol pro obsah 2"/>
          <p:cNvSpPr>
            <a:spLocks noGrp="1"/>
          </p:cNvSpPr>
          <p:nvPr>
            <p:ph idx="1"/>
          </p:nvPr>
        </p:nvSpPr>
        <p:spPr/>
        <p:txBody>
          <a:bodyPr>
            <a:normAutofit fontScale="77500" lnSpcReduction="20000"/>
          </a:bodyPr>
          <a:lstStyle/>
          <a:p>
            <a:endParaRPr lang="cs-CZ" sz="800" dirty="0"/>
          </a:p>
          <a:p>
            <a:r>
              <a:rPr lang="cs-CZ" b="1" dirty="0"/>
              <a:t>Rozvojový program MŠMT  - „Financování asistentů pedagoga pro děti, žáky a studenty se zdravotním postižením a pro děti, žáky a studenty se sociálním znevýhodněním</a:t>
            </a:r>
            <a:r>
              <a:rPr lang="cs-CZ" b="1" dirty="0"/>
              <a:t>“ </a:t>
            </a:r>
            <a:r>
              <a:rPr lang="cs-CZ" sz="800" b="1" dirty="0"/>
              <a:t>http</a:t>
            </a:r>
            <a:r>
              <a:rPr lang="cs-CZ" sz="800" b="1" dirty="0"/>
              <a:t>://www.msmt.cz/vzdelavani/socialni-programy/asistent-pedagoga-zdp?lang=1</a:t>
            </a:r>
          </a:p>
          <a:p>
            <a:endParaRPr lang="cs-CZ" dirty="0"/>
          </a:p>
          <a:p>
            <a:r>
              <a:rPr lang="cs-CZ" sz="2400" b="1" cap="all" dirty="0"/>
              <a:t>PODPORA VZDĚLÁVÁNÍ CIZINCŮ VE ŠKOLÁCH </a:t>
            </a:r>
            <a:r>
              <a:rPr lang="cs-CZ" sz="2400" cap="all" dirty="0"/>
              <a:t>(Č. J.: MSMT-24632/2016</a:t>
            </a:r>
            <a:r>
              <a:rPr lang="cs-CZ" sz="2400" cap="all" dirty="0"/>
              <a:t>)</a:t>
            </a:r>
            <a:endParaRPr lang="cs-CZ" dirty="0"/>
          </a:p>
          <a:p>
            <a:pPr lvl="1"/>
            <a:r>
              <a:rPr lang="cs-CZ" dirty="0"/>
              <a:t>Modul A) Bezplatná výuka přizpůsobená potřebám dětí a žáků – cizinců z třetích zemí (</a:t>
            </a:r>
            <a:r>
              <a:rPr lang="cs-CZ" sz="2000" dirty="0"/>
              <a:t>2 757 </a:t>
            </a:r>
            <a:r>
              <a:rPr lang="cs-CZ" sz="2000" dirty="0"/>
              <a:t>977)</a:t>
            </a:r>
            <a:endParaRPr lang="cs-CZ" dirty="0"/>
          </a:p>
          <a:p>
            <a:pPr lvl="1"/>
            <a:r>
              <a:rPr lang="cs-CZ" dirty="0"/>
              <a:t>Modul B) Zajištění podmínek vzdělávání nezletilých azylantů, osob požívajících doplňkové ochrany, žadatelů o udělení mezinárodní ochrany na území ČR a dětí, žáků – cizinců umístěných v zařízení pro zajištění cizinců</a:t>
            </a:r>
          </a:p>
          <a:p>
            <a:pPr lvl="1"/>
            <a:r>
              <a:rPr lang="cs-CZ" dirty="0"/>
              <a:t>Modul</a:t>
            </a:r>
            <a:r>
              <a:rPr lang="cs-CZ" i="1" dirty="0"/>
              <a:t> </a:t>
            </a:r>
            <a:r>
              <a:rPr lang="cs-CZ" dirty="0"/>
              <a:t>C) Zajištění bezplatné přípravy k začlenění do vzdělávání dětí a žáků osob se státní příslušností jiného členského státu Evropské unie</a:t>
            </a:r>
          </a:p>
          <a:p>
            <a:r>
              <a:rPr lang="cs-CZ" dirty="0"/>
              <a:t>Podpora aktivit integrace cizinců na území ČR – </a:t>
            </a:r>
            <a:r>
              <a:rPr lang="cs-CZ" dirty="0"/>
              <a:t>2017</a:t>
            </a:r>
          </a:p>
          <a:p>
            <a:pPr lvl="1"/>
            <a:r>
              <a:rPr lang="cs-CZ" sz="2000" dirty="0"/>
              <a:t>zejména mimoškolní vzdělávací aktivity pro děti, žáky-cizince z třetích </a:t>
            </a:r>
            <a:r>
              <a:rPr lang="cs-CZ" sz="2000" dirty="0"/>
              <a:t>zemí</a:t>
            </a:r>
            <a:r>
              <a:rPr lang="cs-CZ" sz="2000" dirty="0"/>
              <a:t> </a:t>
            </a:r>
            <a:r>
              <a:rPr lang="cs-CZ" sz="2000" dirty="0"/>
              <a:t>(ne </a:t>
            </a:r>
            <a:r>
              <a:rPr lang="cs-CZ" sz="2000" dirty="0"/>
              <a:t>však na přímou výuku českého jazyka v základních a mateřských školách) </a:t>
            </a:r>
            <a:endParaRPr lang="cs-CZ" sz="2000" dirty="0"/>
          </a:p>
          <a:p>
            <a:pPr lvl="2"/>
            <a:r>
              <a:rPr lang="cs-CZ" sz="1600" dirty="0"/>
              <a:t>prostřednictvím </a:t>
            </a:r>
            <a:r>
              <a:rPr lang="cs-CZ" sz="1600" dirty="0"/>
              <a:t>nových výukových materiálů, </a:t>
            </a:r>
            <a:endParaRPr lang="cs-CZ" sz="1600" dirty="0"/>
          </a:p>
          <a:p>
            <a:pPr lvl="2"/>
            <a:r>
              <a:rPr lang="cs-CZ" sz="1600" dirty="0"/>
              <a:t>k </a:t>
            </a:r>
            <a:r>
              <a:rPr lang="cs-CZ" sz="1600" dirty="0"/>
              <a:t>odstraňování kulturních bariér nebo </a:t>
            </a:r>
            <a:endParaRPr lang="cs-CZ" sz="1600" dirty="0"/>
          </a:p>
          <a:p>
            <a:pPr lvl="2"/>
            <a:r>
              <a:rPr lang="cs-CZ" sz="1600" dirty="0"/>
              <a:t>ke </a:t>
            </a:r>
            <a:r>
              <a:rPr lang="cs-CZ" sz="1600" dirty="0"/>
              <a:t>zvyšování sociokulturních kompetencí pedagogických pracovníků.</a:t>
            </a:r>
            <a:endParaRPr lang="cs-CZ" dirty="0"/>
          </a:p>
          <a:p>
            <a:endParaRPr lang="cs-CZ" dirty="0"/>
          </a:p>
        </p:txBody>
      </p:sp>
    </p:spTree>
    <p:extLst>
      <p:ext uri="{BB962C8B-B14F-4D97-AF65-F5344CB8AC3E}">
        <p14:creationId xmlns:p14="http://schemas.microsoft.com/office/powerpoint/2010/main" val="3840655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MŠMT </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Krajská centra podpory při Krajských pracovištích národního institutu pro další vzdělávání (NIDV)</a:t>
            </a:r>
          </a:p>
          <a:p>
            <a:r>
              <a:rPr lang="cs-CZ" dirty="0" smtClean="0"/>
              <a:t>Od r. 2014</a:t>
            </a:r>
          </a:p>
          <a:p>
            <a:r>
              <a:rPr lang="cs-CZ" b="1" dirty="0"/>
              <a:t>Cílová skupina podpory:</a:t>
            </a:r>
            <a:endParaRPr lang="cs-CZ" dirty="0"/>
          </a:p>
          <a:p>
            <a:pPr lvl="1"/>
            <a:r>
              <a:rPr lang="cs-CZ" dirty="0"/>
              <a:t>učitelé mateřských, základních a středních škol</a:t>
            </a:r>
          </a:p>
          <a:p>
            <a:pPr lvl="1"/>
            <a:r>
              <a:rPr lang="cs-CZ" dirty="0"/>
              <a:t>vedoucí pedagogičtí pracovníci mateřských, základních a středních škol</a:t>
            </a:r>
          </a:p>
          <a:p>
            <a:pPr lvl="1"/>
            <a:r>
              <a:rPr lang="cs-CZ" dirty="0"/>
              <a:t>další účastníci integrace cizinců (rodiny dětí, žáků-cizinců</a:t>
            </a:r>
            <a:r>
              <a:rPr lang="cs-CZ" dirty="0" smtClean="0"/>
              <a:t>)</a:t>
            </a:r>
          </a:p>
          <a:p>
            <a:pPr marL="0" indent="0">
              <a:buNone/>
            </a:pPr>
            <a:r>
              <a:rPr lang="cs-CZ" b="1" dirty="0"/>
              <a:t>Portál </a:t>
            </a:r>
            <a:r>
              <a:rPr lang="cs-CZ" b="1" u="sng" dirty="0">
                <a:hlinkClick r:id="rId2"/>
              </a:rPr>
              <a:t>http://cizinci.nidv.cz</a:t>
            </a:r>
            <a:r>
              <a:rPr lang="cs-CZ" b="1" dirty="0"/>
              <a:t> </a:t>
            </a:r>
            <a:r>
              <a:rPr lang="cs-CZ" b="1" dirty="0" smtClean="0"/>
              <a:t>: </a:t>
            </a:r>
          </a:p>
          <a:p>
            <a:pPr marL="342900" lvl="1" indent="0">
              <a:buNone/>
            </a:pPr>
            <a:r>
              <a:rPr lang="cs-CZ" dirty="0" smtClean="0"/>
              <a:t>metodické </a:t>
            </a:r>
            <a:r>
              <a:rPr lang="cs-CZ" dirty="0"/>
              <a:t>materiály pro další vzdělávání pedagogických </a:t>
            </a:r>
            <a:r>
              <a:rPr lang="cs-CZ" dirty="0" smtClean="0"/>
              <a:t>pracovníků</a:t>
            </a:r>
          </a:p>
          <a:p>
            <a:pPr marL="342900" lvl="1" indent="0">
              <a:buNone/>
            </a:pPr>
            <a:r>
              <a:rPr lang="cs-CZ" dirty="0" smtClean="0"/>
              <a:t>„</a:t>
            </a:r>
            <a:r>
              <a:rPr lang="cs-CZ" dirty="0"/>
              <a:t>E-poradenství“ </a:t>
            </a:r>
            <a:r>
              <a:rPr lang="cs-CZ" dirty="0" smtClean="0"/>
              <a:t>–webový formulář pro  </a:t>
            </a:r>
            <a:r>
              <a:rPr lang="cs-CZ" dirty="0"/>
              <a:t>dotazy </a:t>
            </a:r>
            <a:r>
              <a:rPr lang="cs-CZ" dirty="0" smtClean="0"/>
              <a:t>a potřebné </a:t>
            </a:r>
            <a:r>
              <a:rPr lang="cs-CZ" dirty="0"/>
              <a:t>informace.</a:t>
            </a:r>
          </a:p>
          <a:p>
            <a:pPr marL="0" indent="0">
              <a:buNone/>
            </a:pPr>
            <a:endParaRPr lang="cs-CZ" dirty="0"/>
          </a:p>
          <a:p>
            <a:endParaRPr lang="cs-CZ" dirty="0"/>
          </a:p>
        </p:txBody>
      </p:sp>
    </p:spTree>
    <p:extLst>
      <p:ext uri="{BB962C8B-B14F-4D97-AF65-F5344CB8AC3E}">
        <p14:creationId xmlns:p14="http://schemas.microsoft.com/office/powerpoint/2010/main" val="3091268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Čeština a udělení TP či občanství</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Výuka od MŠ ..podpora x absolventi škol (podmínka  5 let nepřetržitého pobytu od 10 let) žádají 18-21 let</a:t>
            </a:r>
          </a:p>
          <a:p>
            <a:r>
              <a:rPr lang="cs-CZ" dirty="0" smtClean="0"/>
              <a:t>Zkoušky: </a:t>
            </a:r>
          </a:p>
          <a:p>
            <a:pPr lvl="1"/>
            <a:r>
              <a:rPr lang="cs-CZ" dirty="0" smtClean="0"/>
              <a:t>Ústav jazykové a odborné přípravy Univerzity Karlovy: děti (do 16 let): Certifikovaná zkouška z češtiny pro mládež (čtení, poslech, psaní a mluvení) x od 16 let se nabízí Certifikovaná zkouška z češtiny</a:t>
            </a:r>
          </a:p>
          <a:p>
            <a:pPr lvl="1"/>
            <a:r>
              <a:rPr lang="cs-CZ" dirty="0" smtClean="0"/>
              <a:t>Zkouška z českého jazyka pro trvalý pobyt v ČR, Zkouška z českého jazyka pro účely udělování státního občanství České republiky byla stanovena minimální věková hranice 15 let.</a:t>
            </a:r>
          </a:p>
          <a:p>
            <a:pPr lvl="1"/>
            <a:r>
              <a:rPr lang="cs-CZ" dirty="0" smtClean="0"/>
              <a:t>Pedagogická fakulta Univerzity Karlovy v Praze vytvořila standardizované diagnostické testy řečových dovedností žáků-cizinců 1. a 2. stupně základních škol. </a:t>
            </a:r>
          </a:p>
          <a:p>
            <a:pPr lvl="1"/>
            <a:r>
              <a:rPr lang="cs-CZ" dirty="0" smtClean="0"/>
              <a:t>A1, A2, B1 - (čtení, poslech, psaní a mluvení) ; B2 a C1 + gramatický test</a:t>
            </a:r>
          </a:p>
          <a:p>
            <a:pPr lvl="1"/>
            <a:r>
              <a:rPr lang="cs-CZ" dirty="0" smtClean="0"/>
              <a:t>TP A1; Občanství B1</a:t>
            </a:r>
            <a:endParaRPr lang="cs-CZ" dirty="0"/>
          </a:p>
        </p:txBody>
      </p:sp>
    </p:spTree>
    <p:extLst>
      <p:ext uri="{BB962C8B-B14F-4D97-AF65-F5344CB8AC3E}">
        <p14:creationId xmlns:p14="http://schemas.microsoft.com/office/powerpoint/2010/main" val="294985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Podpora výuky </a:t>
            </a:r>
            <a:r>
              <a:rPr lang="cs-CZ" dirty="0" err="1" smtClean="0"/>
              <a:t>čj</a:t>
            </a:r>
            <a:r>
              <a:rPr lang="cs-CZ" dirty="0"/>
              <a:t> </a:t>
            </a:r>
            <a:r>
              <a:rPr lang="cs-CZ" sz="900" dirty="0"/>
              <a:t>http://clanky.rvp.cz/clanek/c/ZUH/20127/BEZPLATNA-PRIPRAVA-K-ZACLENENI-ZAKU-CIZINCU-DO-ZAKLADNIHO-VZDELAVANI.html/</a:t>
            </a:r>
          </a:p>
        </p:txBody>
      </p:sp>
      <p:sp>
        <p:nvSpPr>
          <p:cNvPr id="3" name="Zástupný symbol pro obsah 2"/>
          <p:cNvSpPr>
            <a:spLocks noGrp="1"/>
          </p:cNvSpPr>
          <p:nvPr>
            <p:ph idx="1"/>
          </p:nvPr>
        </p:nvSpPr>
        <p:spPr>
          <a:xfrm>
            <a:off x="1631504" y="1417638"/>
            <a:ext cx="9036496" cy="5971802"/>
          </a:xfrm>
        </p:spPr>
        <p:txBody>
          <a:bodyPr>
            <a:normAutofit fontScale="25000" lnSpcReduction="20000"/>
          </a:bodyPr>
          <a:lstStyle/>
          <a:p>
            <a:r>
              <a:rPr lang="cs-CZ" dirty="0" smtClean="0"/>
              <a:t>2015:. </a:t>
            </a:r>
            <a:r>
              <a:rPr lang="cs-CZ" dirty="0"/>
              <a:t>Pro všechny žáky cizince, kteří </a:t>
            </a:r>
            <a:r>
              <a:rPr lang="cs-CZ" i="1" dirty="0"/>
              <a:t>„plní povinnou školní docházku, zajistí krajský úřad příslušný podle místa pobytu žáka ve spolupráci se zřizovatelem školy bezplatnou přípravu k jejich začlenění do základního vzdělávání, zahrnující výuku českého jazyka přizpůsobenou potřebám těchto žáků.“</a:t>
            </a:r>
            <a:r>
              <a:rPr lang="cs-CZ" dirty="0"/>
              <a:t> (ŠZ, § 20).</a:t>
            </a:r>
          </a:p>
          <a:p>
            <a:r>
              <a:rPr lang="cs-CZ" dirty="0"/>
              <a:t>Způsob organizace a financování těchto kurzů ovlivňují zatím především rozvojové </a:t>
            </a:r>
            <a:r>
              <a:rPr lang="cs-CZ" dirty="0" smtClean="0"/>
              <a:t>programy : i  2 typy žáků: tyto </a:t>
            </a:r>
            <a:r>
              <a:rPr lang="cs-CZ" dirty="0"/>
              <a:t>kurzy financovány a organizovány odlišně.</a:t>
            </a:r>
          </a:p>
          <a:p>
            <a:r>
              <a:rPr lang="cs-CZ" dirty="0"/>
              <a:t>Pro </a:t>
            </a:r>
            <a:r>
              <a:rPr lang="cs-CZ" b="1" dirty="0"/>
              <a:t>děti občanů EU</a:t>
            </a:r>
            <a:r>
              <a:rPr lang="cs-CZ" dirty="0"/>
              <a:t> jsou třídy pro jazykovou přípravu organizovány v krajem vybraných školách v odpoledních hodinách. Žák tedy chodí na běžnou výuku do své kmenové školy a odpoledne (většinou jednou týdně) dojíždí do příslušné školy, která třídy organizuje.</a:t>
            </a:r>
            <a:br>
              <a:rPr lang="cs-CZ" dirty="0"/>
            </a:br>
            <a:r>
              <a:rPr lang="cs-CZ" b="1" dirty="0"/>
              <a:t>"Ředitel školy, ve které žák plní povinnou školní docházku, vyrozumí zákonného zástupce žáka do jednoho týdne po přijetí žáka do školy o možnosti docházky do tříd pro jazykovou přípravu."</a:t>
            </a:r>
            <a:r>
              <a:rPr lang="cs-CZ" dirty="0"/>
              <a:t/>
            </a:r>
            <a:br>
              <a:rPr lang="cs-CZ" dirty="0"/>
            </a:br>
            <a:r>
              <a:rPr lang="cs-CZ" dirty="0"/>
              <a:t>"Žák se do třídy pro jazykovou přípravu zařazuje na žádost zákonného zástupce žáka podanou řediteli školy (</a:t>
            </a:r>
            <a:r>
              <a:rPr lang="cs-CZ" i="1" dirty="0"/>
              <a:t>krajem vybrané k odpolední výuce</a:t>
            </a:r>
            <a:r>
              <a:rPr lang="cs-CZ" dirty="0"/>
              <a:t>), a to nejpozději do 30 dnů od podání žádosti." (48/2005, § 10, odst.3,4)</a:t>
            </a:r>
          </a:p>
          <a:p>
            <a:r>
              <a:rPr lang="cs-CZ" dirty="0"/>
              <a:t>Tyto informace získá ředitel školy od příslušného krajského úřadu, který by měl dát školám ve svém regionu na vědomí seznam škol, připravených výuku českého jazyka těmto dětem poskytovat. Aktuální naleznete také na příslušném krajském úřadě. Shromáždili jsme </a:t>
            </a:r>
            <a:r>
              <a:rPr lang="cs-CZ" dirty="0">
                <a:hlinkClick r:id="rId2"/>
              </a:rPr>
              <a:t>seznam škol</a:t>
            </a:r>
            <a:r>
              <a:rPr lang="cs-CZ" dirty="0"/>
              <a:t> ze všech </a:t>
            </a:r>
            <a:r>
              <a:rPr lang="cs-CZ" dirty="0" smtClean="0"/>
              <a:t>krajů</a:t>
            </a:r>
            <a:r>
              <a:rPr lang="cs-CZ" dirty="0"/>
              <a:t>.</a:t>
            </a:r>
          </a:p>
          <a:p>
            <a:r>
              <a:rPr lang="cs-CZ" dirty="0"/>
              <a:t>Pokud ovšem není v blízkosti žádná škola, která by jazykovou přípravu poskytovala, zajišťuje ji sama škola, ve které si žák plní povinnou školní docházku. Finance na ní získá buď z krajského úřadu, nebo si žádá z rozvojového programu (více u </a:t>
            </a:r>
            <a:r>
              <a:rPr lang="cs-CZ" dirty="0" err="1"/>
              <a:t>finacování</a:t>
            </a:r>
            <a:r>
              <a:rPr lang="cs-CZ" dirty="0"/>
              <a:t>).</a:t>
            </a:r>
          </a:p>
          <a:p>
            <a:r>
              <a:rPr lang="cs-CZ" dirty="0"/>
              <a:t>Pro </a:t>
            </a:r>
            <a:r>
              <a:rPr lang="cs-CZ" b="1" dirty="0"/>
              <a:t>děti občanů třetích zemí</a:t>
            </a:r>
            <a:r>
              <a:rPr lang="cs-CZ" dirty="0"/>
              <a:t> a také pro </a:t>
            </a:r>
            <a:r>
              <a:rPr lang="cs-CZ" b="1" dirty="0"/>
              <a:t>azylanty či žadatele o azyl</a:t>
            </a:r>
            <a:r>
              <a:rPr lang="cs-CZ" dirty="0"/>
              <a:t> má být jazyková příprava organizována </a:t>
            </a:r>
            <a:r>
              <a:rPr lang="cs-CZ" b="1" dirty="0"/>
              <a:t>přímo v kmenové škole</a:t>
            </a:r>
            <a:r>
              <a:rPr lang="cs-CZ" dirty="0"/>
              <a:t>. Způsob organizace je pak na samotné škole. Integrační jazykový kurz i následnou podporu žákům s OMJ je možné organizovat např.:</a:t>
            </a:r>
          </a:p>
          <a:p>
            <a:r>
              <a:rPr lang="cs-CZ" b="1" dirty="0"/>
              <a:t>odpoledne po výuce jako kroužek</a:t>
            </a:r>
            <a:r>
              <a:rPr lang="cs-CZ" dirty="0"/>
              <a:t> - rizikem této možnosti je únava dětí po celodenní přítomnosti na hodinách, kterým nerozumí</a:t>
            </a:r>
          </a:p>
          <a:p>
            <a:r>
              <a:rPr lang="cs-CZ" dirty="0"/>
              <a:t>v rámci ŠVP jako </a:t>
            </a:r>
            <a:r>
              <a:rPr lang="cs-CZ" b="1" dirty="0"/>
              <a:t>volitelný (nebo nepovinný) předmět čeština jako druhý jazyk (ČDJ)</a:t>
            </a:r>
            <a:r>
              <a:rPr lang="cs-CZ" dirty="0"/>
              <a:t> - </a:t>
            </a:r>
            <a:r>
              <a:rPr lang="cs-CZ" i="1" dirty="0"/>
              <a:t>„Škola může vyučovat volitelný předmět nebo nepovinný předmět, pokud se k němu </a:t>
            </a:r>
            <a:r>
              <a:rPr lang="cs-CZ" b="1" i="1" dirty="0"/>
              <a:t>při zahájení výuky přihlásí alespoň 7 žáků</a:t>
            </a:r>
            <a:r>
              <a:rPr lang="cs-CZ" i="1" dirty="0"/>
              <a:t>. (...) V souladu se školním vzdělávacím programem lze na výuku některých předmětů dělit třídy na skupiny, vytvářet skupiny žáků ze stejných nebo různých ročníků nebo spojovat třídy“</a:t>
            </a:r>
            <a:r>
              <a:rPr lang="cs-CZ" dirty="0"/>
              <a:t> (48/2005 Sb., § 5, odst. 1 a 3). Je tedy zřejmé, že škola může nabídnout žákům cizincům volitelný předmět ČDJ, který mohou navštěvovat žáci ze všech ročníků. Obsah předmětu je určen očekávanými výstupy vzdělávacího oboru Cizí jazyk stanoveného RVP ZV.</a:t>
            </a:r>
          </a:p>
          <a:p>
            <a:r>
              <a:rPr lang="cs-CZ" dirty="0"/>
              <a:t>jako </a:t>
            </a:r>
            <a:r>
              <a:rPr lang="cs-CZ" b="1" dirty="0"/>
              <a:t>hodiny ČDJ v rámci změny rozvrhu</a:t>
            </a:r>
            <a:r>
              <a:rPr lang="cs-CZ" dirty="0"/>
              <a:t>; v rámci tohoto mimořádného opatření (následujícího po příchodu žáka uprostřed školního roku) pak tento žák nebo žáci dochází např. místo na hodiny českého jazyka na výuku ČDJ.</a:t>
            </a:r>
          </a:p>
          <a:p>
            <a:r>
              <a:rPr lang="cs-CZ" b="1" dirty="0"/>
              <a:t>Následná jazyková podpora</a:t>
            </a:r>
          </a:p>
          <a:p>
            <a:r>
              <a:rPr lang="cs-CZ" dirty="0"/>
              <a:t>Nově příchozí žáci cizinci mají tedy dnes již ze zákona nárok na bezplatnou jazykovou přípravu. Ale jak je to se žáky, kteří už v ČR pobývají delší dobu, česky se již celkem domluví, ale v jazykově náročnějších úkolech v ČJ i jiných předmětech stále selhávají? Mají nárok na podporu? Případně na jakou?</a:t>
            </a:r>
          </a:p>
          <a:p>
            <a:r>
              <a:rPr lang="cs-CZ" dirty="0"/>
              <a:t>Žáci bez dostatečné znalosti vyučovacího jazyka jsou dnes již díky novele vyhlášky 147/2011 Sb. považováni za žáky se speciálními vzdělávacími potřebami (SVP) či sociálně znevýhodněné. Škola pak těmto žákům poskytuje tzv. </a:t>
            </a:r>
            <a:r>
              <a:rPr lang="cs-CZ" b="1" dirty="0"/>
              <a:t>vyrovnávací opatření</a:t>
            </a:r>
            <a:r>
              <a:rPr lang="cs-CZ" dirty="0"/>
              <a:t>. Jedná se o:</a:t>
            </a:r>
          </a:p>
          <a:p>
            <a:r>
              <a:rPr lang="cs-CZ" dirty="0"/>
              <a:t>využívání pedagogických, popřípadě speciálně pedagogických metod a postupů, které odpovídají vzdělávacím potřebám žáků</a:t>
            </a:r>
          </a:p>
          <a:p>
            <a:r>
              <a:rPr lang="cs-CZ" dirty="0"/>
              <a:t>poskytování individuální podpory v rámci výuky a přípravy na výuku</a:t>
            </a:r>
          </a:p>
          <a:p>
            <a:r>
              <a:rPr lang="cs-CZ" dirty="0"/>
              <a:t>využívání poradenských služeb školy a školských poradenských zařízení</a:t>
            </a:r>
          </a:p>
          <a:p>
            <a:r>
              <a:rPr lang="cs-CZ" dirty="0"/>
              <a:t>individuálního vzdělávacího plánu</a:t>
            </a:r>
          </a:p>
          <a:p>
            <a:r>
              <a:rPr lang="cs-CZ" dirty="0"/>
              <a:t>služeb asistenta pedagoga</a:t>
            </a:r>
          </a:p>
          <a:p>
            <a:r>
              <a:rPr lang="cs-CZ" dirty="0"/>
              <a:t>Kromě podpory při samotné výuce je možné poskytnout těmto žákům i podporu v podobě programu, který je v mnoha ohledech podobný nápravnému programu u žáků s vývojovými poruchami učení. Žáci pak mají možnost navštěvovat </a:t>
            </a:r>
            <a:r>
              <a:rPr lang="cs-CZ" b="1" dirty="0"/>
              <a:t>hodiny zaměřené na rozvoj češtiny jako druhého/cizího jazyka</a:t>
            </a:r>
            <a:r>
              <a:rPr lang="cs-CZ" dirty="0"/>
              <a:t>. A to opět buď v rámci rozvrhu (volitelný předmět) nebo odpoledne jako kroužek. Zahraniční průzkumy ukazují, že osvojit si druhý jazyk na akademické úrovni (což je předpoklad školního úspěchu) trvá průměrně pět až sedm let (více se o tom dozvíte například v </a:t>
            </a:r>
            <a:r>
              <a:rPr lang="cs-CZ" dirty="0">
                <a:hlinkClick r:id="rId3"/>
              </a:rPr>
              <a:t>teorii ledovce</a:t>
            </a:r>
            <a:r>
              <a:rPr lang="cs-CZ" dirty="0"/>
              <a:t>). Proto je dlouhodobá jazyková podpora prostřednictvím kurzu či doučování češtiny u cizinců na místě. Žáci potřebují dlouhodobý kurz češtiny pro cizince, kde si mají možnost osvojit základy češtiny z pohledu cizinců. Tím se zvýší i jejich šance na úspěšné studium na českých školách.</a:t>
            </a:r>
          </a:p>
          <a:p>
            <a:r>
              <a:rPr lang="cs-CZ" b="1" dirty="0"/>
              <a:t>I tyto hodiny ČDJ je spolu s výše jmenovanými vyrovnávacími opatřeními možné financovat z rozvojových programů MŠMT.</a:t>
            </a:r>
            <a:endParaRPr lang="cs-CZ" dirty="0"/>
          </a:p>
          <a:p>
            <a:r>
              <a:rPr lang="cs-CZ" b="1" dirty="0"/>
              <a:t>A jaké je optimum?</a:t>
            </a:r>
          </a:p>
          <a:p>
            <a:r>
              <a:rPr lang="cs-CZ" dirty="0"/>
              <a:t>META, o.p.s. vydala spolu s odborníky </a:t>
            </a:r>
            <a:r>
              <a:rPr lang="cs-CZ" dirty="0">
                <a:hlinkClick r:id="rId4"/>
              </a:rPr>
              <a:t>systémová doporučení</a:t>
            </a:r>
            <a:r>
              <a:rPr lang="cs-CZ" dirty="0"/>
              <a:t>, ve kterých jsme definovali optimální </a:t>
            </a:r>
            <a:r>
              <a:rPr lang="cs-CZ" dirty="0" err="1"/>
              <a:t>délku</a:t>
            </a:r>
            <a:r>
              <a:rPr lang="cs-CZ" b="1" dirty="0" err="1"/>
              <a:t>přípravného</a:t>
            </a:r>
            <a:r>
              <a:rPr lang="cs-CZ" b="1" dirty="0"/>
              <a:t> jazykového kurzu</a:t>
            </a:r>
            <a:r>
              <a:rPr lang="cs-CZ" dirty="0"/>
              <a:t> (to jest kurzu, který by měl žák absolvovat ještě před vstupem do běžné výuky - tedy tzv. bezplatná příprava k začlenění do základního vzdělávání) na </a:t>
            </a:r>
            <a:r>
              <a:rPr lang="cs-CZ" b="1" dirty="0"/>
              <a:t>320 vyučovacích hodin</a:t>
            </a:r>
            <a:r>
              <a:rPr lang="cs-CZ" dirty="0"/>
              <a:t> (současná legislativa říká 70 hodin). Z hlediska dlouhodobé jazykové podpory jsou pak optimální </a:t>
            </a:r>
            <a:r>
              <a:rPr lang="cs-CZ" b="1" dirty="0"/>
              <a:t>3 hodiny ČDJ týdně</a:t>
            </a:r>
            <a:r>
              <a:rPr lang="cs-CZ" dirty="0"/>
              <a:t> po dobu minimálně dvou let po vstupu do české školy.</a:t>
            </a:r>
          </a:p>
          <a:p>
            <a:endParaRPr lang="cs-CZ" dirty="0"/>
          </a:p>
        </p:txBody>
      </p:sp>
    </p:spTree>
    <p:extLst>
      <p:ext uri="{BB962C8B-B14F-4D97-AF65-F5344CB8AC3E}">
        <p14:creationId xmlns:p14="http://schemas.microsoft.com/office/powerpoint/2010/main" val="4198927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a:t>
            </a:r>
            <a:endParaRPr lang="cs-CZ" dirty="0"/>
          </a:p>
        </p:txBody>
      </p:sp>
      <p:sp>
        <p:nvSpPr>
          <p:cNvPr id="3" name="Zástupný symbol pro obsah 2"/>
          <p:cNvSpPr>
            <a:spLocks noGrp="1"/>
          </p:cNvSpPr>
          <p:nvPr>
            <p:ph idx="1"/>
          </p:nvPr>
        </p:nvSpPr>
        <p:spPr/>
        <p:txBody>
          <a:bodyPr/>
          <a:lstStyle/>
          <a:p>
            <a:pPr lvl="0"/>
            <a:r>
              <a:rPr lang="cs-CZ" dirty="0" smtClean="0"/>
              <a:t>Učitelé </a:t>
            </a:r>
            <a:r>
              <a:rPr lang="cs-CZ" dirty="0"/>
              <a:t>a způsoby ne/zvládání inkluze (zatížení stereotypem, sebereflexe, </a:t>
            </a:r>
            <a:r>
              <a:rPr lang="cs-CZ" dirty="0" err="1"/>
              <a:t>etnizace</a:t>
            </a:r>
            <a:r>
              <a:rPr lang="cs-CZ" dirty="0"/>
              <a:t> přístupu k žákům, respektování žákovské identity, možné strategie) </a:t>
            </a:r>
          </a:p>
          <a:p>
            <a:pPr lvl="0"/>
            <a:r>
              <a:rPr lang="cs-CZ" dirty="0"/>
              <a:t>Instituce, které ne/pomáhají škole ve vzdělávání žáků z kulturně odlišného prostředí </a:t>
            </a:r>
          </a:p>
          <a:p>
            <a:endParaRPr lang="cs-CZ" dirty="0"/>
          </a:p>
        </p:txBody>
      </p:sp>
    </p:spTree>
    <p:extLst>
      <p:ext uri="{BB962C8B-B14F-4D97-AF65-F5344CB8AC3E}">
        <p14:creationId xmlns:p14="http://schemas.microsoft.com/office/powerpoint/2010/main" val="34884008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Příklady dobré praxe</a:t>
            </a:r>
            <a:endParaRPr lang="cs-CZ" dirty="0"/>
          </a:p>
        </p:txBody>
      </p:sp>
      <p:sp>
        <p:nvSpPr>
          <p:cNvPr id="3" name="Zástupný symbol pro obsah 2"/>
          <p:cNvSpPr>
            <a:spLocks noGrp="1"/>
          </p:cNvSpPr>
          <p:nvPr>
            <p:ph idx="1"/>
          </p:nvPr>
        </p:nvSpPr>
        <p:spPr/>
        <p:txBody>
          <a:bodyPr/>
          <a:lstStyle/>
          <a:p>
            <a:r>
              <a:rPr lang="cs-CZ" dirty="0" smtClean="0"/>
              <a:t>Programy integrace na bázi zviditelňování cizinců – pocit </a:t>
            </a:r>
            <a:r>
              <a:rPr lang="cs-CZ" dirty="0" err="1" smtClean="0"/>
              <a:t>důležtosti</a:t>
            </a:r>
            <a:endParaRPr lang="cs-CZ" dirty="0" smtClean="0"/>
          </a:p>
          <a:p>
            <a:r>
              <a:rPr lang="cs-CZ" dirty="0" smtClean="0"/>
              <a:t>KAMARÁDI: Jak se nám tu líbí, co jíme, jak to tu vidíme, „Já a moji kamarádi Češi, Já a moji kamarádi cizinci</a:t>
            </a:r>
          </a:p>
          <a:p>
            <a:pPr marL="0" indent="0">
              <a:buNone/>
            </a:pPr>
            <a:r>
              <a:rPr lang="cs-CZ" dirty="0" smtClean="0"/>
              <a:t>X zviditelnění odlišnosti – problém jinakosti </a:t>
            </a:r>
          </a:p>
          <a:p>
            <a:pPr marL="0" indent="0">
              <a:buNone/>
            </a:pPr>
            <a:r>
              <a:rPr lang="cs-CZ" dirty="0"/>
              <a:t>https://www.zaedno.org/casopis/2017/kamaradi-3-2017</a:t>
            </a:r>
          </a:p>
        </p:txBody>
      </p:sp>
    </p:spTree>
    <p:extLst>
      <p:ext uri="{BB962C8B-B14F-4D97-AF65-F5344CB8AC3E}">
        <p14:creationId xmlns:p14="http://schemas.microsoft.com/office/powerpoint/2010/main" val="1263935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MŠMT – podpora </a:t>
            </a:r>
            <a:endParaRPr lang="cs-CZ" dirty="0"/>
          </a:p>
        </p:txBody>
      </p:sp>
      <p:sp>
        <p:nvSpPr>
          <p:cNvPr id="3" name="Zástupný symbol pro obsah 2"/>
          <p:cNvSpPr>
            <a:spLocks noGrp="1"/>
          </p:cNvSpPr>
          <p:nvPr>
            <p:ph idx="1"/>
          </p:nvPr>
        </p:nvSpPr>
        <p:spPr>
          <a:xfrm>
            <a:off x="1981200" y="1600200"/>
            <a:ext cx="8229600" cy="4997152"/>
          </a:xfrm>
        </p:spPr>
        <p:txBody>
          <a:bodyPr>
            <a:normAutofit fontScale="85000" lnSpcReduction="20000"/>
          </a:bodyPr>
          <a:lstStyle/>
          <a:p>
            <a:r>
              <a:rPr lang="cs-CZ" i="1" dirty="0" smtClean="0"/>
              <a:t>Rozvojové projekty</a:t>
            </a:r>
          </a:p>
          <a:p>
            <a:r>
              <a:rPr lang="cs-CZ" i="1" dirty="0" smtClean="0"/>
              <a:t>„</a:t>
            </a:r>
            <a:r>
              <a:rPr lang="cs-CZ" b="1" i="1" dirty="0" smtClean="0"/>
              <a:t>Zajištění podmínek základního vzdělávání žáků s postavením azylantů nebo účastníků řízení o udělení azylu na území ČR nebo dětí cizinců umístěných v zařízení pro zajištění cizinců</a:t>
            </a:r>
            <a:r>
              <a:rPr lang="cs-CZ" i="1" dirty="0" smtClean="0"/>
              <a:t>“ </a:t>
            </a:r>
            <a:endParaRPr lang="cs-CZ" dirty="0" smtClean="0"/>
          </a:p>
          <a:p>
            <a:r>
              <a:rPr lang="cs-CZ" i="1" dirty="0" smtClean="0"/>
              <a:t>„</a:t>
            </a:r>
            <a:r>
              <a:rPr lang="cs-CZ" b="1" dirty="0" smtClean="0"/>
              <a:t>Zajištění bezplatné přípravy k začlenění do základního vzdělávání dětí se státní příslušností jiného členského státu Evropské unie</a:t>
            </a:r>
            <a:r>
              <a:rPr lang="cs-CZ" dirty="0" smtClean="0"/>
              <a:t>“</a:t>
            </a:r>
            <a:r>
              <a:rPr lang="cs-CZ" i="1" dirty="0" smtClean="0"/>
              <a:t> </a:t>
            </a:r>
            <a:r>
              <a:rPr lang="cs-CZ" dirty="0" smtClean="0"/>
              <a:t> </a:t>
            </a:r>
          </a:p>
          <a:p>
            <a:r>
              <a:rPr lang="cs-CZ" i="1" dirty="0" smtClean="0"/>
              <a:t>„</a:t>
            </a:r>
            <a:r>
              <a:rPr lang="cs-CZ" b="1" i="1" dirty="0" smtClean="0"/>
              <a:t>Bezplatná výuka českého jazyka přizpůsobená potřebám žáků-cizinců z třetích zemí“,</a:t>
            </a:r>
            <a:r>
              <a:rPr lang="cs-CZ" i="1" dirty="0" smtClean="0"/>
              <a:t>   </a:t>
            </a:r>
            <a:r>
              <a:rPr lang="cs-CZ" dirty="0" smtClean="0"/>
              <a:t> </a:t>
            </a:r>
          </a:p>
          <a:p>
            <a:r>
              <a:rPr lang="cs-CZ" i="1" dirty="0" smtClean="0"/>
              <a:t>Dotační program </a:t>
            </a:r>
          </a:p>
          <a:p>
            <a:r>
              <a:rPr lang="cs-CZ" i="1" dirty="0" smtClean="0"/>
              <a:t>„</a:t>
            </a:r>
            <a:r>
              <a:rPr lang="cs-CZ" b="1" i="1" dirty="0" smtClean="0"/>
              <a:t>Podpora integrace cizinců na území ČR</a:t>
            </a:r>
            <a:r>
              <a:rPr lang="cs-CZ" i="1" dirty="0" smtClean="0"/>
              <a:t>“),</a:t>
            </a:r>
          </a:p>
          <a:p>
            <a:r>
              <a:rPr lang="cs-CZ" i="1" dirty="0"/>
              <a:t>Program podpory </a:t>
            </a:r>
            <a:r>
              <a:rPr lang="cs-CZ" i="1" dirty="0" smtClean="0"/>
              <a:t>vzdělávání v </a:t>
            </a:r>
            <a:r>
              <a:rPr lang="cs-CZ" i="1" dirty="0"/>
              <a:t>jazycích národnostních menšin a multikulturní výchovy</a:t>
            </a:r>
            <a:r>
              <a:rPr lang="cs-CZ" i="1" dirty="0" smtClean="0"/>
              <a:t> </a:t>
            </a:r>
          </a:p>
          <a:p>
            <a:r>
              <a:rPr lang="cs-CZ" dirty="0" smtClean="0">
                <a:hlinkClick r:id="rId2"/>
              </a:rPr>
              <a:t>http://www.</a:t>
            </a:r>
            <a:r>
              <a:rPr lang="cs-CZ" dirty="0" err="1" smtClean="0">
                <a:hlinkClick r:id="rId2"/>
              </a:rPr>
              <a:t>msmt.cz</a:t>
            </a:r>
            <a:r>
              <a:rPr lang="cs-CZ" dirty="0" smtClean="0">
                <a:hlinkClick r:id="rId2"/>
              </a:rPr>
              <a:t>/</a:t>
            </a:r>
            <a:r>
              <a:rPr lang="cs-CZ" dirty="0" err="1" smtClean="0">
                <a:hlinkClick r:id="rId2"/>
              </a:rPr>
              <a:t>vzdelavani</a:t>
            </a:r>
            <a:r>
              <a:rPr lang="cs-CZ" dirty="0" smtClean="0">
                <a:hlinkClick r:id="rId2"/>
              </a:rPr>
              <a:t>/informace-o-</a:t>
            </a:r>
            <a:r>
              <a:rPr lang="cs-CZ" dirty="0" err="1" smtClean="0">
                <a:hlinkClick r:id="rId2"/>
              </a:rPr>
              <a:t>vzdelavani</a:t>
            </a:r>
            <a:r>
              <a:rPr lang="cs-CZ" dirty="0" smtClean="0">
                <a:hlinkClick r:id="rId2"/>
              </a:rPr>
              <a:t>-</a:t>
            </a:r>
            <a:r>
              <a:rPr lang="cs-CZ" dirty="0" err="1" smtClean="0">
                <a:hlinkClick r:id="rId2"/>
              </a:rPr>
              <a:t>cizincu</a:t>
            </a:r>
            <a:r>
              <a:rPr lang="cs-CZ" dirty="0" smtClean="0">
                <a:hlinkClick r:id="rId2"/>
              </a:rPr>
              <a:t>-na-</a:t>
            </a:r>
            <a:r>
              <a:rPr lang="cs-CZ" dirty="0" err="1" smtClean="0">
                <a:hlinkClick r:id="rId2"/>
              </a:rPr>
              <a:t>uzemi</a:t>
            </a:r>
            <a:r>
              <a:rPr lang="cs-CZ" dirty="0" smtClean="0">
                <a:hlinkClick r:id="rId2"/>
              </a:rPr>
              <a:t>-</a:t>
            </a:r>
            <a:r>
              <a:rPr lang="cs-CZ" dirty="0" err="1" smtClean="0">
                <a:hlinkClick r:id="rId2"/>
              </a:rPr>
              <a:t>cr</a:t>
            </a:r>
            <a:r>
              <a:rPr lang="cs-CZ" dirty="0" smtClean="0">
                <a:hlinkClick r:id="rId2"/>
              </a:rPr>
              <a:t>-pro-</a:t>
            </a:r>
            <a:r>
              <a:rPr lang="cs-CZ" dirty="0" err="1" smtClean="0">
                <a:hlinkClick r:id="rId2"/>
              </a:rPr>
              <a:t>krajske</a:t>
            </a:r>
            <a:r>
              <a:rPr lang="cs-CZ" dirty="0" smtClean="0">
                <a:hlinkClick r:id="rId2"/>
              </a:rPr>
              <a:t>-</a:t>
            </a:r>
            <a:r>
              <a:rPr lang="cs-CZ" dirty="0" err="1" smtClean="0">
                <a:hlinkClick r:id="rId2"/>
              </a:rPr>
              <a:t>urady</a:t>
            </a:r>
            <a:endParaRPr lang="cs-CZ" dirty="0" smtClean="0"/>
          </a:p>
          <a:p>
            <a:endParaRPr lang="cs-CZ" dirty="0" smtClean="0"/>
          </a:p>
          <a:p>
            <a:endParaRPr lang="cs-CZ" dirty="0"/>
          </a:p>
        </p:txBody>
      </p:sp>
    </p:spTree>
    <p:extLst>
      <p:ext uri="{BB962C8B-B14F-4D97-AF65-F5344CB8AC3E}">
        <p14:creationId xmlns:p14="http://schemas.microsoft.com/office/powerpoint/2010/main" val="7080780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Podopora</a:t>
            </a:r>
            <a:r>
              <a:rPr lang="cs-CZ" dirty="0" smtClean="0"/>
              <a:t> vzdělávání – jazyk a reálie</a:t>
            </a:r>
            <a:endParaRPr lang="cs-CZ" dirty="0"/>
          </a:p>
        </p:txBody>
      </p:sp>
      <p:sp>
        <p:nvSpPr>
          <p:cNvPr id="3" name="Zástupný symbol pro obsah 2"/>
          <p:cNvSpPr>
            <a:spLocks noGrp="1"/>
          </p:cNvSpPr>
          <p:nvPr>
            <p:ph idx="1"/>
          </p:nvPr>
        </p:nvSpPr>
        <p:spPr/>
        <p:txBody>
          <a:bodyPr/>
          <a:lstStyle/>
          <a:p>
            <a:r>
              <a:rPr lang="cs-CZ" dirty="0" err="1" smtClean="0"/>
              <a:t>Quadreso</a:t>
            </a:r>
            <a:r>
              <a:rPr lang="cs-CZ" dirty="0" smtClean="0"/>
              <a:t>: </a:t>
            </a:r>
            <a:r>
              <a:rPr lang="cs-CZ" dirty="0" smtClean="0">
                <a:hlinkClick r:id="rId2"/>
              </a:rPr>
              <a:t>http</a:t>
            </a:r>
            <a:r>
              <a:rPr lang="cs-CZ" dirty="0">
                <a:hlinkClick r:id="rId2"/>
              </a:rPr>
              <a:t>://cizinci.nidv.cz/wp-content/uploads/2016/10/NIDV_Quadreso-_</a:t>
            </a:r>
            <a:r>
              <a:rPr lang="cs-CZ" dirty="0" smtClean="0">
                <a:hlinkClick r:id="rId2"/>
              </a:rPr>
              <a:t>A3.pdf</a:t>
            </a:r>
            <a:endParaRPr lang="cs-CZ" dirty="0" smtClean="0"/>
          </a:p>
          <a:p>
            <a:endParaRPr lang="cs-CZ" dirty="0" smtClean="0"/>
          </a:p>
          <a:p>
            <a:r>
              <a:rPr lang="cs-CZ" dirty="0" smtClean="0">
                <a:hlinkClick r:id="rId3"/>
              </a:rPr>
              <a:t>http</a:t>
            </a:r>
            <a:r>
              <a:rPr lang="cs-CZ" dirty="0">
                <a:hlinkClick r:id="rId3"/>
              </a:rPr>
              <a:t>://cizinci.nidv.cz/metodiky</a:t>
            </a:r>
            <a:r>
              <a:rPr lang="cs-CZ" dirty="0" smtClean="0">
                <a:hlinkClick r:id="rId3"/>
              </a:rPr>
              <a:t>/</a:t>
            </a:r>
            <a:endParaRPr lang="cs-CZ" dirty="0" smtClean="0"/>
          </a:p>
          <a:p>
            <a:r>
              <a:rPr lang="cs-CZ" dirty="0"/>
              <a:t>http://cizinci.nidv.cz/legislativa/</a:t>
            </a:r>
            <a:endParaRPr lang="cs-CZ" dirty="0" smtClean="0"/>
          </a:p>
          <a:p>
            <a:endParaRPr lang="cs-CZ" dirty="0"/>
          </a:p>
        </p:txBody>
      </p:sp>
    </p:spTree>
    <p:extLst>
      <p:ext uri="{BB962C8B-B14F-4D97-AF65-F5344CB8AC3E}">
        <p14:creationId xmlns:p14="http://schemas.microsoft.com/office/powerpoint/2010/main" val="4104902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cs-CZ" altLang="cs-CZ" smtClean="0"/>
              <a:t>Systém : Školství v postmoderní společnosti </a:t>
            </a:r>
          </a:p>
        </p:txBody>
      </p:sp>
      <p:sp>
        <p:nvSpPr>
          <p:cNvPr id="8195" name="Rectangle 3"/>
          <p:cNvSpPr>
            <a:spLocks noGrp="1" noChangeArrowheads="1"/>
          </p:cNvSpPr>
          <p:nvPr>
            <p:ph type="body" idx="1"/>
          </p:nvPr>
        </p:nvSpPr>
        <p:spPr/>
        <p:txBody>
          <a:bodyPr>
            <a:normAutofit lnSpcReduction="10000"/>
          </a:bodyPr>
          <a:lstStyle/>
          <a:p>
            <a:pPr marL="0" indent="0">
              <a:lnSpc>
                <a:spcPct val="80000"/>
              </a:lnSpc>
              <a:buNone/>
              <a:defRPr/>
            </a:pPr>
            <a:r>
              <a:rPr lang="cs-CZ" sz="2000" dirty="0"/>
              <a:t>Speciální programy dle </a:t>
            </a:r>
            <a:r>
              <a:rPr lang="cs-CZ" sz="2000" dirty="0" err="1"/>
              <a:t>sociokulturních</a:t>
            </a:r>
            <a:r>
              <a:rPr lang="cs-CZ" sz="2000" dirty="0"/>
              <a:t> východisek dětí </a:t>
            </a:r>
            <a:endParaRPr lang="cs-CZ" sz="2000" dirty="0">
              <a:latin typeface="Arial" charset="0"/>
            </a:endParaRPr>
          </a:p>
          <a:p>
            <a:pPr marL="0" indent="0">
              <a:lnSpc>
                <a:spcPct val="80000"/>
              </a:lnSpc>
              <a:buNone/>
              <a:defRPr/>
            </a:pPr>
            <a:endParaRPr lang="cs-CZ" sz="2000" dirty="0">
              <a:latin typeface="Arial" charset="0"/>
            </a:endParaRPr>
          </a:p>
          <a:p>
            <a:pPr marL="0" indent="0">
              <a:lnSpc>
                <a:spcPct val="80000"/>
              </a:lnSpc>
              <a:buNone/>
              <a:defRPr/>
            </a:pPr>
            <a:r>
              <a:rPr lang="cs-CZ" sz="2000" dirty="0">
                <a:latin typeface="Arial" charset="0"/>
              </a:rPr>
              <a:t>= výsledek dialogu majorita x minorita </a:t>
            </a:r>
            <a:r>
              <a:rPr lang="cs-CZ" sz="2000" dirty="0"/>
              <a:t>(jazyk, kultura)</a:t>
            </a:r>
            <a:endParaRPr lang="cs-CZ" sz="2000" dirty="0">
              <a:latin typeface="Arial" charset="0"/>
            </a:endParaRPr>
          </a:p>
          <a:p>
            <a:pPr marL="0" indent="0">
              <a:lnSpc>
                <a:spcPct val="80000"/>
              </a:lnSpc>
              <a:buNone/>
              <a:defRPr/>
            </a:pPr>
            <a:endParaRPr lang="cs-CZ" sz="2400" dirty="0">
              <a:latin typeface="Arial" charset="0"/>
            </a:endParaRPr>
          </a:p>
          <a:p>
            <a:pPr marL="0" indent="0">
              <a:lnSpc>
                <a:spcPct val="80000"/>
              </a:lnSpc>
              <a:buFontTx/>
              <a:buAutoNum type="alphaLcParenR"/>
              <a:defRPr/>
            </a:pPr>
            <a:r>
              <a:rPr lang="cs-CZ" sz="2400" b="1" dirty="0">
                <a:solidFill>
                  <a:srgbClr val="FF0066"/>
                </a:solidFill>
              </a:rPr>
              <a:t>odmítán</a:t>
            </a:r>
            <a:r>
              <a:rPr lang="cs-CZ" sz="2400" b="1" dirty="0">
                <a:solidFill>
                  <a:srgbClr val="FF0066"/>
                </a:solidFill>
                <a:latin typeface="Arial" charset="0"/>
              </a:rPr>
              <a:t>a segregace:</a:t>
            </a:r>
            <a:r>
              <a:rPr lang="cs-CZ" sz="2400" dirty="0">
                <a:latin typeface="Arial" charset="0"/>
              </a:rPr>
              <a:t> programy na bázi integrace, </a:t>
            </a:r>
            <a:r>
              <a:rPr lang="cs-CZ" sz="2400" dirty="0" err="1">
                <a:latin typeface="Arial" charset="0"/>
              </a:rPr>
              <a:t>inkluzivní</a:t>
            </a:r>
            <a:r>
              <a:rPr lang="cs-CZ" sz="2400" dirty="0">
                <a:latin typeface="Arial" charset="0"/>
              </a:rPr>
              <a:t> škola, </a:t>
            </a:r>
            <a:r>
              <a:rPr lang="cs-CZ" sz="2400" dirty="0" err="1">
                <a:latin typeface="Arial" charset="0"/>
              </a:rPr>
              <a:t>white</a:t>
            </a:r>
            <a:r>
              <a:rPr lang="cs-CZ" sz="2400" dirty="0">
                <a:latin typeface="Arial" charset="0"/>
              </a:rPr>
              <a:t> </a:t>
            </a:r>
            <a:r>
              <a:rPr lang="cs-CZ" sz="2400" dirty="0" err="1">
                <a:latin typeface="Arial" charset="0"/>
              </a:rPr>
              <a:t>fly</a:t>
            </a:r>
            <a:r>
              <a:rPr lang="cs-CZ" sz="2400" dirty="0">
                <a:latin typeface="Arial" charset="0"/>
              </a:rPr>
              <a:t>, např. </a:t>
            </a:r>
            <a:r>
              <a:rPr lang="cs-CZ" sz="2400" dirty="0"/>
              <a:t>Romové</a:t>
            </a:r>
            <a:endParaRPr lang="cs-CZ" sz="2400" dirty="0">
              <a:latin typeface="Arial" charset="0"/>
            </a:endParaRPr>
          </a:p>
          <a:p>
            <a:pPr marL="0" indent="0">
              <a:lnSpc>
                <a:spcPct val="80000"/>
              </a:lnSpc>
              <a:buFontTx/>
              <a:buAutoNum type="alphaLcParenR"/>
              <a:defRPr/>
            </a:pPr>
            <a:r>
              <a:rPr lang="cs-CZ" sz="2400" b="1" dirty="0">
                <a:solidFill>
                  <a:srgbClr val="FF0066"/>
                </a:solidFill>
                <a:latin typeface="Arial" charset="0"/>
              </a:rPr>
              <a:t>segregované školství:</a:t>
            </a:r>
            <a:r>
              <a:rPr lang="cs-CZ" sz="2400" dirty="0"/>
              <a:t> </a:t>
            </a:r>
            <a:r>
              <a:rPr lang="cs-CZ" sz="2400" dirty="0">
                <a:latin typeface="Arial" charset="0"/>
              </a:rPr>
              <a:t>přípravné třídy </a:t>
            </a:r>
            <a:r>
              <a:rPr lang="cs-CZ" sz="2400" dirty="0">
                <a:latin typeface="Arial" charset="0"/>
                <a:cs typeface="Arial" charset="0"/>
              </a:rPr>
              <a:t>→</a:t>
            </a:r>
            <a:r>
              <a:rPr lang="cs-CZ" sz="2400" dirty="0"/>
              <a:t> </a:t>
            </a:r>
            <a:r>
              <a:rPr lang="cs-CZ" sz="2400" dirty="0">
                <a:latin typeface="Arial" charset="0"/>
              </a:rPr>
              <a:t>speciální programy (USA školy pro cizince – neuspělo)</a:t>
            </a:r>
            <a:endParaRPr lang="cs-CZ" sz="2400" dirty="0"/>
          </a:p>
          <a:p>
            <a:pPr marL="0" indent="0">
              <a:lnSpc>
                <a:spcPct val="80000"/>
              </a:lnSpc>
              <a:buFontTx/>
              <a:buAutoNum type="alphaLcParenR"/>
              <a:defRPr/>
            </a:pPr>
            <a:r>
              <a:rPr lang="cs-CZ" sz="2400" b="1" dirty="0">
                <a:solidFill>
                  <a:srgbClr val="FF0066"/>
                </a:solidFill>
                <a:latin typeface="Arial" charset="0"/>
              </a:rPr>
              <a:t>m</a:t>
            </a:r>
            <a:r>
              <a:rPr lang="cs-CZ" sz="2400" b="1" dirty="0">
                <a:solidFill>
                  <a:srgbClr val="FF0066"/>
                </a:solidFill>
              </a:rPr>
              <a:t>enšinové školství</a:t>
            </a:r>
            <a:r>
              <a:rPr lang="cs-CZ" sz="2400" dirty="0"/>
              <a:t> – polské školy na </a:t>
            </a:r>
            <a:r>
              <a:rPr lang="cs-CZ" sz="2400" dirty="0" err="1"/>
              <a:t>Těšínsku</a:t>
            </a:r>
            <a:r>
              <a:rPr lang="cs-CZ" sz="2400" dirty="0"/>
              <a:t> (MŠ, ZŠ, SŠ)</a:t>
            </a:r>
            <a:r>
              <a:rPr lang="cs-CZ" sz="2400" dirty="0">
                <a:latin typeface="Arial" charset="0"/>
              </a:rPr>
              <a:t>, bilingvní školy</a:t>
            </a:r>
          </a:p>
          <a:p>
            <a:pPr marL="0" indent="0">
              <a:lnSpc>
                <a:spcPct val="80000"/>
              </a:lnSpc>
              <a:buFontTx/>
              <a:buAutoNum type="alphaLcParenR"/>
              <a:defRPr/>
            </a:pPr>
            <a:r>
              <a:rPr lang="cs-CZ" sz="2400" b="1" dirty="0">
                <a:solidFill>
                  <a:srgbClr val="FF0066"/>
                </a:solidFill>
              </a:rPr>
              <a:t>„nedělní školy“</a:t>
            </a:r>
            <a:r>
              <a:rPr lang="cs-CZ" sz="2400" dirty="0"/>
              <a:t> – vzdělávání v jazyce menšin – formou mimoškolní výuky</a:t>
            </a:r>
            <a:endParaRPr lang="cs-CZ" sz="2400" dirty="0">
              <a:latin typeface="Arial" charset="0"/>
            </a:endParaRPr>
          </a:p>
          <a:p>
            <a:pPr marL="0" indent="0">
              <a:lnSpc>
                <a:spcPct val="80000"/>
              </a:lnSpc>
              <a:buFontTx/>
              <a:buAutoNum type="alphaLcParenR"/>
              <a:defRPr/>
            </a:pPr>
            <a:r>
              <a:rPr lang="cs-CZ" sz="2400" b="1" dirty="0">
                <a:solidFill>
                  <a:srgbClr val="FF0066"/>
                </a:solidFill>
                <a:latin typeface="Arial" charset="0"/>
              </a:rPr>
              <a:t> </a:t>
            </a:r>
            <a:r>
              <a:rPr lang="cs-CZ" sz="2400" b="1" dirty="0" err="1">
                <a:solidFill>
                  <a:srgbClr val="FF0066"/>
                </a:solidFill>
                <a:latin typeface="Arial" charset="0"/>
              </a:rPr>
              <a:t>externáty</a:t>
            </a:r>
            <a:r>
              <a:rPr lang="cs-CZ" sz="2400" b="1" dirty="0">
                <a:solidFill>
                  <a:srgbClr val="FF0066"/>
                </a:solidFill>
                <a:latin typeface="Arial" charset="0"/>
              </a:rPr>
              <a:t> - vlastní školství </a:t>
            </a:r>
            <a:r>
              <a:rPr lang="cs-CZ" sz="2400" dirty="0">
                <a:latin typeface="Arial" charset="0"/>
              </a:rPr>
              <a:t>– např. rusky mluvící v ČR</a:t>
            </a:r>
          </a:p>
          <a:p>
            <a:pPr marL="0" indent="0">
              <a:lnSpc>
                <a:spcPct val="80000"/>
              </a:lnSpc>
              <a:buFontTx/>
              <a:buAutoNum type="alphaLcParenR"/>
              <a:defRPr/>
            </a:pPr>
            <a:r>
              <a:rPr lang="cs-CZ" sz="2400" b="1" dirty="0">
                <a:solidFill>
                  <a:srgbClr val="FF0066"/>
                </a:solidFill>
                <a:latin typeface="Arial" charset="0"/>
              </a:rPr>
              <a:t> mezinárodní školství</a:t>
            </a:r>
            <a:r>
              <a:rPr lang="cs-CZ" sz="2400" dirty="0">
                <a:solidFill>
                  <a:srgbClr val="FF0066"/>
                </a:solidFill>
                <a:latin typeface="Arial" charset="0"/>
              </a:rPr>
              <a:t> </a:t>
            </a:r>
            <a:r>
              <a:rPr lang="cs-CZ" sz="2400" dirty="0">
                <a:latin typeface="Arial" charset="0"/>
              </a:rPr>
              <a:t>– </a:t>
            </a:r>
            <a:r>
              <a:rPr lang="cs-CZ" sz="2000" dirty="0" err="1">
                <a:latin typeface="Arial" charset="0"/>
              </a:rPr>
              <a:t>transnacionalismus</a:t>
            </a:r>
            <a:r>
              <a:rPr lang="cs-CZ" sz="2000" dirty="0">
                <a:latin typeface="Arial" charset="0"/>
              </a:rPr>
              <a:t> a globalizace</a:t>
            </a:r>
            <a:endParaRPr lang="cs-CZ" sz="2000" dirty="0">
              <a:solidFill>
                <a:srgbClr val="FF0066"/>
              </a:solidFill>
              <a:latin typeface="Arial" charset="0"/>
            </a:endParaRPr>
          </a:p>
        </p:txBody>
      </p:sp>
      <p:sp>
        <p:nvSpPr>
          <p:cNvPr id="24580" name="Obdélník 2"/>
          <p:cNvSpPr>
            <a:spLocks noChangeArrowheads="1"/>
          </p:cNvSpPr>
          <p:nvPr/>
        </p:nvSpPr>
        <p:spPr bwMode="auto">
          <a:xfrm>
            <a:off x="5159375" y="6021388"/>
            <a:ext cx="457200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3716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20000"/>
              </a:lnSpc>
              <a:spcBef>
                <a:spcPct val="0"/>
              </a:spcBef>
              <a:spcAft>
                <a:spcPts val="800"/>
              </a:spcAft>
              <a:buNone/>
            </a:pPr>
            <a:r>
              <a:rPr lang="cs-CZ" altLang="cs-CZ" sz="800" u="sng">
                <a:solidFill>
                  <a:srgbClr val="5A5A5A"/>
                </a:solidFill>
                <a:latin typeface="Arial Narrow" panose="020B0606020202030204" pitchFamily="34" charset="0"/>
                <a:ea typeface="Calibri" panose="020F0502020204030204" pitchFamily="34" charset="0"/>
                <a:cs typeface="Times New Roman" panose="02020603050405020304" pitchFamily="18" charset="0"/>
                <a:hlinkClick r:id="rId2"/>
              </a:rPr>
              <a:t>http://search.ebscohost.com.ezproxy.is.cuni.cz/loginaspx?direct=true&amp;AuthType=ip,uid,url&amp;db=bsu&amp;AN=129817787&amp;lang=cs&amp;site=ehost-live</a:t>
            </a:r>
            <a:endParaRPr lang="cs-CZ" altLang="cs-CZ" sz="800">
              <a:solidFill>
                <a:srgbClr val="5A5A5A"/>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6613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a:lstStyle/>
          <a:p>
            <a:r>
              <a:rPr lang="cs-CZ" altLang="cs-CZ" smtClean="0"/>
              <a:t>Strategie přístupu k heterogenitě</a:t>
            </a:r>
          </a:p>
        </p:txBody>
      </p:sp>
      <p:sp>
        <p:nvSpPr>
          <p:cNvPr id="3" name="Zástupný symbol pro obsah 2"/>
          <p:cNvSpPr>
            <a:spLocks noGrp="1"/>
          </p:cNvSpPr>
          <p:nvPr>
            <p:ph idx="1"/>
          </p:nvPr>
        </p:nvSpPr>
        <p:spPr/>
        <p:txBody>
          <a:bodyPr>
            <a:normAutofit fontScale="92500"/>
          </a:bodyPr>
          <a:lstStyle/>
          <a:p>
            <a:pPr>
              <a:defRPr/>
            </a:pPr>
            <a:r>
              <a:rPr lang="cs-CZ" dirty="0" smtClean="0"/>
              <a:t>Zvládání heterogenity a společenské přístupy na úrovni přístupu k jedinci:</a:t>
            </a:r>
          </a:p>
          <a:p>
            <a:pPr marL="514350" indent="-514350">
              <a:buFont typeface="+mj-lt"/>
              <a:buAutoNum type="arabicPeriod"/>
              <a:defRPr/>
            </a:pPr>
            <a:r>
              <a:rPr lang="cs-CZ" b="1" dirty="0" err="1" smtClean="0"/>
              <a:t>Segregativní</a:t>
            </a:r>
            <a:r>
              <a:rPr lang="cs-CZ" dirty="0" smtClean="0"/>
              <a:t> – akcent na odlišnost, oddělené vzdělávání</a:t>
            </a:r>
          </a:p>
          <a:p>
            <a:pPr marL="514350" indent="-514350">
              <a:buFont typeface="+mj-lt"/>
              <a:buAutoNum type="arabicPeriod"/>
              <a:defRPr/>
            </a:pPr>
            <a:r>
              <a:rPr lang="cs-CZ" b="1" dirty="0" smtClean="0"/>
              <a:t>Asimilační</a:t>
            </a:r>
            <a:r>
              <a:rPr lang="cs-CZ" dirty="0" smtClean="0"/>
              <a:t> – odlišnost ignorována, korigována terapií a rehabilitací s cílem splynout</a:t>
            </a:r>
          </a:p>
          <a:p>
            <a:pPr marL="514350" indent="-514350">
              <a:buFont typeface="+mj-lt"/>
              <a:buAutoNum type="arabicPeriod"/>
              <a:defRPr/>
            </a:pPr>
            <a:r>
              <a:rPr lang="cs-CZ" b="1" dirty="0" smtClean="0"/>
              <a:t>Integrační </a:t>
            </a:r>
            <a:r>
              <a:rPr lang="cs-CZ" dirty="0" smtClean="0"/>
              <a:t>– odlišnost akceptována soužití odlišných vítáno nezbytné za podmínky vyrovnání příležitostí těm, kteří jsou odlišností znevýhodněni </a:t>
            </a:r>
          </a:p>
          <a:p>
            <a:pPr marL="514350" indent="-514350">
              <a:buFont typeface="+mj-lt"/>
              <a:buAutoNum type="arabicPeriod"/>
              <a:defRPr/>
            </a:pPr>
            <a:r>
              <a:rPr lang="cs-CZ" b="1" dirty="0" err="1" smtClean="0"/>
              <a:t>Inkluzivní</a:t>
            </a:r>
            <a:r>
              <a:rPr lang="cs-CZ" b="1" dirty="0" smtClean="0"/>
              <a:t> </a:t>
            </a:r>
            <a:r>
              <a:rPr lang="cs-CZ" dirty="0" smtClean="0"/>
              <a:t>– různorodost přínosná pro celou společnost (Hájková, Strnadová 2010) – jako je společnost to zažít již v hlavním proudu vzdělání</a:t>
            </a:r>
            <a:endParaRPr lang="cs-CZ" dirty="0"/>
          </a:p>
        </p:txBody>
      </p:sp>
    </p:spTree>
    <p:extLst>
      <p:ext uri="{BB962C8B-B14F-4D97-AF65-F5344CB8AC3E}">
        <p14:creationId xmlns:p14="http://schemas.microsoft.com/office/powerpoint/2010/main" val="2316369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p:txBody>
          <a:bodyPr/>
          <a:lstStyle/>
          <a:p>
            <a:r>
              <a:rPr lang="cs-CZ" altLang="cs-CZ" smtClean="0"/>
              <a:t>Pedagogické ideologie </a:t>
            </a:r>
          </a:p>
        </p:txBody>
      </p:sp>
      <p:sp>
        <p:nvSpPr>
          <p:cNvPr id="3" name="Zástupný symbol pro obsah 2"/>
          <p:cNvSpPr>
            <a:spLocks noGrp="1"/>
          </p:cNvSpPr>
          <p:nvPr>
            <p:ph idx="1"/>
          </p:nvPr>
        </p:nvSpPr>
        <p:spPr/>
        <p:txBody>
          <a:bodyPr>
            <a:normAutofit fontScale="92500"/>
          </a:bodyPr>
          <a:lstStyle/>
          <a:p>
            <a:pPr>
              <a:buFont typeface="Arial" panose="020B0604020202020204" pitchFamily="34" charset="0"/>
              <a:buNone/>
              <a:defRPr/>
            </a:pPr>
            <a:r>
              <a:rPr lang="cs-CZ" dirty="0" smtClean="0"/>
              <a:t>Hájková, Vanda, Strnadová, Iva. </a:t>
            </a:r>
            <a:r>
              <a:rPr lang="cs-CZ" dirty="0" err="1" smtClean="0"/>
              <a:t>Inkluzivní</a:t>
            </a:r>
            <a:r>
              <a:rPr lang="cs-CZ" dirty="0" smtClean="0"/>
              <a:t> vzdělávání, </a:t>
            </a:r>
            <a:r>
              <a:rPr lang="cs-CZ" dirty="0" err="1" smtClean="0"/>
              <a:t>Grada</a:t>
            </a:r>
            <a:r>
              <a:rPr lang="cs-CZ" dirty="0" smtClean="0"/>
              <a:t>: Praha 2010</a:t>
            </a:r>
          </a:p>
          <a:p>
            <a:pPr>
              <a:buFont typeface="Arial" panose="020B0604020202020204" pitchFamily="34" charset="0"/>
              <a:buNone/>
              <a:defRPr/>
            </a:pPr>
            <a:r>
              <a:rPr lang="cs-CZ" dirty="0" smtClean="0"/>
              <a:t>s.42 – idea </a:t>
            </a:r>
            <a:r>
              <a:rPr lang="cs-CZ" b="1" dirty="0" smtClean="0"/>
              <a:t>výkonově vyrovnaných tříd </a:t>
            </a:r>
            <a:r>
              <a:rPr lang="cs-CZ" dirty="0" smtClean="0"/>
              <a:t>(věk) je třeba zvládat (fiktivní průměr) </a:t>
            </a:r>
          </a:p>
          <a:p>
            <a:pPr>
              <a:buFont typeface="Arial" panose="020B0604020202020204" pitchFamily="34" charset="0"/>
              <a:buNone/>
              <a:defRPr/>
            </a:pPr>
            <a:r>
              <a:rPr lang="cs-CZ" dirty="0" smtClean="0"/>
              <a:t> v české škole v přístupu učitelů nalézáme</a:t>
            </a:r>
          </a:p>
          <a:p>
            <a:pPr>
              <a:buFont typeface="Arial" panose="020B0604020202020204" pitchFamily="34" charset="0"/>
              <a:buNone/>
              <a:defRPr/>
            </a:pPr>
            <a:r>
              <a:rPr lang="cs-CZ" dirty="0" smtClean="0"/>
              <a:t>Koncepty modelů </a:t>
            </a:r>
            <a:r>
              <a:rPr lang="cs-CZ" dirty="0" smtClean="0">
                <a:solidFill>
                  <a:srgbClr val="FF0000"/>
                </a:solidFill>
              </a:rPr>
              <a:t>separačního </a:t>
            </a:r>
            <a:r>
              <a:rPr lang="cs-CZ" dirty="0" smtClean="0"/>
              <a:t>(založený na asimilačním a segregačním pojetí) (Romové – odmítají?, USA – neosvědčilo se) </a:t>
            </a:r>
          </a:p>
          <a:p>
            <a:pPr>
              <a:buFont typeface="Arial" panose="020B0604020202020204" pitchFamily="34" charset="0"/>
              <a:buNone/>
              <a:defRPr/>
            </a:pPr>
            <a:r>
              <a:rPr lang="cs-CZ" dirty="0" smtClean="0"/>
              <a:t>Koncepty modelu </a:t>
            </a:r>
            <a:r>
              <a:rPr lang="cs-CZ" dirty="0" smtClean="0">
                <a:solidFill>
                  <a:srgbClr val="FF0000"/>
                </a:solidFill>
              </a:rPr>
              <a:t>přizpůsobení</a:t>
            </a:r>
            <a:r>
              <a:rPr lang="cs-CZ" dirty="0" smtClean="0"/>
              <a:t> ( asimilační a ignorující, popř. pozitivně diskriminující) (USA </a:t>
            </a:r>
            <a:r>
              <a:rPr lang="cs-CZ" dirty="0" err="1" smtClean="0"/>
              <a:t>desegregace</a:t>
            </a:r>
            <a:r>
              <a:rPr lang="cs-CZ" dirty="0" smtClean="0"/>
              <a:t> – </a:t>
            </a:r>
            <a:r>
              <a:rPr lang="cs-CZ" dirty="0" err="1" smtClean="0"/>
              <a:t>neosvěčilo</a:t>
            </a:r>
            <a:r>
              <a:rPr lang="cs-CZ" dirty="0" smtClean="0"/>
              <a:t> se)</a:t>
            </a:r>
          </a:p>
          <a:p>
            <a:pPr>
              <a:buFont typeface="Arial" panose="020B0604020202020204" pitchFamily="34" charset="0"/>
              <a:buNone/>
              <a:defRPr/>
            </a:pPr>
            <a:r>
              <a:rPr lang="cs-CZ" dirty="0" err="1" smtClean="0">
                <a:solidFill>
                  <a:srgbClr val="FF0000"/>
                </a:solidFill>
              </a:rPr>
              <a:t>Inkluzivní</a:t>
            </a:r>
            <a:r>
              <a:rPr lang="cs-CZ" dirty="0" smtClean="0">
                <a:solidFill>
                  <a:srgbClr val="FF0000"/>
                </a:solidFill>
              </a:rPr>
              <a:t> </a:t>
            </a:r>
            <a:r>
              <a:rPr lang="cs-CZ" dirty="0" smtClean="0"/>
              <a:t>model = budoucnost, zahrnující různorodost –akceptace různosti a odmítání toho, že rozdílnost bude překonána selekcí a asimilací</a:t>
            </a:r>
            <a:endParaRPr lang="cs-CZ" dirty="0"/>
          </a:p>
        </p:txBody>
      </p:sp>
    </p:spTree>
    <p:extLst>
      <p:ext uri="{BB962C8B-B14F-4D97-AF65-F5344CB8AC3E}">
        <p14:creationId xmlns:p14="http://schemas.microsoft.com/office/powerpoint/2010/main" val="259678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cs-CZ" altLang="cs-CZ" smtClean="0"/>
              <a:t>Perspektiva učitele – povaha žáků</a:t>
            </a:r>
          </a:p>
        </p:txBody>
      </p:sp>
      <p:sp>
        <p:nvSpPr>
          <p:cNvPr id="37891" name="Rectangle 3"/>
          <p:cNvSpPr>
            <a:spLocks noGrp="1" noChangeArrowheads="1"/>
          </p:cNvSpPr>
          <p:nvPr>
            <p:ph type="body" idx="1"/>
          </p:nvPr>
        </p:nvSpPr>
        <p:spPr/>
        <p:txBody>
          <a:bodyPr>
            <a:normAutofit/>
          </a:bodyPr>
          <a:lstStyle/>
          <a:p>
            <a:pPr>
              <a:defRPr/>
            </a:pPr>
            <a:r>
              <a:rPr lang="cs-CZ" dirty="0" smtClean="0"/>
              <a:t>Dělení dětí: </a:t>
            </a:r>
            <a:r>
              <a:rPr lang="cs-CZ" b="1" dirty="0" smtClean="0"/>
              <a:t>Romské x Cizinci </a:t>
            </a:r>
            <a:r>
              <a:rPr lang="cs-CZ" dirty="0" smtClean="0"/>
              <a:t>= nechtějí x nemohou </a:t>
            </a:r>
            <a:r>
              <a:rPr lang="cs-CZ" dirty="0"/>
              <a:t>(</a:t>
            </a:r>
            <a:r>
              <a:rPr lang="cs-CZ" dirty="0" smtClean="0"/>
              <a:t>Rendl 2009) nemohou pomoci s DÚ (F 110), hodnota vzdělání v rodině x jazyk (kulturní </a:t>
            </a:r>
            <a:r>
              <a:rPr lang="cs-CZ" dirty="0" err="1" smtClean="0"/>
              <a:t>odlišnost+možná</a:t>
            </a:r>
            <a:r>
              <a:rPr lang="cs-CZ" dirty="0" smtClean="0"/>
              <a:t> podpora rodiny) Fučík 2015:102)</a:t>
            </a:r>
          </a:p>
          <a:p>
            <a:pPr>
              <a:defRPr/>
            </a:pPr>
            <a:r>
              <a:rPr lang="cs-CZ" dirty="0" smtClean="0"/>
              <a:t>Rodiče a jejich </a:t>
            </a:r>
            <a:r>
              <a:rPr lang="cs-CZ" dirty="0" err="1" smtClean="0"/>
              <a:t>etnoteorie</a:t>
            </a:r>
            <a:r>
              <a:rPr lang="cs-CZ" dirty="0" smtClean="0"/>
              <a:t> vzdělání</a:t>
            </a:r>
          </a:p>
          <a:p>
            <a:pPr>
              <a:defRPr/>
            </a:pPr>
            <a:r>
              <a:rPr lang="cs-CZ" dirty="0" smtClean="0"/>
              <a:t>Rodiče C </a:t>
            </a:r>
            <a:r>
              <a:rPr lang="cs-CZ" dirty="0"/>
              <a:t>dokonce lepší než </a:t>
            </a:r>
            <a:r>
              <a:rPr lang="cs-CZ" dirty="0" smtClean="0"/>
              <a:t>Č (111), pouze kontakt se školou je menší</a:t>
            </a:r>
          </a:p>
          <a:p>
            <a:pPr>
              <a:defRPr/>
            </a:pPr>
            <a:r>
              <a:rPr lang="cs-CZ" dirty="0" smtClean="0"/>
              <a:t>Segregace, částečná integrace (speciální metody a modely výuky) x inkluze (Fučík 2015:105)</a:t>
            </a:r>
          </a:p>
        </p:txBody>
      </p:sp>
    </p:spTree>
    <p:extLst>
      <p:ext uri="{BB962C8B-B14F-4D97-AF65-F5344CB8AC3E}">
        <p14:creationId xmlns:p14="http://schemas.microsoft.com/office/powerpoint/2010/main" val="554195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a:defRPr/>
            </a:pPr>
            <a:r>
              <a:rPr lang="cs-CZ" dirty="0" smtClean="0"/>
              <a:t>Perspektiva učitelů – úkoly pro učitele</a:t>
            </a:r>
          </a:p>
        </p:txBody>
      </p:sp>
      <p:sp>
        <p:nvSpPr>
          <p:cNvPr id="35843" name="Rectangle 3"/>
          <p:cNvSpPr>
            <a:spLocks noGrp="1" noChangeArrowheads="1"/>
          </p:cNvSpPr>
          <p:nvPr>
            <p:ph type="body" idx="1"/>
          </p:nvPr>
        </p:nvSpPr>
        <p:spPr/>
        <p:txBody>
          <a:bodyPr>
            <a:normAutofit lnSpcReduction="10000"/>
          </a:bodyPr>
          <a:lstStyle/>
          <a:p>
            <a:pPr>
              <a:lnSpc>
                <a:spcPct val="80000"/>
              </a:lnSpc>
              <a:defRPr/>
            </a:pPr>
            <a:r>
              <a:rPr lang="cs-CZ" sz="2400" b="1" dirty="0">
                <a:latin typeface="Arial" charset="0"/>
              </a:rPr>
              <a:t>Úkol: zvládnout komunikaci, zvládnout klima třídy</a:t>
            </a:r>
          </a:p>
          <a:p>
            <a:pPr>
              <a:lnSpc>
                <a:spcPct val="80000"/>
              </a:lnSpc>
              <a:defRPr/>
            </a:pPr>
            <a:r>
              <a:rPr lang="cs-CZ" sz="2400" dirty="0"/>
              <a:t>Bez přípravy na příchod žáka x příprava na nového spolužáka (patroni) </a:t>
            </a:r>
          </a:p>
          <a:p>
            <a:pPr>
              <a:lnSpc>
                <a:spcPct val="80000"/>
              </a:lnSpc>
              <a:defRPr/>
            </a:pPr>
            <a:r>
              <a:rPr lang="cs-CZ" sz="2400" dirty="0">
                <a:solidFill>
                  <a:schemeClr val="bg1">
                    <a:lumMod val="75000"/>
                  </a:schemeClr>
                </a:solidFill>
              </a:rPr>
              <a:t>V matematice úkoly navíc</a:t>
            </a:r>
          </a:p>
          <a:p>
            <a:pPr>
              <a:lnSpc>
                <a:spcPct val="80000"/>
              </a:lnSpc>
              <a:defRPr/>
            </a:pPr>
            <a:r>
              <a:rPr lang="cs-CZ" sz="2400" dirty="0"/>
              <a:t>Zvýšená komunikace s rodiči</a:t>
            </a:r>
          </a:p>
          <a:p>
            <a:pPr>
              <a:lnSpc>
                <a:spcPct val="80000"/>
              </a:lnSpc>
              <a:defRPr/>
            </a:pPr>
            <a:r>
              <a:rPr lang="cs-CZ" sz="2400" dirty="0"/>
              <a:t>Hledání cest kódu komunikace</a:t>
            </a:r>
          </a:p>
          <a:p>
            <a:pPr>
              <a:lnSpc>
                <a:spcPct val="80000"/>
              </a:lnSpc>
              <a:defRPr/>
            </a:pPr>
            <a:r>
              <a:rPr lang="cs-CZ" sz="2400" dirty="0"/>
              <a:t>Non příprava na hodinu (výjimečně – čas)</a:t>
            </a:r>
          </a:p>
          <a:p>
            <a:pPr>
              <a:lnSpc>
                <a:spcPct val="80000"/>
              </a:lnSpc>
              <a:defRPr/>
            </a:pPr>
            <a:r>
              <a:rPr lang="cs-CZ" sz="2400" dirty="0"/>
              <a:t>Doučování individuální – jako jiné české žáky (JLO 2015: 40)</a:t>
            </a:r>
          </a:p>
          <a:p>
            <a:pPr>
              <a:lnSpc>
                <a:spcPct val="80000"/>
              </a:lnSpc>
              <a:defRPr/>
            </a:pPr>
            <a:r>
              <a:rPr lang="cs-CZ" sz="2400" dirty="0"/>
              <a:t>Zkoušení – spíše ústní a podpora, možnost opravy, práce se sešitem – pozitivní diskriminace</a:t>
            </a:r>
          </a:p>
          <a:p>
            <a:pPr>
              <a:lnSpc>
                <a:spcPct val="80000"/>
              </a:lnSpc>
              <a:defRPr/>
            </a:pPr>
            <a:r>
              <a:rPr lang="cs-CZ" sz="2400" dirty="0"/>
              <a:t>Zpřítomňování obsahů a jazyka země původu – představy o multikulturní výchově</a:t>
            </a:r>
          </a:p>
          <a:p>
            <a:pPr>
              <a:lnSpc>
                <a:spcPct val="80000"/>
              </a:lnSpc>
              <a:defRPr/>
            </a:pPr>
            <a:r>
              <a:rPr lang="cs-CZ" sz="2400" dirty="0"/>
              <a:t>Osvojení jazyka/ adaptace – „</a:t>
            </a:r>
            <a:r>
              <a:rPr lang="cs-CZ" sz="2400" i="1" dirty="0"/>
              <a:t>Do roka se chytnou.“ </a:t>
            </a:r>
            <a:r>
              <a:rPr lang="cs-CZ" sz="2400" dirty="0"/>
              <a:t>x není to úkol češtináře ale všech či učitele </a:t>
            </a:r>
            <a:r>
              <a:rPr lang="cs-CZ" sz="2400" dirty="0" err="1"/>
              <a:t>čj</a:t>
            </a:r>
            <a:r>
              <a:rPr lang="cs-CZ" sz="2400" dirty="0"/>
              <a:t> jako cizího jazyka</a:t>
            </a:r>
          </a:p>
        </p:txBody>
      </p:sp>
    </p:spTree>
    <p:extLst>
      <p:ext uri="{BB962C8B-B14F-4D97-AF65-F5344CB8AC3E}">
        <p14:creationId xmlns:p14="http://schemas.microsoft.com/office/powerpoint/2010/main" val="1281519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r>
              <a:rPr lang="cs-CZ" altLang="cs-CZ" smtClean="0"/>
              <a:t>Perspektiva učitelů – přístup k věci</a:t>
            </a:r>
          </a:p>
        </p:txBody>
      </p:sp>
      <p:sp>
        <p:nvSpPr>
          <p:cNvPr id="3" name="Zástupný symbol pro obsah 2"/>
          <p:cNvSpPr>
            <a:spLocks noGrp="1"/>
          </p:cNvSpPr>
          <p:nvPr>
            <p:ph idx="1"/>
          </p:nvPr>
        </p:nvSpPr>
        <p:spPr/>
        <p:txBody>
          <a:bodyPr>
            <a:normAutofit/>
          </a:bodyPr>
          <a:lstStyle/>
          <a:p>
            <a:pPr>
              <a:defRPr/>
            </a:pPr>
            <a:r>
              <a:rPr lang="cs-CZ" dirty="0" smtClean="0"/>
              <a:t>Jarkovská, Lišková, Obrovská 2015</a:t>
            </a:r>
          </a:p>
          <a:p>
            <a:pPr>
              <a:defRPr/>
            </a:pPr>
            <a:r>
              <a:rPr lang="cs-CZ" dirty="0" smtClean="0"/>
              <a:t>Stejnost a individuální přístup</a:t>
            </a:r>
          </a:p>
          <a:p>
            <a:pPr>
              <a:defRPr/>
            </a:pPr>
            <a:r>
              <a:rPr lang="cs-CZ" dirty="0" smtClean="0"/>
              <a:t>Nedělají rozdíly, jen jazyk se musí naučit</a:t>
            </a:r>
          </a:p>
          <a:p>
            <a:pPr>
              <a:defRPr/>
            </a:pPr>
            <a:r>
              <a:rPr lang="cs-CZ" dirty="0" smtClean="0"/>
              <a:t>Etnicita = kolorit pro pestrost třídního kolektivu (39), jazyk</a:t>
            </a:r>
          </a:p>
          <a:p>
            <a:pPr>
              <a:defRPr/>
            </a:pPr>
            <a:r>
              <a:rPr lang="cs-CZ" dirty="0" smtClean="0"/>
              <a:t>Vědí, že migrace není rozhodnutí dítěte, má to těžký, </a:t>
            </a:r>
            <a:r>
              <a:rPr lang="cs-CZ" b="1" dirty="0" smtClean="0"/>
              <a:t>ale musí </a:t>
            </a:r>
          </a:p>
          <a:p>
            <a:pPr>
              <a:defRPr/>
            </a:pPr>
            <a:r>
              <a:rPr lang="cs-CZ" dirty="0" smtClean="0"/>
              <a:t>Individuální přístup = otázka žákovy motivace = „individuální vůle a talentu“ (41)</a:t>
            </a:r>
          </a:p>
          <a:p>
            <a:pPr>
              <a:defRPr/>
            </a:pPr>
            <a:r>
              <a:rPr lang="cs-CZ" dirty="0" smtClean="0"/>
              <a:t>Oslavné narace o těch, kteří jsou lepší než české děti</a:t>
            </a:r>
            <a:endParaRPr lang="cs-CZ" dirty="0"/>
          </a:p>
        </p:txBody>
      </p:sp>
    </p:spTree>
    <p:extLst>
      <p:ext uri="{BB962C8B-B14F-4D97-AF65-F5344CB8AC3E}">
        <p14:creationId xmlns:p14="http://schemas.microsoft.com/office/powerpoint/2010/main" val="3213005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smtClean="0"/>
              <a:t>Perspektiva učitelů – další diferenciace</a:t>
            </a:r>
            <a:endParaRPr lang="cs-CZ" dirty="0"/>
          </a:p>
        </p:txBody>
      </p:sp>
      <p:sp>
        <p:nvSpPr>
          <p:cNvPr id="30723" name="Zástupný symbol pro obsah 2"/>
          <p:cNvSpPr>
            <a:spLocks noGrp="1"/>
          </p:cNvSpPr>
          <p:nvPr>
            <p:ph idx="1"/>
          </p:nvPr>
        </p:nvSpPr>
        <p:spPr/>
        <p:txBody>
          <a:bodyPr/>
          <a:lstStyle/>
          <a:p>
            <a:r>
              <a:rPr lang="cs-CZ" altLang="cs-CZ" smtClean="0"/>
              <a:t>Dělení dětí cizinců: asiaté x bývalý Sovětský svaz x ostatní</a:t>
            </a:r>
          </a:p>
          <a:p>
            <a:endParaRPr lang="cs-CZ" altLang="cs-CZ" smtClean="0"/>
          </a:p>
          <a:p>
            <a:endParaRPr lang="cs-CZ" altLang="cs-CZ" smtClean="0"/>
          </a:p>
        </p:txBody>
      </p:sp>
    </p:spTree>
    <p:extLst>
      <p:ext uri="{BB962C8B-B14F-4D97-AF65-F5344CB8AC3E}">
        <p14:creationId xmlns:p14="http://schemas.microsoft.com/office/powerpoint/2010/main" val="85778890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1284</Words>
  <Application>Microsoft Office PowerPoint</Application>
  <PresentationFormat>Širokoúhlá obrazovka</PresentationFormat>
  <Paragraphs>180</Paragraphs>
  <Slides>22</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22</vt:i4>
      </vt:variant>
    </vt:vector>
  </HeadingPairs>
  <TitlesOfParts>
    <vt:vector size="29" baseType="lpstr">
      <vt:lpstr>Arial</vt:lpstr>
      <vt:lpstr>Arial Narrow</vt:lpstr>
      <vt:lpstr>Calibri</vt:lpstr>
      <vt:lpstr>Calibri Light</vt:lpstr>
      <vt:lpstr>Times New Roman</vt:lpstr>
      <vt:lpstr>Wingdings</vt:lpstr>
      <vt:lpstr>Motiv Office</vt:lpstr>
      <vt:lpstr>Blok IV – Škola a její možnosti ve vzdělání žáků z kulturně odlišného prostředí </vt:lpstr>
      <vt:lpstr>Obsah</vt:lpstr>
      <vt:lpstr>Systém : Školství v postmoderní společnosti </vt:lpstr>
      <vt:lpstr>Strategie přístupu k heterogenitě</vt:lpstr>
      <vt:lpstr>Pedagogické ideologie </vt:lpstr>
      <vt:lpstr>Perspektiva učitele – povaha žáků</vt:lpstr>
      <vt:lpstr>Perspektiva učitelů – úkoly pro učitele</vt:lpstr>
      <vt:lpstr>Perspektiva učitelů – přístup k věci</vt:lpstr>
      <vt:lpstr>Perspektiva učitelů – další diferenciace</vt:lpstr>
      <vt:lpstr>Asiaté</vt:lpstr>
      <vt:lpstr>Z bývalého Sovětského svazu</vt:lpstr>
      <vt:lpstr>Romové</vt:lpstr>
      <vt:lpstr>Filosofie přístupu učitelů</vt:lpstr>
      <vt:lpstr>Hodnocení žáků cizinců</vt:lpstr>
      <vt:lpstr>Pomoc učitelům</vt:lpstr>
      <vt:lpstr>Dotační tituly</vt:lpstr>
      <vt:lpstr>MŠMT </vt:lpstr>
      <vt:lpstr>Čeština a udělení TP či občanství</vt:lpstr>
      <vt:lpstr>Podpora výuky čj http://clanky.rvp.cz/clanek/c/ZUH/20127/BEZPLATNA-PRIPRAVA-K-ZACLENENI-ZAKU-CIZINCU-DO-ZAKLADNIHO-VZDELAVANI.html/</vt:lpstr>
      <vt:lpstr>Příklady dobré praxe</vt:lpstr>
      <vt:lpstr>MŠMT – podpora </vt:lpstr>
      <vt:lpstr>Podopora vzdělávání – jazyk a reálie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Blok IV – Škola a její možnosti ve vzdělání žáků z kulturně odlišného prostředí </dc:title>
  <dc:creator>Admin</dc:creator>
  <cp:lastModifiedBy>Admin</cp:lastModifiedBy>
  <cp:revision>3</cp:revision>
  <dcterms:created xsi:type="dcterms:W3CDTF">2019-12-09T10:22:09Z</dcterms:created>
  <dcterms:modified xsi:type="dcterms:W3CDTF">2019-12-09T10:24:58Z</dcterms:modified>
</cp:coreProperties>
</file>