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5"/>
  </p:notesMasterIdLst>
  <p:handoutMasterIdLst>
    <p:handoutMasterId r:id="rId46"/>
  </p:handoutMasterIdLst>
  <p:sldIdLst>
    <p:sldId id="256" r:id="rId2"/>
    <p:sldId id="373" r:id="rId3"/>
    <p:sldId id="377" r:id="rId4"/>
    <p:sldId id="387" r:id="rId5"/>
    <p:sldId id="389" r:id="rId6"/>
    <p:sldId id="392" r:id="rId7"/>
    <p:sldId id="365" r:id="rId8"/>
    <p:sldId id="366" r:id="rId9"/>
    <p:sldId id="360" r:id="rId10"/>
    <p:sldId id="362" r:id="rId11"/>
    <p:sldId id="363" r:id="rId12"/>
    <p:sldId id="364" r:id="rId13"/>
    <p:sldId id="359" r:id="rId14"/>
    <p:sldId id="358" r:id="rId15"/>
    <p:sldId id="374" r:id="rId16"/>
    <p:sldId id="375" r:id="rId17"/>
    <p:sldId id="376" r:id="rId18"/>
    <p:sldId id="388" r:id="rId19"/>
    <p:sldId id="378" r:id="rId20"/>
    <p:sldId id="393" r:id="rId21"/>
    <p:sldId id="384" r:id="rId22"/>
    <p:sldId id="385" r:id="rId23"/>
    <p:sldId id="386" r:id="rId24"/>
    <p:sldId id="379" r:id="rId25"/>
    <p:sldId id="380" r:id="rId26"/>
    <p:sldId id="381" r:id="rId27"/>
    <p:sldId id="383" r:id="rId28"/>
    <p:sldId id="382" r:id="rId29"/>
    <p:sldId id="390" r:id="rId30"/>
    <p:sldId id="391" r:id="rId31"/>
    <p:sldId id="397" r:id="rId32"/>
    <p:sldId id="394" r:id="rId33"/>
    <p:sldId id="395" r:id="rId34"/>
    <p:sldId id="396" r:id="rId35"/>
    <p:sldId id="398" r:id="rId36"/>
    <p:sldId id="399" r:id="rId37"/>
    <p:sldId id="401" r:id="rId38"/>
    <p:sldId id="402" r:id="rId39"/>
    <p:sldId id="403" r:id="rId40"/>
    <p:sldId id="404" r:id="rId41"/>
    <p:sldId id="405" r:id="rId42"/>
    <p:sldId id="406" r:id="rId43"/>
    <p:sldId id="260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CDD"/>
    <a:srgbClr val="DBDCD3"/>
    <a:srgbClr val="C72C00"/>
    <a:srgbClr val="C22F16"/>
    <a:srgbClr val="58585A"/>
    <a:srgbClr val="B1B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6305" autoAdjust="0"/>
  </p:normalViewPr>
  <p:slideViewPr>
    <p:cSldViewPr snapToGrid="0">
      <p:cViewPr varScale="1">
        <p:scale>
          <a:sx n="69" d="100"/>
          <a:sy n="69" d="100"/>
        </p:scale>
        <p:origin x="103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Se&#353;it1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vogelova\Plocha\grafy%20Tel&#269;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vogelova\Plocha\grafy%20Tel&#269;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397"/>
            </a:pPr>
            <a:r>
              <a:rPr lang="cs-CZ" sz="1397"/>
              <a:t>Domácí návštěvníci</a:t>
            </a:r>
          </a:p>
        </c:rich>
      </c:tx>
      <c:layout>
        <c:manualLayout>
          <c:xMode val="edge"/>
          <c:yMode val="edge"/>
          <c:x val="0.36121002147458842"/>
          <c:y val="3.7914714102032794E-2"/>
        </c:manualLayout>
      </c:layout>
      <c:overlay val="0"/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960072595281308"/>
          <c:y val="0.33603238866396762"/>
          <c:w val="0.58983666061705986"/>
          <c:h val="0.5222672064777328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Domácí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E0B6-4CD8-A5C9-005DC77C12FF}"/>
              </c:ext>
            </c:extLst>
          </c:dPt>
          <c:dPt>
            <c:idx val="1"/>
            <c:bubble3D val="0"/>
            <c:spPr>
              <a:solidFill>
                <a:schemeClr val="accent4">
                  <a:lumMod val="25000"/>
                  <a:lumOff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E0B6-4CD8-A5C9-005DC77C12FF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E0B6-4CD8-A5C9-005DC77C12FF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E0B6-4CD8-A5C9-005DC77C12FF}"/>
              </c:ext>
            </c:extLst>
          </c:dPt>
          <c:dLbls>
            <c:dLbl>
              <c:idx val="0"/>
              <c:layout>
                <c:manualLayout>
                  <c:x val="5.7428138292550078E-2"/>
                  <c:y val="-0.1584971178772552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B6-4CD8-A5C9-005DC77C12FF}"/>
                </c:ext>
              </c:extLst>
            </c:dLbl>
            <c:dLbl>
              <c:idx val="3"/>
              <c:layout>
                <c:manualLayout>
                  <c:x val="-5.1263122590872616E-2"/>
                  <c:y val="-6.91557701854872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B6-4CD8-A5C9-005DC77C12F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97"/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UNESCO</c:v>
                </c:pt>
                <c:pt idx="1">
                  <c:v>Lázně</c:v>
                </c:pt>
                <c:pt idx="2">
                  <c:v>Horské oblasti</c:v>
                </c:pt>
                <c:pt idx="3">
                  <c:v>Ostatní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1314829</c:v>
                </c:pt>
                <c:pt idx="1">
                  <c:v>1103905</c:v>
                </c:pt>
                <c:pt idx="2">
                  <c:v>1321962</c:v>
                </c:pt>
                <c:pt idx="3">
                  <c:v>716027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0B6-4CD8-A5C9-005DC77C12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4">
          <a:noFill/>
        </a:ln>
      </c:spPr>
    </c:plotArea>
    <c:plotVisOnly val="1"/>
    <c:dispBlanksAs val="zero"/>
    <c:showDLblsOverMax val="0"/>
  </c:chart>
  <c:txPr>
    <a:bodyPr/>
    <a:lstStyle/>
    <a:p>
      <a:pPr>
        <a:defRPr sz="1797"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397"/>
            </a:pPr>
            <a:r>
              <a:rPr lang="cs-CZ" sz="1397"/>
              <a:t>Zahraniční návštěvníci</a:t>
            </a:r>
          </a:p>
        </c:rich>
      </c:tx>
      <c:layout>
        <c:manualLayout>
          <c:xMode val="edge"/>
          <c:yMode val="edge"/>
          <c:x val="0.30899775709854449"/>
          <c:y val="2.5659302708618912E-2"/>
        </c:manualLayout>
      </c:layout>
      <c:overlay val="0"/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686025408348456"/>
          <c:y val="0.37246963562753038"/>
          <c:w val="0.56624319419237745"/>
          <c:h val="0.50202429149797567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Zahraniční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EF3D-42E5-8B3F-37C281159452}"/>
              </c:ext>
            </c:extLst>
          </c:dPt>
          <c:dPt>
            <c:idx val="1"/>
            <c:bubble3D val="0"/>
            <c:spPr>
              <a:solidFill>
                <a:schemeClr val="accent4">
                  <a:lumMod val="25000"/>
                  <a:lumOff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EF3D-42E5-8B3F-37C281159452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EF3D-42E5-8B3F-37C281159452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EF3D-42E5-8B3F-37C281159452}"/>
              </c:ext>
            </c:extLst>
          </c:dPt>
          <c:dLbls>
            <c:dLbl>
              <c:idx val="0"/>
              <c:layout>
                <c:manualLayout>
                  <c:x val="5.0502128206022914E-2"/>
                  <c:y val="-0.1908481922764750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3D-42E5-8B3F-37C281159452}"/>
                </c:ext>
              </c:extLst>
            </c:dLbl>
            <c:dLbl>
              <c:idx val="3"/>
              <c:layout>
                <c:manualLayout>
                  <c:x val="-5.3245339451649949E-2"/>
                  <c:y val="-7.195886245981933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3D-42E5-8B3F-37C28115945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97"/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UNESCO</c:v>
                </c:pt>
                <c:pt idx="1">
                  <c:v>Lázně</c:v>
                </c:pt>
                <c:pt idx="2">
                  <c:v>Horské oblasti</c:v>
                </c:pt>
                <c:pt idx="3">
                  <c:v>Ostatní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492883</c:v>
                </c:pt>
                <c:pt idx="1">
                  <c:v>776949</c:v>
                </c:pt>
                <c:pt idx="2">
                  <c:v>579358</c:v>
                </c:pt>
                <c:pt idx="3">
                  <c:v>408766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F3D-42E5-8B3F-37C2811594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4">
          <a:noFill/>
        </a:ln>
      </c:spPr>
    </c:plotArea>
    <c:plotVisOnly val="1"/>
    <c:dispBlanksAs val="zero"/>
    <c:showDLblsOverMax val="0"/>
  </c:chart>
  <c:txPr>
    <a:bodyPr/>
    <a:lstStyle/>
    <a:p>
      <a:pPr>
        <a:defRPr sz="1797"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List2!$B$18</c:f>
              <c:strCache>
                <c:ptCount val="1"/>
                <c:pt idx="0">
                  <c:v>domácí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List2!$A$19:$A$21</c:f>
              <c:strCache>
                <c:ptCount val="3"/>
                <c:pt idx="0">
                  <c:v>červen</c:v>
                </c:pt>
                <c:pt idx="1">
                  <c:v>červenec</c:v>
                </c:pt>
                <c:pt idx="2">
                  <c:v>srpen</c:v>
                </c:pt>
              </c:strCache>
            </c:strRef>
          </c:cat>
          <c:val>
            <c:numRef>
              <c:f>List2!$B$19:$B$21</c:f>
              <c:numCache>
                <c:formatCode>General</c:formatCode>
                <c:ptCount val="3"/>
                <c:pt idx="0">
                  <c:v>19856</c:v>
                </c:pt>
                <c:pt idx="1">
                  <c:v>26613</c:v>
                </c:pt>
                <c:pt idx="2">
                  <c:v>32571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A5-4C79-A3A9-172BBA6AC44F}"/>
            </c:ext>
          </c:extLst>
        </c:ser>
        <c:ser>
          <c:idx val="1"/>
          <c:order val="1"/>
          <c:tx>
            <c:strRef>
              <c:f>List2!$C$18</c:f>
              <c:strCache>
                <c:ptCount val="1"/>
                <c:pt idx="0">
                  <c:v>zahraniční</c:v>
                </c:pt>
              </c:strCache>
            </c:strRef>
          </c:tx>
          <c:spPr>
            <a:solidFill>
              <a:schemeClr val="accent4">
                <a:lumMod val="50000"/>
                <a:lumOff val="50000"/>
              </a:schemeClr>
            </a:solidFill>
          </c:spPr>
          <c:invertIfNegative val="0"/>
          <c:cat>
            <c:strRef>
              <c:f>List2!$A$19:$A$21</c:f>
              <c:strCache>
                <c:ptCount val="3"/>
                <c:pt idx="0">
                  <c:v>červen</c:v>
                </c:pt>
                <c:pt idx="1">
                  <c:v>červenec</c:v>
                </c:pt>
                <c:pt idx="2">
                  <c:v>srpen</c:v>
                </c:pt>
              </c:strCache>
            </c:strRef>
          </c:cat>
          <c:val>
            <c:numRef>
              <c:f>List2!$C$19:$C$21</c:f>
              <c:numCache>
                <c:formatCode>General</c:formatCode>
                <c:ptCount val="3"/>
                <c:pt idx="0">
                  <c:v>6562</c:v>
                </c:pt>
                <c:pt idx="1">
                  <c:v>8479</c:v>
                </c:pt>
                <c:pt idx="2">
                  <c:v>9925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A5-4C79-A3A9-172BBA6AC4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632256"/>
        <c:axId val="50072960"/>
      </c:barChart>
      <c:catAx>
        <c:axId val="1936322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cs-CZ"/>
          </a:p>
        </c:txPr>
        <c:crossAx val="50072960"/>
        <c:crosses val="autoZero"/>
        <c:auto val="1"/>
        <c:lblAlgn val="ctr"/>
        <c:lblOffset val="100"/>
        <c:noMultiLvlLbl val="0"/>
      </c:catAx>
      <c:valAx>
        <c:axId val="5007296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93632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716223304248249"/>
          <c:y val="0.42794335112190601"/>
          <c:w val="0.16266261547862204"/>
          <c:h val="0.24446134337564024"/>
        </c:manualLayout>
      </c:layout>
      <c:overlay val="0"/>
      <c:txPr>
        <a:bodyPr/>
        <a:lstStyle/>
        <a:p>
          <a:pPr>
            <a:defRPr sz="1600"/>
          </a:pPr>
          <a:endParaRPr lang="cs-CZ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List3!$A$1:$A$15</c:f>
              <c:strCache>
                <c:ptCount val="15"/>
                <c:pt idx="0">
                  <c:v>Slovensko</c:v>
                </c:pt>
                <c:pt idx="1">
                  <c:v>Ostatní země</c:v>
                </c:pt>
                <c:pt idx="2">
                  <c:v>Německo</c:v>
                </c:pt>
                <c:pt idx="3">
                  <c:v>Rakousko</c:v>
                </c:pt>
                <c:pt idx="4">
                  <c:v>Maďarsko</c:v>
                </c:pt>
                <c:pt idx="5">
                  <c:v>Nizozemsko</c:v>
                </c:pt>
                <c:pt idx="6">
                  <c:v>Itálie</c:v>
                </c:pt>
                <c:pt idx="7">
                  <c:v>Francie</c:v>
                </c:pt>
                <c:pt idx="8">
                  <c:v>Polsko</c:v>
                </c:pt>
                <c:pt idx="9">
                  <c:v>Rusko</c:v>
                </c:pt>
                <c:pt idx="10">
                  <c:v>Spojené království</c:v>
                </c:pt>
                <c:pt idx="11">
                  <c:v>Belgie</c:v>
                </c:pt>
                <c:pt idx="12">
                  <c:v>Švýcarsko</c:v>
                </c:pt>
                <c:pt idx="13">
                  <c:v>Španělsko</c:v>
                </c:pt>
                <c:pt idx="14">
                  <c:v>USA</c:v>
                </c:pt>
              </c:strCache>
            </c:strRef>
          </c:cat>
          <c:val>
            <c:numRef>
              <c:f>List3!$B$1:$B$15</c:f>
              <c:numCache>
                <c:formatCode>General</c:formatCode>
                <c:ptCount val="15"/>
                <c:pt idx="0">
                  <c:v>5330</c:v>
                </c:pt>
                <c:pt idx="1">
                  <c:v>3915</c:v>
                </c:pt>
                <c:pt idx="2">
                  <c:v>2832</c:v>
                </c:pt>
                <c:pt idx="3">
                  <c:v>1662</c:v>
                </c:pt>
                <c:pt idx="4">
                  <c:v>1608</c:v>
                </c:pt>
                <c:pt idx="5">
                  <c:v>1499</c:v>
                </c:pt>
                <c:pt idx="6">
                  <c:v>1330</c:v>
                </c:pt>
                <c:pt idx="7">
                  <c:v>1223</c:v>
                </c:pt>
                <c:pt idx="8">
                  <c:v>1214</c:v>
                </c:pt>
                <c:pt idx="9">
                  <c:v>883</c:v>
                </c:pt>
                <c:pt idx="10">
                  <c:v>734</c:v>
                </c:pt>
                <c:pt idx="11">
                  <c:v>541</c:v>
                </c:pt>
                <c:pt idx="12">
                  <c:v>534</c:v>
                </c:pt>
                <c:pt idx="13">
                  <c:v>297</c:v>
                </c:pt>
                <c:pt idx="14">
                  <c:v>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DF-407D-953A-A71B86A54D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7822848"/>
        <c:axId val="248916224"/>
      </c:barChart>
      <c:catAx>
        <c:axId val="247822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8916224"/>
        <c:crosses val="autoZero"/>
        <c:auto val="1"/>
        <c:lblAlgn val="ctr"/>
        <c:lblOffset val="100"/>
        <c:noMultiLvlLbl val="0"/>
      </c:catAx>
      <c:valAx>
        <c:axId val="248916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782284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1262502112276975E-2"/>
          <c:y val="5.1400582776315991E-2"/>
          <c:w val="0.87595538057742794"/>
          <c:h val="0.8326195683872849"/>
        </c:manualLayout>
      </c:layout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domácí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List1!$A$2:$A$93</c:f>
              <c:strCache>
                <c:ptCount val="92"/>
                <c:pt idx="0">
                  <c:v>1.6.</c:v>
                </c:pt>
                <c:pt idx="1">
                  <c:v>2.6.</c:v>
                </c:pt>
                <c:pt idx="2">
                  <c:v>3.6.</c:v>
                </c:pt>
                <c:pt idx="3">
                  <c:v>4.6.</c:v>
                </c:pt>
                <c:pt idx="4">
                  <c:v>5.6</c:v>
                </c:pt>
                <c:pt idx="5">
                  <c:v>6.6</c:v>
                </c:pt>
                <c:pt idx="6">
                  <c:v>7.6</c:v>
                </c:pt>
                <c:pt idx="7">
                  <c:v>8.6</c:v>
                </c:pt>
                <c:pt idx="8">
                  <c:v>9.6</c:v>
                </c:pt>
                <c:pt idx="9">
                  <c:v>10.6</c:v>
                </c:pt>
                <c:pt idx="10">
                  <c:v>11.6</c:v>
                </c:pt>
                <c:pt idx="11">
                  <c:v>12.6</c:v>
                </c:pt>
                <c:pt idx="12">
                  <c:v>13.6</c:v>
                </c:pt>
                <c:pt idx="13">
                  <c:v>14.6</c:v>
                </c:pt>
                <c:pt idx="14">
                  <c:v>15.6</c:v>
                </c:pt>
                <c:pt idx="15">
                  <c:v>16.6</c:v>
                </c:pt>
                <c:pt idx="16">
                  <c:v>17.6</c:v>
                </c:pt>
                <c:pt idx="17">
                  <c:v>18.6</c:v>
                </c:pt>
                <c:pt idx="18">
                  <c:v>19.6</c:v>
                </c:pt>
                <c:pt idx="19">
                  <c:v>20.6</c:v>
                </c:pt>
                <c:pt idx="20">
                  <c:v>21.6</c:v>
                </c:pt>
                <c:pt idx="21">
                  <c:v>22.6</c:v>
                </c:pt>
                <c:pt idx="22">
                  <c:v>23.6</c:v>
                </c:pt>
                <c:pt idx="23">
                  <c:v>24.6</c:v>
                </c:pt>
                <c:pt idx="24">
                  <c:v>25.6</c:v>
                </c:pt>
                <c:pt idx="25">
                  <c:v>26.6</c:v>
                </c:pt>
                <c:pt idx="26">
                  <c:v>27.6</c:v>
                </c:pt>
                <c:pt idx="27">
                  <c:v>28.6</c:v>
                </c:pt>
                <c:pt idx="28">
                  <c:v>29.6</c:v>
                </c:pt>
                <c:pt idx="29">
                  <c:v>30.6</c:v>
                </c:pt>
                <c:pt idx="30">
                  <c:v>1.7</c:v>
                </c:pt>
                <c:pt idx="31">
                  <c:v>2.7</c:v>
                </c:pt>
                <c:pt idx="32">
                  <c:v>3.7</c:v>
                </c:pt>
                <c:pt idx="33">
                  <c:v>4.7</c:v>
                </c:pt>
                <c:pt idx="34">
                  <c:v>5.7</c:v>
                </c:pt>
                <c:pt idx="35">
                  <c:v>6.7</c:v>
                </c:pt>
                <c:pt idx="36">
                  <c:v>7.7</c:v>
                </c:pt>
                <c:pt idx="37">
                  <c:v>8.7</c:v>
                </c:pt>
                <c:pt idx="38">
                  <c:v>9.7</c:v>
                </c:pt>
                <c:pt idx="39">
                  <c:v>10.7</c:v>
                </c:pt>
                <c:pt idx="40">
                  <c:v>11.7</c:v>
                </c:pt>
                <c:pt idx="41">
                  <c:v>12.7</c:v>
                </c:pt>
                <c:pt idx="42">
                  <c:v>13.7</c:v>
                </c:pt>
                <c:pt idx="43">
                  <c:v>14.7</c:v>
                </c:pt>
                <c:pt idx="44">
                  <c:v>15.7</c:v>
                </c:pt>
                <c:pt idx="45">
                  <c:v>16.7</c:v>
                </c:pt>
                <c:pt idx="46">
                  <c:v>17.7</c:v>
                </c:pt>
                <c:pt idx="47">
                  <c:v>18.7</c:v>
                </c:pt>
                <c:pt idx="48">
                  <c:v>19.7</c:v>
                </c:pt>
                <c:pt idx="49">
                  <c:v>20.7</c:v>
                </c:pt>
                <c:pt idx="50">
                  <c:v>21.7</c:v>
                </c:pt>
                <c:pt idx="51">
                  <c:v>22.7</c:v>
                </c:pt>
                <c:pt idx="52">
                  <c:v>23.7</c:v>
                </c:pt>
                <c:pt idx="53">
                  <c:v>24.7</c:v>
                </c:pt>
                <c:pt idx="54">
                  <c:v>25.7</c:v>
                </c:pt>
                <c:pt idx="55">
                  <c:v>26.7</c:v>
                </c:pt>
                <c:pt idx="56">
                  <c:v>27.7</c:v>
                </c:pt>
                <c:pt idx="57">
                  <c:v>28.7</c:v>
                </c:pt>
                <c:pt idx="58">
                  <c:v>29.7</c:v>
                </c:pt>
                <c:pt idx="59">
                  <c:v>30.7</c:v>
                </c:pt>
                <c:pt idx="60">
                  <c:v>31.7</c:v>
                </c:pt>
                <c:pt idx="61">
                  <c:v>1.8</c:v>
                </c:pt>
                <c:pt idx="62">
                  <c:v>2.8</c:v>
                </c:pt>
                <c:pt idx="63">
                  <c:v>3.8</c:v>
                </c:pt>
                <c:pt idx="64">
                  <c:v>4.8</c:v>
                </c:pt>
                <c:pt idx="65">
                  <c:v>5.8</c:v>
                </c:pt>
                <c:pt idx="66">
                  <c:v>6.8</c:v>
                </c:pt>
                <c:pt idx="67">
                  <c:v>7.8</c:v>
                </c:pt>
                <c:pt idx="68">
                  <c:v>8.8</c:v>
                </c:pt>
                <c:pt idx="69">
                  <c:v>9.8</c:v>
                </c:pt>
                <c:pt idx="70">
                  <c:v>10.8</c:v>
                </c:pt>
                <c:pt idx="71">
                  <c:v>11.8</c:v>
                </c:pt>
                <c:pt idx="72">
                  <c:v>12.8</c:v>
                </c:pt>
                <c:pt idx="73">
                  <c:v>13.8</c:v>
                </c:pt>
                <c:pt idx="74">
                  <c:v>14.8</c:v>
                </c:pt>
                <c:pt idx="75">
                  <c:v>15.8</c:v>
                </c:pt>
                <c:pt idx="76">
                  <c:v>16.8</c:v>
                </c:pt>
                <c:pt idx="77">
                  <c:v>17.8</c:v>
                </c:pt>
                <c:pt idx="78">
                  <c:v>18.8</c:v>
                </c:pt>
                <c:pt idx="79">
                  <c:v>19.8</c:v>
                </c:pt>
                <c:pt idx="80">
                  <c:v>20.8</c:v>
                </c:pt>
                <c:pt idx="81">
                  <c:v>21.8</c:v>
                </c:pt>
                <c:pt idx="82">
                  <c:v>22.8</c:v>
                </c:pt>
                <c:pt idx="83">
                  <c:v>23.8</c:v>
                </c:pt>
                <c:pt idx="84">
                  <c:v>24.8</c:v>
                </c:pt>
                <c:pt idx="85">
                  <c:v>25.8</c:v>
                </c:pt>
                <c:pt idx="86">
                  <c:v>26.8</c:v>
                </c:pt>
                <c:pt idx="87">
                  <c:v>27.8</c:v>
                </c:pt>
                <c:pt idx="88">
                  <c:v>28.8</c:v>
                </c:pt>
                <c:pt idx="89">
                  <c:v>29.8</c:v>
                </c:pt>
                <c:pt idx="90">
                  <c:v>30.8</c:v>
                </c:pt>
                <c:pt idx="91">
                  <c:v>31.8</c:v>
                </c:pt>
              </c:strCache>
            </c:strRef>
          </c:cat>
          <c:val>
            <c:numRef>
              <c:f>List1!$B$2:$B$93</c:f>
              <c:numCache>
                <c:formatCode>General</c:formatCode>
                <c:ptCount val="92"/>
                <c:pt idx="0">
                  <c:v>354</c:v>
                </c:pt>
                <c:pt idx="1">
                  <c:v>662</c:v>
                </c:pt>
                <c:pt idx="2">
                  <c:v>629</c:v>
                </c:pt>
                <c:pt idx="3">
                  <c:v>384</c:v>
                </c:pt>
                <c:pt idx="4">
                  <c:v>318</c:v>
                </c:pt>
                <c:pt idx="5">
                  <c:v>322</c:v>
                </c:pt>
                <c:pt idx="6">
                  <c:v>576</c:v>
                </c:pt>
                <c:pt idx="7">
                  <c:v>548</c:v>
                </c:pt>
                <c:pt idx="8">
                  <c:v>1128</c:v>
                </c:pt>
                <c:pt idx="9">
                  <c:v>1058</c:v>
                </c:pt>
                <c:pt idx="10">
                  <c:v>213</c:v>
                </c:pt>
                <c:pt idx="11">
                  <c:v>341</c:v>
                </c:pt>
                <c:pt idx="12">
                  <c:v>546</c:v>
                </c:pt>
                <c:pt idx="13">
                  <c:v>980</c:v>
                </c:pt>
                <c:pt idx="14">
                  <c:v>386</c:v>
                </c:pt>
                <c:pt idx="15">
                  <c:v>566</c:v>
                </c:pt>
                <c:pt idx="16">
                  <c:v>608</c:v>
                </c:pt>
                <c:pt idx="17">
                  <c:v>626</c:v>
                </c:pt>
                <c:pt idx="18">
                  <c:v>666</c:v>
                </c:pt>
                <c:pt idx="19">
                  <c:v>1121</c:v>
                </c:pt>
                <c:pt idx="20">
                  <c:v>733</c:v>
                </c:pt>
                <c:pt idx="21">
                  <c:v>1002</c:v>
                </c:pt>
                <c:pt idx="22">
                  <c:v>657</c:v>
                </c:pt>
                <c:pt idx="23">
                  <c:v>661</c:v>
                </c:pt>
                <c:pt idx="24">
                  <c:v>528</c:v>
                </c:pt>
                <c:pt idx="25">
                  <c:v>896</c:v>
                </c:pt>
                <c:pt idx="26">
                  <c:v>830</c:v>
                </c:pt>
                <c:pt idx="27">
                  <c:v>819</c:v>
                </c:pt>
                <c:pt idx="28">
                  <c:v>560</c:v>
                </c:pt>
                <c:pt idx="29">
                  <c:v>1138</c:v>
                </c:pt>
                <c:pt idx="30">
                  <c:v>1029</c:v>
                </c:pt>
                <c:pt idx="31">
                  <c:v>527</c:v>
                </c:pt>
                <c:pt idx="32">
                  <c:v>1058</c:v>
                </c:pt>
                <c:pt idx="33">
                  <c:v>988</c:v>
                </c:pt>
                <c:pt idx="34">
                  <c:v>1283</c:v>
                </c:pt>
                <c:pt idx="35">
                  <c:v>1053</c:v>
                </c:pt>
                <c:pt idx="36">
                  <c:v>1370</c:v>
                </c:pt>
                <c:pt idx="37">
                  <c:v>1258</c:v>
                </c:pt>
                <c:pt idx="38">
                  <c:v>372</c:v>
                </c:pt>
                <c:pt idx="39">
                  <c:v>525</c:v>
                </c:pt>
                <c:pt idx="40">
                  <c:v>455</c:v>
                </c:pt>
                <c:pt idx="41">
                  <c:v>384</c:v>
                </c:pt>
                <c:pt idx="42">
                  <c:v>314</c:v>
                </c:pt>
                <c:pt idx="43">
                  <c:v>1594</c:v>
                </c:pt>
                <c:pt idx="44">
                  <c:v>1450</c:v>
                </c:pt>
                <c:pt idx="45">
                  <c:v>633</c:v>
                </c:pt>
                <c:pt idx="46">
                  <c:v>446</c:v>
                </c:pt>
                <c:pt idx="47">
                  <c:v>995</c:v>
                </c:pt>
                <c:pt idx="48">
                  <c:v>515</c:v>
                </c:pt>
                <c:pt idx="49">
                  <c:v>624</c:v>
                </c:pt>
                <c:pt idx="50">
                  <c:v>1116</c:v>
                </c:pt>
                <c:pt idx="51">
                  <c:v>1141</c:v>
                </c:pt>
                <c:pt idx="52">
                  <c:v>565</c:v>
                </c:pt>
                <c:pt idx="53">
                  <c:v>628</c:v>
                </c:pt>
                <c:pt idx="54">
                  <c:v>975</c:v>
                </c:pt>
                <c:pt idx="55">
                  <c:v>467</c:v>
                </c:pt>
                <c:pt idx="56">
                  <c:v>715</c:v>
                </c:pt>
                <c:pt idx="57">
                  <c:v>1314</c:v>
                </c:pt>
                <c:pt idx="58">
                  <c:v>1314</c:v>
                </c:pt>
                <c:pt idx="59">
                  <c:v>616</c:v>
                </c:pt>
                <c:pt idx="60">
                  <c:v>889</c:v>
                </c:pt>
                <c:pt idx="61">
                  <c:v>1130</c:v>
                </c:pt>
                <c:pt idx="62">
                  <c:v>1457</c:v>
                </c:pt>
                <c:pt idx="63">
                  <c:v>1497</c:v>
                </c:pt>
                <c:pt idx="64">
                  <c:v>2070</c:v>
                </c:pt>
                <c:pt idx="65">
                  <c:v>1970</c:v>
                </c:pt>
                <c:pt idx="66">
                  <c:v>569</c:v>
                </c:pt>
                <c:pt idx="67">
                  <c:v>986</c:v>
                </c:pt>
                <c:pt idx="68">
                  <c:v>966</c:v>
                </c:pt>
                <c:pt idx="69">
                  <c:v>900</c:v>
                </c:pt>
                <c:pt idx="70">
                  <c:v>939</c:v>
                </c:pt>
                <c:pt idx="71">
                  <c:v>1583</c:v>
                </c:pt>
                <c:pt idx="72">
                  <c:v>1471</c:v>
                </c:pt>
                <c:pt idx="73">
                  <c:v>543</c:v>
                </c:pt>
                <c:pt idx="74">
                  <c:v>1052</c:v>
                </c:pt>
                <c:pt idx="75">
                  <c:v>876</c:v>
                </c:pt>
                <c:pt idx="76">
                  <c:v>799</c:v>
                </c:pt>
                <c:pt idx="77">
                  <c:v>612</c:v>
                </c:pt>
                <c:pt idx="78">
                  <c:v>1658</c:v>
                </c:pt>
                <c:pt idx="79">
                  <c:v>1598</c:v>
                </c:pt>
                <c:pt idx="80">
                  <c:v>367</c:v>
                </c:pt>
                <c:pt idx="81">
                  <c:v>578</c:v>
                </c:pt>
                <c:pt idx="82">
                  <c:v>771</c:v>
                </c:pt>
                <c:pt idx="83">
                  <c:v>1611</c:v>
                </c:pt>
                <c:pt idx="84">
                  <c:v>910</c:v>
                </c:pt>
                <c:pt idx="85">
                  <c:v>988</c:v>
                </c:pt>
                <c:pt idx="86">
                  <c:v>988</c:v>
                </c:pt>
                <c:pt idx="87">
                  <c:v>781</c:v>
                </c:pt>
                <c:pt idx="88">
                  <c:v>752</c:v>
                </c:pt>
                <c:pt idx="89">
                  <c:v>766</c:v>
                </c:pt>
                <c:pt idx="90">
                  <c:v>427</c:v>
                </c:pt>
                <c:pt idx="91">
                  <c:v>956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7A-48CE-8CE5-47DE7210D80E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zahraniční</c:v>
                </c:pt>
              </c:strCache>
            </c:strRef>
          </c:tx>
          <c:spPr>
            <a:ln>
              <a:solidFill>
                <a:schemeClr val="accent4">
                  <a:lumMod val="50000"/>
                  <a:lumOff val="50000"/>
                </a:schemeClr>
              </a:solidFill>
            </a:ln>
          </c:spPr>
          <c:marker>
            <c:symbol val="none"/>
          </c:marker>
          <c:cat>
            <c:strRef>
              <c:f>List1!$A$2:$A$93</c:f>
              <c:strCache>
                <c:ptCount val="92"/>
                <c:pt idx="0">
                  <c:v>1.6.</c:v>
                </c:pt>
                <c:pt idx="1">
                  <c:v>2.6.</c:v>
                </c:pt>
                <c:pt idx="2">
                  <c:v>3.6.</c:v>
                </c:pt>
                <c:pt idx="3">
                  <c:v>4.6.</c:v>
                </c:pt>
                <c:pt idx="4">
                  <c:v>5.6</c:v>
                </c:pt>
                <c:pt idx="5">
                  <c:v>6.6</c:v>
                </c:pt>
                <c:pt idx="6">
                  <c:v>7.6</c:v>
                </c:pt>
                <c:pt idx="7">
                  <c:v>8.6</c:v>
                </c:pt>
                <c:pt idx="8">
                  <c:v>9.6</c:v>
                </c:pt>
                <c:pt idx="9">
                  <c:v>10.6</c:v>
                </c:pt>
                <c:pt idx="10">
                  <c:v>11.6</c:v>
                </c:pt>
                <c:pt idx="11">
                  <c:v>12.6</c:v>
                </c:pt>
                <c:pt idx="12">
                  <c:v>13.6</c:v>
                </c:pt>
                <c:pt idx="13">
                  <c:v>14.6</c:v>
                </c:pt>
                <c:pt idx="14">
                  <c:v>15.6</c:v>
                </c:pt>
                <c:pt idx="15">
                  <c:v>16.6</c:v>
                </c:pt>
                <c:pt idx="16">
                  <c:v>17.6</c:v>
                </c:pt>
                <c:pt idx="17">
                  <c:v>18.6</c:v>
                </c:pt>
                <c:pt idx="18">
                  <c:v>19.6</c:v>
                </c:pt>
                <c:pt idx="19">
                  <c:v>20.6</c:v>
                </c:pt>
                <c:pt idx="20">
                  <c:v>21.6</c:v>
                </c:pt>
                <c:pt idx="21">
                  <c:v>22.6</c:v>
                </c:pt>
                <c:pt idx="22">
                  <c:v>23.6</c:v>
                </c:pt>
                <c:pt idx="23">
                  <c:v>24.6</c:v>
                </c:pt>
                <c:pt idx="24">
                  <c:v>25.6</c:v>
                </c:pt>
                <c:pt idx="25">
                  <c:v>26.6</c:v>
                </c:pt>
                <c:pt idx="26">
                  <c:v>27.6</c:v>
                </c:pt>
                <c:pt idx="27">
                  <c:v>28.6</c:v>
                </c:pt>
                <c:pt idx="28">
                  <c:v>29.6</c:v>
                </c:pt>
                <c:pt idx="29">
                  <c:v>30.6</c:v>
                </c:pt>
                <c:pt idx="30">
                  <c:v>1.7</c:v>
                </c:pt>
                <c:pt idx="31">
                  <c:v>2.7</c:v>
                </c:pt>
                <c:pt idx="32">
                  <c:v>3.7</c:v>
                </c:pt>
                <c:pt idx="33">
                  <c:v>4.7</c:v>
                </c:pt>
                <c:pt idx="34">
                  <c:v>5.7</c:v>
                </c:pt>
                <c:pt idx="35">
                  <c:v>6.7</c:v>
                </c:pt>
                <c:pt idx="36">
                  <c:v>7.7</c:v>
                </c:pt>
                <c:pt idx="37">
                  <c:v>8.7</c:v>
                </c:pt>
                <c:pt idx="38">
                  <c:v>9.7</c:v>
                </c:pt>
                <c:pt idx="39">
                  <c:v>10.7</c:v>
                </c:pt>
                <c:pt idx="40">
                  <c:v>11.7</c:v>
                </c:pt>
                <c:pt idx="41">
                  <c:v>12.7</c:v>
                </c:pt>
                <c:pt idx="42">
                  <c:v>13.7</c:v>
                </c:pt>
                <c:pt idx="43">
                  <c:v>14.7</c:v>
                </c:pt>
                <c:pt idx="44">
                  <c:v>15.7</c:v>
                </c:pt>
                <c:pt idx="45">
                  <c:v>16.7</c:v>
                </c:pt>
                <c:pt idx="46">
                  <c:v>17.7</c:v>
                </c:pt>
                <c:pt idx="47">
                  <c:v>18.7</c:v>
                </c:pt>
                <c:pt idx="48">
                  <c:v>19.7</c:v>
                </c:pt>
                <c:pt idx="49">
                  <c:v>20.7</c:v>
                </c:pt>
                <c:pt idx="50">
                  <c:v>21.7</c:v>
                </c:pt>
                <c:pt idx="51">
                  <c:v>22.7</c:v>
                </c:pt>
                <c:pt idx="52">
                  <c:v>23.7</c:v>
                </c:pt>
                <c:pt idx="53">
                  <c:v>24.7</c:v>
                </c:pt>
                <c:pt idx="54">
                  <c:v>25.7</c:v>
                </c:pt>
                <c:pt idx="55">
                  <c:v>26.7</c:v>
                </c:pt>
                <c:pt idx="56">
                  <c:v>27.7</c:v>
                </c:pt>
                <c:pt idx="57">
                  <c:v>28.7</c:v>
                </c:pt>
                <c:pt idx="58">
                  <c:v>29.7</c:v>
                </c:pt>
                <c:pt idx="59">
                  <c:v>30.7</c:v>
                </c:pt>
                <c:pt idx="60">
                  <c:v>31.7</c:v>
                </c:pt>
                <c:pt idx="61">
                  <c:v>1.8</c:v>
                </c:pt>
                <c:pt idx="62">
                  <c:v>2.8</c:v>
                </c:pt>
                <c:pt idx="63">
                  <c:v>3.8</c:v>
                </c:pt>
                <c:pt idx="64">
                  <c:v>4.8</c:v>
                </c:pt>
                <c:pt idx="65">
                  <c:v>5.8</c:v>
                </c:pt>
                <c:pt idx="66">
                  <c:v>6.8</c:v>
                </c:pt>
                <c:pt idx="67">
                  <c:v>7.8</c:v>
                </c:pt>
                <c:pt idx="68">
                  <c:v>8.8</c:v>
                </c:pt>
                <c:pt idx="69">
                  <c:v>9.8</c:v>
                </c:pt>
                <c:pt idx="70">
                  <c:v>10.8</c:v>
                </c:pt>
                <c:pt idx="71">
                  <c:v>11.8</c:v>
                </c:pt>
                <c:pt idx="72">
                  <c:v>12.8</c:v>
                </c:pt>
                <c:pt idx="73">
                  <c:v>13.8</c:v>
                </c:pt>
                <c:pt idx="74">
                  <c:v>14.8</c:v>
                </c:pt>
                <c:pt idx="75">
                  <c:v>15.8</c:v>
                </c:pt>
                <c:pt idx="76">
                  <c:v>16.8</c:v>
                </c:pt>
                <c:pt idx="77">
                  <c:v>17.8</c:v>
                </c:pt>
                <c:pt idx="78">
                  <c:v>18.8</c:v>
                </c:pt>
                <c:pt idx="79">
                  <c:v>19.8</c:v>
                </c:pt>
                <c:pt idx="80">
                  <c:v>20.8</c:v>
                </c:pt>
                <c:pt idx="81">
                  <c:v>21.8</c:v>
                </c:pt>
                <c:pt idx="82">
                  <c:v>22.8</c:v>
                </c:pt>
                <c:pt idx="83">
                  <c:v>23.8</c:v>
                </c:pt>
                <c:pt idx="84">
                  <c:v>24.8</c:v>
                </c:pt>
                <c:pt idx="85">
                  <c:v>25.8</c:v>
                </c:pt>
                <c:pt idx="86">
                  <c:v>26.8</c:v>
                </c:pt>
                <c:pt idx="87">
                  <c:v>27.8</c:v>
                </c:pt>
                <c:pt idx="88">
                  <c:v>28.8</c:v>
                </c:pt>
                <c:pt idx="89">
                  <c:v>29.8</c:v>
                </c:pt>
                <c:pt idx="90">
                  <c:v>30.8</c:v>
                </c:pt>
                <c:pt idx="91">
                  <c:v>31.8</c:v>
                </c:pt>
              </c:strCache>
            </c:strRef>
          </c:cat>
          <c:val>
            <c:numRef>
              <c:f>List1!$C$2:$C$93</c:f>
              <c:numCache>
                <c:formatCode>General</c:formatCode>
                <c:ptCount val="92"/>
                <c:pt idx="0">
                  <c:v>120</c:v>
                </c:pt>
                <c:pt idx="1">
                  <c:v>214</c:v>
                </c:pt>
                <c:pt idx="2">
                  <c:v>34</c:v>
                </c:pt>
                <c:pt idx="3">
                  <c:v>230</c:v>
                </c:pt>
                <c:pt idx="4">
                  <c:v>148</c:v>
                </c:pt>
                <c:pt idx="5">
                  <c:v>97</c:v>
                </c:pt>
                <c:pt idx="6">
                  <c:v>153</c:v>
                </c:pt>
                <c:pt idx="7">
                  <c:v>490</c:v>
                </c:pt>
                <c:pt idx="8">
                  <c:v>329</c:v>
                </c:pt>
                <c:pt idx="9">
                  <c:v>249</c:v>
                </c:pt>
                <c:pt idx="10">
                  <c:v>123</c:v>
                </c:pt>
                <c:pt idx="11">
                  <c:v>154</c:v>
                </c:pt>
                <c:pt idx="12">
                  <c:v>172</c:v>
                </c:pt>
                <c:pt idx="13">
                  <c:v>216</c:v>
                </c:pt>
                <c:pt idx="14">
                  <c:v>166</c:v>
                </c:pt>
                <c:pt idx="15">
                  <c:v>144</c:v>
                </c:pt>
                <c:pt idx="16">
                  <c:v>167</c:v>
                </c:pt>
                <c:pt idx="17">
                  <c:v>155</c:v>
                </c:pt>
                <c:pt idx="18">
                  <c:v>173</c:v>
                </c:pt>
                <c:pt idx="19">
                  <c:v>209</c:v>
                </c:pt>
                <c:pt idx="20">
                  <c:v>187</c:v>
                </c:pt>
                <c:pt idx="21">
                  <c:v>304</c:v>
                </c:pt>
                <c:pt idx="22">
                  <c:v>240</c:v>
                </c:pt>
                <c:pt idx="23">
                  <c:v>351</c:v>
                </c:pt>
                <c:pt idx="24">
                  <c:v>526</c:v>
                </c:pt>
                <c:pt idx="25">
                  <c:v>268</c:v>
                </c:pt>
                <c:pt idx="26">
                  <c:v>185</c:v>
                </c:pt>
                <c:pt idx="27">
                  <c:v>278</c:v>
                </c:pt>
                <c:pt idx="28">
                  <c:v>196</c:v>
                </c:pt>
                <c:pt idx="29">
                  <c:v>284</c:v>
                </c:pt>
                <c:pt idx="30">
                  <c:v>148</c:v>
                </c:pt>
                <c:pt idx="31">
                  <c:v>216</c:v>
                </c:pt>
                <c:pt idx="32">
                  <c:v>178</c:v>
                </c:pt>
                <c:pt idx="33">
                  <c:v>273</c:v>
                </c:pt>
                <c:pt idx="34">
                  <c:v>182</c:v>
                </c:pt>
                <c:pt idx="35">
                  <c:v>314</c:v>
                </c:pt>
                <c:pt idx="36">
                  <c:v>205</c:v>
                </c:pt>
                <c:pt idx="37">
                  <c:v>411</c:v>
                </c:pt>
                <c:pt idx="38">
                  <c:v>318</c:v>
                </c:pt>
                <c:pt idx="39">
                  <c:v>375</c:v>
                </c:pt>
                <c:pt idx="40">
                  <c:v>246</c:v>
                </c:pt>
                <c:pt idx="41">
                  <c:v>171</c:v>
                </c:pt>
                <c:pt idx="42">
                  <c:v>259</c:v>
                </c:pt>
                <c:pt idx="43">
                  <c:v>263</c:v>
                </c:pt>
                <c:pt idx="44">
                  <c:v>328</c:v>
                </c:pt>
                <c:pt idx="45">
                  <c:v>330</c:v>
                </c:pt>
                <c:pt idx="46">
                  <c:v>151</c:v>
                </c:pt>
                <c:pt idx="47">
                  <c:v>375</c:v>
                </c:pt>
                <c:pt idx="48">
                  <c:v>265</c:v>
                </c:pt>
                <c:pt idx="49">
                  <c:v>252</c:v>
                </c:pt>
                <c:pt idx="50">
                  <c:v>293</c:v>
                </c:pt>
                <c:pt idx="51">
                  <c:v>291</c:v>
                </c:pt>
                <c:pt idx="52">
                  <c:v>255</c:v>
                </c:pt>
                <c:pt idx="53">
                  <c:v>309</c:v>
                </c:pt>
                <c:pt idx="54">
                  <c:v>442</c:v>
                </c:pt>
                <c:pt idx="55">
                  <c:v>203</c:v>
                </c:pt>
                <c:pt idx="56">
                  <c:v>253</c:v>
                </c:pt>
                <c:pt idx="57">
                  <c:v>251</c:v>
                </c:pt>
                <c:pt idx="58">
                  <c:v>251</c:v>
                </c:pt>
                <c:pt idx="59">
                  <c:v>321</c:v>
                </c:pt>
                <c:pt idx="60">
                  <c:v>350</c:v>
                </c:pt>
                <c:pt idx="61">
                  <c:v>275</c:v>
                </c:pt>
                <c:pt idx="62">
                  <c:v>378</c:v>
                </c:pt>
                <c:pt idx="63">
                  <c:v>438</c:v>
                </c:pt>
                <c:pt idx="64">
                  <c:v>402</c:v>
                </c:pt>
                <c:pt idx="65">
                  <c:v>327</c:v>
                </c:pt>
                <c:pt idx="66">
                  <c:v>285</c:v>
                </c:pt>
                <c:pt idx="67">
                  <c:v>363</c:v>
                </c:pt>
                <c:pt idx="68">
                  <c:v>336</c:v>
                </c:pt>
                <c:pt idx="69">
                  <c:v>385</c:v>
                </c:pt>
                <c:pt idx="70">
                  <c:v>376</c:v>
                </c:pt>
                <c:pt idx="71">
                  <c:v>341</c:v>
                </c:pt>
                <c:pt idx="72">
                  <c:v>361</c:v>
                </c:pt>
                <c:pt idx="73">
                  <c:v>351</c:v>
                </c:pt>
                <c:pt idx="74">
                  <c:v>379</c:v>
                </c:pt>
                <c:pt idx="75">
                  <c:v>500</c:v>
                </c:pt>
                <c:pt idx="76">
                  <c:v>368</c:v>
                </c:pt>
                <c:pt idx="77">
                  <c:v>228</c:v>
                </c:pt>
                <c:pt idx="78">
                  <c:v>399</c:v>
                </c:pt>
                <c:pt idx="79">
                  <c:v>281</c:v>
                </c:pt>
                <c:pt idx="80">
                  <c:v>394</c:v>
                </c:pt>
                <c:pt idx="81">
                  <c:v>298</c:v>
                </c:pt>
                <c:pt idx="82">
                  <c:v>383</c:v>
                </c:pt>
                <c:pt idx="83">
                  <c:v>183</c:v>
                </c:pt>
                <c:pt idx="84">
                  <c:v>383</c:v>
                </c:pt>
                <c:pt idx="85">
                  <c:v>176</c:v>
                </c:pt>
                <c:pt idx="86">
                  <c:v>170</c:v>
                </c:pt>
                <c:pt idx="87">
                  <c:v>186</c:v>
                </c:pt>
                <c:pt idx="88">
                  <c:v>168</c:v>
                </c:pt>
                <c:pt idx="89">
                  <c:v>174</c:v>
                </c:pt>
                <c:pt idx="90">
                  <c:v>198</c:v>
                </c:pt>
                <c:pt idx="91">
                  <c:v>439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7A-48CE-8CE5-47DE7210D8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8016896"/>
        <c:axId val="248918528"/>
      </c:lineChart>
      <c:catAx>
        <c:axId val="248016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cs-CZ"/>
          </a:p>
        </c:txPr>
        <c:crossAx val="248918528"/>
        <c:crosses val="autoZero"/>
        <c:auto val="1"/>
        <c:lblAlgn val="ctr"/>
        <c:lblOffset val="100"/>
        <c:noMultiLvlLbl val="0"/>
      </c:catAx>
      <c:valAx>
        <c:axId val="248918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8016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611045494313217"/>
          <c:y val="7.369021580635754E-2"/>
          <c:w val="0.15250313996240933"/>
          <c:h val="0.1416185309728292"/>
        </c:manualLayout>
      </c:layout>
      <c:overlay val="0"/>
      <c:txPr>
        <a:bodyPr/>
        <a:lstStyle/>
        <a:p>
          <a:pPr>
            <a:defRPr sz="1400"/>
          </a:pPr>
          <a:endParaRPr lang="cs-CZ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677099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179313" y="0"/>
            <a:ext cx="2677099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1715B-B3F7-47F2-8C27-9EE38D994D09}" type="datetimeFigureOut">
              <a:rPr lang="cs-CZ" smtClean="0"/>
              <a:t>29.04.2020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AFDEC-40E1-4404-84E6-3CF9D02A48A0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526" y="69192"/>
            <a:ext cx="1191361" cy="3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79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617EE-DD65-4964-B0F3-8927B1F2F5BB}" type="datetimeFigureOut">
              <a:rPr lang="cs-CZ" smtClean="0"/>
              <a:t>29.04.2020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AC722-F57D-4588-B5EC-47A17C9DEDC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39" y="630238"/>
            <a:ext cx="1191361" cy="3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94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AC722-F57D-4588-B5EC-47A17C9DEDC2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323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08213" y="4737993"/>
            <a:ext cx="5823510" cy="61961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b="0"/>
            </a:lvl1pPr>
          </a:lstStyle>
          <a:p>
            <a:pPr algn="l">
              <a:lnSpc>
                <a:spcPts val="1400"/>
              </a:lnSpc>
            </a:pPr>
            <a:r>
              <a:rPr lang="cs-CZ" sz="1900" b="1" dirty="0" smtClean="0"/>
              <a:t>Mgr</a:t>
            </a:r>
            <a:r>
              <a:rPr lang="cs-CZ" sz="1900" b="1" dirty="0"/>
              <a:t>. Cydlina Radbuzová</a:t>
            </a:r>
            <a:endParaRPr lang="cs-CZ" sz="1900" dirty="0"/>
          </a:p>
          <a:p>
            <a:pPr algn="l">
              <a:lnSpc>
                <a:spcPts val="1400"/>
              </a:lnSpc>
            </a:pPr>
            <a:r>
              <a:rPr lang="cs-CZ" sz="1900" dirty="0"/>
              <a:t>12. ledna </a:t>
            </a:r>
            <a:r>
              <a:rPr lang="cs-CZ" sz="1900" dirty="0" smtClean="0"/>
              <a:t>2017</a:t>
            </a:r>
            <a:endParaRPr lang="cs-CZ" sz="1900" dirty="0"/>
          </a:p>
        </p:txBody>
      </p:sp>
      <p:cxnSp>
        <p:nvCxnSpPr>
          <p:cNvPr id="9" name="Straight Connector 17"/>
          <p:cNvCxnSpPr/>
          <p:nvPr userDrawn="1"/>
        </p:nvCxnSpPr>
        <p:spPr>
          <a:xfrm>
            <a:off x="1808213" y="4637741"/>
            <a:ext cx="2366682" cy="0"/>
          </a:xfrm>
          <a:prstGeom prst="line">
            <a:avLst/>
          </a:prstGeom>
          <a:ln w="38100">
            <a:solidFill>
              <a:srgbClr val="C72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7"/>
          <p:cNvSpPr/>
          <p:nvPr userDrawn="1"/>
        </p:nvSpPr>
        <p:spPr>
          <a:xfrm>
            <a:off x="1301570" y="2266054"/>
            <a:ext cx="262647" cy="262647"/>
          </a:xfrm>
          <a:prstGeom prst="rect">
            <a:avLst/>
          </a:prstGeom>
          <a:solidFill>
            <a:srgbClr val="B1B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Straight Connector 6"/>
          <p:cNvCxnSpPr/>
          <p:nvPr userDrawn="1"/>
        </p:nvCxnSpPr>
        <p:spPr>
          <a:xfrm>
            <a:off x="0" y="1332689"/>
            <a:ext cx="9144000" cy="0"/>
          </a:xfrm>
          <a:prstGeom prst="line">
            <a:avLst/>
          </a:prstGeom>
          <a:ln w="38100">
            <a:solidFill>
              <a:srgbClr val="C72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7950" y="365126"/>
            <a:ext cx="2256945" cy="606981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>
          <a:xfrm>
            <a:off x="1808213" y="2135735"/>
            <a:ext cx="6737271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cs-CZ" dirty="0" smtClean="0"/>
              <a:t>Nadpis o délce dvou, </a:t>
            </a:r>
            <a:r>
              <a:rPr lang="cs-CZ" dirty="0" err="1" smtClean="0"/>
              <a:t>výjímečně</a:t>
            </a:r>
            <a:r>
              <a:rPr lang="cs-CZ" dirty="0" smtClean="0"/>
              <a:t> tří řádků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90711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090C3-FD59-406E-A5C9-EDF8038EAF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8494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7488238" y="6191250"/>
            <a:ext cx="792162" cy="1444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0E221-A281-48FD-A416-220B64800C28}" type="datetime4">
              <a:rPr lang="cs-CZ"/>
              <a:pPr>
                <a:defRPr/>
              </a:pPr>
              <a:t>29. dubna 2020</a:t>
            </a:fld>
            <a:endParaRPr lang="cs-CZ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8038" y="6191250"/>
            <a:ext cx="3708400" cy="1444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400" y="6191250"/>
            <a:ext cx="323850" cy="1444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BD49B-51B0-4E39-B5F2-C3FE835D584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527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obrázek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5" y="1350594"/>
            <a:ext cx="5347147" cy="4448344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11" name="Zástupný symbol pro obrázek 10"/>
          <p:cNvSpPr>
            <a:spLocks noGrp="1"/>
          </p:cNvSpPr>
          <p:nvPr>
            <p:ph type="pic" sz="quarter" idx="11"/>
          </p:nvPr>
        </p:nvSpPr>
        <p:spPr>
          <a:xfrm>
            <a:off x="5952273" y="1399653"/>
            <a:ext cx="2763837" cy="439928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9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6" y="1507068"/>
            <a:ext cx="3831374" cy="4291870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68288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0" hasCustomPrompt="1"/>
          </p:nvPr>
        </p:nvSpPr>
        <p:spPr>
          <a:xfrm>
            <a:off x="4665133" y="1507068"/>
            <a:ext cx="3962411" cy="4291866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68288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331259"/>
            <a:ext cx="6628688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47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6" y="1905002"/>
            <a:ext cx="3831374" cy="4291870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tabLst/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0" hasCustomPrompt="1"/>
          </p:nvPr>
        </p:nvSpPr>
        <p:spPr>
          <a:xfrm>
            <a:off x="4665133" y="1905002"/>
            <a:ext cx="3962411" cy="4291866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944224"/>
            <a:ext cx="6615435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7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331259"/>
            <a:ext cx="6641939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32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na celou šířk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331259"/>
            <a:ext cx="6615435" cy="428054"/>
          </a:xfrm>
          <a:prstGeom prst="rect">
            <a:avLst/>
          </a:prstGeom>
        </p:spPr>
        <p:txBody>
          <a:bodyPr lIns="0" r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5" y="1350594"/>
            <a:ext cx="8254885" cy="4448344"/>
          </a:xfrm>
          <a:prstGeom prst="rect">
            <a:avLst/>
          </a:prstGeom>
        </p:spPr>
        <p:txBody>
          <a:bodyPr lIns="0" r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3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4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66700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5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1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87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na celou šířk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5" y="1642534"/>
            <a:ext cx="8254885" cy="4156404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3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4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5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1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944224"/>
            <a:ext cx="6641939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09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405468" y="3849646"/>
            <a:ext cx="3191933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1405468" y="5578820"/>
            <a:ext cx="3695326" cy="3408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b="0">
                <a:latin typeface="+mn-lt"/>
              </a:defRPr>
            </a:lvl1pPr>
          </a:lstStyle>
          <a:p>
            <a:pPr algn="l">
              <a:lnSpc>
                <a:spcPts val="1400"/>
              </a:lnSpc>
            </a:pPr>
            <a:r>
              <a:rPr lang="pt-BR" sz="1400" dirty="0"/>
              <a:t>Autoři fotografií: Alois Benda, Cyril Douda</a:t>
            </a:r>
            <a:endParaRPr lang="cs-CZ" sz="1400" dirty="0"/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68" y="4039588"/>
            <a:ext cx="4711700" cy="276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Jméno autora prezentace</a:t>
            </a:r>
          </a:p>
          <a:p>
            <a:pPr lvl="0"/>
            <a:endParaRPr lang="cs-CZ" dirty="0"/>
          </a:p>
        </p:txBody>
      </p:sp>
      <p:sp>
        <p:nvSpPr>
          <p:cNvPr id="11" name="Zástupný symbol pro text 3"/>
          <p:cNvSpPr>
            <a:spLocks noGrp="1"/>
          </p:cNvSpPr>
          <p:nvPr>
            <p:ph type="body" sz="quarter" idx="13" hasCustomPrompt="1"/>
          </p:nvPr>
        </p:nvSpPr>
        <p:spPr>
          <a:xfrm>
            <a:off x="1405468" y="4367536"/>
            <a:ext cx="4711700" cy="121128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Název pracoviště a odkaz na www.npu.cz</a:t>
            </a:r>
          </a:p>
        </p:txBody>
      </p:sp>
      <p:sp>
        <p:nvSpPr>
          <p:cNvPr id="15" name="Rectangle 23"/>
          <p:cNvSpPr/>
          <p:nvPr userDrawn="1"/>
        </p:nvSpPr>
        <p:spPr>
          <a:xfrm>
            <a:off x="1064643" y="4105275"/>
            <a:ext cx="130744" cy="141539"/>
          </a:xfrm>
          <a:prstGeom prst="rect">
            <a:avLst/>
          </a:prstGeom>
          <a:solidFill>
            <a:srgbClr val="B1B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336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1DB7F-8A62-4BD2-A0D3-119698D7C4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33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10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marL="0" algn="l" defTabSz="685800" rtl="0" eaLnBrk="1" latinLnBrk="0" hangingPunct="1">
        <a:lnSpc>
          <a:spcPct val="90000"/>
        </a:lnSpc>
        <a:spcBef>
          <a:spcPct val="0"/>
        </a:spcBef>
        <a:buNone/>
        <a:defRPr lang="cs-CZ" sz="3500" b="1" kern="1200" dirty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>
          <a:solidFill>
            <a:schemeClr val="tx1"/>
          </a:solidFill>
          <a:latin typeface="+mn-lt"/>
          <a:ea typeface="+mj-ea"/>
          <a:cs typeface="+mj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Martina Indrová</a:t>
            </a:r>
            <a:endParaRPr lang="cs-CZ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Procházka panstvím </a:t>
            </a:r>
            <a:r>
              <a:rPr lang="cs-CZ" dirty="0" smtClean="0"/>
              <a:t>Telč</a:t>
            </a:r>
            <a:br>
              <a:rPr lang="cs-CZ" dirty="0" smtClean="0"/>
            </a:br>
            <a:r>
              <a:rPr lang="cs-CZ" dirty="0" smtClean="0"/>
              <a:t>2. část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836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0484" name="Picture 2" descr="C:\Users\Martina Veselá\Desktop\Telč\B_cerveny sal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5570538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 descr="C:\Users\Martina Veselá\Desktop\Telč\B_cerveny salo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573463"/>
            <a:ext cx="4940300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33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1508" name="Picture 2" descr="C:\Users\Martina Veselá\Desktop\Telč\B_knihov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55435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 descr="C:\Users\Martina Veselá\Desktop\Telč\B_knihovn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00438"/>
            <a:ext cx="452120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00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2532" name="Picture 2" descr="C:\Users\Martina Veselá\Desktop\Telč\B_jidel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4804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28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7412" name="Picture 2" descr="C:\Users\Martina Veselá\Desktop\Telč\koupel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747713"/>
            <a:ext cx="81534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9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33" y="4333786"/>
            <a:ext cx="2826520" cy="181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017" y="4102759"/>
            <a:ext cx="33464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69" y="576053"/>
            <a:ext cx="3565525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154" y="474452"/>
            <a:ext cx="2879725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4535" y="1994499"/>
            <a:ext cx="2716213" cy="1973263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2981" y="2481541"/>
            <a:ext cx="2887475" cy="2097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2154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1" y="940280"/>
            <a:ext cx="5762444" cy="336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862" y="4735638"/>
            <a:ext cx="3800891" cy="208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035" y="968533"/>
            <a:ext cx="2921362" cy="390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1" y="4309328"/>
            <a:ext cx="2552221" cy="252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215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smtClean="0">
                <a:solidFill>
                  <a:prstClr val="black"/>
                </a:solidFill>
              </a:rPr>
              <a:t>	</a:t>
            </a:r>
            <a:r>
              <a:rPr lang="cs-CZ" sz="1000" dirty="0" err="1" smtClean="0">
                <a:solidFill>
                  <a:prstClr val="black"/>
                </a:solidFill>
              </a:rPr>
              <a:t>Roštejnská</a:t>
            </a:r>
            <a:r>
              <a:rPr lang="cs-CZ" sz="1000" dirty="0" smtClean="0">
                <a:solidFill>
                  <a:prstClr val="black"/>
                </a:solidFill>
              </a:rPr>
              <a:t> obora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82" y="508960"/>
            <a:ext cx="3734997" cy="367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499" y="985539"/>
            <a:ext cx="4317071" cy="281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06" y="4404684"/>
            <a:ext cx="3323147" cy="216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08" y="3926756"/>
            <a:ext cx="2014168" cy="28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627" y="3926756"/>
            <a:ext cx="1891162" cy="275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785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6" y="871268"/>
            <a:ext cx="3804366" cy="343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050" y="974785"/>
            <a:ext cx="3713222" cy="253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286" y="3774707"/>
            <a:ext cx="4432899" cy="277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91" y="4418771"/>
            <a:ext cx="2323800" cy="237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884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0" y="492470"/>
            <a:ext cx="3785702" cy="246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08" y="913527"/>
            <a:ext cx="4011283" cy="250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0877"/>
            <a:ext cx="4085843" cy="254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733" y="3515863"/>
            <a:ext cx="2300617" cy="321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1" y="3515863"/>
            <a:ext cx="2207164" cy="320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544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3" y="945521"/>
            <a:ext cx="2399125" cy="314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817" y="969273"/>
            <a:ext cx="2355670" cy="312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116" y="969273"/>
            <a:ext cx="2217767" cy="312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59" y="4273011"/>
            <a:ext cx="4444940" cy="178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705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smtClean="0">
                <a:solidFill>
                  <a:prstClr val="black"/>
                </a:solidFill>
              </a:rPr>
              <a:t>	Jan Karel Jáchym Slavata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69" y="958731"/>
            <a:ext cx="3746919" cy="507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290" y="958731"/>
            <a:ext cx="3104052" cy="507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633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cs-CZ" sz="1000" dirty="0" smtClean="0">
                <a:solidFill>
                  <a:prstClr val="black"/>
                </a:solidFill>
              </a:rPr>
              <a:t>Plán panství </a:t>
            </a:r>
            <a:r>
              <a:rPr lang="cs-CZ" sz="1000" dirty="0" err="1" smtClean="0">
                <a:solidFill>
                  <a:prstClr val="black"/>
                </a:solidFill>
              </a:rPr>
              <a:t>telč</a:t>
            </a:r>
            <a:r>
              <a:rPr lang="cs-CZ" sz="1000" dirty="0" smtClean="0">
                <a:solidFill>
                  <a:prstClr val="black"/>
                </a:solidFill>
              </a:rPr>
              <a:t> s vyznačením hlavních cest, 1842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021" y="914598"/>
            <a:ext cx="6184840" cy="525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864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smtClean="0">
                <a:solidFill>
                  <a:prstClr val="black"/>
                </a:solidFill>
              </a:rPr>
              <a:t>Telč - baroko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0" y="1293961"/>
            <a:ext cx="8484731" cy="435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634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smtClean="0">
                <a:solidFill>
                  <a:prstClr val="black"/>
                </a:solidFill>
              </a:rPr>
              <a:t>Telč - současnost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13" y="1354347"/>
            <a:ext cx="8781288" cy="450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190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776"/>
            <a:ext cx="2808264" cy="428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61" y="1690776"/>
            <a:ext cx="2895762" cy="428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639" y="1690776"/>
            <a:ext cx="3226976" cy="428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615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21" y="1001922"/>
            <a:ext cx="4391294" cy="490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229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smtClean="0">
                <a:solidFill>
                  <a:prstClr val="black"/>
                </a:solidFill>
              </a:rPr>
              <a:t>Telč – Staré Město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3" y="301445"/>
            <a:ext cx="6392473" cy="372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24282" r="5980" b="9102"/>
          <a:stretch/>
        </p:blipFill>
        <p:spPr bwMode="auto">
          <a:xfrm>
            <a:off x="3321170" y="3642310"/>
            <a:ext cx="5434642" cy="304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316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cs-CZ" sz="1000" dirty="0" smtClean="0">
                <a:solidFill>
                  <a:prstClr val="black"/>
                </a:solidFill>
              </a:rPr>
              <a:t>Zřícenina </a:t>
            </a:r>
            <a:r>
              <a:rPr lang="cs-CZ" sz="1000" dirty="0" err="1" smtClean="0">
                <a:solidFill>
                  <a:prstClr val="black"/>
                </a:solidFill>
              </a:rPr>
              <a:t>Štamberk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8" y="1215964"/>
            <a:ext cx="4122888" cy="446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12" y="1247446"/>
            <a:ext cx="313233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840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cs-CZ" sz="1000" dirty="0" smtClean="0">
                <a:solidFill>
                  <a:prstClr val="black"/>
                </a:solidFill>
              </a:rPr>
              <a:t>Hrad </a:t>
            </a:r>
            <a:r>
              <a:rPr lang="cs-CZ" sz="1000" dirty="0" err="1" smtClean="0">
                <a:solidFill>
                  <a:prstClr val="black"/>
                </a:solidFill>
              </a:rPr>
              <a:t>Roštejn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9" t="35826" r="31571" b="33689"/>
          <a:stretch/>
        </p:blipFill>
        <p:spPr bwMode="auto">
          <a:xfrm>
            <a:off x="544636" y="2238787"/>
            <a:ext cx="3639845" cy="246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639" y="1981619"/>
            <a:ext cx="4572943" cy="303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855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cs-CZ" sz="1000" dirty="0" smtClean="0">
                <a:solidFill>
                  <a:prstClr val="black"/>
                </a:solidFill>
              </a:rPr>
              <a:t>Hrad </a:t>
            </a:r>
            <a:r>
              <a:rPr lang="cs-CZ" sz="1000" dirty="0" err="1" smtClean="0">
                <a:solidFill>
                  <a:prstClr val="black"/>
                </a:solidFill>
              </a:rPr>
              <a:t>Roštejn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90" y="1365978"/>
            <a:ext cx="3226638" cy="418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" t="29308" r="72429" b="25661"/>
          <a:stretch/>
        </p:blipFill>
        <p:spPr bwMode="auto">
          <a:xfrm>
            <a:off x="4917057" y="1381728"/>
            <a:ext cx="3191774" cy="417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06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43" y="1002052"/>
            <a:ext cx="3187011" cy="24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46" y="1002052"/>
            <a:ext cx="3148641" cy="241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80" y="3678027"/>
            <a:ext cx="3217074" cy="223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912" y="3678027"/>
            <a:ext cx="319471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346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smtClean="0"/>
              <a:t>František Antonín hrabě </a:t>
            </a:r>
            <a:r>
              <a:rPr lang="cs-CZ" sz="1000" dirty="0" err="1" smtClean="0"/>
              <a:t>Lichtenstein-Castelcorn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96" y="974306"/>
            <a:ext cx="3884283" cy="263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56" y="974306"/>
            <a:ext cx="3120606" cy="501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643" y="3733561"/>
            <a:ext cx="3335788" cy="25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673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57" y="948905"/>
            <a:ext cx="2721951" cy="264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41" y="948905"/>
            <a:ext cx="2931332" cy="264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35" y="3752269"/>
            <a:ext cx="2634544" cy="23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90" y="3752270"/>
            <a:ext cx="2805083" cy="239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613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 t="11472" r="4628" b="5882"/>
          <a:stretch>
            <a:fillRect/>
          </a:stretch>
        </p:blipFill>
        <p:spPr bwMode="auto">
          <a:xfrm>
            <a:off x="755650" y="765175"/>
            <a:ext cx="756126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571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9699" name="Zástupný symbol pro obsah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5" t="45000" r="37025" b="16765"/>
          <a:stretch>
            <a:fillRect/>
          </a:stretch>
        </p:blipFill>
        <p:spPr>
          <a:xfrm>
            <a:off x="468313" y="333375"/>
            <a:ext cx="4678362" cy="3632200"/>
          </a:xfrm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221163"/>
            <a:ext cx="3313112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852738"/>
            <a:ext cx="24177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ovéPole 6"/>
          <p:cNvSpPr txBox="1">
            <a:spLocks noChangeArrowheads="1"/>
          </p:cNvSpPr>
          <p:nvPr/>
        </p:nvSpPr>
        <p:spPr bwMode="auto">
          <a:xfrm>
            <a:off x="7019925" y="6308725"/>
            <a:ext cx="2124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Belpská lávka</a:t>
            </a:r>
          </a:p>
        </p:txBody>
      </p:sp>
      <p:pic>
        <p:nvPicPr>
          <p:cNvPr id="2970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60350"/>
            <a:ext cx="3132137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856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893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ovéPole 4"/>
          <p:cNvSpPr txBox="1">
            <a:spLocks noChangeArrowheads="1"/>
          </p:cNvSpPr>
          <p:nvPr/>
        </p:nvSpPr>
        <p:spPr bwMode="auto">
          <a:xfrm>
            <a:off x="1547813" y="2852738"/>
            <a:ext cx="2160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Čp. 375</a:t>
            </a:r>
          </a:p>
        </p:txBody>
      </p:sp>
      <p:pic>
        <p:nvPicPr>
          <p:cNvPr id="3072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933825"/>
            <a:ext cx="3716338" cy="2178050"/>
          </a:xfrm>
          <a:noFill/>
        </p:spPr>
      </p:pic>
      <p:sp>
        <p:nvSpPr>
          <p:cNvPr id="30726" name="TextovéPole 6"/>
          <p:cNvSpPr txBox="1">
            <a:spLocks noChangeArrowheads="1"/>
          </p:cNvSpPr>
          <p:nvPr/>
        </p:nvSpPr>
        <p:spPr bwMode="auto">
          <a:xfrm>
            <a:off x="1908175" y="6237288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Kol. r. 1900</a:t>
            </a:r>
          </a:p>
        </p:txBody>
      </p:sp>
      <p:pic>
        <p:nvPicPr>
          <p:cNvPr id="30727" name="Picture 7" descr="http://images.static-hotel.cz/ir/images/photos/1/1/106/pangea-10--c640x4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429000"/>
            <a:ext cx="3503612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ovéPole 9"/>
          <p:cNvSpPr txBox="1">
            <a:spLocks noChangeArrowheads="1"/>
          </p:cNvSpPr>
          <p:nvPr/>
        </p:nvSpPr>
        <p:spPr bwMode="auto">
          <a:xfrm>
            <a:off x="6659563" y="6165850"/>
            <a:ext cx="1512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Čp. 450</a:t>
            </a:r>
          </a:p>
        </p:txBody>
      </p:sp>
      <p:pic>
        <p:nvPicPr>
          <p:cNvPr id="3072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39512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ovéPole 11"/>
          <p:cNvSpPr txBox="1">
            <a:spLocks noChangeArrowheads="1"/>
          </p:cNvSpPr>
          <p:nvPr/>
        </p:nvSpPr>
        <p:spPr bwMode="auto">
          <a:xfrm>
            <a:off x="6227763" y="2924175"/>
            <a:ext cx="216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Čp. 74 a 75</a:t>
            </a:r>
          </a:p>
        </p:txBody>
      </p:sp>
    </p:spTree>
    <p:extLst>
      <p:ext uri="{BB962C8B-B14F-4D97-AF65-F5344CB8AC3E}">
        <p14:creationId xmlns:p14="http://schemas.microsoft.com/office/powerpoint/2010/main" val="38701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31747" name="Zástupný symbol pro text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31748" name="Zástupný symbol pro obrázek 7"/>
          <p:cNvSpPr>
            <a:spLocks noGrp="1" noTextEdit="1"/>
          </p:cNvSpPr>
          <p:nvPr>
            <p:ph type="pic" idx="1"/>
          </p:nvPr>
        </p:nvSpPr>
        <p:spPr/>
      </p:sp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41798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 descr="C:\Documents and Settings\Martina Veselá\Plocha\Grant KÚ foto\TELČ\Telč hradby\Hradby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620713"/>
            <a:ext cx="38401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781300"/>
            <a:ext cx="2827337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716338"/>
            <a:ext cx="37719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228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 idx="4294967295"/>
          </p:nvPr>
        </p:nvSpPr>
        <p:spPr>
          <a:xfrm>
            <a:off x="539750" y="539750"/>
            <a:ext cx="7380288" cy="720725"/>
          </a:xfrm>
          <a:prstGeom prst="rect">
            <a:avLst/>
          </a:prstGeom>
        </p:spPr>
        <p:txBody>
          <a:bodyPr/>
          <a:lstStyle/>
          <a:p>
            <a:r>
              <a:rPr lang="cs-CZ" altLang="cs-CZ" sz="2800" dirty="0" smtClean="0">
                <a:solidFill>
                  <a:srgbClr val="FF0000"/>
                </a:solidFill>
              </a:rPr>
              <a:t>Monitoring návštěvnosti v České republice (zdroj: </a:t>
            </a:r>
            <a:r>
              <a:rPr lang="cs-CZ" altLang="cs-CZ" sz="2800" dirty="0" err="1" smtClean="0">
                <a:solidFill>
                  <a:srgbClr val="FF0000"/>
                </a:solidFill>
              </a:rPr>
              <a:t>CzechTourism</a:t>
            </a:r>
            <a:r>
              <a:rPr lang="cs-CZ" altLang="cs-CZ" sz="2800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4294967295"/>
          </p:nvPr>
        </p:nvSpPr>
        <p:spPr>
          <a:xfrm>
            <a:off x="539750" y="2510287"/>
            <a:ext cx="7920038" cy="33666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cs-CZ" altLang="cs-CZ" dirty="0" smtClean="0"/>
              <a:t>Základní údaje o projektu</a:t>
            </a:r>
          </a:p>
          <a:p>
            <a:pPr marL="0" indent="0">
              <a:buNone/>
            </a:pPr>
            <a:endParaRPr lang="cs-CZ" altLang="cs-CZ" dirty="0" smtClean="0"/>
          </a:p>
          <a:p>
            <a:r>
              <a:rPr lang="cs-CZ" altLang="cs-CZ" dirty="0" smtClean="0"/>
              <a:t>Trvání:			04/2012 – 03/2013</a:t>
            </a:r>
          </a:p>
          <a:p>
            <a:pPr marL="0" indent="0">
              <a:buNone/>
            </a:pPr>
            <a:r>
              <a:rPr lang="cs-CZ" altLang="cs-CZ" dirty="0" smtClean="0"/>
              <a:t>	</a:t>
            </a:r>
          </a:p>
          <a:p>
            <a:r>
              <a:rPr lang="cs-CZ" altLang="cs-CZ" dirty="0" smtClean="0"/>
              <a:t>Počet lokalit			45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Typy lokalit			památky UNESCO </a:t>
            </a:r>
          </a:p>
          <a:p>
            <a:pPr marL="0" indent="0">
              <a:buNone/>
            </a:pPr>
            <a:r>
              <a:rPr lang="cs-CZ" altLang="cs-CZ" dirty="0" smtClean="0"/>
              <a:t>				Horské lokality</a:t>
            </a:r>
          </a:p>
          <a:p>
            <a:pPr marL="0" indent="0">
              <a:buNone/>
            </a:pPr>
            <a:r>
              <a:rPr lang="cs-CZ" altLang="cs-CZ" dirty="0" smtClean="0"/>
              <a:t>				Lázeňská místa</a:t>
            </a:r>
          </a:p>
          <a:p>
            <a:pPr marL="0" indent="0">
              <a:buNone/>
            </a:pPr>
            <a:r>
              <a:rPr lang="cs-CZ" altLang="cs-CZ" dirty="0" smtClean="0"/>
              <a:t>				Ostatní (hrady, zámky, </a:t>
            </a:r>
            <a:r>
              <a:rPr lang="cs-CZ" altLang="cs-CZ" dirty="0"/>
              <a:t> </a:t>
            </a:r>
            <a:r>
              <a:rPr lang="cs-CZ" altLang="cs-CZ" dirty="0" smtClean="0"/>
              <a:t>přírodní památky,…)</a:t>
            </a:r>
            <a:endParaRPr lang="cs-CZ" altLang="cs-CZ" sz="1800" i="1" dirty="0" smtClean="0"/>
          </a:p>
          <a:p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sz="1800" i="1" dirty="0" smtClean="0"/>
          </a:p>
        </p:txBody>
      </p:sp>
      <p:sp>
        <p:nvSpPr>
          <p:cNvPr id="614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cs-CZ" altLang="cs-CZ" sz="1100" dirty="0" smtClean="0"/>
          </a:p>
        </p:txBody>
      </p:sp>
      <p:sp>
        <p:nvSpPr>
          <p:cNvPr id="614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cs-CZ" altLang="cs-CZ" sz="1100" dirty="0" smtClean="0"/>
          </a:p>
        </p:txBody>
      </p:sp>
    </p:spTree>
    <p:extLst>
      <p:ext uri="{BB962C8B-B14F-4D97-AF65-F5344CB8AC3E}">
        <p14:creationId xmlns:p14="http://schemas.microsoft.com/office/powerpoint/2010/main" val="365179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2"/>
          <p:cNvSpPr>
            <a:spLocks noGrp="1"/>
          </p:cNvSpPr>
          <p:nvPr>
            <p:ph type="title" idx="4294967295"/>
          </p:nvPr>
        </p:nvSpPr>
        <p:spPr>
          <a:xfrm>
            <a:off x="684213" y="333375"/>
            <a:ext cx="6780212" cy="273050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r>
              <a:rPr lang="cs-CZ" altLang="cs-CZ" sz="2000" smtClean="0">
                <a:solidFill>
                  <a:srgbClr val="FF0000"/>
                </a:solidFill>
              </a:rPr>
              <a:t>Návštěvnost podle typu památek</a:t>
            </a:r>
          </a:p>
        </p:txBody>
      </p:sp>
      <p:sp>
        <p:nvSpPr>
          <p:cNvPr id="7171" name="Zástupný symbol pro obrázek 11"/>
          <p:cNvSpPr>
            <a:spLocks noGrp="1" noTextEdit="1"/>
          </p:cNvSpPr>
          <p:nvPr>
            <p:ph sz="quarter" idx="4294967295"/>
          </p:nvPr>
        </p:nvSpPr>
        <p:spPr>
          <a:xfrm>
            <a:off x="3995738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172" name="Zástupný symbol pro obrázek 13"/>
          <p:cNvSpPr>
            <a:spLocks noGrp="1" noTextEdit="1"/>
          </p:cNvSpPr>
          <p:nvPr>
            <p:ph sz="quarter" idx="4294967295"/>
          </p:nvPr>
        </p:nvSpPr>
        <p:spPr>
          <a:xfrm>
            <a:off x="5580063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173" name="Zástupný symbol pro obrázek 14"/>
          <p:cNvSpPr>
            <a:spLocks noGrp="1" noTextEdit="1"/>
          </p:cNvSpPr>
          <p:nvPr>
            <p:ph sz="quarter" idx="4294967295"/>
          </p:nvPr>
        </p:nvSpPr>
        <p:spPr>
          <a:xfrm>
            <a:off x="7164388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174" name="Zástupný symbol pro obrázek 15"/>
          <p:cNvSpPr>
            <a:spLocks noGrp="1" noTextEdit="1"/>
          </p:cNvSpPr>
          <p:nvPr>
            <p:ph sz="quarter" idx="4294967295"/>
          </p:nvPr>
        </p:nvSpPr>
        <p:spPr>
          <a:xfrm>
            <a:off x="2411413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175" name="Zástupný symbol pro obrázek 16"/>
          <p:cNvSpPr>
            <a:spLocks noGrp="1" noTextEdit="1"/>
          </p:cNvSpPr>
          <p:nvPr>
            <p:ph sz="quarter" idx="4294967295"/>
          </p:nvPr>
        </p:nvSpPr>
        <p:spPr>
          <a:xfrm>
            <a:off x="827088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aphicFrame>
        <p:nvGraphicFramePr>
          <p:cNvPr id="2" name="Object 8"/>
          <p:cNvGraphicFramePr>
            <a:graphicFrameLocks noChangeAspect="1"/>
          </p:cNvGraphicFramePr>
          <p:nvPr/>
        </p:nvGraphicFramePr>
        <p:xfrm>
          <a:off x="179388" y="836613"/>
          <a:ext cx="5332412" cy="2446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Object 12"/>
          <p:cNvGraphicFramePr>
            <a:graphicFrameLocks noChangeAspect="1"/>
          </p:cNvGraphicFramePr>
          <p:nvPr/>
        </p:nvGraphicFramePr>
        <p:xfrm>
          <a:off x="3776663" y="3738563"/>
          <a:ext cx="5334000" cy="2446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411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539750" y="188913"/>
            <a:ext cx="8424863" cy="441325"/>
          </a:xfrm>
          <a:prstGeom prst="rect">
            <a:avLst/>
          </a:prstGeom>
        </p:spPr>
        <p:txBody>
          <a:bodyPr/>
          <a:lstStyle/>
          <a:p>
            <a:r>
              <a:rPr lang="cs-CZ" altLang="cs-CZ" sz="2800" smtClean="0">
                <a:solidFill>
                  <a:srgbClr val="FF0000"/>
                </a:solidFill>
              </a:rPr>
              <a:t>České památky UNESCO – znalost a návštěvnost</a:t>
            </a:r>
            <a:endParaRPr lang="cs-CZ" altLang="cs-CZ" sz="1600" smtClean="0">
              <a:solidFill>
                <a:srgbClr val="FF0000"/>
              </a:solidFill>
            </a:endParaRPr>
          </a:p>
        </p:txBody>
      </p:sp>
      <p:sp>
        <p:nvSpPr>
          <p:cNvPr id="9219" name="Slide Number Placeholder 4"/>
          <p:cNvSpPr txBox="1">
            <a:spLocks noGrp="1"/>
          </p:cNvSpPr>
          <p:nvPr/>
        </p:nvSpPr>
        <p:spPr bwMode="auto">
          <a:xfrm>
            <a:off x="8280400" y="6191250"/>
            <a:ext cx="32385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endParaRPr lang="cs-CZ" altLang="cs-CZ" sz="1100" b="1" dirty="0"/>
          </a:p>
        </p:txBody>
      </p:sp>
      <p:graphicFrame>
        <p:nvGraphicFramePr>
          <p:cNvPr id="9220" name="Content Placeholder 4"/>
          <p:cNvGraphicFramePr>
            <a:graphicFrameLocks/>
          </p:cNvGraphicFramePr>
          <p:nvPr/>
        </p:nvGraphicFramePr>
        <p:xfrm>
          <a:off x="2547938" y="1039813"/>
          <a:ext cx="4522787" cy="488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3" imgW="4523624" imgH="4889416" progId="Excel.Chart.8">
                  <p:embed/>
                </p:oleObj>
              </mc:Choice>
              <mc:Fallback>
                <p:oleObj r:id="rId3" imgW="4523624" imgH="488941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7938" y="1039813"/>
                        <a:ext cx="4522787" cy="488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916238" y="620713"/>
            <a:ext cx="4124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200" i="1">
                <a:solidFill>
                  <a:srgbClr val="7F7F7F"/>
                </a:solidFill>
              </a:rPr>
              <a:t>Dokázal/a byste vyjmenovat tři z našich UNESCO památek?</a:t>
            </a:r>
          </a:p>
        </p:txBody>
      </p:sp>
      <p:sp>
        <p:nvSpPr>
          <p:cNvPr id="2" name="Ovál 1"/>
          <p:cNvSpPr/>
          <p:nvPr/>
        </p:nvSpPr>
        <p:spPr>
          <a:xfrm>
            <a:off x="3563938" y="4221163"/>
            <a:ext cx="1584325" cy="43180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618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539750" y="188913"/>
            <a:ext cx="8424863" cy="441325"/>
          </a:xfrm>
          <a:prstGeom prst="rect">
            <a:avLst/>
          </a:prstGeom>
        </p:spPr>
        <p:txBody>
          <a:bodyPr/>
          <a:lstStyle/>
          <a:p>
            <a:r>
              <a:rPr lang="cs-CZ" altLang="cs-CZ" sz="2800" smtClean="0">
                <a:solidFill>
                  <a:srgbClr val="FF0000"/>
                </a:solidFill>
              </a:rPr>
              <a:t>České památky UNESCO – znalost a návštěvnost</a:t>
            </a:r>
            <a:endParaRPr lang="cs-CZ" altLang="cs-CZ" sz="1600" smtClean="0">
              <a:solidFill>
                <a:srgbClr val="FF0000"/>
              </a:solidFill>
            </a:endParaRPr>
          </a:p>
        </p:txBody>
      </p:sp>
      <p:graphicFrame>
        <p:nvGraphicFramePr>
          <p:cNvPr id="10244" name="Content Placeholder 4"/>
          <p:cNvGraphicFramePr>
            <a:graphicFrameLocks/>
          </p:cNvGraphicFramePr>
          <p:nvPr/>
        </p:nvGraphicFramePr>
        <p:xfrm>
          <a:off x="2433638" y="1306513"/>
          <a:ext cx="4384675" cy="469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r:id="rId3" imgW="4389500" imgH="4694327" progId="Excel.Chart.8">
                  <p:embed/>
                </p:oleObj>
              </mc:Choice>
              <mc:Fallback>
                <p:oleObj r:id="rId3" imgW="4389500" imgH="469432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1306513"/>
                        <a:ext cx="4384675" cy="4694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617788" y="757238"/>
            <a:ext cx="4978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i="1">
                <a:solidFill>
                  <a:srgbClr val="7F7F7F"/>
                </a:solidFill>
              </a:rPr>
              <a:t>Navštívil/a jste v posledních pěti letech některou českou památku UNESCO, tj. tato památka byla převažujícím důvodem Vaší návštěvy?</a:t>
            </a:r>
          </a:p>
        </p:txBody>
      </p:sp>
      <p:sp>
        <p:nvSpPr>
          <p:cNvPr id="11" name="Ovál 10"/>
          <p:cNvSpPr/>
          <p:nvPr/>
        </p:nvSpPr>
        <p:spPr>
          <a:xfrm>
            <a:off x="3708400" y="4292600"/>
            <a:ext cx="1584325" cy="431800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698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2"/>
          <p:cNvSpPr>
            <a:spLocks noGrp="1"/>
          </p:cNvSpPr>
          <p:nvPr>
            <p:ph type="title" idx="4294967295"/>
          </p:nvPr>
        </p:nvSpPr>
        <p:spPr>
          <a:xfrm>
            <a:off x="684213" y="260350"/>
            <a:ext cx="7848600" cy="704850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r>
              <a:rPr lang="cs-CZ" altLang="cs-CZ" sz="2400" smtClean="0">
                <a:solidFill>
                  <a:srgbClr val="FF0000"/>
                </a:solidFill>
              </a:rPr>
              <a:t>Telč – letní sezona 2012</a:t>
            </a:r>
          </a:p>
        </p:txBody>
      </p:sp>
      <p:sp>
        <p:nvSpPr>
          <p:cNvPr id="13315" name="Zástupný symbol pro obrázek 11"/>
          <p:cNvSpPr>
            <a:spLocks noGrp="1" noTextEdit="1"/>
          </p:cNvSpPr>
          <p:nvPr>
            <p:ph sz="quarter" idx="4294967295"/>
          </p:nvPr>
        </p:nvSpPr>
        <p:spPr>
          <a:xfrm>
            <a:off x="3995738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13316" name="Zástupný symbol pro obrázek 13"/>
          <p:cNvSpPr>
            <a:spLocks noGrp="1" noTextEdit="1"/>
          </p:cNvSpPr>
          <p:nvPr>
            <p:ph sz="quarter" idx="4294967295"/>
          </p:nvPr>
        </p:nvSpPr>
        <p:spPr>
          <a:xfrm>
            <a:off x="5580063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13317" name="Zástupný symbol pro obrázek 14"/>
          <p:cNvSpPr>
            <a:spLocks noGrp="1" noTextEdit="1"/>
          </p:cNvSpPr>
          <p:nvPr>
            <p:ph sz="quarter" idx="4294967295"/>
          </p:nvPr>
        </p:nvSpPr>
        <p:spPr>
          <a:xfrm>
            <a:off x="7164388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13318" name="Zástupný symbol pro obrázek 15"/>
          <p:cNvSpPr>
            <a:spLocks noGrp="1" noTextEdit="1"/>
          </p:cNvSpPr>
          <p:nvPr>
            <p:ph sz="quarter" idx="4294967295"/>
          </p:nvPr>
        </p:nvSpPr>
        <p:spPr>
          <a:xfrm>
            <a:off x="2411413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13319" name="Zástupný symbol pro obrázek 16"/>
          <p:cNvSpPr>
            <a:spLocks noGrp="1" noTextEdit="1"/>
          </p:cNvSpPr>
          <p:nvPr>
            <p:ph sz="quarter" idx="4294967295"/>
          </p:nvPr>
        </p:nvSpPr>
        <p:spPr>
          <a:xfrm>
            <a:off x="827088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13320" name="Text Box 13"/>
          <p:cNvSpPr txBox="1">
            <a:spLocks noChangeArrowheads="1"/>
          </p:cNvSpPr>
          <p:nvPr/>
        </p:nvSpPr>
        <p:spPr bwMode="auto">
          <a:xfrm>
            <a:off x="6804025" y="5589588"/>
            <a:ext cx="2089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5000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1200"/>
              <a:t>Source: CzechTourism</a:t>
            </a:r>
          </a:p>
        </p:txBody>
      </p:sp>
      <p:graphicFrame>
        <p:nvGraphicFramePr>
          <p:cNvPr id="14" name="Graf 13"/>
          <p:cNvGraphicFramePr>
            <a:graphicFrameLocks/>
          </p:cNvGraphicFramePr>
          <p:nvPr/>
        </p:nvGraphicFramePr>
        <p:xfrm>
          <a:off x="611560" y="1196752"/>
          <a:ext cx="7488832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981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/>
              <a:t>Portrét</a:t>
            </a:r>
            <a:r>
              <a:rPr lang="cs-CZ" sz="1000" i="1" dirty="0"/>
              <a:t> </a:t>
            </a:r>
            <a:r>
              <a:rPr lang="cs-CZ" sz="1000" dirty="0"/>
              <a:t>rodiny hraběte Leopolda II. Karla Podstatzky-</a:t>
            </a:r>
            <a:r>
              <a:rPr lang="cs-CZ" sz="1000" dirty="0" err="1"/>
              <a:t>Lichtensteina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7" y="983412"/>
            <a:ext cx="6950431" cy="506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8020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2"/>
          <p:cNvSpPr>
            <a:spLocks noGrp="1"/>
          </p:cNvSpPr>
          <p:nvPr>
            <p:ph type="title" idx="4294967295"/>
          </p:nvPr>
        </p:nvSpPr>
        <p:spPr>
          <a:xfrm>
            <a:off x="684213" y="260350"/>
            <a:ext cx="7848600" cy="704850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r>
              <a:rPr lang="cs-CZ" altLang="cs-CZ" sz="2400" smtClean="0">
                <a:solidFill>
                  <a:srgbClr val="FF0000"/>
                </a:solidFill>
              </a:rPr>
              <a:t>Telč – letní sezona 2012, víkend vs. pracovní den</a:t>
            </a:r>
          </a:p>
        </p:txBody>
      </p:sp>
      <p:sp>
        <p:nvSpPr>
          <p:cNvPr id="14339" name="Zástupný symbol pro obrázek 11"/>
          <p:cNvSpPr>
            <a:spLocks noGrp="1" noTextEdit="1"/>
          </p:cNvSpPr>
          <p:nvPr>
            <p:ph sz="quarter" idx="4294967295"/>
          </p:nvPr>
        </p:nvSpPr>
        <p:spPr>
          <a:xfrm>
            <a:off x="3995738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14340" name="Zástupný symbol pro obrázek 13"/>
          <p:cNvSpPr>
            <a:spLocks noGrp="1" noTextEdit="1"/>
          </p:cNvSpPr>
          <p:nvPr>
            <p:ph sz="quarter" idx="4294967295"/>
          </p:nvPr>
        </p:nvSpPr>
        <p:spPr>
          <a:xfrm>
            <a:off x="5580063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14341" name="Zástupný symbol pro obrázek 14"/>
          <p:cNvSpPr>
            <a:spLocks noGrp="1" noTextEdit="1"/>
          </p:cNvSpPr>
          <p:nvPr>
            <p:ph sz="quarter" idx="4294967295"/>
          </p:nvPr>
        </p:nvSpPr>
        <p:spPr>
          <a:xfrm>
            <a:off x="7164388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14342" name="Zástupný symbol pro obrázek 15"/>
          <p:cNvSpPr>
            <a:spLocks noGrp="1" noTextEdit="1"/>
          </p:cNvSpPr>
          <p:nvPr>
            <p:ph sz="quarter" idx="4294967295"/>
          </p:nvPr>
        </p:nvSpPr>
        <p:spPr>
          <a:xfrm>
            <a:off x="2411413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14343" name="Zástupný symbol pro obrázek 16"/>
          <p:cNvSpPr>
            <a:spLocks noGrp="1" noTextEdit="1"/>
          </p:cNvSpPr>
          <p:nvPr>
            <p:ph sz="quarter" idx="4294967295"/>
          </p:nvPr>
        </p:nvSpPr>
        <p:spPr>
          <a:xfrm>
            <a:off x="827088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pic>
        <p:nvPicPr>
          <p:cNvPr id="143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57263"/>
            <a:ext cx="841057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7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2"/>
          <p:cNvSpPr>
            <a:spLocks noGrp="1"/>
          </p:cNvSpPr>
          <p:nvPr>
            <p:ph type="title" idx="4294967295"/>
          </p:nvPr>
        </p:nvSpPr>
        <p:spPr>
          <a:xfrm>
            <a:off x="684213" y="333375"/>
            <a:ext cx="7848600" cy="704850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r>
              <a:rPr lang="cs-CZ" altLang="cs-CZ" sz="2400" smtClean="0">
                <a:solidFill>
                  <a:srgbClr val="FF0000"/>
                </a:solidFill>
              </a:rPr>
              <a:t>Telč – letní sezona 2012, zahraniční návštěvníci dle národnosti</a:t>
            </a:r>
            <a:br>
              <a:rPr lang="cs-CZ" altLang="cs-CZ" sz="2400" smtClean="0">
                <a:solidFill>
                  <a:srgbClr val="FF0000"/>
                </a:solidFill>
              </a:rPr>
            </a:br>
            <a:endParaRPr lang="cs-CZ" altLang="cs-CZ" sz="2400" smtClean="0">
              <a:solidFill>
                <a:srgbClr val="FF0000"/>
              </a:solidFill>
            </a:endParaRPr>
          </a:p>
        </p:txBody>
      </p:sp>
      <p:sp>
        <p:nvSpPr>
          <p:cNvPr id="15363" name="Zástupný symbol pro obrázek 11"/>
          <p:cNvSpPr>
            <a:spLocks noGrp="1" noTextEdit="1"/>
          </p:cNvSpPr>
          <p:nvPr>
            <p:ph sz="quarter" idx="4294967295"/>
          </p:nvPr>
        </p:nvSpPr>
        <p:spPr>
          <a:xfrm>
            <a:off x="3995738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15364" name="Zástupný symbol pro obrázek 13"/>
          <p:cNvSpPr>
            <a:spLocks noGrp="1" noTextEdit="1"/>
          </p:cNvSpPr>
          <p:nvPr>
            <p:ph sz="quarter" idx="4294967295"/>
          </p:nvPr>
        </p:nvSpPr>
        <p:spPr>
          <a:xfrm>
            <a:off x="5580063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15365" name="Zástupný symbol pro obrázek 14"/>
          <p:cNvSpPr>
            <a:spLocks noGrp="1" noTextEdit="1"/>
          </p:cNvSpPr>
          <p:nvPr>
            <p:ph sz="quarter" idx="4294967295"/>
          </p:nvPr>
        </p:nvSpPr>
        <p:spPr>
          <a:xfrm>
            <a:off x="7164388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15366" name="Zástupný symbol pro obrázek 15"/>
          <p:cNvSpPr>
            <a:spLocks noGrp="1" noTextEdit="1"/>
          </p:cNvSpPr>
          <p:nvPr>
            <p:ph sz="quarter" idx="4294967295"/>
          </p:nvPr>
        </p:nvSpPr>
        <p:spPr>
          <a:xfrm>
            <a:off x="2411413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15367" name="Zástupný symbol pro obrázek 16"/>
          <p:cNvSpPr>
            <a:spLocks noGrp="1" noTextEdit="1"/>
          </p:cNvSpPr>
          <p:nvPr>
            <p:ph sz="quarter" idx="4294967295"/>
          </p:nvPr>
        </p:nvSpPr>
        <p:spPr>
          <a:xfrm>
            <a:off x="827088" y="5949950"/>
            <a:ext cx="1152525" cy="86360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graphicFrame>
        <p:nvGraphicFramePr>
          <p:cNvPr id="9" name="Graf 8"/>
          <p:cNvGraphicFramePr>
            <a:graphicFrameLocks/>
          </p:cNvGraphicFramePr>
          <p:nvPr/>
        </p:nvGraphicFramePr>
        <p:xfrm>
          <a:off x="683568" y="1196752"/>
          <a:ext cx="756084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916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2"/>
          <p:cNvSpPr>
            <a:spLocks noGrp="1"/>
          </p:cNvSpPr>
          <p:nvPr>
            <p:ph type="title" idx="4294967295"/>
          </p:nvPr>
        </p:nvSpPr>
        <p:spPr>
          <a:xfrm>
            <a:off x="684213" y="333375"/>
            <a:ext cx="7848600" cy="704850"/>
          </a:xfrm>
          <a:prstGeom prst="rect">
            <a:avLst/>
          </a:prstGeom>
        </p:spPr>
        <p:txBody>
          <a:bodyPr lIns="91440" tIns="45720" rIns="91440" bIns="45720" anchor="ctr"/>
          <a:lstStyle/>
          <a:p>
            <a:r>
              <a:rPr lang="cs-CZ" altLang="cs-CZ" sz="2400" smtClean="0">
                <a:solidFill>
                  <a:srgbClr val="FF0000"/>
                </a:solidFill>
              </a:rPr>
              <a:t>Telč – letní sezona 2012, denní návštěvnost</a:t>
            </a:r>
            <a:br>
              <a:rPr lang="cs-CZ" altLang="cs-CZ" sz="2400" smtClean="0">
                <a:solidFill>
                  <a:srgbClr val="FF0000"/>
                </a:solidFill>
              </a:rPr>
            </a:br>
            <a:endParaRPr lang="cs-CZ" altLang="cs-CZ" sz="2400" smtClean="0">
              <a:solidFill>
                <a:srgbClr val="FF0000"/>
              </a:solidFill>
            </a:endParaRPr>
          </a:p>
        </p:txBody>
      </p:sp>
      <p:graphicFrame>
        <p:nvGraphicFramePr>
          <p:cNvPr id="10" name="Graf 9"/>
          <p:cNvGraphicFramePr>
            <a:graphicFrameLocks/>
          </p:cNvGraphicFramePr>
          <p:nvPr/>
        </p:nvGraphicFramePr>
        <p:xfrm>
          <a:off x="179512" y="692696"/>
          <a:ext cx="8568952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vál 1"/>
          <p:cNvSpPr/>
          <p:nvPr/>
        </p:nvSpPr>
        <p:spPr>
          <a:xfrm>
            <a:off x="4211638" y="2474913"/>
            <a:ext cx="720725" cy="720725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5867400" y="1557338"/>
            <a:ext cx="720725" cy="719137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3816350" y="1952625"/>
            <a:ext cx="1511300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cs-CZ" dirty="0">
                <a:solidFill>
                  <a:schemeClr val="tx2"/>
                </a:solidFill>
              </a:rPr>
              <a:t>Jarmark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5327650" y="1025525"/>
            <a:ext cx="1836738" cy="4587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cs-CZ" dirty="0">
                <a:solidFill>
                  <a:schemeClr val="tx2"/>
                </a:solidFill>
              </a:rPr>
              <a:t>Telčské parní léto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057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3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5"/>
          <p:cNvSpPr>
            <a:spLocks noGrp="1"/>
          </p:cNvSpPr>
          <p:nvPr>
            <p:ph type="subTitle" idx="11"/>
          </p:nvPr>
        </p:nvSpPr>
        <p:spPr>
          <a:xfrm>
            <a:off x="1405467" y="5578820"/>
            <a:ext cx="4633023" cy="718463"/>
          </a:xfrm>
        </p:spPr>
        <p:txBody>
          <a:bodyPr/>
          <a:lstStyle/>
          <a:p>
            <a:r>
              <a:rPr lang="cs-CZ" sz="1200" dirty="0" smtClean="0"/>
              <a:t>Fotografie: Archiv NPÚ ÚOP Telč, SZ Telč, </a:t>
            </a:r>
          </a:p>
          <a:p>
            <a:r>
              <a:rPr lang="cs-CZ" sz="1200" dirty="0" smtClean="0"/>
              <a:t>M. Indrová, P. a M. Veličkovi, V. Mašát</a:t>
            </a:r>
            <a:endParaRPr lang="cs-CZ" sz="12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Martina Indrová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www.npu.cz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1414732" y="2493034"/>
            <a:ext cx="3217653" cy="415498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cs-CZ" sz="2400" b="1" dirty="0" smtClean="0"/>
              <a:t>Děkuji za pozornost </a:t>
            </a:r>
            <a:r>
              <a:rPr lang="cs-CZ" sz="2400" b="1" dirty="0" smtClean="0">
                <a:sym typeface="Wingdings"/>
              </a:rPr>
              <a:t>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77734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/>
              <a:t>Leopold III. hrabě Podstatzky-</a:t>
            </a:r>
            <a:r>
              <a:rPr lang="cs-CZ" sz="1000" dirty="0" err="1"/>
              <a:t>Lichtenstein</a:t>
            </a:r>
            <a:r>
              <a:rPr lang="cs-CZ" sz="1000" dirty="0"/>
              <a:t> s manželkou </a:t>
            </a:r>
            <a:r>
              <a:rPr lang="cs-CZ" sz="1000" dirty="0" smtClean="0"/>
              <a:t>Marií </a:t>
            </a:r>
            <a:r>
              <a:rPr lang="cs-CZ" sz="1000" dirty="0" err="1" smtClean="0"/>
              <a:t>Nicolasine</a:t>
            </a:r>
            <a:r>
              <a:rPr lang="cs-CZ" sz="1000" dirty="0" smtClean="0"/>
              <a:t> </a:t>
            </a:r>
            <a:r>
              <a:rPr lang="cs-CZ" sz="1000" dirty="0" err="1"/>
              <a:t>roz</a:t>
            </a:r>
            <a:r>
              <a:rPr lang="cs-CZ" sz="1000" dirty="0"/>
              <a:t>. </a:t>
            </a:r>
            <a:r>
              <a:rPr lang="cs-CZ" sz="1000" dirty="0" err="1"/>
              <a:t>Thun-Hohenstein</a:t>
            </a:r>
            <a:r>
              <a:rPr lang="cs-CZ" sz="1000" dirty="0"/>
              <a:t>, Adolf </a:t>
            </a:r>
            <a:r>
              <a:rPr lang="cs-CZ" sz="1000" dirty="0" err="1"/>
              <a:t>Pirsch</a:t>
            </a:r>
            <a:r>
              <a:rPr lang="cs-CZ" sz="1000" dirty="0"/>
              <a:t> 1895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22" y="1242205"/>
            <a:ext cx="3824554" cy="459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1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b="1" dirty="0"/>
              <a:t>Leopold IV. </a:t>
            </a:r>
            <a:r>
              <a:rPr lang="cs-CZ" sz="1000" b="1" dirty="0" smtClean="0"/>
              <a:t>Podstatzky-</a:t>
            </a:r>
            <a:r>
              <a:rPr lang="cs-CZ" sz="1000" b="1" dirty="0" err="1" smtClean="0"/>
              <a:t>Lichtenstein</a:t>
            </a:r>
            <a:r>
              <a:rPr lang="cs-CZ" sz="1000" b="1" dirty="0" smtClean="0"/>
              <a:t> </a:t>
            </a:r>
            <a:r>
              <a:rPr lang="cs-CZ" sz="1000" dirty="0" smtClean="0"/>
              <a:t>(1903 </a:t>
            </a:r>
            <a:r>
              <a:rPr lang="cs-CZ" sz="1000" dirty="0"/>
              <a:t>– </a:t>
            </a:r>
            <a:r>
              <a:rPr lang="cs-CZ" sz="1000" dirty="0" smtClean="0"/>
              <a:t> </a:t>
            </a:r>
            <a:r>
              <a:rPr lang="cs-CZ" sz="1000" dirty="0"/>
              <a:t>1979</a:t>
            </a:r>
            <a:r>
              <a:rPr lang="cs-CZ" sz="1000" dirty="0" smtClean="0"/>
              <a:t>)		                          Marie </a:t>
            </a:r>
            <a:r>
              <a:rPr lang="cs-CZ" sz="1000" dirty="0" err="1" smtClean="0"/>
              <a:t>Margarete</a:t>
            </a:r>
            <a:r>
              <a:rPr lang="cs-CZ" sz="1000" dirty="0" smtClean="0"/>
              <a:t> Podstatzky-</a:t>
            </a:r>
            <a:r>
              <a:rPr lang="cs-CZ" sz="1000" dirty="0" err="1" smtClean="0"/>
              <a:t>Lichtenstein</a:t>
            </a:r>
            <a:r>
              <a:rPr lang="cs-CZ" sz="1000" dirty="0"/>
              <a:t>, </a:t>
            </a:r>
            <a:r>
              <a:rPr lang="cs-CZ" sz="1000" dirty="0" err="1"/>
              <a:t>roz</a:t>
            </a:r>
            <a:r>
              <a:rPr lang="cs-CZ" sz="1000" dirty="0"/>
              <a:t>. </a:t>
            </a:r>
            <a:r>
              <a:rPr lang="cs-CZ" sz="1000" b="1" dirty="0" err="1" smtClean="0"/>
              <a:t>Kinsky</a:t>
            </a:r>
            <a:r>
              <a:rPr lang="cs-CZ" sz="1000" b="1" dirty="0"/>
              <a:t> </a:t>
            </a:r>
            <a:r>
              <a:rPr lang="cs-CZ" sz="1000" dirty="0" smtClean="0"/>
              <a:t>(1912 </a:t>
            </a:r>
            <a:r>
              <a:rPr lang="cs-CZ" sz="1000" dirty="0"/>
              <a:t>– </a:t>
            </a:r>
            <a:r>
              <a:rPr lang="cs-CZ" sz="1000" dirty="0" smtClean="0"/>
              <a:t>1994</a:t>
            </a:r>
            <a:r>
              <a:rPr lang="cs-CZ" sz="1000" dirty="0"/>
              <a:t>)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36" y="1683499"/>
            <a:ext cx="3621745" cy="362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624" y="1670559"/>
            <a:ext cx="3613119" cy="361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710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2050" name="Picture 2" descr="D:\ADATA NH13\FOTOARCHIV\Grant KÚ foto\TELČ\MPR výstava 2010\4 Zámek\1. zámek nádvoří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04" y="1178584"/>
            <a:ext cx="7651272" cy="46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342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smtClean="0">
                <a:solidFill>
                  <a:prstClr val="black"/>
                </a:solidFill>
              </a:rPr>
              <a:t>		1939					2017</a:t>
            </a:r>
          </a:p>
        </p:txBody>
      </p:sp>
      <p:pic>
        <p:nvPicPr>
          <p:cNvPr id="3074" name="Picture 2" descr="D:\ADATA NH13\FOTOARCHIV\Grant KÚ foto\TELČ\MPR výstava 2010\4 Zámek\6. záme 1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" y="1826851"/>
            <a:ext cx="4620625" cy="293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ADATA NH13\FOTOARCHIV\Grant KÚ foto\TELČ\Telč zámek\P7224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297" y="1744918"/>
            <a:ext cx="4017814" cy="30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535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8436" name="Picture 2" descr="C:\Users\Martina Veselá\Desktop\Telč\B_hrabe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89138"/>
            <a:ext cx="4392613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 descr="C:\Users\Martina Veselá\Desktop\Telč\B_hrabe_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89138"/>
            <a:ext cx="4319587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44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vět renesančního kavalíra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1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tlCol="0">
        <a:spAutoFit/>
      </a:bodyPr>
      <a:lstStyle>
        <a:defPPr>
          <a:defRPr sz="35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PU_sablona prezentace_v1.potx" id="{3975CE6D-B640-4919-9671-46B4B0520C45}" vid="{B8A9AD8B-383E-475E-9EC9-8E17F167BCB7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zech Tourism - prezentace potx 1">
    <a:dk1>
      <a:srgbClr val="003C78"/>
    </a:dk1>
    <a:lt1>
      <a:srgbClr val="FFFFFF"/>
    </a:lt1>
    <a:dk2>
      <a:srgbClr val="E6001E"/>
    </a:dk2>
    <a:lt2>
      <a:srgbClr val="E7F4FA"/>
    </a:lt2>
    <a:accent1>
      <a:srgbClr val="F7B2BB"/>
    </a:accent1>
    <a:accent2>
      <a:srgbClr val="E7F4FA"/>
    </a:accent2>
    <a:accent3>
      <a:srgbClr val="FFFFFF"/>
    </a:accent3>
    <a:accent4>
      <a:srgbClr val="003265"/>
    </a:accent4>
    <a:accent5>
      <a:srgbClr val="FAD5DA"/>
    </a:accent5>
    <a:accent6>
      <a:srgbClr val="D1DDE3"/>
    </a:accent6>
    <a:hlink>
      <a:srgbClr val="003C78"/>
    </a:hlink>
    <a:folHlink>
      <a:srgbClr val="178FCF"/>
    </a:folHlink>
  </a:clrScheme>
  <a:fontScheme name="Czech Tourism - prezentace potx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zech Tourism - prezentace potx 1">
    <a:dk1>
      <a:srgbClr val="003C78"/>
    </a:dk1>
    <a:lt1>
      <a:srgbClr val="FFFFFF"/>
    </a:lt1>
    <a:dk2>
      <a:srgbClr val="E6001E"/>
    </a:dk2>
    <a:lt2>
      <a:srgbClr val="E7F4FA"/>
    </a:lt2>
    <a:accent1>
      <a:srgbClr val="F7B2BB"/>
    </a:accent1>
    <a:accent2>
      <a:srgbClr val="E7F4FA"/>
    </a:accent2>
    <a:accent3>
      <a:srgbClr val="FFFFFF"/>
    </a:accent3>
    <a:accent4>
      <a:srgbClr val="003265"/>
    </a:accent4>
    <a:accent5>
      <a:srgbClr val="FAD5DA"/>
    </a:accent5>
    <a:accent6>
      <a:srgbClr val="D1DDE3"/>
    </a:accent6>
    <a:hlink>
      <a:srgbClr val="003C78"/>
    </a:hlink>
    <a:folHlink>
      <a:srgbClr val="178FCF"/>
    </a:folHlink>
  </a:clrScheme>
  <a:fontScheme name="Czech Tourism - prezentace potx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zech Tourism - prezentace potx 1">
    <a:dk1>
      <a:srgbClr val="003C78"/>
    </a:dk1>
    <a:lt1>
      <a:srgbClr val="FFFFFF"/>
    </a:lt1>
    <a:dk2>
      <a:srgbClr val="E6001E"/>
    </a:dk2>
    <a:lt2>
      <a:srgbClr val="E7F4FA"/>
    </a:lt2>
    <a:accent1>
      <a:srgbClr val="F7B2BB"/>
    </a:accent1>
    <a:accent2>
      <a:srgbClr val="E7F4FA"/>
    </a:accent2>
    <a:accent3>
      <a:srgbClr val="FFFFFF"/>
    </a:accent3>
    <a:accent4>
      <a:srgbClr val="003265"/>
    </a:accent4>
    <a:accent5>
      <a:srgbClr val="FAD5DA"/>
    </a:accent5>
    <a:accent6>
      <a:srgbClr val="D1DDE3"/>
    </a:accent6>
    <a:hlink>
      <a:srgbClr val="003C78"/>
    </a:hlink>
    <a:folHlink>
      <a:srgbClr val="178FCF"/>
    </a:folHlink>
  </a:clrScheme>
  <a:fontScheme name="Czech Tourism - prezentace potx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Svět renesančního kavalíra</Template>
  <TotalTime>559</TotalTime>
  <Words>204</Words>
  <Application>Microsoft Office PowerPoint</Application>
  <PresentationFormat>Předvádění na obrazovce (4:3)</PresentationFormat>
  <Paragraphs>55</Paragraphs>
  <Slides>43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Wingdings</vt:lpstr>
      <vt:lpstr>Svět renesančního kavalíra</vt:lpstr>
      <vt:lpstr>Graf aplikace Microsoft Excel</vt:lpstr>
      <vt:lpstr>Procházka panstvím Telč 2. část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Monitoring návštěvnosti v České republice (zdroj: CzechTourism)</vt:lpstr>
      <vt:lpstr>Návštěvnost podle typu památek</vt:lpstr>
      <vt:lpstr>České památky UNESCO – znalost a návštěvnost</vt:lpstr>
      <vt:lpstr>České památky UNESCO – znalost a návštěvnost</vt:lpstr>
      <vt:lpstr>Telč – letní sezona 2012</vt:lpstr>
      <vt:lpstr>Telč – letní sezona 2012, víkend vs. pracovní den</vt:lpstr>
      <vt:lpstr>Telč – letní sezona 2012, zahraniční návštěvníci dle národnosti </vt:lpstr>
      <vt:lpstr>Telč – letní sezona 2012, denní návštěvnost </vt:lpstr>
      <vt:lpstr>Prezentace aplikace PowerPoint</vt:lpstr>
    </vt:vector>
  </TitlesOfParts>
  <Manager>Národní památkový ústav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Svět renesančního kavalíra</dc:title>
  <dc:creator>Martina Indrová</dc:creator>
  <cp:lastModifiedBy>Dykastová</cp:lastModifiedBy>
  <cp:revision>53</cp:revision>
  <dcterms:created xsi:type="dcterms:W3CDTF">2017-09-14T07:38:55Z</dcterms:created>
  <dcterms:modified xsi:type="dcterms:W3CDTF">2020-04-29T12:48:26Z</dcterms:modified>
</cp:coreProperties>
</file>