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4"/>
  </p:notesMasterIdLst>
  <p:sldIdLst>
    <p:sldId id="256" r:id="rId3"/>
    <p:sldId id="257" r:id="rId4"/>
    <p:sldId id="258" r:id="rId5"/>
    <p:sldId id="282" r:id="rId6"/>
    <p:sldId id="281" r:id="rId7"/>
    <p:sldId id="304" r:id="rId8"/>
    <p:sldId id="323" r:id="rId9"/>
    <p:sldId id="264" r:id="rId10"/>
    <p:sldId id="266" r:id="rId11"/>
    <p:sldId id="283" r:id="rId12"/>
    <p:sldId id="284" r:id="rId13"/>
    <p:sldId id="285" r:id="rId14"/>
    <p:sldId id="269" r:id="rId15"/>
    <p:sldId id="327" r:id="rId16"/>
    <p:sldId id="326" r:id="rId17"/>
    <p:sldId id="274" r:id="rId18"/>
    <p:sldId id="275" r:id="rId19"/>
    <p:sldId id="277" r:id="rId20"/>
    <p:sldId id="308" r:id="rId21"/>
    <p:sldId id="311" r:id="rId22"/>
    <p:sldId id="310" r:id="rId23"/>
    <p:sldId id="312" r:id="rId24"/>
    <p:sldId id="320" r:id="rId25"/>
    <p:sldId id="279" r:id="rId26"/>
    <p:sldId id="280" r:id="rId27"/>
    <p:sldId id="289" r:id="rId28"/>
    <p:sldId id="321" r:id="rId29"/>
    <p:sldId id="324" r:id="rId30"/>
    <p:sldId id="322" r:id="rId31"/>
    <p:sldId id="325" r:id="rId32"/>
    <p:sldId id="290" r:id="rId33"/>
    <p:sldId id="291" r:id="rId34"/>
    <p:sldId id="292" r:id="rId35"/>
    <p:sldId id="295" r:id="rId36"/>
    <p:sldId id="296" r:id="rId37"/>
    <p:sldId id="298" r:id="rId38"/>
    <p:sldId id="299" r:id="rId39"/>
    <p:sldId id="300" r:id="rId40"/>
    <p:sldId id="328" r:id="rId41"/>
    <p:sldId id="314" r:id="rId42"/>
    <p:sldId id="332" r:id="rId43"/>
    <p:sldId id="301" r:id="rId44"/>
    <p:sldId id="317" r:id="rId45"/>
    <p:sldId id="316" r:id="rId46"/>
    <p:sldId id="315" r:id="rId47"/>
    <p:sldId id="302" r:id="rId48"/>
    <p:sldId id="303" r:id="rId49"/>
    <p:sldId id="318" r:id="rId50"/>
    <p:sldId id="329" r:id="rId51"/>
    <p:sldId id="330" r:id="rId52"/>
    <p:sldId id="331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  <p:cmAuthor id="1" name="Michal Urban" initials="M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>
      <p:cViewPr varScale="1">
        <p:scale>
          <a:sx n="93" d="100"/>
          <a:sy n="9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4FBBB-F503-4BA8-87D6-6999B3CC5059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5B716-AB1C-4474-937B-1F1D0006B1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18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6A33-4881-4A2C-9C94-B4DCEC77495D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290-CE7F-42A7-BADB-568E103DA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68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6A33-4881-4A2C-9C94-B4DCEC77495D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290-CE7F-42A7-BADB-568E103DA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20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6A33-4881-4A2C-9C94-B4DCEC77495D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290-CE7F-42A7-BADB-568E103DA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16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5AAA-9808-4368-9E0B-022457BD5D5A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F80F-A50E-4262-9F7C-70A5DDF25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6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5AAA-9808-4368-9E0B-022457BD5D5A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F80F-A50E-4262-9F7C-70A5DDF25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28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5AAA-9808-4368-9E0B-022457BD5D5A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F80F-A50E-4262-9F7C-70A5DDF25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54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5AAA-9808-4368-9E0B-022457BD5D5A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F80F-A50E-4262-9F7C-70A5DDF25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40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5AAA-9808-4368-9E0B-022457BD5D5A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F80F-A50E-4262-9F7C-70A5DDF25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582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5AAA-9808-4368-9E0B-022457BD5D5A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F80F-A50E-4262-9F7C-70A5DDF25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356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5AAA-9808-4368-9E0B-022457BD5D5A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F80F-A50E-4262-9F7C-70A5DDF25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660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5AAA-9808-4368-9E0B-022457BD5D5A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F80F-A50E-4262-9F7C-70A5DDF25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04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6A33-4881-4A2C-9C94-B4DCEC77495D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290-CE7F-42A7-BADB-568E103DA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056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5AAA-9808-4368-9E0B-022457BD5D5A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F80F-A50E-4262-9F7C-70A5DDF25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174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5AAA-9808-4368-9E0B-022457BD5D5A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F80F-A50E-4262-9F7C-70A5DDF25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7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5AAA-9808-4368-9E0B-022457BD5D5A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F80F-A50E-4262-9F7C-70A5DDF25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16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6A33-4881-4A2C-9C94-B4DCEC77495D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290-CE7F-42A7-BADB-568E103DA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75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6A33-4881-4A2C-9C94-B4DCEC77495D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290-CE7F-42A7-BADB-568E103DA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44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6A33-4881-4A2C-9C94-B4DCEC77495D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290-CE7F-42A7-BADB-568E103DA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7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6A33-4881-4A2C-9C94-B4DCEC77495D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290-CE7F-42A7-BADB-568E103DA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52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6A33-4881-4A2C-9C94-B4DCEC77495D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290-CE7F-42A7-BADB-568E103DA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66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6A33-4881-4A2C-9C94-B4DCEC77495D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290-CE7F-42A7-BADB-568E103DA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1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6A33-4881-4A2C-9C94-B4DCEC77495D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18290-CE7F-42A7-BADB-568E103DA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35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B6A33-4881-4A2C-9C94-B4DCEC77495D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18290-CE7F-42A7-BADB-568E103DA9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37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65AAA-9808-4368-9E0B-022457BD5D5A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F80F-A50E-4262-9F7C-70A5DDF256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89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obcanskyzakonik.justice.cz/infocentrum/informacni-brozury/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obcanskyzakonik.justice.cz/infocentrum/media/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obcanskyzakonik.justice.cz/infocentrum/caste-dotazy/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1url.cz/VBs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ceskatelevize.cz/ivysilani/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ceskatelevize.cz/porady/1100492707-na-stope/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417682789-tisnova-linka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ceskatelevize.cz/porady/10417682789-tisnova-linka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ceskatelevize.cz/porady/10117034229-168-hodin/214411058250406/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justice.cz/animace/sousedi.html" TargetMode="External"/><Relationship Id="rId2" Type="http://schemas.openxmlformats.org/officeDocument/2006/relationships/hyperlink" Target="http://portal.justice.cz/animace/pujcka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portal.justice.cz/animace/rozvod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portal.gov.cz/portal/obcan/situace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zakonyprolidi.cz/" TargetMode="Externa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www.vzory.cz/" TargetMode="Externa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www.obcan.ecn.cz/" TargetMode="Externa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www.jsns.cz/" TargetMode="Externa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pp.prf.cuni.cz/weblinks.php?cat_id=2&amp;weblink_id=26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rozhlas.cz/cro6/porady/_porad/3182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www.vychovakobcanstvi.cz/pvo/lekce" TargetMode="Externa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://streetlaw.livepreview.cz/lekce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portal.justice.cz/Justice2/Uvod/uvod.aspx" TargetMode="Externa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://1url.cz/PBs6" TargetMode="Externa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ychovakobcanstvi.cz/pvo/materialy" TargetMode="External"/><Relationship Id="rId2" Type="http://schemas.openxmlformats.org/officeDocument/2006/relationships/hyperlink" Target="http://www.partnersczech.cz/cs/publikace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mladezvakci.cz/publikace/" TargetMode="External"/><Relationship Id="rId4" Type="http://schemas.openxmlformats.org/officeDocument/2006/relationships/hyperlink" Target="http://varianty.cz/index.php?id=16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://streetlaw.eu/dokumenty/2/" TargetMode="Externa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://ucebnice.fraus.cz/obcanska-vychova-8-pro-zs-a-vg-nova-generace-uc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nalus.usoud.cz/Search/Search.aspx" TargetMode="Externa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://www.streetlaw.eu/" TargetMode="Externa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://www.streetlaw.eu/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bcanskyzakonik.justice.cz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C000"/>
                </a:solidFill>
                <a:latin typeface="Corbel" panose="020B0503020204020204" pitchFamily="34" charset="0"/>
              </a:rPr>
              <a:t>Podle čeho učit právo?</a:t>
            </a:r>
            <a:endParaRPr lang="cs-CZ" b="1" dirty="0">
              <a:solidFill>
                <a:srgbClr val="FFC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FFC000"/>
                </a:solidFill>
                <a:latin typeface="Corbel" panose="020B0503020204020204" pitchFamily="34" charset="0"/>
              </a:rPr>
              <a:t>Z jakých zdrojů čerpat, kde hledat, čemu věřit</a:t>
            </a:r>
            <a:r>
              <a:rPr lang="cs-CZ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endParaRPr lang="cs-CZ" dirty="0" smtClean="0">
              <a:solidFill>
                <a:srgbClr val="FFC000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JUDr. Mgr. Michal Urban, Ph.D.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08720"/>
            <a:ext cx="398884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cs-CZ" sz="2600" dirty="0" smtClean="0">
                <a:solidFill>
                  <a:schemeClr val="bg1"/>
                </a:solidFill>
                <a:latin typeface="Corbel" panose="020B0503020204020204" pitchFamily="34" charset="0"/>
              </a:rPr>
              <a:t>nformační </a:t>
            </a: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</a:rPr>
              <a:t>brožury (</a:t>
            </a: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http://obcanskyzakonik.justice.cz/infocentrum/</a:t>
            </a:r>
            <a:r>
              <a:rPr lang="cs-CZ" sz="2600" dirty="0" err="1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informacni-brozury</a:t>
            </a:r>
            <a:r>
              <a:rPr lang="cs-CZ" sz="2600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/</a:t>
            </a:r>
            <a:r>
              <a:rPr lang="cs-CZ" sz="2600" dirty="0" smtClean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  <a:endParaRPr lang="cs-CZ" sz="2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59" y="0"/>
            <a:ext cx="5122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cs-CZ" sz="2600" dirty="0" smtClean="0">
                <a:solidFill>
                  <a:schemeClr val="bg1"/>
                </a:solidFill>
                <a:latin typeface="Corbel" panose="020B0503020204020204" pitchFamily="34" charset="0"/>
              </a:rPr>
              <a:t>Texty</a:t>
            </a: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</a:rPr>
              <a:t>, které ministerstvo spravedlnosti uveřejňovalo v médiích (</a:t>
            </a: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http://obcanskyzakonik.justice.cz/infocentrum/media/</a:t>
            </a: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60"/>
          <a:stretch/>
        </p:blipFill>
        <p:spPr>
          <a:xfrm>
            <a:off x="248070" y="1326564"/>
            <a:ext cx="8647863" cy="55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cs-CZ" sz="2600" dirty="0" smtClean="0">
                <a:solidFill>
                  <a:schemeClr val="bg1"/>
                </a:solidFill>
                <a:latin typeface="Corbel" panose="020B0503020204020204" pitchFamily="34" charset="0"/>
              </a:rPr>
              <a:t>Konkrétní </a:t>
            </a: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</a:rPr>
              <a:t>dotazy a odpovědi stran zákoníku (</a:t>
            </a: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http://obcanskyzakonik.justice.cz/infocentrum/</a:t>
            </a:r>
            <a:r>
              <a:rPr lang="cs-CZ" sz="2600" dirty="0" err="1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caste</a:t>
            </a: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-dotazy/</a:t>
            </a: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1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" r="167" b="28177"/>
          <a:stretch/>
        </p:blipFill>
        <p:spPr>
          <a:xfrm>
            <a:off x="-29038" y="1449792"/>
            <a:ext cx="9144000" cy="45225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2364"/>
            <a:ext cx="9144000" cy="88563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1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</a:rPr>
              <a:t>Pořady k novému občanskému zákoníku v ČT: </a:t>
            </a: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  <a:hlinkClick r:id="rId4"/>
              </a:rPr>
              <a:t>http://1url.cz/VBsc</a:t>
            </a:r>
            <a:endParaRPr lang="cs-CZ" sz="2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320480" cy="64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885113" cy="1362075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Corbel" panose="020B0503020204020204" pitchFamily="34" charset="0"/>
              </a:rPr>
              <a:t>Informace v médiích</a:t>
            </a:r>
            <a:br>
              <a:rPr lang="cs-CZ" b="1" dirty="0">
                <a:solidFill>
                  <a:srgbClr val="FFC000"/>
                </a:solidFill>
                <a:latin typeface="Corbel" panose="020B0503020204020204" pitchFamily="34" charset="0"/>
              </a:rPr>
            </a:br>
            <a:endParaRPr lang="cs-CZ" b="1" dirty="0">
              <a:solidFill>
                <a:srgbClr val="FFC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4462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</a:rPr>
              <a:t>Archiv České televize (</a:t>
            </a:r>
            <a:r>
              <a:rPr lang="cs-CZ" sz="28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</a:t>
            </a:r>
            <a:r>
              <a:rPr lang="cs-CZ" sz="28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www.ceskatelevize.cz/</a:t>
            </a:r>
            <a:r>
              <a:rPr lang="cs-CZ" sz="2800" u="sng" dirty="0" err="1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ivysilani</a:t>
            </a:r>
            <a:r>
              <a:rPr lang="cs-CZ" sz="2800" u="sng" dirty="0" smtClean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  <a:endParaRPr lang="cs-CZ" sz="2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" y="935758"/>
            <a:ext cx="9144000" cy="592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4462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Na </a:t>
            </a:r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</a:rPr>
              <a:t>stopě (</a:t>
            </a:r>
            <a:r>
              <a:rPr lang="cs-CZ" sz="28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http://www.ceskatelevize.cz/porady/1100492707-na-stope</a:t>
            </a:r>
            <a:r>
              <a:rPr lang="cs-CZ" sz="28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/</a:t>
            </a:r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59782"/>
            <a:ext cx="6122749" cy="54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578"/>
            <a:ext cx="9144000" cy="47727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4462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Tísňová </a:t>
            </a:r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</a:rPr>
              <a:t>linka (</a:t>
            </a:r>
            <a:r>
              <a:rPr lang="cs-CZ" sz="2800" u="sng" dirty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http://www.ceskatelevize.cz/porady/10417682789-tisnova-linka</a:t>
            </a:r>
            <a:r>
              <a:rPr lang="cs-CZ" sz="28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/</a:t>
            </a:r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  <a:endParaRPr lang="cs-CZ" sz="2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3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4462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Rozsudek (</a:t>
            </a:r>
            <a:r>
              <a:rPr lang="cs-CZ" sz="28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</a:t>
            </a:r>
            <a:r>
              <a:rPr lang="cs-CZ" sz="28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www.ceskatelevize.cz/porady/10702670652-rozsudek/</a:t>
            </a:r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03869"/>
            <a:ext cx="7191173" cy="54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885113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  <a:latin typeface="Corbel" panose="020B0503020204020204" pitchFamily="34" charset="0"/>
              </a:rPr>
              <a:t>Právní předpisy, soudní rozhodnutí, informace o soudech</a:t>
            </a:r>
            <a:endParaRPr lang="cs-CZ" b="1" dirty="0">
              <a:solidFill>
                <a:srgbClr val="FFC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3046667" cy="63813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6134"/>
            <a:ext cx="3424041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44624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Černé ovce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(http://www.ceskatelevize.cz/porady/1097429889-cerne-ovce/</a:t>
            </a:r>
            <a:r>
              <a:rPr lang="cs-CZ" sz="2400" dirty="0" err="1">
                <a:solidFill>
                  <a:schemeClr val="bg1"/>
                </a:solidFill>
                <a:latin typeface="Corbel" panose="020B0503020204020204" pitchFamily="34" charset="0"/>
              </a:rPr>
              <a:t>dily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/)</a:t>
            </a:r>
            <a:endParaRPr lang="cs-CZ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26970"/>
            <a:ext cx="5943285" cy="58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78" y="0"/>
            <a:ext cx="5358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44624"/>
            <a:ext cx="3059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cs-CZ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 algn="ctr"/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168 hodin </a:t>
            </a:r>
          </a:p>
          <a:p>
            <a:pPr lvl="1" algn="ctr"/>
            <a:endParaRPr lang="cs-CZ" sz="28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 algn="ctr"/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(</a:t>
            </a:r>
            <a:r>
              <a:rPr lang="cs-CZ" sz="28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http://www.ceskatelevize.cz/porady/10117034229-168-hodin/218452801100311/</a:t>
            </a:r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624"/>
            <a:ext cx="5940152" cy="57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885113" cy="1362075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Corbel" panose="020B0503020204020204" pitchFamily="34" charset="0"/>
              </a:rPr>
              <a:t>Další zajímavé materiály</a:t>
            </a:r>
            <a:br>
              <a:rPr lang="cs-CZ" b="1" dirty="0">
                <a:solidFill>
                  <a:srgbClr val="FFC000"/>
                </a:solidFill>
                <a:latin typeface="Corbel" panose="020B0503020204020204" pitchFamily="34" charset="0"/>
              </a:rPr>
            </a:br>
            <a:endParaRPr lang="cs-CZ" b="1" dirty="0">
              <a:solidFill>
                <a:srgbClr val="FFC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36512" y="44624"/>
            <a:ext cx="9180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32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3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Animace </a:t>
            </a:r>
            <a:r>
              <a:rPr lang="cs-CZ" sz="3200" b="1" dirty="0">
                <a:solidFill>
                  <a:schemeClr val="bg1"/>
                </a:solidFill>
                <a:latin typeface="Corbel" panose="020B0503020204020204" pitchFamily="34" charset="0"/>
              </a:rPr>
              <a:t>na stránkách justice.cz</a:t>
            </a:r>
            <a:r>
              <a:rPr lang="cs-CZ" sz="3200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endParaRPr lang="cs-CZ" sz="32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/>
            <a:endParaRPr lang="cs-CZ" sz="32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3200" dirty="0" smtClean="0">
                <a:solidFill>
                  <a:schemeClr val="bg1"/>
                </a:solidFill>
                <a:latin typeface="Corbel" panose="020B0503020204020204" pitchFamily="34" charset="0"/>
              </a:rPr>
              <a:t>a </a:t>
            </a:r>
            <a:r>
              <a:rPr lang="cs-CZ" sz="3200" dirty="0">
                <a:solidFill>
                  <a:schemeClr val="bg1"/>
                </a:solidFill>
                <a:latin typeface="Corbel" panose="020B0503020204020204" pitchFamily="34" charset="0"/>
              </a:rPr>
              <a:t>to na téma půjčky (</a:t>
            </a:r>
            <a:r>
              <a:rPr lang="cs-CZ" sz="32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</a:t>
            </a:r>
            <a:r>
              <a:rPr lang="cs-CZ" sz="32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portal.justice.cz/animace/pujcka.html</a:t>
            </a:r>
            <a:r>
              <a:rPr lang="cs-CZ" sz="3200" u="sng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cs-CZ" sz="3200" dirty="0" smtClean="0">
                <a:solidFill>
                  <a:schemeClr val="bg1"/>
                </a:solidFill>
                <a:latin typeface="Corbel" panose="020B0503020204020204" pitchFamily="34" charset="0"/>
              </a:rPr>
              <a:t>) sousedských sporů </a:t>
            </a:r>
            <a:r>
              <a:rPr lang="cs-CZ" sz="3200" dirty="0">
                <a:solidFill>
                  <a:schemeClr val="bg1"/>
                </a:solidFill>
                <a:latin typeface="Corbel" panose="020B0503020204020204" pitchFamily="34" charset="0"/>
              </a:rPr>
              <a:t>(</a:t>
            </a:r>
            <a:r>
              <a:rPr lang="cs-CZ" sz="3200" u="sng" dirty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http://</a:t>
            </a:r>
            <a:r>
              <a:rPr lang="cs-CZ" sz="32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portal.justice.cz/animace/sousedi.html</a:t>
            </a:r>
            <a:r>
              <a:rPr lang="cs-CZ" sz="3200" u="sng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cs-CZ" sz="3200" dirty="0" smtClean="0">
                <a:solidFill>
                  <a:schemeClr val="bg1"/>
                </a:solidFill>
                <a:latin typeface="Corbel" panose="020B0503020204020204" pitchFamily="34" charset="0"/>
              </a:rPr>
              <a:t>) </a:t>
            </a:r>
            <a:r>
              <a:rPr lang="cs-CZ" sz="3200" dirty="0">
                <a:solidFill>
                  <a:schemeClr val="bg1"/>
                </a:solidFill>
                <a:latin typeface="Corbel" panose="020B0503020204020204" pitchFamily="34" charset="0"/>
              </a:rPr>
              <a:t>a rozvodového a řízení (</a:t>
            </a:r>
            <a:r>
              <a:rPr lang="cs-CZ" sz="3200" u="sng" dirty="0">
                <a:solidFill>
                  <a:schemeClr val="bg1"/>
                </a:solidFill>
                <a:latin typeface="Corbel" panose="020B0503020204020204" pitchFamily="34" charset="0"/>
                <a:hlinkClick r:id="rId4"/>
              </a:rPr>
              <a:t>http://</a:t>
            </a:r>
            <a:r>
              <a:rPr lang="cs-CZ" sz="32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4"/>
              </a:rPr>
              <a:t>portal.justice.cz/animace/rozvod.html</a:t>
            </a:r>
            <a:r>
              <a:rPr lang="cs-CZ" sz="3200" u="sng" dirty="0" smtClean="0">
                <a:solidFill>
                  <a:schemeClr val="bg1"/>
                </a:solidFill>
                <a:latin typeface="Corbel" panose="020B0503020204020204" pitchFamily="34" charset="0"/>
              </a:rPr>
              <a:t> ).</a:t>
            </a:r>
            <a:endParaRPr lang="cs-CZ" sz="3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2"/>
            <a:ext cx="9144000" cy="68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36512" y="44624"/>
            <a:ext cx="9180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3200" b="1" dirty="0" smtClean="0">
              <a:latin typeface="Corbel" panose="020B0503020204020204" pitchFamily="34" charset="0"/>
            </a:endParaRPr>
          </a:p>
          <a:p>
            <a:pPr lvl="1"/>
            <a:r>
              <a:rPr lang="cs-CZ" sz="3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Poradna Frank </a:t>
            </a:r>
            <a:r>
              <a:rPr lang="cs-CZ" sz="3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Bold</a:t>
            </a:r>
            <a:r>
              <a:rPr lang="cs-CZ" sz="3200" b="1" dirty="0">
                <a:solidFill>
                  <a:schemeClr val="bg1"/>
                </a:solidFill>
                <a:latin typeface="Corbel" panose="020B0503020204020204" pitchFamily="34" charset="0"/>
              </a:rPr>
              <a:t> (Ekologického právního servisu)</a:t>
            </a:r>
            <a:r>
              <a:rPr lang="cs-CZ" sz="3200" dirty="0" smtClean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r>
              <a:rPr lang="cs-CZ" sz="3200" dirty="0">
                <a:solidFill>
                  <a:schemeClr val="bg1"/>
                </a:solidFill>
              </a:rPr>
              <a:t>http://frankbold.org/poradna</a:t>
            </a:r>
            <a:endParaRPr lang="cs-CZ" sz="3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505820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71" y="0"/>
            <a:ext cx="668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36512" y="44624"/>
            <a:ext cx="9180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3200" b="1" dirty="0" smtClean="0">
              <a:latin typeface="Corbel" panose="020B0503020204020204" pitchFamily="34" charset="0"/>
            </a:endParaRPr>
          </a:p>
          <a:p>
            <a:pPr lvl="1"/>
            <a:r>
              <a:rPr lang="cs-CZ" sz="3200" b="1" dirty="0" smtClean="0">
                <a:solidFill>
                  <a:srgbClr val="FFC000"/>
                </a:solidFill>
                <a:latin typeface="Corbel" panose="020B0503020204020204" pitchFamily="34" charset="0"/>
              </a:rPr>
              <a:t>Životní situace na Portálu veřejné správy</a:t>
            </a:r>
            <a:r>
              <a:rPr lang="cs-CZ" sz="3200" dirty="0" smtClean="0">
                <a:latin typeface="Corbel" panose="020B0503020204020204" pitchFamily="34" charset="0"/>
              </a:rPr>
              <a:t>: </a:t>
            </a:r>
            <a:r>
              <a:rPr lang="cs-CZ" sz="3200" dirty="0">
                <a:hlinkClick r:id="rId2"/>
              </a:rPr>
              <a:t>https://portal.gov.cz/portal/obcan/situace</a:t>
            </a:r>
            <a:r>
              <a:rPr lang="cs-CZ" sz="3200" dirty="0" smtClean="0">
                <a:hlinkClick r:id="rId2"/>
              </a:rPr>
              <a:t>/</a:t>
            </a:r>
            <a:r>
              <a:rPr lang="cs-CZ" sz="3200" dirty="0" smtClean="0"/>
              <a:t> </a:t>
            </a:r>
            <a:endParaRPr lang="cs-CZ" sz="3200" dirty="0">
              <a:latin typeface="Corbel" panose="020B0503020204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89790"/>
            <a:ext cx="6264696" cy="526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6" y="503846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http://www.zakonyprolidi.cz/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– server obsahuje právní předpisy, ale i některá soudní 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rozhodnutí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" y="1916832"/>
            <a:ext cx="9144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7" y="0"/>
            <a:ext cx="7961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Vzory </a:t>
            </a:r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</a:rPr>
              <a:t>smluv – existuje mnoho různých serverů, např. </a:t>
            </a:r>
            <a:r>
              <a:rPr lang="cs-CZ" sz="28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http://www.vzory.cz/</a:t>
            </a:r>
            <a:endParaRPr lang="cs-CZ" sz="28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 fontAlgn="base"/>
            <a:endParaRPr lang="cs-CZ" sz="2800" dirty="0" smtClean="0">
              <a:latin typeface="Corbel" panose="020B0503020204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4" y="1196752"/>
            <a:ext cx="8625392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endParaRPr lang="cs-CZ" sz="2800" dirty="0" smtClean="0">
              <a:latin typeface="Corbel" panose="020B0503020204020204" pitchFamily="34" charset="0"/>
            </a:endParaRPr>
          </a:p>
          <a:p>
            <a:pPr lvl="1" algn="ctr" fontAlgn="base"/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Web </a:t>
            </a:r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</a:rPr>
              <a:t>o fungování občanské společnosti s názvem „Občanská společnost – návod k použití“ (</a:t>
            </a:r>
            <a:r>
              <a:rPr lang="cs-CZ" sz="28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http://www.obcan.ecn.cz</a:t>
            </a:r>
            <a:r>
              <a:rPr lang="cs-CZ" sz="28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/</a:t>
            </a:r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).</a:t>
            </a:r>
            <a:endParaRPr lang="cs-CZ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405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Filmy </a:t>
            </a:r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</a:rPr>
              <a:t>distribuované společností Člověk v tísni v rámci programu Jeden svět na školách (</a:t>
            </a:r>
            <a:r>
              <a:rPr lang="cs-CZ" sz="28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http://www.jsns.cz/</a:t>
            </a:r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</a:rPr>
              <a:t>). </a:t>
            </a:r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Řada je dostupná i </a:t>
            </a:r>
            <a:r>
              <a:rPr lang="cs-CZ" sz="2800" dirty="0">
                <a:solidFill>
                  <a:schemeClr val="bg1"/>
                </a:solidFill>
                <a:latin typeface="Corbel" panose="020B0503020204020204" pitchFamily="34" charset="0"/>
              </a:rPr>
              <a:t>online</a:t>
            </a:r>
            <a:r>
              <a:rPr lang="cs-CZ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cs-CZ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54508"/>
            <a:ext cx="8264349" cy="54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0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27" y="0"/>
            <a:ext cx="6004973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" y="0"/>
            <a:ext cx="2915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  <a:hlinkClick r:id="rId3"/>
            </a:endParaRPr>
          </a:p>
          <a:p>
            <a:pPr lvl="1" algn="ctr" fontAlgn="base"/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Pořady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ČRo6 - Člověk a demokracie Vojtěcha </a:t>
            </a:r>
            <a:r>
              <a:rPr lang="cs-CZ" sz="2400" dirty="0" err="1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Cepla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 (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4"/>
              </a:rPr>
              <a:t>http://www.rozhlas.cz/cro6/porady/_porad/3182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). 30 minut trvající diskuzní pořady bývalého ústavního soudce Vojtěcha </a:t>
            </a:r>
            <a:r>
              <a:rPr lang="cs-CZ" sz="2400" dirty="0" err="1">
                <a:solidFill>
                  <a:schemeClr val="bg1"/>
                </a:solidFill>
                <a:latin typeface="Corbel" panose="020B0503020204020204" pitchFamily="34" charset="0"/>
              </a:rPr>
              <a:t>Cepla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 a řady zajímavých hostů.</a:t>
            </a:r>
          </a:p>
        </p:txBody>
      </p:sp>
    </p:spTree>
    <p:extLst>
      <p:ext uri="{BB962C8B-B14F-4D97-AF65-F5344CB8AC3E}">
        <p14:creationId xmlns:p14="http://schemas.microsoft.com/office/powerpoint/2010/main" val="32546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endParaRPr lang="cs-CZ" sz="2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 algn="ctr" fontAlgn="base"/>
            <a:r>
              <a:rPr lang="cs-CZ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Klauzurní </a:t>
            </a:r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práce z Právnické fakulty UK </a:t>
            </a:r>
            <a:endParaRPr lang="cs-CZ" sz="2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 algn="ctr" fontAlgn="base"/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(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tj. konkrétní případy včetně řešení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</a:p>
          <a:p>
            <a:pPr lvl="1" algn="ctr" fontAlgn="base"/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 algn="ctr" fontAlgn="base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dostupné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na stránkách příslušných kateder z 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občanského, </a:t>
            </a: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 algn="ctr" fontAlgn="base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 algn="ctr" fontAlgn="base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obchodního, </a:t>
            </a: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 algn="ctr" fontAlgn="base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 algn="ctr" fontAlgn="base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správního, </a:t>
            </a: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 algn="ctr" fontAlgn="base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 algn="ctr" fontAlgn="base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trestního 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práva </a:t>
            </a: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 algn="ctr" fontAlgn="base"/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 algn="ctr" fontAlgn="base"/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(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je zpravidla třeba sjet na stránce dokumentů dolů)</a:t>
            </a:r>
          </a:p>
        </p:txBody>
      </p:sp>
    </p:spTree>
    <p:extLst>
      <p:ext uri="{BB962C8B-B14F-4D97-AF65-F5344CB8AC3E}">
        <p14:creationId xmlns:p14="http://schemas.microsoft.com/office/powerpoint/2010/main" val="12092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500"/>
            <a:ext cx="9144000" cy="604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73"/>
            <a:ext cx="9144000" cy="663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6" y="0"/>
            <a:ext cx="910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sz="2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Modelové </a:t>
            </a:r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lekce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Server www.vychovakobcanstvi.cz : 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http://www.vychovakobcanstvi.cz/pvo/lekce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68" y="1566414"/>
            <a:ext cx="6225295" cy="52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6" y="0"/>
            <a:ext cx="9108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sz="2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Modelové </a:t>
            </a:r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lekce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Server 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www.streetlaw.eu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24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://</a:t>
            </a:r>
            <a:r>
              <a:rPr lang="cs-CZ" sz="24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streetlaw.livepreview.cz/lekce</a:t>
            </a:r>
            <a:endParaRPr lang="cs-CZ" sz="2400" u="sng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/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33833"/>
            <a:ext cx="4990375" cy="53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6" y="58847"/>
            <a:ext cx="9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Oficiální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portál české justice: Justice.cz (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http://portal.justice.cz/Justice2/</a:t>
            </a:r>
            <a:r>
              <a:rPr lang="cs-CZ" sz="2400" u="sng" dirty="0" err="1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Uvod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/uvod.aspx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), obsahuje informace o soudech, insolvenční rejstřík atd.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Výpis z obchodního rejstříku: 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</a:t>
            </a:r>
            <a:r>
              <a:rPr lang="cs-CZ" sz="24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portal.justice.cz/Justice2/Uvod/uvod.aspx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9"/>
          <a:stretch/>
        </p:blipFill>
        <p:spPr>
          <a:xfrm>
            <a:off x="1135133" y="2015119"/>
            <a:ext cx="6801725" cy="48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2" y="0"/>
            <a:ext cx="8654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0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885113" cy="1362075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marL="342900" lvl="0" indent="-342900" algn="ctr"/>
            <a:r>
              <a:rPr lang="cs-CZ" b="1" dirty="0">
                <a:solidFill>
                  <a:srgbClr val="FFC000"/>
                </a:solidFill>
                <a:latin typeface="Corbel" panose="020B0503020204020204" pitchFamily="34" charset="0"/>
              </a:rPr>
              <a:t>Tištěné publikace</a:t>
            </a:r>
            <a:endParaRPr lang="cs-CZ" dirty="0">
              <a:solidFill>
                <a:srgbClr val="FFC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 algn="ctr"/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Kolektiv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autorů. </a:t>
            </a:r>
            <a:r>
              <a:rPr lang="cs-CZ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Právo pro každého – učebnice „Právo pro každý den – Street Law“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cs-CZ" sz="2400" dirty="0" err="1">
                <a:solidFill>
                  <a:schemeClr val="bg1"/>
                </a:solidFill>
                <a:latin typeface="Corbel" panose="020B0503020204020204" pitchFamily="34" charset="0"/>
              </a:rPr>
              <a:t>Partners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 Czech, Praha 2001 – základní (žlutá) učebnice Street Law, vhodná spíše pro druhý stupeň, po úpravě materiálů ovšem lze použít i pro střední 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školy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9144000" cy="368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 algn="ctr"/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HORECKÝ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, Jan. </a:t>
            </a:r>
            <a:r>
              <a:rPr lang="cs-CZ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Společenské vědy pro střední školy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. Brno: </a:t>
            </a:r>
            <a:r>
              <a:rPr lang="cs-CZ" sz="2400" dirty="0" err="1">
                <a:solidFill>
                  <a:schemeClr val="bg1"/>
                </a:solidFill>
                <a:latin typeface="Corbel" panose="020B0503020204020204" pitchFamily="34" charset="0"/>
              </a:rPr>
              <a:t>Didaktis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, 2011, 95 s., k učebnici je k dostání i pracovní sešit a učitelská 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učebnice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473921" cy="49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4139952" cy="637097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HRADIL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, Petr</a:t>
            </a:r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. Právo pro gymnázia, obchodní akademie a střední odborné školy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. 2012. (viz </a:t>
            </a:r>
            <a:r>
              <a:rPr lang="cs-CZ" sz="24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://www.advokat-zlinsko.cz/pr%C3%A1vo-pro-st%C5%99edn%C3%AD-%</a:t>
            </a:r>
            <a:r>
              <a:rPr lang="cs-CZ" sz="24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C5%A1koly-u%C4%8Debnice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)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– každoročně aktualizovaný přehled právní úpravy, vhodný ovšem spíš pro učitele než pro studenty (kniha není k dostání v obchodech, je nutné si ji objednat přímo u autora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579787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 algn="ctr"/>
            <a:r>
              <a:rPr lang="cs-CZ" sz="2400" cap="all" dirty="0" smtClean="0">
                <a:solidFill>
                  <a:schemeClr val="bg1"/>
                </a:solidFill>
                <a:latin typeface="Corbel" panose="020B0503020204020204" pitchFamily="34" charset="0"/>
              </a:rPr>
              <a:t>Wintr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, J.: </a:t>
            </a:r>
            <a:r>
              <a:rPr lang="cs-CZ" sz="2400" b="1" i="1" dirty="0">
                <a:solidFill>
                  <a:schemeClr val="bg1"/>
                </a:solidFill>
                <a:latin typeface="Corbel" panose="020B0503020204020204" pitchFamily="34" charset="0"/>
              </a:rPr>
              <a:t>Principy českého ústavního práva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, 2. vydání, Aleš Čeněk, Plzeň 2013 – dobré shrnutí ústavního práva, tj. otázek Ústavy ČR a Listiny základních práv a svobod, včetně odkazů na evropské a mezinárodní právo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01964"/>
            <a:ext cx="2866014" cy="415364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14460"/>
            <a:ext cx="2773400" cy="394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sz="2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Kde </a:t>
            </a:r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hledat další zajímavé publikace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Nezisková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organizace </a:t>
            </a:r>
            <a:r>
              <a:rPr lang="cs-CZ" sz="2400" dirty="0" err="1">
                <a:solidFill>
                  <a:schemeClr val="bg1"/>
                </a:solidFill>
                <a:latin typeface="Corbel" panose="020B0503020204020204" pitchFamily="34" charset="0"/>
              </a:rPr>
              <a:t>Partners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 Czech: 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http://www.partnersczech.cz/cs/publikace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Server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www.vychovakobcanstvi.cz : 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http://www.vychovakobcanstvi.cz/pvo/materialy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Člověk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v tísni – Varianty (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4"/>
              </a:rPr>
              <a:t>http://varianty.cz/</a:t>
            </a:r>
            <a:r>
              <a:rPr lang="cs-CZ" sz="2400" u="sng" dirty="0" err="1">
                <a:solidFill>
                  <a:schemeClr val="bg1"/>
                </a:solidFill>
                <a:latin typeface="Corbel" panose="020B0503020204020204" pitchFamily="34" charset="0"/>
                <a:hlinkClick r:id="rId4"/>
              </a:rPr>
              <a:t>index.php?id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4"/>
              </a:rPr>
              <a:t>=16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). Zde najdete řadu zajímavých odkazů i materiálů, byť je třeba trochu hledat.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Publikace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na stránkách Rady Evropy pod názvem Kompas a další (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5"/>
              </a:rPr>
              <a:t>http://www.mladezvakci.cz/publikace/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966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sz="2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Materiály </a:t>
            </a:r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z dílny Michala Urbana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cs-CZ" sz="2400" i="1" dirty="0">
                <a:solidFill>
                  <a:schemeClr val="bg1"/>
                </a:solidFill>
                <a:latin typeface="Corbel" panose="020B0503020204020204" pitchFamily="34" charset="0"/>
              </a:rPr>
              <a:t>Vůbec netvrdím, že jsou lepší než jiné, jen si jsem jistý tím, že vím, co doporučuji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  <a:sym typeface="Wingdings"/>
              </a:rPr>
              <a:t>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Skripta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STREET LAW aneb jak učit právo na středních školách. Materiály k předmětu Právní praxe na středních školách: 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http://streetlaw.eu/dokumenty/2</a:t>
            </a:r>
            <a:r>
              <a:rPr lang="cs-CZ" sz="24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/</a:t>
            </a: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68960"/>
            <a:ext cx="260358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sz="2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0"/>
            <a:r>
              <a:rPr lang="cs-CZ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Materiály </a:t>
            </a:r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z dílny Michala Urbana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cs-CZ" sz="2400" i="1" dirty="0">
                <a:solidFill>
                  <a:schemeClr val="bg1"/>
                </a:solidFill>
                <a:latin typeface="Corbel" panose="020B0503020204020204" pitchFamily="34" charset="0"/>
              </a:rPr>
              <a:t>Vůbec netvrdím, že jsou lepší než jiné, jen si jsem jistý tím, že vím, co doporučuji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  <a:sym typeface="Wingdings"/>
              </a:rPr>
              <a:t>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Občanská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výchova 8 pro ZŠ a VG (nová generace), nakladatelství Fraus, 2013. více viz: 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http://ucebnice.fraus.cz/obcanska-vychova-8-pro-zs-a-vg-nova-generace-uc</a:t>
            </a:r>
            <a:r>
              <a:rPr lang="cs-CZ" sz="24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/</a:t>
            </a:r>
            <a:endParaRPr lang="cs-CZ" sz="2400" u="sng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400" u="sng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140968"/>
            <a:ext cx="2528018" cy="356617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89339"/>
            <a:ext cx="2697911" cy="38177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3140968"/>
            <a:ext cx="2532188" cy="35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5220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sz="2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Jak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učit o lidských 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právech? Možné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odpovědi studentů Pedagogické fakulty UK 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(Michal Urban, Tomáš </a:t>
            </a:r>
            <a:r>
              <a:rPr lang="cs-CZ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Friedel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(</a:t>
            </a:r>
            <a:r>
              <a:rPr lang="cs-CZ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eds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.))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Jak učit o právech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menšin? Možné odpovědi studentů Pedagogické fakulty UK (Michal Urban, Tomáš </a:t>
            </a:r>
            <a:r>
              <a:rPr lang="cs-CZ" sz="2400" dirty="0" err="1">
                <a:solidFill>
                  <a:schemeClr val="bg1"/>
                </a:solidFill>
                <a:latin typeface="Corbel" panose="020B0503020204020204" pitchFamily="34" charset="0"/>
              </a:rPr>
              <a:t>Friedel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 (</a:t>
            </a:r>
            <a:r>
              <a:rPr lang="cs-CZ" sz="2400" dirty="0" err="1">
                <a:solidFill>
                  <a:schemeClr val="bg1"/>
                </a:solidFill>
                <a:latin typeface="Corbel" panose="020B0503020204020204" pitchFamily="34" charset="0"/>
              </a:rPr>
              <a:t>eds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.))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51" y="1844824"/>
            <a:ext cx="3654594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8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496" y="58847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Stránky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Ústavního soudu 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(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</a:rPr>
              <a:t>http://www.usoud.cz/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) 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+ databáze jeho rozhodnutí: </a:t>
            </a:r>
            <a:r>
              <a:rPr lang="cs-CZ" sz="2400" u="sng" dirty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http://</a:t>
            </a:r>
            <a:r>
              <a:rPr lang="cs-CZ" sz="2400" u="sng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nalus.usoud.cz/Search/Search.aspx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" y="1310828"/>
            <a:ext cx="8999744" cy="55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 algn="ctr"/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Databáze materiálů na stránce 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www.streetlaw.eu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97"/>
            <a:ext cx="6579299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cs-CZ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lvl="1" algn="ctr"/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Databáze materiálů na stránce </a:t>
            </a:r>
            <a:r>
              <a:rPr lang="cs-CZ" sz="2400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www.streetlaw.eu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30996"/>
            <a:ext cx="4941881" cy="6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899"/>
            <a:ext cx="9144000" cy="50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2" y="0"/>
            <a:ext cx="8317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885113" cy="1362075"/>
          </a:xfr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latin typeface="Corbel" panose="020B0503020204020204" pitchFamily="34" charset="0"/>
              </a:rPr>
              <a:t>Informace o novém občanském zákoníku</a:t>
            </a:r>
            <a:br>
              <a:rPr lang="cs-CZ" b="1" dirty="0">
                <a:solidFill>
                  <a:srgbClr val="FFC000"/>
                </a:solidFill>
                <a:latin typeface="Corbel" panose="020B0503020204020204" pitchFamily="34" charset="0"/>
              </a:rPr>
            </a:br>
            <a:endParaRPr lang="cs-CZ" b="1" dirty="0">
              <a:solidFill>
                <a:srgbClr val="FFC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7" y="492444"/>
            <a:ext cx="8730716" cy="622678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1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</a:rPr>
              <a:t>O</a:t>
            </a:r>
            <a:r>
              <a:rPr lang="cs-CZ" sz="2600" dirty="0" smtClean="0">
                <a:solidFill>
                  <a:schemeClr val="bg1"/>
                </a:solidFill>
                <a:latin typeface="Corbel" panose="020B0503020204020204" pitchFamily="34" charset="0"/>
              </a:rPr>
              <a:t>ficiální </a:t>
            </a: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</a:rPr>
              <a:t>web zákoníku (</a:t>
            </a: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http://obcanskyzakonik.justice.cz/</a:t>
            </a:r>
            <a:r>
              <a:rPr lang="cs-CZ" sz="2600" dirty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41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797</Words>
  <Application>Microsoft Office PowerPoint</Application>
  <PresentationFormat>Předvádění na obrazovce (4:3)</PresentationFormat>
  <Paragraphs>97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51</vt:i4>
      </vt:variant>
    </vt:vector>
  </HeadingPairs>
  <TitlesOfParts>
    <vt:vector size="57" baseType="lpstr">
      <vt:lpstr>Arial</vt:lpstr>
      <vt:lpstr>Calibri</vt:lpstr>
      <vt:lpstr>Corbel</vt:lpstr>
      <vt:lpstr>Wingdings</vt:lpstr>
      <vt:lpstr>Vlastní návrh</vt:lpstr>
      <vt:lpstr>1_Vlastní návrh</vt:lpstr>
      <vt:lpstr>Podle čeho učit právo?</vt:lpstr>
      <vt:lpstr>Právní předpisy, soudní rozhodnutí, informace o soudech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Informace o novém občanském zákoníku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Informace v médiích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zajímavé materiály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Tištěné publikace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Univerzita Karlova v Praze, 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Podle čeho učit právo?</dc:title>
  <dc:creator>Michal Urban</dc:creator>
  <cp:lastModifiedBy>Michal Urban</cp:lastModifiedBy>
  <cp:revision>43</cp:revision>
  <dcterms:created xsi:type="dcterms:W3CDTF">2014-04-03T11:45:42Z</dcterms:created>
  <dcterms:modified xsi:type="dcterms:W3CDTF">2020-12-07T10:54:34Z</dcterms:modified>
</cp:coreProperties>
</file>