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700" r:id="rId2"/>
    <p:sldId id="699" r:id="rId3"/>
    <p:sldId id="701" r:id="rId4"/>
    <p:sldId id="705" r:id="rId5"/>
    <p:sldId id="702" r:id="rId6"/>
    <p:sldId id="704" r:id="rId7"/>
    <p:sldId id="425" r:id="rId8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00"/>
    <a:srgbClr val="FFFF99"/>
    <a:srgbClr val="FFFF00"/>
    <a:srgbClr val="FF6600"/>
    <a:srgbClr val="FF9966"/>
    <a:srgbClr val="4F4FD3"/>
    <a:srgbClr val="6666FF"/>
    <a:srgbClr val="FF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114" autoAdjust="0"/>
    <p:restoredTop sz="97674" autoAdjust="0"/>
  </p:normalViewPr>
  <p:slideViewPr>
    <p:cSldViewPr showGuides="1">
      <p:cViewPr varScale="1">
        <p:scale>
          <a:sx n="84" d="100"/>
          <a:sy n="84" d="100"/>
        </p:scale>
        <p:origin x="1469" y="82"/>
      </p:cViewPr>
      <p:guideLst>
        <p:guide orient="horz" pos="2160"/>
        <p:guide pos="2880"/>
      </p:guideLst>
    </p:cSldViewPr>
  </p:slideViewPr>
  <p:outlineViewPr>
    <p:cViewPr>
      <p:scale>
        <a:sx n="25" d="100"/>
        <a:sy n="25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noProof="0"/>
              <a:t>Klepnutím lze upravit styly předlohy textu.</a:t>
            </a:r>
          </a:p>
          <a:p>
            <a:pPr lvl="1"/>
            <a:r>
              <a:rPr lang="cs-CZ" altLang="cs-CZ" noProof="0"/>
              <a:t>Druhá úroveň</a:t>
            </a:r>
          </a:p>
          <a:p>
            <a:pPr lvl="2"/>
            <a:r>
              <a:rPr lang="cs-CZ" altLang="cs-CZ" noProof="0"/>
              <a:t>Třetí úroveň</a:t>
            </a:r>
          </a:p>
          <a:p>
            <a:pPr lvl="3"/>
            <a:r>
              <a:rPr lang="cs-CZ" altLang="cs-CZ" noProof="0"/>
              <a:t>Čtvrtá úroveň</a:t>
            </a:r>
          </a:p>
          <a:p>
            <a:pPr lvl="4"/>
            <a:r>
              <a:rPr lang="cs-CZ" altLang="cs-CZ" noProof="0"/>
              <a:t>Pátá úroveň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charset="0"/>
              </a:defRPr>
            </a:lvl1pPr>
          </a:lstStyle>
          <a:p>
            <a:pPr>
              <a:defRPr/>
            </a:pPr>
            <a:fld id="{841BEF68-B892-4CE7-89D1-D0EF8911C196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24697299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58926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13462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96903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42058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24765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49336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110741-07EB-41AC-99B4-DC45F04A2E1D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0550843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473F8F-0736-480F-ADE1-E1CD344CF685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3111919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97726F-85BE-4325-872F-F3497508EF6B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6856512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Nadpis, klipart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klipart 2"/>
          <p:cNvSpPr>
            <a:spLocks noGrp="1"/>
          </p:cNvSpPr>
          <p:nvPr>
            <p:ph type="clipArt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571771-E8AF-4C72-A0B0-8DB94A0C3A78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7805517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517768-129A-4689-8786-40C86400A56D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6558305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0F3681-2097-44F4-BFEC-53B169722763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0915226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0DFF8A-724B-487E-9D7D-84EE980A30F0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8934276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0D3BA1-2168-4290-85D3-78791E471148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9181508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64314B-CFC0-417E-B2E0-DF540CD2215C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9438769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5B6C7E-5E69-4D6B-8AE9-73B5857177B8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8065242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E81E8E-F561-4490-96DF-F45F30B0703C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8357623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E78144-AB32-4641-9A5A-5FEDF63CC7D4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5169409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 předlohy nadpisů.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Times New Roman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Times New Roman" charset="0"/>
              </a:defRPr>
            </a:lvl1pPr>
          </a:lstStyle>
          <a:p>
            <a:pPr>
              <a:defRPr/>
            </a:pPr>
            <a:fld id="{50302E2C-EF0A-47B5-BDBC-6885E00B5845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2"/>
          <p:cNvSpPr txBox="1"/>
          <p:nvPr/>
        </p:nvSpPr>
        <p:spPr>
          <a:xfrm>
            <a:off x="268675" y="229252"/>
            <a:ext cx="8460754" cy="40011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Skupenstv</a:t>
            </a:r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í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15D2EDD0-B08A-4DFA-956A-3B1A432446AD}"/>
              </a:ext>
            </a:extLst>
          </p:cNvPr>
          <p:cNvSpPr/>
          <p:nvPr/>
        </p:nvSpPr>
        <p:spPr>
          <a:xfrm>
            <a:off x="268675" y="701031"/>
            <a:ext cx="8460754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Jaké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je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skupenství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následujících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látek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za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laboratorní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teploty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tlaku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algn="l"/>
            <a:endParaRPr lang="en-US" sz="18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b="0" dirty="0" err="1">
                <a:latin typeface="Arial" panose="020B0604020202020204" pitchFamily="34" charset="0"/>
                <a:cs typeface="Arial" panose="020B0604020202020204" pitchFamily="34" charset="0"/>
              </a:rPr>
              <a:t>oxid</a:t>
            </a:r>
            <a:r>
              <a:rPr lang="en-US" sz="18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0" dirty="0" err="1">
                <a:latin typeface="Arial" panose="020B0604020202020204" pitchFamily="34" charset="0"/>
                <a:cs typeface="Arial" panose="020B0604020202020204" pitchFamily="34" charset="0"/>
              </a:rPr>
              <a:t>uhličitý</a:t>
            </a:r>
            <a:r>
              <a:rPr lang="cs-CZ" sz="18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endParaRPr lang="en-US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dirty="0" err="1">
                <a:latin typeface="Arial" panose="020B0604020202020204" pitchFamily="34" charset="0"/>
                <a:cs typeface="Arial" panose="020B0604020202020204" pitchFamily="34" charset="0"/>
              </a:rPr>
              <a:t>amoniak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endParaRPr lang="en-US" sz="18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dirty="0" err="1">
                <a:latin typeface="Arial" panose="020B0604020202020204" pitchFamily="34" charset="0"/>
                <a:cs typeface="Arial" panose="020B0604020202020204" pitchFamily="34" charset="0"/>
              </a:rPr>
              <a:t>chlorid</a:t>
            </a:r>
            <a:r>
              <a:rPr lang="en-US" sz="18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0" dirty="0" err="1">
                <a:latin typeface="Arial" panose="020B0604020202020204" pitchFamily="34" charset="0"/>
                <a:cs typeface="Arial" panose="020B0604020202020204" pitchFamily="34" charset="0"/>
              </a:rPr>
              <a:t>hlinitý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endParaRPr lang="en-US" sz="18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dirty="0" err="1">
                <a:latin typeface="Arial" panose="020B0604020202020204" pitchFamily="34" charset="0"/>
                <a:cs typeface="Arial" panose="020B0604020202020204" pitchFamily="34" charset="0"/>
              </a:rPr>
              <a:t>sirovodík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endParaRPr lang="en-US" sz="18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dirty="0" err="1">
                <a:latin typeface="Arial" panose="020B0604020202020204" pitchFamily="34" charset="0"/>
                <a:cs typeface="Arial" panose="020B0604020202020204" pitchFamily="34" charset="0"/>
              </a:rPr>
              <a:t>chlorid</a:t>
            </a:r>
            <a:r>
              <a:rPr lang="en-US" sz="18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0" dirty="0" err="1">
                <a:latin typeface="Arial" panose="020B0604020202020204" pitchFamily="34" charset="0"/>
                <a:cs typeface="Arial" panose="020B0604020202020204" pitchFamily="34" charset="0"/>
              </a:rPr>
              <a:t>křemičitý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endParaRPr lang="en-US" sz="18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dirty="0" err="1">
                <a:latin typeface="Arial" panose="020B0604020202020204" pitchFamily="34" charset="0"/>
                <a:cs typeface="Arial" panose="020B0604020202020204" pitchFamily="34" charset="0"/>
              </a:rPr>
              <a:t>oxid</a:t>
            </a:r>
            <a:r>
              <a:rPr lang="en-US" sz="18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0" dirty="0" err="1">
                <a:latin typeface="Arial" panose="020B0604020202020204" pitchFamily="34" charset="0"/>
                <a:cs typeface="Arial" panose="020B0604020202020204" pitchFamily="34" charset="0"/>
              </a:rPr>
              <a:t>vápenatý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endParaRPr lang="cs-CZ" sz="18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b="0" dirty="0">
                <a:latin typeface="Arial" panose="020B0604020202020204" pitchFamily="34" charset="0"/>
                <a:cs typeface="Arial" panose="020B0604020202020204" pitchFamily="34" charset="0"/>
              </a:rPr>
              <a:t>rtuť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endParaRPr lang="cs-CZ" sz="18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b="0" dirty="0">
                <a:latin typeface="Arial" panose="020B0604020202020204" pitchFamily="34" charset="0"/>
                <a:cs typeface="Arial" panose="020B0604020202020204" pitchFamily="34" charset="0"/>
              </a:rPr>
              <a:t>olovo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endParaRPr lang="cs-CZ" sz="18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b="0" dirty="0">
                <a:latin typeface="Arial" panose="020B0604020202020204" pitchFamily="34" charset="0"/>
                <a:cs typeface="Arial" panose="020B0604020202020204" pitchFamily="34" charset="0"/>
              </a:rPr>
              <a:t>oxid 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dusnatý </a:t>
            </a:r>
            <a: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endParaRPr lang="cs-CZ" sz="18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b="0" dirty="0">
                <a:latin typeface="Arial" panose="020B0604020202020204" pitchFamily="34" charset="0"/>
                <a:cs typeface="Arial" panose="020B0604020202020204" pitchFamily="34" charset="0"/>
              </a:rPr>
              <a:t>chlorid fosforitý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endParaRPr lang="cs-CZ" sz="18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b="0" dirty="0">
                <a:latin typeface="Arial" panose="020B0604020202020204" pitchFamily="34" charset="0"/>
                <a:cs typeface="Arial" panose="020B0604020202020204" pitchFamily="34" charset="0"/>
              </a:rPr>
              <a:t>sulfid zinečnatý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endParaRPr lang="cs-CZ" sz="18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b="0" dirty="0">
                <a:latin typeface="Arial" panose="020B0604020202020204" pitchFamily="34" charset="0"/>
                <a:cs typeface="Arial" panose="020B0604020202020204" pitchFamily="34" charset="0"/>
              </a:rPr>
              <a:t>oxid 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měďnatý </a:t>
            </a:r>
            <a: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endParaRPr lang="cs-CZ" sz="18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en-US" sz="18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23188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2"/>
          <p:cNvSpPr txBox="1"/>
          <p:nvPr/>
        </p:nvSpPr>
        <p:spPr>
          <a:xfrm>
            <a:off x="268675" y="229252"/>
            <a:ext cx="8460754" cy="40011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Rozpustnost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15D2EDD0-B08A-4DFA-956A-3B1A432446AD}"/>
              </a:ext>
            </a:extLst>
          </p:cNvPr>
          <p:cNvSpPr/>
          <p:nvPr/>
        </p:nvSpPr>
        <p:spPr>
          <a:xfrm>
            <a:off x="268675" y="701031"/>
            <a:ext cx="8460754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Jsou následující látky rozpustné ve vodě?</a:t>
            </a:r>
          </a:p>
          <a:p>
            <a:pPr algn="l"/>
            <a:endParaRPr lang="cs-CZ" sz="18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cs-CZ" sz="1800" b="0" dirty="0">
                <a:latin typeface="Arial" panose="020B0604020202020204" pitchFamily="34" charset="0"/>
                <a:cs typeface="Arial" panose="020B0604020202020204" pitchFamily="34" charset="0"/>
              </a:rPr>
              <a:t>CuCl</a:t>
            </a:r>
            <a:r>
              <a:rPr lang="cs-CZ" sz="18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  <a:t> ANO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b="0" dirty="0">
                <a:latin typeface="Arial" panose="020B0604020202020204" pitchFamily="34" charset="0"/>
                <a:cs typeface="Arial" panose="020B0604020202020204" pitchFamily="34" charset="0"/>
              </a:rPr>
              <a:t>BaSO</a:t>
            </a:r>
            <a:r>
              <a:rPr lang="cs-CZ" sz="18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  <a:t> NE</a:t>
            </a:r>
            <a:endParaRPr lang="cs-CZ" sz="1800" b="0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b="0" dirty="0">
                <a:latin typeface="Arial" panose="020B0604020202020204" pitchFamily="34" charset="0"/>
                <a:cs typeface="Arial" panose="020B0604020202020204" pitchFamily="34" charset="0"/>
              </a:rPr>
              <a:t>CaCO</a:t>
            </a:r>
            <a:r>
              <a:rPr lang="cs-CZ" sz="18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  <a:t> NE</a:t>
            </a:r>
            <a:endParaRPr lang="cs-CZ" sz="1800" b="0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b="0" dirty="0">
                <a:latin typeface="Arial" panose="020B0604020202020204" pitchFamily="34" charset="0"/>
                <a:cs typeface="Arial" panose="020B0604020202020204" pitchFamily="34" charset="0"/>
              </a:rPr>
              <a:t>Ni(OH)</a:t>
            </a:r>
            <a:r>
              <a:rPr lang="cs-CZ" sz="18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  <a:t> NE</a:t>
            </a:r>
            <a:endParaRPr lang="cs-CZ" sz="1800" b="0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b="0" dirty="0">
                <a:latin typeface="Arial" panose="020B0604020202020204" pitchFamily="34" charset="0"/>
                <a:cs typeface="Arial" panose="020B0604020202020204" pitchFamily="34" charset="0"/>
              </a:rPr>
              <a:t>Co(NO</a:t>
            </a:r>
            <a:r>
              <a:rPr lang="cs-CZ" sz="18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1800" b="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cs-CZ" sz="18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  <a:t> ANO</a:t>
            </a:r>
            <a:endParaRPr lang="cs-CZ" sz="1800" b="0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b="0" dirty="0">
                <a:latin typeface="Arial" panose="020B0604020202020204" pitchFamily="34" charset="0"/>
                <a:cs typeface="Arial" panose="020B0604020202020204" pitchFamily="34" charset="0"/>
              </a:rPr>
              <a:t>SnO</a:t>
            </a:r>
            <a:r>
              <a:rPr lang="cs-CZ" sz="18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  <a:t> NE</a:t>
            </a:r>
            <a:endParaRPr lang="cs-CZ" sz="1800" b="0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b="0" dirty="0" err="1">
                <a:latin typeface="Arial" panose="020B0604020202020204" pitchFamily="34" charset="0"/>
                <a:cs typeface="Arial" panose="020B0604020202020204" pitchFamily="34" charset="0"/>
              </a:rPr>
              <a:t>KBr</a:t>
            </a:r>
            <a: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  <a:t> ANO</a:t>
            </a:r>
            <a:endParaRPr lang="cs-CZ" sz="18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b="0" dirty="0">
                <a:latin typeface="Arial" panose="020B0604020202020204" pitchFamily="34" charset="0"/>
                <a:cs typeface="Arial" panose="020B0604020202020204" pitchFamily="34" charset="0"/>
              </a:rPr>
              <a:t>AgNO</a:t>
            </a:r>
            <a:r>
              <a:rPr lang="cs-CZ" sz="18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  <a:t> ANO</a:t>
            </a:r>
            <a:endParaRPr lang="cs-CZ" sz="1800" b="0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b="0" dirty="0" err="1">
                <a:latin typeface="Arial" panose="020B0604020202020204" pitchFamily="34" charset="0"/>
                <a:cs typeface="Arial" panose="020B0604020202020204" pitchFamily="34" charset="0"/>
              </a:rPr>
              <a:t>Cu</a:t>
            </a:r>
            <a:r>
              <a:rPr lang="cs-CZ" sz="1800" b="0" dirty="0">
                <a:latin typeface="Arial" panose="020B0604020202020204" pitchFamily="34" charset="0"/>
                <a:cs typeface="Arial" panose="020B0604020202020204" pitchFamily="34" charset="0"/>
              </a:rPr>
              <a:t>(NO</a:t>
            </a:r>
            <a:r>
              <a:rPr lang="cs-CZ" sz="18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1800" b="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cs-CZ" sz="18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  <a:t> ANO</a:t>
            </a:r>
            <a:endParaRPr lang="cs-CZ" sz="1800" b="0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b="0" dirty="0" err="1">
                <a:latin typeface="Arial" panose="020B0604020202020204" pitchFamily="34" charset="0"/>
                <a:cs typeface="Arial" panose="020B0604020202020204" pitchFamily="34" charset="0"/>
              </a:rPr>
              <a:t>Fe</a:t>
            </a:r>
            <a:r>
              <a:rPr lang="cs-CZ" sz="1800" b="0" dirty="0">
                <a:latin typeface="Arial" panose="020B0604020202020204" pitchFamily="34" charset="0"/>
                <a:cs typeface="Arial" panose="020B0604020202020204" pitchFamily="34" charset="0"/>
              </a:rPr>
              <a:t>(OH)</a:t>
            </a:r>
            <a:r>
              <a:rPr lang="cs-CZ" sz="18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  <a:t> NE</a:t>
            </a:r>
            <a:endParaRPr lang="cs-CZ" sz="1800" b="0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b="0" dirty="0">
                <a:latin typeface="Arial" panose="020B0604020202020204" pitchFamily="34" charset="0"/>
                <a:cs typeface="Arial" panose="020B0604020202020204" pitchFamily="34" charset="0"/>
              </a:rPr>
              <a:t>SiO</a:t>
            </a:r>
            <a:r>
              <a:rPr lang="cs-CZ" sz="18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  <a:t> NE</a:t>
            </a:r>
            <a:endParaRPr lang="cs-CZ" sz="1800" b="0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800" b="0" dirty="0">
                <a:latin typeface="Arial" panose="020B0604020202020204" pitchFamily="34" charset="0"/>
                <a:cs typeface="Arial" panose="020B0604020202020204" pitchFamily="34" charset="0"/>
              </a:rPr>
              <a:t>Ca</a:t>
            </a:r>
            <a:r>
              <a:rPr lang="pt-BR" sz="18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pt-BR" sz="1800" b="0" dirty="0">
                <a:latin typeface="Arial" panose="020B0604020202020204" pitchFamily="34" charset="0"/>
                <a:cs typeface="Arial" panose="020B0604020202020204" pitchFamily="34" charset="0"/>
              </a:rPr>
              <a:t>(PO)</a:t>
            </a:r>
            <a:r>
              <a:rPr lang="pt-BR" sz="18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  <a:t> NE</a:t>
            </a:r>
            <a:endParaRPr lang="cs-CZ" sz="1800" b="0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800" b="0" dirty="0">
                <a:latin typeface="Arial" panose="020B0604020202020204" pitchFamily="34" charset="0"/>
                <a:cs typeface="Arial" panose="020B0604020202020204" pitchFamily="34" charset="0"/>
              </a:rPr>
              <a:t>AgBr</a:t>
            </a:r>
            <a: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  <a:t> NE</a:t>
            </a:r>
            <a:endParaRPr lang="cs-CZ" sz="18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800" b="0" dirty="0">
                <a:latin typeface="Arial" panose="020B0604020202020204" pitchFamily="34" charset="0"/>
                <a:cs typeface="Arial" panose="020B0604020202020204" pitchFamily="34" charset="0"/>
              </a:rPr>
              <a:t>CuS</a:t>
            </a:r>
            <a: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  <a:t> NE</a:t>
            </a:r>
            <a:endParaRPr lang="cs-CZ" sz="18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800" b="0" dirty="0">
                <a:latin typeface="Arial" panose="020B0604020202020204" pitchFamily="34" charset="0"/>
                <a:cs typeface="Arial" panose="020B0604020202020204" pitchFamily="34" charset="0"/>
              </a:rPr>
              <a:t>Zn(NO</a:t>
            </a:r>
            <a:r>
              <a:rPr lang="pt-BR" sz="18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pt-BR" sz="1800" b="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pt-BR" sz="18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  <a:t> ANO</a:t>
            </a:r>
            <a:endParaRPr lang="cs-CZ" sz="1800" b="0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40195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2"/>
          <p:cNvSpPr txBox="1"/>
          <p:nvPr/>
        </p:nvSpPr>
        <p:spPr>
          <a:xfrm>
            <a:off x="268675" y="229252"/>
            <a:ext cx="8460754" cy="40011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Reaktivita</a:t>
            </a: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15D2EDD0-B08A-4DFA-956A-3B1A432446AD}"/>
              </a:ext>
            </a:extLst>
          </p:cNvPr>
          <p:cNvSpPr/>
          <p:nvPr/>
        </p:nvSpPr>
        <p:spPr>
          <a:xfrm>
            <a:off x="268675" y="701031"/>
            <a:ext cx="846075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Napište reakce následujících oxidů s vodou za laboratorní teploty. Jednoznačně vyjádřete, pokud k reakci nedochází. Které oxidy jsou kyselinotvorné, které zásadotvorné a které amfoterní?</a:t>
            </a:r>
          </a:p>
          <a:p>
            <a:pPr algn="l"/>
            <a:endParaRPr 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cs-CZ" sz="1800" b="0" dirty="0">
                <a:latin typeface="Arial" panose="020B0604020202020204" pitchFamily="34" charset="0"/>
                <a:cs typeface="Arial" panose="020B0604020202020204" pitchFamily="34" charset="0"/>
              </a:rPr>
              <a:t>oxid křemičitý </a:t>
            </a:r>
            <a: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  <a:t>nereaguje, kyselinotvorný</a:t>
            </a:r>
          </a:p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oxid </a:t>
            </a:r>
            <a:r>
              <a:rPr lang="cs-CZ" sz="1800" b="0" dirty="0">
                <a:latin typeface="Arial" panose="020B0604020202020204" pitchFamily="34" charset="0"/>
                <a:cs typeface="Arial" panose="020B0604020202020204" pitchFamily="34" charset="0"/>
              </a:rPr>
              <a:t>draselný</a:t>
            </a:r>
            <a: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  <a:t> reaguje, zásadotvorný</a:t>
            </a:r>
          </a:p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cs-CZ" sz="1800" b="0" dirty="0">
                <a:latin typeface="Arial" panose="020B0604020202020204" pitchFamily="34" charset="0"/>
                <a:cs typeface="Arial" panose="020B0604020202020204" pitchFamily="34" charset="0"/>
              </a:rPr>
              <a:t>oxid boritý</a:t>
            </a:r>
            <a: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  <a:t> reaguje, kyselinotvorný</a:t>
            </a:r>
          </a:p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cs-CZ" sz="1800" b="0" dirty="0">
                <a:latin typeface="Arial" panose="020B0604020202020204" pitchFamily="34" charset="0"/>
                <a:cs typeface="Arial" panose="020B0604020202020204" pitchFamily="34" charset="0"/>
              </a:rPr>
              <a:t>oxid železitý </a:t>
            </a:r>
            <a: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  <a:t>nereaguje, zásadotvorný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sz="1800" b="0" dirty="0">
                <a:latin typeface="Arial" panose="020B0604020202020204" pitchFamily="34" charset="0"/>
                <a:cs typeface="Arial" panose="020B0604020202020204" pitchFamily="34" charset="0"/>
              </a:rPr>
              <a:t>oxid sodný </a:t>
            </a:r>
            <a: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  <a:t>reaguje, zásadotvorný</a:t>
            </a:r>
            <a:endParaRPr lang="cs-CZ" sz="18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sz="1800" b="0" dirty="0">
                <a:latin typeface="Arial" panose="020B0604020202020204" pitchFamily="34" charset="0"/>
                <a:cs typeface="Arial" panose="020B0604020202020204" pitchFamily="34" charset="0"/>
              </a:rPr>
              <a:t>oxid 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měďnatý </a:t>
            </a:r>
            <a: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  <a:t>nereaguje, zásadotvorný</a:t>
            </a:r>
            <a:endParaRPr lang="cs-CZ" sz="18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sz="1800" b="0" dirty="0">
                <a:latin typeface="Arial" panose="020B0604020202020204" pitchFamily="34" charset="0"/>
                <a:cs typeface="Arial" panose="020B0604020202020204" pitchFamily="34" charset="0"/>
              </a:rPr>
              <a:t>oxid fosforečný </a:t>
            </a:r>
            <a: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  <a:t>reaguje, kyselinotvorný</a:t>
            </a:r>
            <a:endParaRPr lang="cs-CZ" sz="18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sz="1800" b="0" dirty="0">
                <a:latin typeface="Arial" panose="020B0604020202020204" pitchFamily="34" charset="0"/>
                <a:cs typeface="Arial" panose="020B0604020202020204" pitchFamily="34" charset="0"/>
              </a:rPr>
              <a:t>oxid vápenatý </a:t>
            </a:r>
            <a: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  <a:t>reaguje, zásadotvorný</a:t>
            </a:r>
            <a:endParaRPr lang="cs-CZ" sz="18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sz="1800" b="0" dirty="0">
                <a:latin typeface="Arial" panose="020B0604020202020204" pitchFamily="34" charset="0"/>
                <a:cs typeface="Arial" panose="020B0604020202020204" pitchFamily="34" charset="0"/>
              </a:rPr>
              <a:t>oxid zinečnatý </a:t>
            </a:r>
            <a: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  <a:t>nereaguje, zásadotvorný</a:t>
            </a:r>
            <a:endParaRPr lang="cs-CZ" sz="18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sz="1800" b="0" dirty="0">
                <a:latin typeface="Arial" panose="020B0604020202020204" pitchFamily="34" charset="0"/>
                <a:cs typeface="Arial" panose="020B0604020202020204" pitchFamily="34" charset="0"/>
              </a:rPr>
              <a:t>oxid uhličitý </a:t>
            </a:r>
            <a: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  <a:t>reaguje, kyselinotvorný</a:t>
            </a:r>
            <a:endParaRPr lang="cs-CZ" sz="18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60217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2"/>
          <p:cNvSpPr txBox="1"/>
          <p:nvPr/>
        </p:nvSpPr>
        <p:spPr>
          <a:xfrm>
            <a:off x="268675" y="229252"/>
            <a:ext cx="8460754" cy="40011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Reaktivita</a:t>
            </a: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15D2EDD0-B08A-4DFA-956A-3B1A432446AD}"/>
              </a:ext>
            </a:extLst>
          </p:cNvPr>
          <p:cNvSpPr/>
          <p:nvPr/>
        </p:nvSpPr>
        <p:spPr>
          <a:xfrm>
            <a:off x="268675" y="701031"/>
            <a:ext cx="8460754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Napište reakce následujících oxidů s vodou za laboratorní teploty. Jednoznačně vyjádřete, pokud k reakci nedochází. Které oxidy jsou kyselinotvorné, které zásadotvorné a které amfoterní?</a:t>
            </a:r>
          </a:p>
          <a:p>
            <a:pPr algn="l"/>
            <a:endParaRPr 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oxid hlinitý </a:t>
            </a:r>
            <a: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  <a:t>nereaguje, amfoterní</a:t>
            </a:r>
            <a:endParaRPr 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oxid cíničitý </a:t>
            </a:r>
            <a: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  <a:t>nereaguje, amfoterní</a:t>
            </a:r>
            <a:endParaRPr 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oxid manganičitý </a:t>
            </a:r>
            <a: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  <a:t>nereaguje, amfoterní</a:t>
            </a:r>
            <a:endParaRPr 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oxid sírový </a:t>
            </a:r>
            <a: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  <a:t>reaguje, kyselinotvorný</a:t>
            </a:r>
            <a:endParaRPr 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oxid dusičitý </a:t>
            </a:r>
            <a: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  <a:t>reaguje, kyselinotvorný</a:t>
            </a:r>
            <a:endParaRPr 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oxid chromový </a:t>
            </a:r>
            <a: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  <a:t>nereaguje, kyselinotvorný</a:t>
            </a:r>
            <a:endParaRPr 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oxid chromitý </a:t>
            </a:r>
            <a: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  <a:t>nereaguje, zásadotvorný</a:t>
            </a:r>
            <a:endParaRPr 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oxid uhelnatý </a:t>
            </a:r>
            <a: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  <a:t>nereaguje, kyselinotvorný</a:t>
            </a:r>
            <a:endParaRPr 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oxid titaničitý </a:t>
            </a:r>
            <a: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  <a:t>nereaguje, kyselinotvorný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oxid manganistý </a:t>
            </a:r>
            <a: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  <a:t>reaguje, kyselinotvorný</a:t>
            </a:r>
            <a:endParaRPr 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73449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2"/>
          <p:cNvSpPr txBox="1"/>
          <p:nvPr/>
        </p:nvSpPr>
        <p:spPr>
          <a:xfrm>
            <a:off x="268675" y="229252"/>
            <a:ext cx="8460754" cy="40011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Silné a slabé kyseliny</a:t>
            </a: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15D2EDD0-B08A-4DFA-956A-3B1A432446AD}"/>
              </a:ext>
            </a:extLst>
          </p:cNvPr>
          <p:cNvSpPr/>
          <p:nvPr/>
        </p:nvSpPr>
        <p:spPr>
          <a:xfrm>
            <a:off x="268675" y="701031"/>
            <a:ext cx="8460754" cy="4431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Srovnej sílu kyselin v následujících skupinách: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  <a:t>HI</a:t>
            </a: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 &gt; </a:t>
            </a:r>
            <a:r>
              <a:rPr lang="cs-CZ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HCl</a:t>
            </a: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 &gt; </a:t>
            </a:r>
            <a: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  <a:t>HF</a:t>
            </a:r>
          </a:p>
          <a:p>
            <a:pPr marL="285750" lvl="0" indent="-285750" algn="l">
              <a:buFont typeface="Arial" panose="020B0604020202020204" pitchFamily="34" charset="0"/>
              <a:buChar char="•"/>
            </a:pPr>
            <a:endParaRPr 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  <a:t>HClO</a:t>
            </a:r>
            <a:r>
              <a:rPr lang="cs-CZ" sz="18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 &gt; </a:t>
            </a:r>
            <a:r>
              <a:rPr lang="cs-CZ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HClO</a:t>
            </a:r>
            <a:r>
              <a:rPr lang="en-US" sz="18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 &gt; </a:t>
            </a:r>
            <a:r>
              <a:rPr lang="cs-CZ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HClO</a:t>
            </a:r>
            <a:endParaRPr lang="cs-CZ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 algn="l">
              <a:buFont typeface="Arial" panose="020B0604020202020204" pitchFamily="34" charset="0"/>
              <a:buChar char="•"/>
            </a:pPr>
            <a:endParaRPr lang="cs-CZ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  <a:t>HClO</a:t>
            </a:r>
            <a:r>
              <a:rPr lang="cs-CZ" sz="18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  &gt; </a:t>
            </a:r>
            <a: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  <a:t>HBrO</a:t>
            </a:r>
            <a:r>
              <a:rPr lang="cs-CZ" sz="18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  <a:p>
            <a:pPr marL="285750" lvl="0" indent="-285750" algn="l">
              <a:buFont typeface="Arial" panose="020B0604020202020204" pitchFamily="34" charset="0"/>
              <a:buChar char="•"/>
            </a:pPr>
            <a:endParaRPr 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 algn="l">
              <a:buFont typeface="Arial" panose="020B0604020202020204" pitchFamily="34" charset="0"/>
              <a:buChar char="•"/>
            </a:pPr>
            <a:endParaRPr lang="cs-CZ" sz="18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l"/>
            <a:r>
              <a:rPr lang="cs-CZ" sz="1800" b="0" dirty="0">
                <a:latin typeface="Arial" panose="020B0604020202020204" pitchFamily="34" charset="0"/>
                <a:cs typeface="Arial" panose="020B0604020202020204" pitchFamily="34" charset="0"/>
              </a:rPr>
              <a:t>Přiřaď následujícím kyselinám jejich p</a:t>
            </a:r>
            <a:r>
              <a:rPr lang="cs-CZ" sz="1800" b="0" i="1" dirty="0">
                <a:latin typeface="Arial" panose="020B0604020202020204" pitchFamily="34" charset="0"/>
                <a:cs typeface="Arial" panose="020B0604020202020204" pitchFamily="34" charset="0"/>
              </a:rPr>
              <a:t>ak</a:t>
            </a:r>
            <a:endParaRPr lang="cs-CZ" sz="1800" b="0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l"/>
            <a:endParaRPr lang="cs-CZ" sz="1800" b="0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sz="1800" dirty="0" err="1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cs-CZ" sz="1800" i="1" dirty="0" err="1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cs-CZ" sz="1800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= a) 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–9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HBr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, b) 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3,4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  <a:t>HF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c) 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–7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HCl</a:t>
            </a:r>
            <a:endParaRPr lang="en-US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US" sz="18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sz="1800" dirty="0" err="1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cs-CZ" sz="1800" i="1" dirty="0" err="1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cs-CZ" sz="1800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= a) 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4,8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  <a:t>kyselina octová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, b) 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3,8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yselina</a:t>
            </a: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mraven</a:t>
            </a:r>
            <a: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  <a:t>čí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cs-CZ" sz="18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dirty="0" err="1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cs-CZ" sz="1800" i="1" dirty="0" err="1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cs-CZ" sz="1800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= a) 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7,4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HClO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, b) 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2,0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  <a:t>HClO</a:t>
            </a:r>
            <a:r>
              <a:rPr lang="cs-CZ" sz="18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c) 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–2,7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  <a:t>HClO</a:t>
            </a:r>
            <a:r>
              <a:rPr lang="cs-CZ" sz="18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29030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2"/>
          <p:cNvSpPr txBox="1"/>
          <p:nvPr/>
        </p:nvSpPr>
        <p:spPr>
          <a:xfrm>
            <a:off x="268675" y="229252"/>
            <a:ext cx="8460754" cy="40011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Silné a slabé kyseliny</a:t>
            </a: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15D2EDD0-B08A-4DFA-956A-3B1A432446AD}"/>
              </a:ext>
            </a:extLst>
          </p:cNvPr>
          <p:cNvSpPr/>
          <p:nvPr/>
        </p:nvSpPr>
        <p:spPr>
          <a:xfrm>
            <a:off x="268675" y="701031"/>
            <a:ext cx="846075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Jaké částice budou dominantně přítomny v roztoku následujících kyselin a zásad při pH: a) 1, b) 4, c) 8, d) 11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  <a:t>vždy SO</a:t>
            </a:r>
            <a:r>
              <a:rPr lang="cs-CZ" sz="18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sz="18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2–</a:t>
            </a:r>
            <a:endParaRPr lang="en-US" sz="1800" b="1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a,b</a:t>
            </a:r>
            <a: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lang="en-US" sz="18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COOH;</a:t>
            </a:r>
            <a: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c,d</a:t>
            </a:r>
            <a: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lang="en-US" sz="18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COO</a:t>
            </a:r>
            <a:r>
              <a:rPr lang="cs-CZ" sz="18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endParaRPr lang="en-US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  <a:t>d – </a:t>
            </a: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NH</a:t>
            </a:r>
            <a:r>
              <a:rPr lang="en-US" sz="18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cs-CZ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a,b</a:t>
            </a: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,c</a:t>
            </a:r>
            <a: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NH</a:t>
            </a:r>
            <a:r>
              <a:rPr lang="cs-CZ" sz="18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18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en-US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  <a:t>vždy OH</a:t>
            </a:r>
            <a:r>
              <a:rPr lang="cs-CZ" sz="18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endParaRPr lang="en-US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  <a:t>a – </a:t>
            </a: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HF; b,</a:t>
            </a:r>
            <a:r>
              <a:rPr lang="cs-CZ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c,d</a:t>
            </a:r>
            <a: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cs-CZ" sz="18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endParaRPr lang="en-US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a – </a:t>
            </a:r>
            <a: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18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PO</a:t>
            </a:r>
            <a:r>
              <a:rPr lang="en-US" sz="18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; b – </a:t>
            </a:r>
            <a: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18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PO</a:t>
            </a:r>
            <a:r>
              <a:rPr lang="en-US" sz="18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18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c,d</a:t>
            </a: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PO</a:t>
            </a:r>
            <a:r>
              <a:rPr lang="en-US" sz="18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18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2–</a:t>
            </a:r>
            <a:endParaRPr lang="cs-CZ" sz="1800" b="1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a,b</a:t>
            </a: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 – H</a:t>
            </a:r>
            <a:r>
              <a:rPr lang="en-US" sz="18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S; </a:t>
            </a:r>
            <a:r>
              <a:rPr lang="en-US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c,d</a:t>
            </a: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18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endParaRPr lang="en-US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HCl</a:t>
            </a:r>
            <a: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  <a:t> vždy </a:t>
            </a: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Cl</a:t>
            </a:r>
            <a:r>
              <a:rPr lang="cs-CZ" sz="18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endParaRPr lang="en-US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06927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900" b="0">
                <a:solidFill>
                  <a:prstClr val="black"/>
                </a:solidFill>
                <a:latin typeface="Arial"/>
                <a:cs typeface="Arial"/>
              </a:rPr>
              <a:t>www.natur.cuni.cz</a:t>
            </a:r>
            <a:endParaRPr lang="en-US" sz="900" b="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pic>
        <p:nvPicPr>
          <p:cNvPr id="23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24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noFill/>
          <a:ln w="9525" cap="flat" cmpd="sng" algn="ctr">
            <a:solidFill>
              <a:srgbClr val="D22D40"/>
            </a:solidFill>
            <a:prstDash val="solid"/>
          </a:ln>
          <a:effectLst/>
        </p:spPr>
      </p:cxnSp>
      <p:sp>
        <p:nvSpPr>
          <p:cNvPr id="7" name="TextBox 2"/>
          <p:cNvSpPr txBox="1"/>
          <p:nvPr/>
        </p:nvSpPr>
        <p:spPr>
          <a:xfrm>
            <a:off x="267563" y="727530"/>
            <a:ext cx="8460754" cy="52322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457200" fontAlgn="auto">
              <a:spcAft>
                <a:spcPts val="0"/>
              </a:spcAft>
            </a:pP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Zředěný vodný roztok obsahuje 0,1 mol </a:t>
            </a:r>
            <a:r>
              <a:rPr lang="cs-CZ" altLang="cs-CZ" sz="2000" b="0" dirty="0" err="1">
                <a:solidFill>
                  <a:prstClr val="black"/>
                </a:solidFill>
                <a:latin typeface="Arial" charset="0"/>
              </a:rPr>
              <a:t>HCl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 a 0,2 mol H</a:t>
            </a:r>
            <a:r>
              <a:rPr lang="en-US" altLang="cs-CZ" sz="2000" b="0" baseline="-25000" dirty="0">
                <a:solidFill>
                  <a:prstClr val="black"/>
                </a:solidFill>
                <a:latin typeface="Arial" charset="0"/>
              </a:rPr>
              <a:t>3</a:t>
            </a:r>
            <a:r>
              <a:rPr lang="en-US" altLang="cs-CZ" sz="2000" b="0" dirty="0">
                <a:solidFill>
                  <a:prstClr val="black"/>
                </a:solidFill>
                <a:latin typeface="Arial" charset="0"/>
              </a:rPr>
              <a:t>P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O</a:t>
            </a:r>
            <a:r>
              <a:rPr lang="en-US" altLang="cs-CZ" sz="2000" b="0" baseline="-25000" dirty="0">
                <a:solidFill>
                  <a:prstClr val="black"/>
                </a:solidFill>
                <a:latin typeface="Arial" charset="0"/>
              </a:rPr>
              <a:t>4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.</a:t>
            </a:r>
            <a:r>
              <a:rPr lang="cs-CZ" altLang="cs-CZ" sz="2000" dirty="0">
                <a:solidFill>
                  <a:prstClr val="black"/>
                </a:solidFill>
                <a:latin typeface="Arial" charset="0"/>
              </a:rPr>
              <a:t> Jaké částice budou dominantně obsaženy v roztoku pokud k němu bylo přidáno:</a:t>
            </a:r>
          </a:p>
          <a:p>
            <a:pPr defTabSz="457200" fontAlgn="auto">
              <a:spcAft>
                <a:spcPts val="0"/>
              </a:spcAft>
            </a:pPr>
            <a:r>
              <a:rPr lang="cs-CZ" altLang="cs-CZ" sz="2000" dirty="0">
                <a:solidFill>
                  <a:prstClr val="black"/>
                </a:solidFill>
                <a:latin typeface="Arial" charset="0"/>
              </a:rPr>
              <a:t>a) 0,05 mol </a:t>
            </a:r>
            <a:r>
              <a:rPr lang="cs-CZ" altLang="cs-CZ" sz="2000" dirty="0" err="1">
                <a:solidFill>
                  <a:prstClr val="black"/>
                </a:solidFill>
                <a:latin typeface="Arial" charset="0"/>
              </a:rPr>
              <a:t>NaOH</a:t>
            </a:r>
            <a:r>
              <a:rPr lang="en-US" altLang="cs-CZ" sz="2000" dirty="0">
                <a:solidFill>
                  <a:prstClr val="black"/>
                </a:solidFill>
                <a:latin typeface="Arial" charset="0"/>
              </a:rPr>
              <a:t>: </a:t>
            </a:r>
            <a:r>
              <a:rPr lang="en-US" altLang="cs-CZ" sz="2000" b="1" dirty="0">
                <a:solidFill>
                  <a:prstClr val="black"/>
                </a:solidFill>
                <a:latin typeface="Arial" charset="0"/>
              </a:rPr>
              <a:t>pH ~ 1; Cl</a:t>
            </a:r>
            <a:r>
              <a:rPr lang="en-US" altLang="cs-CZ" sz="2000" b="1" baseline="30000" dirty="0">
                <a:solidFill>
                  <a:prstClr val="black"/>
                </a:solidFill>
                <a:latin typeface="Arial" charset="0"/>
              </a:rPr>
              <a:t>–</a:t>
            </a:r>
            <a:r>
              <a:rPr lang="en-US" altLang="cs-CZ" sz="2000" b="1" dirty="0">
                <a:solidFill>
                  <a:prstClr val="black"/>
                </a:solidFill>
                <a:latin typeface="Arial" charset="0"/>
              </a:rPr>
              <a:t> a H</a:t>
            </a:r>
            <a:r>
              <a:rPr lang="en-US" altLang="cs-CZ" sz="2000" b="1" baseline="-25000" dirty="0">
                <a:solidFill>
                  <a:prstClr val="black"/>
                </a:solidFill>
                <a:latin typeface="Arial" charset="0"/>
              </a:rPr>
              <a:t>3</a:t>
            </a:r>
            <a:r>
              <a:rPr lang="en-US" altLang="cs-CZ" sz="2000" b="1" dirty="0">
                <a:solidFill>
                  <a:prstClr val="black"/>
                </a:solidFill>
                <a:latin typeface="Arial" charset="0"/>
              </a:rPr>
              <a:t>PO</a:t>
            </a:r>
            <a:r>
              <a:rPr lang="en-US" altLang="cs-CZ" sz="2000" b="1" baseline="-25000" dirty="0">
                <a:solidFill>
                  <a:prstClr val="black"/>
                </a:solidFill>
                <a:latin typeface="Arial" charset="0"/>
              </a:rPr>
              <a:t>4</a:t>
            </a:r>
            <a:endParaRPr lang="cs-CZ" altLang="cs-CZ" sz="2000" b="1" baseline="-25000" dirty="0">
              <a:solidFill>
                <a:prstClr val="black"/>
              </a:solidFill>
              <a:latin typeface="Arial" charset="0"/>
            </a:endParaRPr>
          </a:p>
          <a:p>
            <a:pPr defTabSz="457200" fontAlgn="auto">
              <a:spcAft>
                <a:spcPts val="0"/>
              </a:spcAft>
            </a:pPr>
            <a:r>
              <a:rPr lang="cs-CZ" altLang="cs-CZ" sz="2000" dirty="0">
                <a:solidFill>
                  <a:prstClr val="black"/>
                </a:solidFill>
                <a:latin typeface="Arial" charset="0"/>
              </a:rPr>
              <a:t>b) 0,2 mol </a:t>
            </a:r>
            <a:r>
              <a:rPr lang="cs-CZ" altLang="cs-CZ" sz="2000" dirty="0" err="1">
                <a:solidFill>
                  <a:prstClr val="black"/>
                </a:solidFill>
                <a:latin typeface="Arial" charset="0"/>
              </a:rPr>
              <a:t>NaOH</a:t>
            </a:r>
            <a:r>
              <a:rPr lang="en-US" altLang="cs-CZ" sz="2000" dirty="0">
                <a:solidFill>
                  <a:prstClr val="black"/>
                </a:solidFill>
                <a:latin typeface="Arial" charset="0"/>
              </a:rPr>
              <a:t>: </a:t>
            </a:r>
            <a:r>
              <a:rPr lang="en-US" altLang="cs-CZ" sz="2000" b="1" dirty="0">
                <a:solidFill>
                  <a:prstClr val="black"/>
                </a:solidFill>
                <a:latin typeface="Arial" charset="0"/>
              </a:rPr>
              <a:t>pH ~ 2,2; Cl</a:t>
            </a:r>
            <a:r>
              <a:rPr lang="en-US" altLang="cs-CZ" sz="2000" b="1" baseline="30000" dirty="0">
                <a:solidFill>
                  <a:prstClr val="black"/>
                </a:solidFill>
                <a:latin typeface="Arial" charset="0"/>
              </a:rPr>
              <a:t>–</a:t>
            </a:r>
            <a:r>
              <a:rPr lang="en-US" altLang="cs-CZ" sz="2000" b="1" dirty="0">
                <a:solidFill>
                  <a:prstClr val="black"/>
                </a:solidFill>
                <a:latin typeface="Arial" charset="0"/>
              </a:rPr>
              <a:t> a </a:t>
            </a:r>
            <a:r>
              <a:rPr lang="en-US" altLang="cs-CZ" sz="2000" b="1" dirty="0" err="1">
                <a:solidFill>
                  <a:prstClr val="black"/>
                </a:solidFill>
                <a:latin typeface="Arial" charset="0"/>
              </a:rPr>
              <a:t>sm</a:t>
            </a:r>
            <a:r>
              <a:rPr lang="cs-CZ" altLang="cs-CZ" sz="2000" b="1" dirty="0" err="1">
                <a:solidFill>
                  <a:prstClr val="black"/>
                </a:solidFill>
                <a:latin typeface="Arial" charset="0"/>
              </a:rPr>
              <a:t>ěs</a:t>
            </a:r>
            <a:r>
              <a:rPr lang="cs-CZ" altLang="cs-CZ" sz="2000" b="1" dirty="0">
                <a:solidFill>
                  <a:prstClr val="black"/>
                </a:solidFill>
                <a:latin typeface="Arial" charset="0"/>
              </a:rPr>
              <a:t> 1:1 </a:t>
            </a:r>
            <a:r>
              <a:rPr lang="en-US" altLang="cs-CZ" sz="2000" b="1" dirty="0">
                <a:solidFill>
                  <a:prstClr val="black"/>
                </a:solidFill>
                <a:latin typeface="Arial" charset="0"/>
              </a:rPr>
              <a:t>H</a:t>
            </a:r>
            <a:r>
              <a:rPr lang="en-US" altLang="cs-CZ" sz="2000" b="1" baseline="-25000" dirty="0">
                <a:solidFill>
                  <a:prstClr val="black"/>
                </a:solidFill>
                <a:latin typeface="Arial" charset="0"/>
              </a:rPr>
              <a:t>3</a:t>
            </a:r>
            <a:r>
              <a:rPr lang="en-US" altLang="cs-CZ" sz="2000" b="1" dirty="0">
                <a:solidFill>
                  <a:prstClr val="black"/>
                </a:solidFill>
                <a:latin typeface="Arial" charset="0"/>
              </a:rPr>
              <a:t>PO</a:t>
            </a:r>
            <a:r>
              <a:rPr lang="en-US" altLang="cs-CZ" sz="2000" b="1" baseline="-25000" dirty="0">
                <a:solidFill>
                  <a:prstClr val="black"/>
                </a:solidFill>
                <a:latin typeface="Arial" charset="0"/>
              </a:rPr>
              <a:t>4</a:t>
            </a:r>
            <a:r>
              <a:rPr lang="cs-CZ" altLang="cs-CZ" sz="2000" b="1" dirty="0">
                <a:solidFill>
                  <a:prstClr val="black"/>
                </a:solidFill>
                <a:latin typeface="Arial" charset="0"/>
              </a:rPr>
              <a:t> a </a:t>
            </a:r>
            <a: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20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PO</a:t>
            </a:r>
            <a:r>
              <a:rPr lang="en-US" sz="20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20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endParaRPr lang="cs-CZ" altLang="cs-CZ" sz="2000" b="1" dirty="0">
              <a:solidFill>
                <a:prstClr val="black"/>
              </a:solidFill>
              <a:latin typeface="Arial" charset="0"/>
            </a:endParaRPr>
          </a:p>
          <a:p>
            <a:pPr defTabSz="457200" fontAlgn="auto">
              <a:spcAft>
                <a:spcPts val="0"/>
              </a:spcAft>
            </a:pPr>
            <a:r>
              <a:rPr lang="cs-CZ" altLang="cs-CZ" sz="2000" dirty="0">
                <a:solidFill>
                  <a:prstClr val="black"/>
                </a:solidFill>
                <a:latin typeface="Arial" charset="0"/>
              </a:rPr>
              <a:t>c) 0,5 mol </a:t>
            </a:r>
            <a:r>
              <a:rPr lang="cs-CZ" altLang="cs-CZ" sz="2000" dirty="0" err="1">
                <a:solidFill>
                  <a:prstClr val="black"/>
                </a:solidFill>
                <a:latin typeface="Arial" charset="0"/>
              </a:rPr>
              <a:t>NaOH</a:t>
            </a:r>
            <a:r>
              <a:rPr lang="en-US" altLang="cs-CZ" sz="2000" dirty="0">
                <a:solidFill>
                  <a:prstClr val="black"/>
                </a:solidFill>
                <a:latin typeface="Arial" charset="0"/>
              </a:rPr>
              <a:t>: </a:t>
            </a:r>
            <a:r>
              <a:rPr lang="en-US" altLang="cs-CZ" sz="2000" b="1" dirty="0">
                <a:solidFill>
                  <a:prstClr val="black"/>
                </a:solidFill>
                <a:latin typeface="Arial" charset="0"/>
              </a:rPr>
              <a:t>pH ~ 1</a:t>
            </a:r>
            <a:r>
              <a:rPr lang="cs-CZ" altLang="cs-CZ" sz="2000" b="1" dirty="0">
                <a:solidFill>
                  <a:prstClr val="black"/>
                </a:solidFill>
                <a:latin typeface="Arial" charset="0"/>
              </a:rPr>
              <a:t>0</a:t>
            </a:r>
            <a:r>
              <a:rPr lang="en-US" altLang="cs-CZ" sz="2000" b="1" dirty="0">
                <a:solidFill>
                  <a:prstClr val="black"/>
                </a:solidFill>
                <a:latin typeface="Arial" charset="0"/>
              </a:rPr>
              <a:t>; Cl</a:t>
            </a:r>
            <a:r>
              <a:rPr lang="en-US" altLang="cs-CZ" sz="2000" b="1" baseline="30000" dirty="0">
                <a:solidFill>
                  <a:prstClr val="black"/>
                </a:solidFill>
                <a:latin typeface="Arial" charset="0"/>
              </a:rPr>
              <a:t>–</a:t>
            </a:r>
            <a:r>
              <a:rPr lang="en-US" altLang="cs-CZ" sz="2000" b="1" dirty="0">
                <a:solidFill>
                  <a:prstClr val="black"/>
                </a:solidFill>
                <a:latin typeface="Arial" charset="0"/>
              </a:rPr>
              <a:t> a </a:t>
            </a:r>
            <a: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PO</a:t>
            </a:r>
            <a:r>
              <a:rPr lang="en-US" sz="20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20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2–</a:t>
            </a:r>
            <a:endParaRPr lang="cs-CZ" sz="2000" b="1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457200" fontAlgn="auto">
              <a:spcAft>
                <a:spcPts val="0"/>
              </a:spcAft>
            </a:pPr>
            <a:r>
              <a:rPr lang="cs-CZ" altLang="cs-CZ" sz="2000" dirty="0">
                <a:solidFill>
                  <a:prstClr val="black"/>
                </a:solidFill>
                <a:latin typeface="Arial" charset="0"/>
              </a:rPr>
              <a:t>d) 0,6 mol </a:t>
            </a:r>
            <a:r>
              <a:rPr lang="cs-CZ" altLang="cs-CZ" sz="2000" dirty="0" err="1">
                <a:solidFill>
                  <a:prstClr val="black"/>
                </a:solidFill>
                <a:latin typeface="Arial" charset="0"/>
              </a:rPr>
              <a:t>NaOH</a:t>
            </a:r>
            <a:r>
              <a:rPr lang="en-US" altLang="cs-CZ" sz="2000" dirty="0">
                <a:solidFill>
                  <a:prstClr val="black"/>
                </a:solidFill>
                <a:latin typeface="Arial" charset="0"/>
              </a:rPr>
              <a:t>: </a:t>
            </a:r>
            <a:r>
              <a:rPr lang="en-US" altLang="cs-CZ" sz="2000" b="1" dirty="0">
                <a:solidFill>
                  <a:prstClr val="black"/>
                </a:solidFill>
                <a:latin typeface="Arial" charset="0"/>
              </a:rPr>
              <a:t>pH ~ 1</a:t>
            </a:r>
            <a:r>
              <a:rPr lang="cs-CZ" altLang="cs-CZ" sz="2000" b="1" dirty="0">
                <a:solidFill>
                  <a:prstClr val="black"/>
                </a:solidFill>
                <a:latin typeface="Arial" charset="0"/>
              </a:rPr>
              <a:t>2,3</a:t>
            </a:r>
            <a:r>
              <a:rPr lang="en-US" altLang="cs-CZ" sz="2000" b="1" dirty="0">
                <a:solidFill>
                  <a:prstClr val="black"/>
                </a:solidFill>
                <a:latin typeface="Arial" charset="0"/>
              </a:rPr>
              <a:t>; Cl</a:t>
            </a:r>
            <a:r>
              <a:rPr lang="en-US" altLang="cs-CZ" sz="2000" b="1" baseline="30000" dirty="0">
                <a:solidFill>
                  <a:prstClr val="black"/>
                </a:solidFill>
                <a:latin typeface="Arial" charset="0"/>
              </a:rPr>
              <a:t>–</a:t>
            </a:r>
            <a:r>
              <a:rPr lang="en-US" altLang="cs-CZ" sz="2000" b="1" dirty="0">
                <a:solidFill>
                  <a:prstClr val="black"/>
                </a:solidFill>
                <a:latin typeface="Arial" charset="0"/>
              </a:rPr>
              <a:t> a </a:t>
            </a:r>
            <a:r>
              <a:rPr lang="en-US" altLang="cs-CZ" sz="2000" b="1" dirty="0" err="1">
                <a:solidFill>
                  <a:prstClr val="black"/>
                </a:solidFill>
                <a:latin typeface="Arial" charset="0"/>
              </a:rPr>
              <a:t>sm</a:t>
            </a:r>
            <a:r>
              <a:rPr lang="cs-CZ" altLang="cs-CZ" sz="2000" b="1" dirty="0" err="1">
                <a:solidFill>
                  <a:prstClr val="black"/>
                </a:solidFill>
                <a:latin typeface="Arial" charset="0"/>
              </a:rPr>
              <a:t>ěs</a:t>
            </a:r>
            <a:r>
              <a:rPr lang="cs-CZ" altLang="cs-CZ" sz="2000" b="1" dirty="0">
                <a:solidFill>
                  <a:prstClr val="black"/>
                </a:solidFill>
                <a:latin typeface="Arial" charset="0"/>
              </a:rPr>
              <a:t> 1:1 </a:t>
            </a:r>
            <a: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PO</a:t>
            </a:r>
            <a:r>
              <a:rPr lang="en-US" sz="20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20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2–</a:t>
            </a:r>
            <a:r>
              <a:rPr lang="cs-CZ" sz="20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PO</a:t>
            </a:r>
            <a:r>
              <a:rPr lang="en-US" sz="20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sz="20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0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endParaRPr lang="cs-CZ" altLang="cs-CZ" sz="2000" b="1" dirty="0">
              <a:solidFill>
                <a:prstClr val="black"/>
              </a:solidFill>
              <a:latin typeface="Arial" charset="0"/>
            </a:endParaRPr>
          </a:p>
          <a:p>
            <a:pPr defTabSz="457200" fontAlgn="auto">
              <a:spcAft>
                <a:spcPts val="0"/>
              </a:spcAft>
            </a:pPr>
            <a:endParaRPr lang="cs-CZ" altLang="cs-CZ" sz="2000" b="0" dirty="0">
              <a:solidFill>
                <a:prstClr val="black"/>
              </a:solidFill>
              <a:latin typeface="Arial" charset="0"/>
            </a:endParaRPr>
          </a:p>
          <a:p>
            <a:pPr defTabSz="457200" fontAlgn="auto">
              <a:spcAft>
                <a:spcPts val="0"/>
              </a:spcAft>
            </a:pPr>
            <a:endParaRPr lang="cs-CZ" altLang="cs-CZ" sz="2000" dirty="0">
              <a:solidFill>
                <a:prstClr val="black"/>
              </a:solidFill>
              <a:latin typeface="Arial" charset="0"/>
            </a:endParaRPr>
          </a:p>
          <a:p>
            <a:pPr defTabSz="457200" fontAlgn="auto">
              <a:spcAft>
                <a:spcPts val="0"/>
              </a:spcAft>
            </a:pPr>
            <a:endParaRPr lang="cs-CZ" altLang="cs-CZ" sz="2000" b="0" dirty="0">
              <a:solidFill>
                <a:prstClr val="black"/>
              </a:solidFill>
              <a:latin typeface="Arial" charset="0"/>
            </a:endParaRPr>
          </a:p>
          <a:p>
            <a:pPr defTabSz="457200" fontAlgn="auto">
              <a:spcAft>
                <a:spcPts val="0"/>
              </a:spcAft>
            </a:pPr>
            <a:r>
              <a:rPr lang="en-US" altLang="cs-CZ" sz="2000" dirty="0">
                <a:solidFill>
                  <a:prstClr val="black"/>
                </a:solidFill>
                <a:latin typeface="Arial" charset="0"/>
              </a:rPr>
              <a:t>p</a:t>
            </a:r>
            <a:r>
              <a:rPr lang="en-US" altLang="cs-CZ" sz="2000" i="1" dirty="0">
                <a:solidFill>
                  <a:prstClr val="black"/>
                </a:solidFill>
                <a:latin typeface="Arial" charset="0"/>
              </a:rPr>
              <a:t>K</a:t>
            </a:r>
            <a:r>
              <a:rPr lang="en-US" altLang="cs-CZ" sz="2000" baseline="-25000" dirty="0">
                <a:solidFill>
                  <a:prstClr val="black"/>
                </a:solidFill>
                <a:latin typeface="Arial" charset="0"/>
              </a:rPr>
              <a:t>1</a:t>
            </a:r>
            <a:r>
              <a:rPr lang="en-US" altLang="cs-CZ" sz="2000" dirty="0">
                <a:solidFill>
                  <a:prstClr val="black"/>
                </a:solidFill>
                <a:latin typeface="Arial" charset="0"/>
              </a:rPr>
              <a:t> =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2,2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altLang="cs-CZ" sz="2000" dirty="0">
                <a:solidFill>
                  <a:prstClr val="black"/>
                </a:solidFill>
                <a:latin typeface="Arial" charset="0"/>
              </a:rPr>
              <a:t>p</a:t>
            </a:r>
            <a:r>
              <a:rPr lang="en-US" altLang="cs-CZ" sz="2000" i="1" dirty="0">
                <a:solidFill>
                  <a:prstClr val="black"/>
                </a:solidFill>
                <a:latin typeface="Arial" charset="0"/>
              </a:rPr>
              <a:t>K</a:t>
            </a:r>
            <a:r>
              <a:rPr lang="en-US" altLang="cs-CZ" sz="2000" baseline="-25000" dirty="0">
                <a:solidFill>
                  <a:prstClr val="black"/>
                </a:solidFill>
                <a:latin typeface="Arial" charset="0"/>
              </a:rPr>
              <a:t>2</a:t>
            </a:r>
            <a:r>
              <a:rPr lang="en-US" altLang="cs-CZ" sz="2000" dirty="0">
                <a:solidFill>
                  <a:prstClr val="black"/>
                </a:solidFill>
                <a:latin typeface="Arial" charset="0"/>
              </a:rPr>
              <a:t> =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7,2; </a:t>
            </a:r>
            <a:r>
              <a:rPr lang="en-US" altLang="cs-CZ" sz="2000" dirty="0">
                <a:solidFill>
                  <a:prstClr val="black"/>
                </a:solidFill>
                <a:latin typeface="Arial" charset="0"/>
              </a:rPr>
              <a:t>p</a:t>
            </a:r>
            <a:r>
              <a:rPr lang="en-US" altLang="cs-CZ" sz="2000" i="1" dirty="0">
                <a:solidFill>
                  <a:prstClr val="black"/>
                </a:solidFill>
                <a:latin typeface="Arial" charset="0"/>
              </a:rPr>
              <a:t>K</a:t>
            </a:r>
            <a:r>
              <a:rPr lang="en-US" altLang="cs-CZ" sz="2000" baseline="-25000" dirty="0">
                <a:solidFill>
                  <a:prstClr val="black"/>
                </a:solidFill>
                <a:latin typeface="Arial" charset="0"/>
              </a:rPr>
              <a:t>3</a:t>
            </a:r>
            <a:r>
              <a:rPr lang="en-US" altLang="cs-CZ" sz="2000" dirty="0">
                <a:solidFill>
                  <a:prstClr val="black"/>
                </a:solidFill>
                <a:latin typeface="Arial" charset="0"/>
              </a:rPr>
              <a:t> =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12,3</a:t>
            </a:r>
            <a:endParaRPr lang="cs-CZ" altLang="cs-CZ" sz="2000" dirty="0">
              <a:solidFill>
                <a:prstClr val="black"/>
              </a:solidFill>
              <a:latin typeface="Arial" charset="0"/>
            </a:endParaRPr>
          </a:p>
          <a:p>
            <a:pPr defTabSz="457200" fontAlgn="auto">
              <a:spcAft>
                <a:spcPts val="0"/>
              </a:spcAft>
            </a:pPr>
            <a:endParaRPr lang="cs-CZ" altLang="cs-CZ" sz="2000" b="0" dirty="0">
              <a:solidFill>
                <a:prstClr val="black"/>
              </a:solidFill>
              <a:latin typeface="Arial" charset="0"/>
            </a:endParaRPr>
          </a:p>
          <a:p>
            <a:pPr defTabSz="457200" fontAlgn="auto">
              <a:spcAft>
                <a:spcPts val="0"/>
              </a:spcAft>
            </a:pPr>
            <a:endParaRPr lang="cs-CZ" altLang="cs-CZ" sz="2000" dirty="0">
              <a:solidFill>
                <a:prstClr val="black"/>
              </a:solidFill>
              <a:latin typeface="Arial" charset="0"/>
            </a:endParaRPr>
          </a:p>
          <a:p>
            <a:pPr defTabSz="457200" fontAlgn="auto">
              <a:spcAft>
                <a:spcPts val="0"/>
              </a:spcAft>
            </a:pPr>
            <a:endParaRPr lang="cs-CZ" altLang="cs-CZ" sz="2000" b="0" dirty="0">
              <a:solidFill>
                <a:prstClr val="black"/>
              </a:solidFill>
              <a:latin typeface="Arial" charset="0"/>
            </a:endParaRPr>
          </a:p>
          <a:p>
            <a:pPr defTabSz="457200" fontAlgn="auto">
              <a:spcAft>
                <a:spcPts val="0"/>
              </a:spcAft>
            </a:pPr>
            <a:endParaRPr lang="cs-CZ" altLang="cs-CZ" sz="2000" dirty="0">
              <a:solidFill>
                <a:prstClr val="black"/>
              </a:solidFill>
              <a:latin typeface="Arial" charset="0"/>
            </a:endParaRPr>
          </a:p>
          <a:p>
            <a:pPr defTabSz="457200" fontAlgn="auto">
              <a:spcAft>
                <a:spcPts val="0"/>
              </a:spcAft>
            </a:pPr>
            <a:endParaRPr lang="cs-CZ" altLang="cs-CZ" sz="2000" b="0" dirty="0">
              <a:solidFill>
                <a:prstClr val="black"/>
              </a:solidFill>
              <a:latin typeface="Arial" charset="0"/>
            </a:endParaRPr>
          </a:p>
          <a:p>
            <a:pPr defTabSz="457200" fontAlgn="auto">
              <a:spcAft>
                <a:spcPts val="0"/>
              </a:spcAft>
            </a:pP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N</a:t>
            </a:r>
            <a:r>
              <a:rPr lang="en-US" altLang="cs-CZ" sz="2000" b="0" dirty="0">
                <a:solidFill>
                  <a:prstClr val="black"/>
                </a:solidFill>
                <a:latin typeface="Arial" charset="0"/>
              </a:rPr>
              <a:t>a z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á</a:t>
            </a:r>
            <a:r>
              <a:rPr lang="en-US" altLang="cs-CZ" sz="2000" b="0" dirty="0" err="1">
                <a:solidFill>
                  <a:prstClr val="black"/>
                </a:solidFill>
                <a:latin typeface="Arial" charset="0"/>
              </a:rPr>
              <a:t>klad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ě </a:t>
            </a:r>
            <a:r>
              <a:rPr lang="en-US" altLang="cs-CZ" sz="2000" b="0" dirty="0" err="1">
                <a:solidFill>
                  <a:prstClr val="black"/>
                </a:solidFill>
                <a:latin typeface="Arial" charset="0"/>
              </a:rPr>
              <a:t>distribu</a:t>
            </a:r>
            <a:r>
              <a:rPr lang="cs-CZ" altLang="cs-CZ" sz="2000" b="0" dirty="0" err="1">
                <a:solidFill>
                  <a:prstClr val="black"/>
                </a:solidFill>
                <a:latin typeface="Arial" charset="0"/>
              </a:rPr>
              <a:t>čního</a:t>
            </a:r>
            <a:r>
              <a:rPr lang="en-US" altLang="cs-CZ" sz="2000" b="0" dirty="0">
                <a:solidFill>
                  <a:prstClr val="black"/>
                </a:solidFill>
                <a:latin typeface="Arial" charset="0"/>
              </a:rPr>
              <a:t> diagram o</a:t>
            </a:r>
            <a:r>
              <a:rPr lang="cs-CZ" altLang="cs-CZ" sz="2000" b="0" dirty="0" err="1">
                <a:solidFill>
                  <a:prstClr val="black"/>
                </a:solidFill>
                <a:latin typeface="Arial" charset="0"/>
              </a:rPr>
              <a:t>dhadněte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 pH roztoku v jednotlivých případech.</a:t>
            </a:r>
          </a:p>
        </p:txBody>
      </p:sp>
      <p:sp>
        <p:nvSpPr>
          <p:cNvPr id="8" name="Rectangle 17"/>
          <p:cNvSpPr/>
          <p:nvPr/>
        </p:nvSpPr>
        <p:spPr>
          <a:xfrm>
            <a:off x="0" y="0"/>
            <a:ext cx="9144000" cy="10795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10" name="TextBox 2">
            <a:extLst>
              <a:ext uri="{FF2B5EF4-FFF2-40B4-BE49-F238E27FC236}">
                <a16:creationId xmlns:a16="http://schemas.microsoft.com/office/drawing/2014/main" id="{665531DC-4E6E-46AD-BE4E-747D2492AE6B}"/>
              </a:ext>
            </a:extLst>
          </p:cNvPr>
          <p:cNvSpPr txBox="1"/>
          <p:nvPr/>
        </p:nvSpPr>
        <p:spPr>
          <a:xfrm>
            <a:off x="268675" y="229252"/>
            <a:ext cx="8460754" cy="40011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Silné a slabé kyseliny</a:t>
            </a: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Zástupný symbol pro číslo snímku 1">
            <a:extLst>
              <a:ext uri="{FF2B5EF4-FFF2-40B4-BE49-F238E27FC236}">
                <a16:creationId xmlns:a16="http://schemas.microsoft.com/office/drawing/2014/main" id="{76E8B81B-192B-4F67-9DE3-B7975049DA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9882454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ystém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4236</TotalTime>
  <Words>655</Words>
  <Application>Microsoft Office PowerPoint</Application>
  <PresentationFormat>Předvádění na obrazovce (4:3)</PresentationFormat>
  <Paragraphs>124</Paragraphs>
  <Slides>7</Slides>
  <Notes>7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10" baseType="lpstr">
      <vt:lpstr>Arial</vt:lpstr>
      <vt:lpstr>Times New Roman</vt:lpstr>
      <vt:lpstr>Default Design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Anorganika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Tvary a symetrie molekul</dc:title>
  <dc:creator>Honza</dc:creator>
  <cp:lastModifiedBy>Vojtěch Kubíček</cp:lastModifiedBy>
  <cp:revision>625</cp:revision>
  <dcterms:created xsi:type="dcterms:W3CDTF">2004-05-01T17:45:26Z</dcterms:created>
  <dcterms:modified xsi:type="dcterms:W3CDTF">2026-03-25T08:44:19Z</dcterms:modified>
</cp:coreProperties>
</file>