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9" r:id="rId11"/>
    <p:sldId id="280" r:id="rId12"/>
    <p:sldId id="274" r:id="rId13"/>
    <p:sldId id="275" r:id="rId14"/>
    <p:sldId id="269" r:id="rId15"/>
    <p:sldId id="276" r:id="rId16"/>
    <p:sldId id="277" r:id="rId17"/>
    <p:sldId id="283" r:id="rId18"/>
    <p:sldId id="284" r:id="rId19"/>
    <p:sldId id="264" r:id="rId20"/>
    <p:sldId id="265" r:id="rId21"/>
    <p:sldId id="266" r:id="rId22"/>
    <p:sldId id="270" r:id="rId23"/>
    <p:sldId id="271" r:id="rId24"/>
    <p:sldId id="281" r:id="rId25"/>
    <p:sldId id="267" r:id="rId26"/>
    <p:sldId id="282" r:id="rId27"/>
    <p:sldId id="268" r:id="rId28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45"/>
  </p:normalViewPr>
  <p:slideViewPr>
    <p:cSldViewPr>
      <p:cViewPr varScale="1">
        <p:scale>
          <a:sx n="99" d="100"/>
          <a:sy n="99" d="100"/>
        </p:scale>
        <p:origin x="1616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C5A72723-EF60-0D23-622C-83A64CA61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6B6E98F2-1348-E589-A5A0-9A1B5AD26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0FCB1476-0907-3EC5-C2AC-6708859B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1" name="AutoShape 4">
            <a:extLst>
              <a:ext uri="{FF2B5EF4-FFF2-40B4-BE49-F238E27FC236}">
                <a16:creationId xmlns:a16="http://schemas.microsoft.com/office/drawing/2014/main" id="{7B4F3D00-9030-38B5-510C-1C92B0434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2" name="AutoShape 5">
            <a:extLst>
              <a:ext uri="{FF2B5EF4-FFF2-40B4-BE49-F238E27FC236}">
                <a16:creationId xmlns:a16="http://schemas.microsoft.com/office/drawing/2014/main" id="{E0192057-3D4B-EE90-4C86-4ED44989F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3" name="AutoShape 6">
            <a:extLst>
              <a:ext uri="{FF2B5EF4-FFF2-40B4-BE49-F238E27FC236}">
                <a16:creationId xmlns:a16="http://schemas.microsoft.com/office/drawing/2014/main" id="{0DBA7815-A478-E6D0-6961-19A904E0F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4" name="AutoShape 7">
            <a:extLst>
              <a:ext uri="{FF2B5EF4-FFF2-40B4-BE49-F238E27FC236}">
                <a16:creationId xmlns:a16="http://schemas.microsoft.com/office/drawing/2014/main" id="{9F594526-76F6-CE1B-E685-AA3AEEC23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05E1DF36-55BA-5039-7B64-FECD2EBE0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6" name="AutoShape 9">
            <a:extLst>
              <a:ext uri="{FF2B5EF4-FFF2-40B4-BE49-F238E27FC236}">
                <a16:creationId xmlns:a16="http://schemas.microsoft.com/office/drawing/2014/main" id="{44B75EA4-08F5-0CFB-33D0-F491F04BE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7" name="AutoShape 10">
            <a:extLst>
              <a:ext uri="{FF2B5EF4-FFF2-40B4-BE49-F238E27FC236}">
                <a16:creationId xmlns:a16="http://schemas.microsoft.com/office/drawing/2014/main" id="{84A97655-997A-EFA1-11B8-12C3CDB7E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8" name="AutoShape 11">
            <a:extLst>
              <a:ext uri="{FF2B5EF4-FFF2-40B4-BE49-F238E27FC236}">
                <a16:creationId xmlns:a16="http://schemas.microsoft.com/office/drawing/2014/main" id="{ACB02A7E-59C4-A345-6669-552CBFE2F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9" name="AutoShape 12">
            <a:extLst>
              <a:ext uri="{FF2B5EF4-FFF2-40B4-BE49-F238E27FC236}">
                <a16:creationId xmlns:a16="http://schemas.microsoft.com/office/drawing/2014/main" id="{BE053366-9910-900C-9B1C-70F83236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0" name="AutoShape 13">
            <a:extLst>
              <a:ext uri="{FF2B5EF4-FFF2-40B4-BE49-F238E27FC236}">
                <a16:creationId xmlns:a16="http://schemas.microsoft.com/office/drawing/2014/main" id="{48B0BE79-B1AC-CD54-11D2-4DE71795A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1" name="Rectangle 14">
            <a:extLst>
              <a:ext uri="{FF2B5EF4-FFF2-40B4-BE49-F238E27FC236}">
                <a16:creationId xmlns:a16="http://schemas.microsoft.com/office/drawing/2014/main" id="{974154BB-0861-CF4F-EA68-0725EB4D630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2887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96A94211-B354-EFC5-6268-E39525BEA73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6150" cy="4789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F683CD33-3D7F-C84C-DA05-BE19F257D3EE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59138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3CBA5569-49DA-D811-2468-1100935C354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59137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6" name="Rectangle 18">
            <a:extLst>
              <a:ext uri="{FF2B5EF4-FFF2-40B4-BE49-F238E27FC236}">
                <a16:creationId xmlns:a16="http://schemas.microsoft.com/office/drawing/2014/main" id="{BD6F77A5-1C38-4758-B4A4-4F6F10140CA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59138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7" name="Rectangle 19">
            <a:extLst>
              <a:ext uri="{FF2B5EF4-FFF2-40B4-BE49-F238E27FC236}">
                <a16:creationId xmlns:a16="http://schemas.microsoft.com/office/drawing/2014/main" id="{C6A14C37-1EA7-B003-9F46-DB0663DA946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59137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C2DEF66-B7FC-0841-AB5C-393AB0979D6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>
            <a:extLst>
              <a:ext uri="{FF2B5EF4-FFF2-40B4-BE49-F238E27FC236}">
                <a16:creationId xmlns:a16="http://schemas.microsoft.com/office/drawing/2014/main" id="{6B0C3420-E019-3C21-A3FA-E89EB522D3E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54E1E9F-2A36-C042-89D8-E66F48B44694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B0BF1E9C-0F3A-FD67-3BC8-4F400363F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C99E5868-7082-0F2D-B7C6-9F34AD20A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2">
            <a:extLst>
              <a:ext uri="{FF2B5EF4-FFF2-40B4-BE49-F238E27FC236}">
                <a16:creationId xmlns:a16="http://schemas.microsoft.com/office/drawing/2014/main" id="{D73C4173-ADFC-4BF0-A84F-32C25699BC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AA15C2C-818D-A447-9ADF-4DB2D0E3A7FF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6837E61A-E0B1-75B4-1F1D-88D5DFBDD9E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1A6C7FC4-A9C2-A5A8-68EC-FCC2090E5A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2">
            <a:extLst>
              <a:ext uri="{FF2B5EF4-FFF2-40B4-BE49-F238E27FC236}">
                <a16:creationId xmlns:a16="http://schemas.microsoft.com/office/drawing/2014/main" id="{8251CFDC-BF77-873F-CD91-FCF6DB05AC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208240-17AB-C64B-A5A6-535D7FD6C01E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70EBC1CE-2FB6-503A-7192-F1BDD13B9CF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14483771-FB89-DF68-1046-331FFE0F6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2">
            <a:extLst>
              <a:ext uri="{FF2B5EF4-FFF2-40B4-BE49-F238E27FC236}">
                <a16:creationId xmlns:a16="http://schemas.microsoft.com/office/drawing/2014/main" id="{FF763513-9365-E28D-5852-723D704E9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0161E46-3BD7-D74F-9B7C-89D51549104E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361" name="Text Box 1">
            <a:extLst>
              <a:ext uri="{FF2B5EF4-FFF2-40B4-BE49-F238E27FC236}">
                <a16:creationId xmlns:a16="http://schemas.microsoft.com/office/drawing/2014/main" id="{2BB3083B-B7F8-4A1F-553D-ED8253238D3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C7062D04-CC01-71F6-9597-D0E455CF9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2">
            <a:extLst>
              <a:ext uri="{FF2B5EF4-FFF2-40B4-BE49-F238E27FC236}">
                <a16:creationId xmlns:a16="http://schemas.microsoft.com/office/drawing/2014/main" id="{6789E908-C109-20A6-AFAF-FC2B3D87B1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946E29-AE6E-E245-BEA4-A96B153B8468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B098F2BF-96DD-2E63-0513-250F3ED6BF6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A83ECDC5-CCF8-10D9-ACB9-931D3AF02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2">
            <a:extLst>
              <a:ext uri="{FF2B5EF4-FFF2-40B4-BE49-F238E27FC236}">
                <a16:creationId xmlns:a16="http://schemas.microsoft.com/office/drawing/2014/main" id="{821CC6DC-3B9B-A345-9B09-AF573D700C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8E9A277-0418-F847-AE70-8CD897B2DAD2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615DBB43-4B02-F055-ED6F-7D885732B08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96EC48EB-DA06-FB90-A645-417EE651C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2">
            <a:extLst>
              <a:ext uri="{FF2B5EF4-FFF2-40B4-BE49-F238E27FC236}">
                <a16:creationId xmlns:a16="http://schemas.microsoft.com/office/drawing/2014/main" id="{2A9D57EF-86B5-B34D-1CA3-4858D27BE0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3C246A-2FC9-E042-AD76-FB926C23E3C6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409" name="Text Box 1">
            <a:extLst>
              <a:ext uri="{FF2B5EF4-FFF2-40B4-BE49-F238E27FC236}">
                <a16:creationId xmlns:a16="http://schemas.microsoft.com/office/drawing/2014/main" id="{F1C176CB-09F5-E9F7-55AC-6A04918219C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8EBCD9F0-06AC-E5CA-5638-E44568246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2">
            <a:extLst>
              <a:ext uri="{FF2B5EF4-FFF2-40B4-BE49-F238E27FC236}">
                <a16:creationId xmlns:a16="http://schemas.microsoft.com/office/drawing/2014/main" id="{85794AF8-57D8-2AC9-E23F-E26BF54CD1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D497DEB-0E21-424E-AF00-38ECCE654C99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0ACD0FF0-8337-44A8-08D5-9A6A6D83C44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867C68E3-BA6A-2EA8-5931-3CECB4DEF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2">
            <a:extLst>
              <a:ext uri="{FF2B5EF4-FFF2-40B4-BE49-F238E27FC236}">
                <a16:creationId xmlns:a16="http://schemas.microsoft.com/office/drawing/2014/main" id="{7F645CF4-B031-3F03-7958-C3962330D8F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328BF3-FD8A-CE40-8EA7-A6A6DAA4DFD8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7C58273F-A853-4851-0009-514CC21345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823C40FD-390B-E8FD-4230-8744B9EAE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2">
            <a:extLst>
              <a:ext uri="{FF2B5EF4-FFF2-40B4-BE49-F238E27FC236}">
                <a16:creationId xmlns:a16="http://schemas.microsoft.com/office/drawing/2014/main" id="{3254CA6A-BD55-1896-759D-83826190DA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F5BAF0B-E066-7243-8B20-F0818BA096D6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604FFE8F-B3D6-0BF6-7A30-F0080761DC4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D9D2C0-CE51-6263-B80C-E430D8D34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9">
            <a:extLst>
              <a:ext uri="{FF2B5EF4-FFF2-40B4-BE49-F238E27FC236}">
                <a16:creationId xmlns:a16="http://schemas.microsoft.com/office/drawing/2014/main" id="{D5003990-3E83-19B1-8CF8-63B012CDE0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5147F1-075B-CE40-9B2E-90C16249B50C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457" name="Text Box 1">
            <a:extLst>
              <a:ext uri="{FF2B5EF4-FFF2-40B4-BE49-F238E27FC236}">
                <a16:creationId xmlns:a16="http://schemas.microsoft.com/office/drawing/2014/main" id="{A2E42689-CA55-52B6-8267-53D2925722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23142CE1-8E48-02EE-B963-95A1FBA46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9">
            <a:extLst>
              <a:ext uri="{FF2B5EF4-FFF2-40B4-BE49-F238E27FC236}">
                <a16:creationId xmlns:a16="http://schemas.microsoft.com/office/drawing/2014/main" id="{B859C429-30EB-28B2-EC48-DED9447281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7FD101-A5D1-AF49-9CB8-F677F696A3C2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481" name="Text Box 1">
            <a:extLst>
              <a:ext uri="{FF2B5EF4-FFF2-40B4-BE49-F238E27FC236}">
                <a16:creationId xmlns:a16="http://schemas.microsoft.com/office/drawing/2014/main" id="{D8547AA9-3105-6214-38C5-5747100DF27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F5DF1B26-29DB-8ADF-18E9-02AFC6F93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9">
            <a:extLst>
              <a:ext uri="{FF2B5EF4-FFF2-40B4-BE49-F238E27FC236}">
                <a16:creationId xmlns:a16="http://schemas.microsoft.com/office/drawing/2014/main" id="{AD49F8E6-5A29-6D3C-0D47-B46E7DDA35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2878B96-38D6-CF4A-A9CD-E09BC2B2E3C6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505" name="Text Box 1">
            <a:extLst>
              <a:ext uri="{FF2B5EF4-FFF2-40B4-BE49-F238E27FC236}">
                <a16:creationId xmlns:a16="http://schemas.microsoft.com/office/drawing/2014/main" id="{A5555FD6-29D2-76A3-B9DB-F7D603D0249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FF46F4DA-DD78-2DAC-6A11-8865A70C3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9">
            <a:extLst>
              <a:ext uri="{FF2B5EF4-FFF2-40B4-BE49-F238E27FC236}">
                <a16:creationId xmlns:a16="http://schemas.microsoft.com/office/drawing/2014/main" id="{93C62877-04BB-A3FB-1659-83F460D0C7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735455-212D-464D-8F6E-07286D92C6D8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529" name="Text Box 1">
            <a:extLst>
              <a:ext uri="{FF2B5EF4-FFF2-40B4-BE49-F238E27FC236}">
                <a16:creationId xmlns:a16="http://schemas.microsoft.com/office/drawing/2014/main" id="{94052D23-34F3-1A32-48D6-092DB8067C9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DF09E40A-FEA8-91CB-8562-FF5DF4C91E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9">
            <a:extLst>
              <a:ext uri="{FF2B5EF4-FFF2-40B4-BE49-F238E27FC236}">
                <a16:creationId xmlns:a16="http://schemas.microsoft.com/office/drawing/2014/main" id="{913EC92C-4653-B2D1-73B2-D4E465E764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94F30CD-BF20-4040-A971-54333F1135B0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553" name="Text Box 1">
            <a:extLst>
              <a:ext uri="{FF2B5EF4-FFF2-40B4-BE49-F238E27FC236}">
                <a16:creationId xmlns:a16="http://schemas.microsoft.com/office/drawing/2014/main" id="{84EE8D2C-24C6-26FE-19BF-41C94F7A3A9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BBA34A4F-9A5E-5973-D143-839CE2E926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2">
            <a:extLst>
              <a:ext uri="{FF2B5EF4-FFF2-40B4-BE49-F238E27FC236}">
                <a16:creationId xmlns:a16="http://schemas.microsoft.com/office/drawing/2014/main" id="{50C10A7C-CF9F-E575-797E-D351BB77B2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373EA15-3EC4-9444-B5C4-05F278D0870E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289" name="Text Box 1">
            <a:extLst>
              <a:ext uri="{FF2B5EF4-FFF2-40B4-BE49-F238E27FC236}">
                <a16:creationId xmlns:a16="http://schemas.microsoft.com/office/drawing/2014/main" id="{7FD69ABE-B754-F19A-1C66-9EFD45BC10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534D7D36-2B83-4C54-1737-58384E5F12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2">
            <a:extLst>
              <a:ext uri="{FF2B5EF4-FFF2-40B4-BE49-F238E27FC236}">
                <a16:creationId xmlns:a16="http://schemas.microsoft.com/office/drawing/2014/main" id="{4D057272-F695-6DB0-CCD3-F8A26ADB81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2EC3A6-ED2C-4045-9390-2AFED8B55775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313" name="Text Box 1">
            <a:extLst>
              <a:ext uri="{FF2B5EF4-FFF2-40B4-BE49-F238E27FC236}">
                <a16:creationId xmlns:a16="http://schemas.microsoft.com/office/drawing/2014/main" id="{59193BF4-A844-8A50-28B2-848BA7736D2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2960E3EF-AAC9-D3CB-18DA-8B0250D3B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2">
            <a:extLst>
              <a:ext uri="{FF2B5EF4-FFF2-40B4-BE49-F238E27FC236}">
                <a16:creationId xmlns:a16="http://schemas.microsoft.com/office/drawing/2014/main" id="{AE3B4C08-C19A-8D4F-A30F-93202DCD9D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69F765-B28B-2845-8407-04E629191D95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0587F407-7412-A830-B7B8-380BBD8259C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51F9CE6C-EFD2-4A01-44DD-6D9E231FC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43A4A0-BA62-293A-1B29-860B12DB2E9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5A5A7A-E640-BA63-501F-704CA270BE4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310A4-5EBB-B9B3-05D4-4C89796674A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C33D0-2176-BD4D-9201-7D8A9831544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83063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2F03E3-F84B-CFE9-C71A-D39081BDE3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49B016-FD6B-D320-6AE3-8169358104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0AAC06-5173-B360-44C0-5DF1AF17EC9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93C2-0279-484F-9B9F-ECC33E4F19D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0286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89800" y="296863"/>
            <a:ext cx="2262188" cy="6438900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296863"/>
            <a:ext cx="6634162" cy="64389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9CA3E-4540-ED9D-B3E0-76CB1FE2EF2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58BB2-9CE9-34E7-0485-A3192936E3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F4987-D51D-B740-7FF1-DEF20BA3827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3389D-E38D-DC4D-A8CC-42DA9AED92F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319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296863"/>
            <a:ext cx="9048750" cy="12446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856992D-2E6A-5E77-7A32-2521EDF98F9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F7AF67-E3D9-72DA-BCBD-C044726BBAD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FAC1F9-0678-20CB-1280-C437C3CD6B4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9F04E-B6A0-F449-8BA9-D1143864533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2717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1ED062-5727-4742-9B82-41087D7F268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B30C5A-3E32-F7BE-79E1-351BF866FB6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380F9-55B3-7944-1298-C41EF2983B5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E62A3-79B9-9046-9F9B-6E54C7DB802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1362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5CCB63-47BE-4F0C-FD83-D5C48A1B8F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CBEAD-9A43-F9D0-E3B2-5443F1DCD73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EDF3D9-3D93-984E-1CB1-980ADE77A6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FE3C6-3AEA-5B4D-ABA8-9FFF54D3B8E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92948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8175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3813" y="1768475"/>
            <a:ext cx="4448175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0E053E0-B8B5-D083-CEC1-46248220D00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2C03D3-1616-F696-0343-A6F3D8F9876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69073FC-8523-3B15-8FDC-A7C71EF1432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622E0-092C-7E47-826B-897F0399DEC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8103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2B6985-EDE2-2A13-DFBF-E0B8D2F8F4C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56D3F1A-A796-BAB4-812C-61608955833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E3BF9F6-CC5C-86E0-F166-04E94274F7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371B1-058F-5D44-969B-98FE1DB46F0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6020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ADC7E9-556D-2084-276C-82DEEC52BED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5E8C7D-4DAF-6FF9-56A5-E8361D3B918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22DECB-C37E-312F-A5B2-23D69EE03AE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90DB-D0B8-2947-898D-DE13F6DEC2C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4088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F7871BA-0955-B209-3A07-E27AD77FA79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9D4A7E-8FFC-DD7D-801A-CE99EC1952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63C8BE-5CEB-B25D-C439-2895ABFCC4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676DE-EA7C-DE40-BD0B-9DC3B85168E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47389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66C631-48F5-D644-0F91-8467DCDF7C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65BE774-FF02-37C7-AFE1-875B57A78E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A85086D-33EE-2B55-E887-169A23CE1C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94158-144D-C14A-AC27-A9EEFC883CA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46926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4AA9E5-B845-F3E9-01A8-7F2DEAD781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F7A59CD-17C9-1B3A-7D3B-70204AAEC1D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523A9D3-ECFC-DEFE-A5BA-5C349FA951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C9B58-0B16-E842-98FF-DE32CF0BFF8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3511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3DA0D903-C54C-3D91-32C3-ECF953F4E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96863"/>
            <a:ext cx="90487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CZ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182AF0B-7E24-E0E8-92E1-539FD0C08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875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7211850-B7F4-F44F-9E82-F31213C7BEB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5687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982930-1DC0-D516-845F-4FCC1F2D7EB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3413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FD770F9-2FCA-0312-DC11-F0AAC05F78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5687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0F67222-640F-9B46-B3A5-A1B4371B261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1EF60DC-4CED-2AAA-460D-BFEE443E0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744538"/>
            <a:ext cx="9070975" cy="1285875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e-CZ" b="1">
                <a:latin typeface="Times New Roman" panose="02020603050405020304" pitchFamily="18" charset="0"/>
              </a:rPr>
              <a:t>Актуальные аспекты развития современного русского языка I</a:t>
            </a:r>
            <a:endParaRPr lang="de-CH" altLang="de-DE">
              <a:latin typeface="Times New Roman" panose="02020603050405020304" pitchFamily="18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91A28042-9DCE-01BF-7973-C679FD9B150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768475"/>
            <a:ext cx="9070975" cy="4989513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de-CH" altLang="de-DE">
                <a:latin typeface="Times New Roman" panose="02020603050405020304" pitchFamily="18" charset="0"/>
              </a:rPr>
              <a:t>Markus Giger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F58300F-45A3-9157-854D-F85CA18411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22288" y="360363"/>
            <a:ext cx="9269412" cy="6948487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Существительные общего рода разговорные, иногда экспрессивные, есть и некоторые имена собственные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Саша </a:t>
            </a:r>
            <a:r>
              <a:rPr lang="ru-RU" altLang="de-DE" sz="2800" dirty="0">
                <a:latin typeface="Times New Roman" panose="02020603050405020304" pitchFamily="18" charset="0"/>
              </a:rPr>
              <a:t>(</a:t>
            </a:r>
            <a:r>
              <a:rPr lang="de-CH" altLang="de-DE" sz="2800" dirty="0">
                <a:latin typeface="Times New Roman" panose="02020603050405020304" pitchFamily="18" charset="0"/>
              </a:rPr>
              <a:t>&lt; </a:t>
            </a:r>
            <a:r>
              <a:rPr lang="ru-RU" altLang="de-DE" sz="2800" i="1" dirty="0">
                <a:latin typeface="Times New Roman" panose="02020603050405020304" pitchFamily="18" charset="0"/>
              </a:rPr>
              <a:t>Александр(а)</a:t>
            </a:r>
            <a:r>
              <a:rPr lang="ru-RU" altLang="de-DE" sz="2800" dirty="0">
                <a:latin typeface="Times New Roman" panose="02020603050405020304" pitchFamily="18" charset="0"/>
              </a:rPr>
              <a:t>), </a:t>
            </a:r>
            <a:r>
              <a:rPr lang="ru-RU" altLang="de-DE" sz="2800" i="1" dirty="0">
                <a:latin typeface="Times New Roman" panose="02020603050405020304" pitchFamily="18" charset="0"/>
              </a:rPr>
              <a:t>Женя </a:t>
            </a:r>
            <a:r>
              <a:rPr lang="ru-RU" altLang="de-DE" sz="2800" dirty="0">
                <a:latin typeface="Times New Roman" panose="02020603050405020304" pitchFamily="18" charset="0"/>
              </a:rPr>
              <a:t>(</a:t>
            </a:r>
            <a:r>
              <a:rPr lang="de-CH" altLang="de-DE" sz="2800" dirty="0">
                <a:latin typeface="Times New Roman" panose="02020603050405020304" pitchFamily="18" charset="0"/>
              </a:rPr>
              <a:t>&lt; </a:t>
            </a:r>
            <a:r>
              <a:rPr lang="ru-RU" altLang="de-DE" sz="2800" i="1" dirty="0">
                <a:latin typeface="Times New Roman" panose="02020603050405020304" pitchFamily="18" charset="0"/>
              </a:rPr>
              <a:t>Евгений/Евгения</a:t>
            </a:r>
            <a:r>
              <a:rPr lang="ru-RU" altLang="de-DE" sz="2800" dirty="0">
                <a:latin typeface="Times New Roman" panose="02020603050405020304" pitchFamily="18" charset="0"/>
              </a:rPr>
              <a:t>). На всякий случай это не маргинальная группа слов в русском литературном языке: Граудина/Ицкович/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Катлинская</a:t>
            </a:r>
            <a:r>
              <a:rPr lang="ru-RU" altLang="de-DE" sz="2800" dirty="0">
                <a:latin typeface="Times New Roman" panose="02020603050405020304" pitchFamily="18" charset="0"/>
              </a:rPr>
              <a:t> (1976, 75) насчитали 200 существительных общего рода, но Т</a:t>
            </a:r>
            <a:r>
              <a:rPr lang="ru-RU" altLang="ja-JP" sz="2800" dirty="0">
                <a:latin typeface="Times New Roman" panose="02020603050405020304" pitchFamily="18" charset="0"/>
              </a:rPr>
              <a:t>. С. Павлова в своей диссертации защищённой в 2011 г. указывает вдвое большее количество: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 исследования являются существительные общего рода, извлечённые методом сплошной выборки из словарей, текстов художественной литературы, в том числе литературы для детей (период с XIX по первое десятилетие XXI в.), а также изданий периодической печати конца XX - начала XXI в. Картотека насчитывает 390 лексем общего рода и более 1000 их употреблений.</a:t>
            </a:r>
            <a:r>
              <a:rPr lang="ru-RU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altLang="ja-JP" sz="2800" dirty="0">
                <a:latin typeface="Times New Roman" panose="02020603050405020304" pitchFamily="18" charset="0"/>
              </a:rPr>
              <a:t>Павлова 2011, </a:t>
            </a:r>
            <a:r>
              <a:rPr lang="ru-RU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автореферат)</a:t>
            </a:r>
            <a:endParaRPr lang="ru-RU" altLang="de-DE" sz="2800" dirty="0">
              <a:latin typeface="Times New Roman" panose="02020603050405020304" pitchFamily="18" charset="0"/>
            </a:endParaRPr>
          </a:p>
        </p:txBody>
      </p:sp>
      <p:sp>
        <p:nvSpPr>
          <p:cNvPr id="51202" name="Textfeld 1">
            <a:extLst>
              <a:ext uri="{FF2B5EF4-FFF2-40B4-BE49-F238E27FC236}">
                <a16:creationId xmlns:a16="http://schemas.microsoft.com/office/drawing/2014/main" id="{1C86758B-DEA0-2208-CD49-E3717E61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1038066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CZ" altLang="de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836ADDB3-5AE1-0A73-DC87-4CEB5F46849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22288" y="360363"/>
            <a:ext cx="9269412" cy="6948487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При этом Граудина/Ицкович/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Катлинская</a:t>
            </a:r>
            <a:r>
              <a:rPr lang="ru-RU" altLang="de-DE" sz="2800" dirty="0">
                <a:latin typeface="Times New Roman" panose="02020603050405020304" pitchFamily="18" charset="0"/>
              </a:rPr>
              <a:t> (1976, 76) констатируют, что в </a:t>
            </a:r>
            <a:r>
              <a:rPr lang="cs-CZ" altLang="de-DE" sz="2800" dirty="0">
                <a:latin typeface="Times New Roman" panose="02020603050405020304" pitchFamily="18" charset="0"/>
              </a:rPr>
              <a:t>XIX </a:t>
            </a:r>
            <a:r>
              <a:rPr lang="ru-RU" altLang="de-DE" sz="2800" dirty="0">
                <a:latin typeface="Times New Roman" panose="02020603050405020304" pitchFamily="18" charset="0"/>
              </a:rPr>
              <a:t>в. согласование этих существительных происходило часто по форме, т. е. в женском роде несмотря на то, обозначало ли конкретное существительное лицо женского или мужского пола.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Кроме того существуют существительные на -</a:t>
            </a:r>
            <a:r>
              <a:rPr lang="ru-RU" altLang="de-DE" sz="2800" i="1" dirty="0">
                <a:latin typeface="Times New Roman" panose="02020603050405020304" pitchFamily="18" charset="0"/>
              </a:rPr>
              <a:t>а</a:t>
            </a:r>
            <a:r>
              <a:rPr lang="ru-RU" altLang="de-DE" sz="2800" dirty="0">
                <a:latin typeface="Times New Roman" panose="02020603050405020304" pitchFamily="18" charset="0"/>
              </a:rPr>
              <a:t> исключительно мужского рода, такие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юноша</a:t>
            </a:r>
            <a:r>
              <a:rPr lang="ru-RU" altLang="de-DE" sz="2800" dirty="0">
                <a:latin typeface="Times New Roman" panose="02020603050405020304" pitchFamily="18" charset="0"/>
              </a:rPr>
              <a:t> и много гипокористических форм имен собственных как </a:t>
            </a:r>
            <a:r>
              <a:rPr lang="cs-CZ" altLang="de-DE" sz="2800" i="1" dirty="0" err="1">
                <a:latin typeface="Times New Roman" panose="02020603050405020304" pitchFamily="18" charset="0"/>
              </a:rPr>
              <a:t>Ваня</a:t>
            </a:r>
            <a:r>
              <a:rPr lang="cs-CZ" altLang="de-DE" sz="2800" i="1" dirty="0">
                <a:latin typeface="Times New Roman" panose="02020603050405020304" pitchFamily="18" charset="0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</a:rPr>
              <a:t>Володя</a:t>
            </a:r>
            <a:r>
              <a:rPr lang="cs-CZ" altLang="de-DE" sz="2800" i="1" dirty="0">
                <a:latin typeface="Times New Roman" panose="02020603050405020304" pitchFamily="18" charset="0"/>
              </a:rPr>
              <a:t>, </a:t>
            </a:r>
            <a:r>
              <a:rPr lang="ru-RU" altLang="de-DE" sz="2800" i="1" dirty="0">
                <a:latin typeface="Times New Roman" panose="02020603050405020304" pitchFamily="18" charset="0"/>
              </a:rPr>
              <a:t>Дима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итп</a:t>
            </a:r>
            <a:r>
              <a:rPr lang="ru-RU" altLang="de-DE" sz="2800" dirty="0">
                <a:latin typeface="Times New Roman" panose="02020603050405020304" pitchFamily="18" charset="0"/>
              </a:rPr>
              <a:t>.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Но это не единственные случаи колебания относительно рода: типичным явлением русского лит. языка также является использование существительных мужского рода для обозначения женщин по профессии. Эти существительные чаще всего согласуются в рамках номинальной фразы по грамматическому мужскому роду, а со сказуемым – по «семантическому» женскому: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  <p:sp>
        <p:nvSpPr>
          <p:cNvPr id="53250" name="Textfeld 1">
            <a:extLst>
              <a:ext uri="{FF2B5EF4-FFF2-40B4-BE49-F238E27FC236}">
                <a16:creationId xmlns:a16="http://schemas.microsoft.com/office/drawing/2014/main" id="{69D01339-A095-47C5-4C68-BBF56672A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1038066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CZ" altLang="de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F6A6F2BC-134C-C22D-18BF-77FE6694EC6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76263" y="211138"/>
            <a:ext cx="9215437" cy="6988175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i="1" dirty="0">
                <a:latin typeface="Times New Roman" panose="02020603050405020304" pitchFamily="18" charset="0"/>
              </a:rPr>
              <a:t>Наш новый врач вчера приехала</a:t>
            </a:r>
            <a:r>
              <a:rPr lang="ru-RU" altLang="de-DE" sz="2800" dirty="0">
                <a:latin typeface="Times New Roman" panose="02020603050405020304" pitchFamily="18" charset="0"/>
              </a:rPr>
              <a:t> был стандартным типом согласования уже в текстах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эксцерпированных</a:t>
            </a:r>
            <a:r>
              <a:rPr lang="ru-RU" altLang="de-DE" sz="2800" dirty="0">
                <a:latin typeface="Times New Roman" panose="02020603050405020304" pitchFamily="18" charset="0"/>
              </a:rPr>
              <a:t> Граудиной/Ицковичем/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Катлинской</a:t>
            </a:r>
            <a:r>
              <a:rPr lang="ru-RU" altLang="de-DE" sz="2800" dirty="0">
                <a:latin typeface="Times New Roman" panose="02020603050405020304" pitchFamily="18" charset="0"/>
              </a:rPr>
              <a:t> (1976)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Это явление было расследовано разными авторами, прежде всего в 70-х и 80-х годах, по актуальным источникам существует также около 400 существительных м. р. с частичным согласованием по женскому роду, если они обозначают лицо женского пола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Существует небольшая группа существительных на -</a:t>
            </a:r>
            <a:r>
              <a:rPr lang="ru-RU" altLang="de-DE" sz="2800" i="1" dirty="0">
                <a:latin typeface="Times New Roman" panose="02020603050405020304" pitchFamily="18" charset="0"/>
              </a:rPr>
              <a:t>о</a:t>
            </a:r>
            <a:r>
              <a:rPr lang="ru-RU" altLang="de-DE" sz="2800" dirty="0">
                <a:latin typeface="Times New Roman" panose="02020603050405020304" pitchFamily="18" charset="0"/>
              </a:rPr>
              <a:t> (главным образом в просторечии), которые обозначают лицо мужского пола, как напр.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дурило, чудило</a:t>
            </a:r>
            <a:r>
              <a:rPr lang="ru-RU" altLang="de-DE" sz="2800" dirty="0">
                <a:latin typeface="Times New Roman" panose="02020603050405020304" pitchFamily="18" charset="0"/>
              </a:rPr>
              <a:t>, они могут выявлять согласование по мужскому роду: </a:t>
            </a:r>
            <a:r>
              <a:rPr lang="ru-RU" altLang="de-DE" sz="2800" i="1" dirty="0">
                <a:latin typeface="Times New Roman" panose="02020603050405020304" pitchFamily="18" charset="0"/>
              </a:rPr>
              <a:t>Такой дурило!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23EAFEC-12AD-3C15-706C-A20F24E70B9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23850" y="179388"/>
            <a:ext cx="9432925" cy="6985000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Важнее, однако, что между существительными мужского и среднего рода 1. склонения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есть систематические взаимные переносы: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Мы уже говорили о продуктивном окончании им. п. мн. ч. </a:t>
            </a:r>
            <a:br>
              <a:rPr lang="de-CH" altLang="de-DE" sz="2800" dirty="0">
                <a:latin typeface="Times New Roman" panose="02020603050405020304" pitchFamily="18" charset="0"/>
              </a:rPr>
            </a:br>
            <a:r>
              <a:rPr lang="ru-RU" altLang="de-DE" sz="2800" dirty="0">
                <a:latin typeface="Times New Roman" panose="02020603050405020304" pitchFamily="18" charset="0"/>
              </a:rPr>
              <a:t>-</a:t>
            </a:r>
            <a:r>
              <a:rPr lang="ru-RU" altLang="de-DE" sz="2800" i="1" dirty="0">
                <a:latin typeface="Times New Roman" panose="02020603050405020304" pitchFamily="18" charset="0"/>
              </a:rPr>
              <a:t>а/я</a:t>
            </a:r>
            <a:r>
              <a:rPr lang="ru-RU" altLang="de-DE" sz="2800" dirty="0">
                <a:latin typeface="Times New Roman" panose="02020603050405020304" pitchFamily="18" charset="0"/>
              </a:rPr>
              <a:t> у сущ. м. р. Оно, наверно, другого происхождения, чем окончание -</a:t>
            </a:r>
            <a:r>
              <a:rPr lang="ru-RU" altLang="de-DE" sz="2800" i="1" dirty="0">
                <a:latin typeface="Times New Roman" panose="02020603050405020304" pitchFamily="18" charset="0"/>
              </a:rPr>
              <a:t>а/я </a:t>
            </a:r>
            <a:r>
              <a:rPr lang="ru-RU" altLang="de-DE" sz="2800" dirty="0">
                <a:latin typeface="Times New Roman" panose="02020603050405020304" pitchFamily="18" charset="0"/>
              </a:rPr>
              <a:t>сущ. ср. р., но это ничего не меняет на том, что они в синхронном плане тождественны </a:t>
            </a:r>
            <a:r>
              <a:rPr lang="cs-CZ" altLang="de-DE" sz="2800" dirty="0">
                <a:latin typeface="Times New Roman" panose="02020603050405020304" pitchFamily="18" charset="0"/>
              </a:rPr>
              <a:t>(</a:t>
            </a:r>
            <a:r>
              <a:rPr lang="ru-RU" altLang="de-DE" sz="2800" i="1" dirty="0">
                <a:latin typeface="Times New Roman" panose="02020603050405020304" pitchFamily="18" charset="0"/>
              </a:rPr>
              <a:t>профессора</a:t>
            </a:r>
            <a:r>
              <a:rPr lang="ru-RU" altLang="de-DE" sz="2800" dirty="0">
                <a:latin typeface="Times New Roman" panose="02020603050405020304" pitchFamily="18" charset="0"/>
              </a:rPr>
              <a:t> выглядит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слова</a:t>
            </a:r>
            <a:r>
              <a:rPr lang="cs-CZ" altLang="de-DE" sz="2800" dirty="0">
                <a:latin typeface="Times New Roman" panose="02020603050405020304" pitchFamily="18" charset="0"/>
              </a:rPr>
              <a:t>)</a:t>
            </a:r>
            <a:r>
              <a:rPr lang="de-CH" altLang="de-DE" sz="2800" dirty="0">
                <a:latin typeface="Times New Roman" panose="02020603050405020304" pitchFamily="18" charset="0"/>
              </a:rPr>
              <a:t> 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Существительные ср. р., наоборот, могут иметь им. п. мн. ч. с окончанием -</a:t>
            </a:r>
            <a:r>
              <a:rPr lang="ru-RU" altLang="de-DE" sz="2800" i="1" dirty="0">
                <a:latin typeface="Times New Roman" panose="02020603050405020304" pitchFamily="18" charset="0"/>
              </a:rPr>
              <a:t>и</a:t>
            </a:r>
            <a:r>
              <a:rPr lang="ru-RU" altLang="de-DE" sz="2800" dirty="0">
                <a:latin typeface="Times New Roman" panose="02020603050405020304" pitchFamily="18" charset="0"/>
              </a:rPr>
              <a:t> </a:t>
            </a:r>
            <a:r>
              <a:rPr lang="cs-CZ" altLang="de-DE" sz="2800" i="1" dirty="0">
                <a:latin typeface="Times New Roman" panose="02020603050405020304" pitchFamily="18" charset="0"/>
              </a:rPr>
              <a:t>(</a:t>
            </a:r>
            <a:r>
              <a:rPr lang="ru-RU" altLang="de-DE" sz="2800" i="1" dirty="0">
                <a:latin typeface="Times New Roman" panose="02020603050405020304" pitchFamily="18" charset="0"/>
              </a:rPr>
              <a:t>яблоко - яблоки</a:t>
            </a:r>
            <a:r>
              <a:rPr lang="cs-CZ" altLang="de-DE" sz="2800" i="1" dirty="0">
                <a:latin typeface="Times New Roman" panose="02020603050405020304" pitchFamily="18" charset="0"/>
              </a:rPr>
              <a:t>)</a:t>
            </a:r>
            <a:r>
              <a:rPr lang="ru-RU" altLang="de-DE" sz="2800" dirty="0">
                <a:latin typeface="Times New Roman" panose="02020603050405020304" pitchFamily="18" charset="0"/>
              </a:rPr>
              <a:t> и иногда также род. п. мн. ч. с окончанием -</a:t>
            </a:r>
            <a:r>
              <a:rPr lang="ru-RU" altLang="de-DE" sz="2800" i="1" dirty="0" err="1">
                <a:latin typeface="Times New Roman" panose="02020603050405020304" pitchFamily="18" charset="0"/>
              </a:rPr>
              <a:t>ов</a:t>
            </a:r>
            <a:r>
              <a:rPr lang="ru-RU" altLang="de-DE" sz="2800" i="1" dirty="0">
                <a:latin typeface="Times New Roman" panose="02020603050405020304" pitchFamily="18" charset="0"/>
              </a:rPr>
              <a:t>, -ев</a:t>
            </a:r>
            <a:r>
              <a:rPr lang="ru-RU" altLang="de-DE" sz="2800" dirty="0">
                <a:latin typeface="Times New Roman" panose="02020603050405020304" pitchFamily="18" charset="0"/>
              </a:rPr>
              <a:t>: существительные с суффиксом</a:t>
            </a:r>
            <a:r>
              <a:rPr lang="cs-CZ" altLang="de-DE" sz="2800" dirty="0">
                <a:latin typeface="Times New Roman" panose="02020603050405020304" pitchFamily="18" charset="0"/>
              </a:rPr>
              <a:t> -</a:t>
            </a:r>
            <a:r>
              <a:rPr lang="ru-RU" altLang="de-DE" sz="2800" i="1" dirty="0" err="1">
                <a:latin typeface="Times New Roman" panose="02020603050405020304" pitchFamily="18" charset="0"/>
              </a:rPr>
              <a:t>кó</a:t>
            </a:r>
            <a:r>
              <a:rPr lang="cs-CZ" altLang="de-DE" sz="2800" dirty="0">
                <a:latin typeface="Times New Roman" panose="02020603050405020304" pitchFamily="18" charset="0"/>
              </a:rPr>
              <a:t>, </a:t>
            </a:r>
            <a:r>
              <a:rPr lang="ru-RU" altLang="de-DE" sz="2800" dirty="0">
                <a:latin typeface="Times New Roman" panose="02020603050405020304" pitchFamily="18" charset="0"/>
              </a:rPr>
              <a:t>у которых им. п. мн. ч. с окончанием -</a:t>
            </a:r>
            <a:r>
              <a:rPr lang="ru-RU" altLang="de-DE" sz="2800" i="1" dirty="0">
                <a:latin typeface="Times New Roman" panose="02020603050405020304" pitchFamily="18" charset="0"/>
              </a:rPr>
              <a:t>и</a:t>
            </a:r>
            <a:r>
              <a:rPr lang="ru-RU" altLang="de-DE" sz="2800" dirty="0">
                <a:latin typeface="Times New Roman" panose="02020603050405020304" pitchFamily="18" charset="0"/>
              </a:rPr>
              <a:t>, напр.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озерк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о</a:t>
            </a:r>
            <a:r>
              <a:rPr lang="ru-RU" altLang="de-DE" sz="2800" i="1" dirty="0">
                <a:latin typeface="Times New Roman" panose="02020603050405020304" pitchFamily="18" charset="0"/>
              </a:rPr>
              <a:t> – озерк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и</a:t>
            </a:r>
            <a:r>
              <a:rPr lang="de-CH" altLang="de-DE" sz="2800" i="1" dirty="0">
                <a:latin typeface="Times New Roman" panose="02020603050405020304" pitchFamily="18" charset="0"/>
              </a:rPr>
              <a:t> – </a:t>
            </a:r>
            <a:r>
              <a:rPr lang="ru-RU" altLang="de-DE" sz="2800" i="1" dirty="0">
                <a:latin typeface="Times New Roman" panose="02020603050405020304" pitchFamily="18" charset="0"/>
              </a:rPr>
              <a:t>озерк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о</a:t>
            </a:r>
            <a:r>
              <a:rPr lang="ru-RU" altLang="de-DE" sz="2800" i="1" dirty="0">
                <a:latin typeface="Times New Roman" panose="02020603050405020304" pitchFamily="18" charset="0"/>
              </a:rPr>
              <a:t>в</a:t>
            </a:r>
            <a:r>
              <a:rPr lang="ru-RU" altLang="de-DE" sz="2800" dirty="0">
                <a:latin typeface="Times New Roman" panose="02020603050405020304" pitchFamily="18" charset="0"/>
              </a:rPr>
              <a:t>, но и другие сущ. кончающиеся на -</a:t>
            </a:r>
            <a:r>
              <a:rPr lang="ru-RU" altLang="de-DE" sz="2800" i="1" dirty="0">
                <a:latin typeface="Times New Roman" panose="02020603050405020304" pitchFamily="18" charset="0"/>
              </a:rPr>
              <a:t>ко</a:t>
            </a:r>
            <a:r>
              <a:rPr lang="ru-RU" altLang="de-DE" sz="2800" dirty="0">
                <a:latin typeface="Times New Roman" panose="02020603050405020304" pitchFamily="18" charset="0"/>
              </a:rPr>
              <a:t>, напр. 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о</a:t>
            </a:r>
            <a:r>
              <a:rPr lang="ru-RU" altLang="de-DE" sz="2800" i="1" dirty="0">
                <a:latin typeface="Times New Roman" panose="02020603050405020304" pitchFamily="18" charset="0"/>
              </a:rPr>
              <a:t>блако – облак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а</a:t>
            </a:r>
            <a:r>
              <a:rPr lang="ru-RU" altLang="de-DE" sz="2800" i="1" dirty="0">
                <a:latin typeface="Times New Roman" panose="02020603050405020304" pitchFamily="18" charset="0"/>
              </a:rPr>
              <a:t> – облак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о</a:t>
            </a:r>
            <a:r>
              <a:rPr lang="ru-RU" altLang="de-DE" sz="2800" i="1" dirty="0">
                <a:latin typeface="Times New Roman" panose="02020603050405020304" pitchFamily="18" charset="0"/>
              </a:rPr>
              <a:t>в</a:t>
            </a:r>
            <a:r>
              <a:rPr lang="ru-RU" altLang="de-DE" sz="2800" dirty="0">
                <a:latin typeface="Times New Roman" panose="02020603050405020304" pitchFamily="18" charset="0"/>
              </a:rPr>
              <a:t>, сущ. ср. р. с расширением основы в мн. ч. фонемой </a:t>
            </a:r>
            <a:r>
              <a:rPr lang="de-CH" altLang="de-DE" sz="2800" dirty="0">
                <a:latin typeface="Times New Roman" panose="02020603050405020304" pitchFamily="18" charset="0"/>
              </a:rPr>
              <a:t>/</a:t>
            </a:r>
            <a:r>
              <a:rPr lang="de-CH" altLang="de-DE" sz="2800" dirty="0" err="1">
                <a:latin typeface="Times New Roman" panose="02020603050405020304" pitchFamily="18" charset="0"/>
              </a:rPr>
              <a:t>j</a:t>
            </a:r>
            <a:r>
              <a:rPr lang="de-CH" altLang="de-DE" sz="2800" dirty="0">
                <a:latin typeface="Times New Roman" panose="02020603050405020304" pitchFamily="18" charset="0"/>
              </a:rPr>
              <a:t>/</a:t>
            </a:r>
            <a:r>
              <a:rPr lang="ru-RU" altLang="de-DE" sz="2800" dirty="0">
                <a:latin typeface="Times New Roman" panose="02020603050405020304" pitchFamily="18" charset="0"/>
              </a:rPr>
              <a:t>, напр.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д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е</a:t>
            </a:r>
            <a:r>
              <a:rPr lang="ru-RU" altLang="de-DE" sz="2800" i="1" dirty="0">
                <a:latin typeface="Times New Roman" panose="02020603050405020304" pitchFamily="18" charset="0"/>
              </a:rPr>
              <a:t>рево – дер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е</a:t>
            </a:r>
            <a:r>
              <a:rPr lang="ru-RU" altLang="de-DE" sz="2800" i="1" dirty="0">
                <a:latin typeface="Times New Roman" panose="02020603050405020304" pitchFamily="18" charset="0"/>
              </a:rPr>
              <a:t>вья – дер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е</a:t>
            </a:r>
            <a:r>
              <a:rPr lang="ru-RU" altLang="de-DE" sz="2800" i="1" dirty="0">
                <a:latin typeface="Times New Roman" panose="02020603050405020304" pitchFamily="18" charset="0"/>
              </a:rPr>
              <a:t>вьев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и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тд</a:t>
            </a:r>
            <a:r>
              <a:rPr lang="ru-RU" altLang="de-DE" sz="2800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4BAAE9EB-75D9-2AEF-FF09-FD90714109C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395288"/>
            <a:ext cx="9432925" cy="6769100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Но еще гораздо чаще можно наблюдать нулевое окончание в род. п. мн. ч. у сущ. м. р., прежде всего у определенных семантически ограниченных групп.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О них существуют расследования в серии «Русский язык и советское общество» (Панов </a:t>
            </a:r>
            <a:r>
              <a:rPr lang="cs-CZ" altLang="de-DE" sz="2800" dirty="0">
                <a:latin typeface="Times New Roman" panose="02020603050405020304" pitchFamily="18" charset="0"/>
              </a:rPr>
              <a:t>1968, 66-85</a:t>
            </a:r>
            <a:r>
              <a:rPr lang="ru-RU" altLang="de-DE" sz="2800" dirty="0">
                <a:latin typeface="Times New Roman" panose="02020603050405020304" pitchFamily="18" charset="0"/>
              </a:rPr>
              <a:t>), в основном это этнонимы (по-русски пишутся строчными буквами и поэтому иногда рассматриваются как нарицательные существительные), меры и фрукты/овощи как пища: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0FD0B5FB-BC11-E807-8247-A85F40FC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287338"/>
            <a:ext cx="7770813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0F39D3C0-CE36-F2D9-184E-EA71D375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0"/>
            <a:ext cx="90344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AAB7BA8A-D232-484B-4427-A178AD28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92513"/>
            <a:ext cx="7740650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708B8675-63AE-72E8-2533-7A128DFAAA1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395288"/>
            <a:ext cx="9432925" cy="6769100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Для всех этих слов характерно то, что они чаще всего выступают в мн. ч. и как раз в род. п. мн. ч.: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«Как показывает обзор рядов слов с нулевой флексией в род. мн., по значению форм мн. ч. все существительные этих рядов тяготеют к группе </a:t>
            </a:r>
            <a:r>
              <a:rPr lang="cs-CZ" altLang="de-DE" sz="2800" dirty="0">
                <a:latin typeface="Times New Roman" panose="02020603050405020304" pitchFamily="18" charset="0"/>
              </a:rPr>
              <a:t>pluralia tantum. </a:t>
            </a:r>
            <a:r>
              <a:rPr lang="ru-RU" altLang="de-DE" sz="2800" dirty="0">
                <a:latin typeface="Times New Roman" panose="02020603050405020304" pitchFamily="18" charset="0"/>
              </a:rPr>
              <a:t>В речевом потоке это выражается в том, что форма мн. ч., в частности форма род. мн., у них оказывается наиболее частотной, преобладающей.» (Панов и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колл</a:t>
            </a:r>
            <a:r>
              <a:rPr lang="ru-RU" altLang="de-DE" sz="2800" dirty="0">
                <a:latin typeface="Times New Roman" panose="02020603050405020304" pitchFamily="18" charset="0"/>
              </a:rPr>
              <a:t>., 1968, 72)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Что касается единиц измерения, авторы констатируют: «Обращает на себя внимание контрастность форм с нулевой и ненулевой флексиями в разных видах речи. В письменной речи под воздействием правила, сформулированного в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редакторско</a:t>
            </a:r>
            <a:r>
              <a:rPr lang="ru-RU" altLang="de-DE" sz="2800" dirty="0">
                <a:latin typeface="Times New Roman" panose="02020603050405020304" pitchFamily="18" charset="0"/>
              </a:rPr>
              <a:t>-корректорских справочниках, в настоящее время употребляются исключительно формы </a:t>
            </a:r>
            <a:r>
              <a:rPr lang="ru-RU" altLang="de-DE" sz="2800" i="1" dirty="0">
                <a:latin typeface="Times New Roman" panose="02020603050405020304" pitchFamily="18" charset="0"/>
              </a:rPr>
              <a:t>граммов</a:t>
            </a:r>
            <a:r>
              <a:rPr lang="ru-RU" altLang="de-DE" sz="2800" dirty="0">
                <a:latin typeface="Times New Roman" panose="02020603050405020304" pitchFamily="18" charset="0"/>
              </a:rPr>
              <a:t> и </a:t>
            </a:r>
            <a:r>
              <a:rPr lang="ru-RU" altLang="de-DE" sz="2800" i="1" dirty="0">
                <a:latin typeface="Times New Roman" panose="02020603050405020304" pitchFamily="18" charset="0"/>
              </a:rPr>
              <a:t>килограммов</a:t>
            </a:r>
            <a:r>
              <a:rPr lang="ru-RU" altLang="de-DE" sz="2800" dirty="0">
                <a:latin typeface="Times New Roman" panose="02020603050405020304" pitchFamily="18" charset="0"/>
              </a:rPr>
              <a:t>. И только в стихах и в деловой речи, в объявлениях, на вывесках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BB6509A-0E6B-8949-C10C-FC26AA50EA0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395288"/>
            <a:ext cx="9432925" cy="6769100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и этикетках, в меню – словом, в письменных жанрах, подверженных менее строгому редактированию, – просачиваются устные усеченные формы.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(…)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Большинство говорящих руководствуются правилом: «напишу </a:t>
            </a:r>
            <a:r>
              <a:rPr lang="ru-RU" altLang="de-DE" sz="2800" i="1" dirty="0">
                <a:latin typeface="Times New Roman" panose="02020603050405020304" pitchFamily="18" charset="0"/>
              </a:rPr>
              <a:t>граммов</a:t>
            </a:r>
            <a:r>
              <a:rPr lang="ru-RU" altLang="de-DE" sz="2800" dirty="0">
                <a:latin typeface="Times New Roman" panose="02020603050405020304" pitchFamily="18" charset="0"/>
              </a:rPr>
              <a:t>, скажу </a:t>
            </a:r>
            <a:r>
              <a:rPr lang="ru-RU" altLang="de-DE" sz="2800" i="1" dirty="0">
                <a:latin typeface="Times New Roman" panose="02020603050405020304" pitchFamily="18" charset="0"/>
              </a:rPr>
              <a:t>грамм</a:t>
            </a:r>
            <a:r>
              <a:rPr lang="ru-RU" altLang="de-DE" sz="2800" dirty="0">
                <a:latin typeface="Times New Roman" panose="02020603050405020304" pitchFamily="18" charset="0"/>
              </a:rPr>
              <a:t>.» (из ответа на морфологический вопросник).» (Панов и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колл</a:t>
            </a:r>
            <a:r>
              <a:rPr lang="ru-RU" altLang="de-DE" sz="2800" dirty="0">
                <a:latin typeface="Times New Roman" panose="02020603050405020304" pitchFamily="18" charset="0"/>
              </a:rPr>
              <a:t>., 1968, 80)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Inhaltsplatzhalter 2">
            <a:extLst>
              <a:ext uri="{FF2B5EF4-FFF2-40B4-BE49-F238E27FC236}">
                <a16:creationId xmlns:a16="http://schemas.microsoft.com/office/drawing/2014/main" id="{EE2F2697-6FBA-2280-F269-89E7876096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323850"/>
            <a:ext cx="9288463" cy="68405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>
                <a:latin typeface="Times New Roman" panose="02020603050405020304" pitchFamily="18" charset="0"/>
              </a:rPr>
              <a:t>Srov. také Graudina/Ickovič/Katlinskaja (1976: 125-128):</a:t>
            </a:r>
          </a:p>
        </p:txBody>
      </p:sp>
      <p:pic>
        <p:nvPicPr>
          <p:cNvPr id="44034" name="Bild 1">
            <a:extLst>
              <a:ext uri="{FF2B5EF4-FFF2-40B4-BE49-F238E27FC236}">
                <a16:creationId xmlns:a16="http://schemas.microsoft.com/office/drawing/2014/main" id="{A4C9FDAE-0AF5-A796-A83B-9B1A21EB9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039813"/>
            <a:ext cx="72009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AEBFEAF2-32EE-1693-E550-1A3B2C0206B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349250"/>
            <a:ext cx="9359900" cy="6850063"/>
          </a:xfrm>
        </p:spPr>
        <p:txBody>
          <a:bodyPr tIns="28080" anchor="t"/>
          <a:lstStyle/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Такое явление известно не только в русском языке. Подобные тенденции можно найти в разных славянских языках и их диалектах. Всегда играет фонетическая близость определенную роль, но процесс как таковой является морфологическим. Ср. примеры из чешских наречий </a:t>
            </a:r>
            <a:r>
              <a:rPr lang="cs-CZ" altLang="de-DE" sz="2800" dirty="0">
                <a:latin typeface="Times New Roman" panose="02020603050405020304" pitchFamily="18" charset="0"/>
              </a:rPr>
              <a:t>(J. Bělič, Nástin české dialektologie, Praha 1972) </a:t>
            </a:r>
            <a:r>
              <a:rPr lang="ru-RU" altLang="de-DE" sz="2800" dirty="0">
                <a:latin typeface="Times New Roman" panose="02020603050405020304" pitchFamily="18" charset="0"/>
              </a:rPr>
              <a:t>и из словацких наречий </a:t>
            </a:r>
            <a:r>
              <a:rPr lang="cs-CZ" altLang="de-DE" sz="2800" dirty="0">
                <a:latin typeface="Times New Roman" panose="02020603050405020304" pitchFamily="18" charset="0"/>
              </a:rPr>
              <a:t>(J. Štolc, Slovenská dialektologie, Bratislava 1994):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Bild 3">
            <a:extLst>
              <a:ext uri="{FF2B5EF4-FFF2-40B4-BE49-F238E27FC236}">
                <a16:creationId xmlns:a16="http://schemas.microsoft.com/office/drawing/2014/main" id="{515A7751-F13F-6DCA-DE7A-0BA891B53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79388"/>
            <a:ext cx="9288463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Bild 1">
            <a:extLst>
              <a:ext uri="{FF2B5EF4-FFF2-40B4-BE49-F238E27FC236}">
                <a16:creationId xmlns:a16="http://schemas.microsoft.com/office/drawing/2014/main" id="{85191514-00CE-716D-6C35-D54156A04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50825"/>
            <a:ext cx="9625012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Inhaltsplatzhalter 2">
            <a:extLst>
              <a:ext uri="{FF2B5EF4-FFF2-40B4-BE49-F238E27FC236}">
                <a16:creationId xmlns:a16="http://schemas.microsoft.com/office/drawing/2014/main" id="{389FEA77-4F82-2C92-A28D-D2EEB8F974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539750"/>
            <a:ext cx="9288463" cy="63357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В электронном корпусе такие формы трудно найти, потому что род. п. мн. ч. с нулевым окончанием конечно тождественный с им. п. ед. ч. Ввиду большого количества ошибок при автоматизированной морфологической аннотации надо было бы примеры проходить вручную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Можно, однако, выбрать как контекст определение с формой род. п. мн. ч. прямо перед искомой формой. Это значительно повысит точность, и мы получаем, например, в газетном подкорпусе 125 примеров типа </a:t>
            </a:r>
            <a:r>
              <a:rPr lang="ru-RU" altLang="de-DE" sz="2800" i="1">
                <a:latin typeface="Times New Roman" panose="02020603050405020304" pitchFamily="18" charset="0"/>
              </a:rPr>
              <a:t>молодых грузин, этих грузин </a:t>
            </a:r>
            <a:r>
              <a:rPr lang="ru-RU" altLang="de-DE" sz="2800">
                <a:latin typeface="Times New Roman" panose="02020603050405020304" pitchFamily="18" charset="0"/>
              </a:rPr>
              <a:t>и тд. Напротив того только один пример </a:t>
            </a:r>
            <a:r>
              <a:rPr lang="ru-RU" altLang="de-DE" sz="2800" i="1">
                <a:latin typeface="Times New Roman" panose="02020603050405020304" pitchFamily="18" charset="0"/>
              </a:rPr>
              <a:t>тех грузинов</a:t>
            </a:r>
            <a:r>
              <a:rPr lang="ru-RU" altLang="de-DE" sz="2800">
                <a:latin typeface="Times New Roman" panose="02020603050405020304" pitchFamily="18" charset="0"/>
              </a:rPr>
              <a:t>,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ru-RU" altLang="de-DE" sz="2800">
                <a:latin typeface="Times New Roman" panose="02020603050405020304" pitchFamily="18" charset="0"/>
              </a:rPr>
              <a:t>всего форма </a:t>
            </a:r>
            <a:r>
              <a:rPr lang="ru-RU" altLang="de-DE" sz="2800" i="1">
                <a:latin typeface="Times New Roman" panose="02020603050405020304" pitchFamily="18" charset="0"/>
              </a:rPr>
              <a:t>грузинов</a:t>
            </a:r>
            <a:r>
              <a:rPr lang="ru-RU" altLang="de-DE" sz="2800">
                <a:latin typeface="Times New Roman" panose="02020603050405020304" pitchFamily="18" charset="0"/>
              </a:rPr>
              <a:t> во функции род. п. мн. ч. была в этом корпусе в ноябре 2016 г. еще 16 раз</a:t>
            </a: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Inhaltsplatzhalter 2">
            <a:extLst>
              <a:ext uri="{FF2B5EF4-FFF2-40B4-BE49-F238E27FC236}">
                <a16:creationId xmlns:a16="http://schemas.microsoft.com/office/drawing/2014/main" id="{5A4DE8F9-34F2-DA18-4AEA-3E13AC8960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539750"/>
            <a:ext cx="9288463" cy="63357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Если искать таким способом в основном корпусе – который содержит тексты с </a:t>
            </a:r>
            <a:r>
              <a:rPr lang="cs-CZ" altLang="de-DE" sz="2800">
                <a:latin typeface="Times New Roman" panose="02020603050405020304" pitchFamily="18" charset="0"/>
              </a:rPr>
              <a:t>XVIII </a:t>
            </a:r>
            <a:r>
              <a:rPr lang="ru-RU" altLang="de-DE" sz="2800">
                <a:latin typeface="Times New Roman" panose="02020603050405020304" pitchFamily="18" charset="0"/>
              </a:rPr>
              <a:t>до </a:t>
            </a:r>
            <a:r>
              <a:rPr lang="cs-CZ" altLang="de-DE" sz="2800">
                <a:latin typeface="Times New Roman" panose="02020603050405020304" pitchFamily="18" charset="0"/>
              </a:rPr>
              <a:t>XXI </a:t>
            </a:r>
            <a:r>
              <a:rPr lang="ru-RU" altLang="de-DE" sz="2800">
                <a:latin typeface="Times New Roman" panose="02020603050405020304" pitchFamily="18" charset="0"/>
              </a:rPr>
              <a:t>вв. – мы имеем 22 нахождения формы </a:t>
            </a:r>
            <a:r>
              <a:rPr lang="ru-RU" altLang="de-DE" sz="2800" i="1">
                <a:latin typeface="Times New Roman" panose="02020603050405020304" pitchFamily="18" charset="0"/>
              </a:rPr>
              <a:t>грузинов</a:t>
            </a:r>
            <a:r>
              <a:rPr lang="ru-RU" altLang="de-DE" sz="2800">
                <a:latin typeface="Times New Roman" panose="02020603050405020304" pitchFamily="18" charset="0"/>
              </a:rPr>
              <a:t> (с начала </a:t>
            </a:r>
            <a:r>
              <a:rPr lang="cs-CZ" altLang="de-DE" sz="2800">
                <a:latin typeface="Times New Roman" panose="02020603050405020304" pitchFamily="18" charset="0"/>
              </a:rPr>
              <a:t>XIX </a:t>
            </a:r>
            <a:r>
              <a:rPr lang="ru-RU" altLang="de-DE" sz="2800">
                <a:latin typeface="Times New Roman" panose="02020603050405020304" pitchFamily="18" charset="0"/>
              </a:rPr>
              <a:t>в., но и с актуальным примером из дискуссии в Интернете: </a:t>
            </a:r>
            <a:r>
              <a:rPr lang="ru-RU" altLang="de-DE" sz="2800" i="1">
                <a:latin typeface="Times New Roman" panose="02020603050405020304" pitchFamily="18" charset="0"/>
              </a:rPr>
              <a:t>Просто целая армия грузинов у нас―3 ресторана уже знаю</a:t>
            </a:r>
            <a:r>
              <a:rPr lang="ru-RU" altLang="de-DE" sz="2800">
                <a:latin typeface="Times New Roman" panose="020206030504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Напротив того сочетание определения в род. п. мн. ч. с формой </a:t>
            </a:r>
            <a:r>
              <a:rPr lang="ru-RU" altLang="de-DE" sz="2800" i="1">
                <a:latin typeface="Times New Roman" panose="02020603050405020304" pitchFamily="18" charset="0"/>
              </a:rPr>
              <a:t>грузин</a:t>
            </a:r>
            <a:r>
              <a:rPr lang="ru-RU" altLang="de-DE" sz="2800">
                <a:latin typeface="Times New Roman" panose="02020603050405020304" pitchFamily="18" charset="0"/>
              </a:rPr>
              <a:t> имеет имеет 33 нахождения, самый старый с 1896 г., но надо было бы, конечно, проходить вручную все примеры с род. п. мн. ч. формы </a:t>
            </a:r>
            <a:r>
              <a:rPr lang="ru-RU" altLang="de-DE" sz="2800" i="1">
                <a:latin typeface="Times New Roman" panose="02020603050405020304" pitchFamily="18" charset="0"/>
              </a:rPr>
              <a:t>грузин</a:t>
            </a:r>
            <a:r>
              <a:rPr lang="ru-RU" altLang="de-DE" sz="2800">
                <a:latin typeface="Times New Roman" panose="02020603050405020304" pitchFamily="18" charset="0"/>
              </a:rPr>
              <a:t>, и без определения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Inhaltsplatzhalter 2">
            <a:extLst>
              <a:ext uri="{FF2B5EF4-FFF2-40B4-BE49-F238E27FC236}">
                <a16:creationId xmlns:a16="http://schemas.microsoft.com/office/drawing/2014/main" id="{D2B58536-E639-79E8-9E92-B513BE51CB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539750"/>
            <a:ext cx="9288463" cy="63357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У существительного </a:t>
            </a:r>
            <a:r>
              <a:rPr lang="ru-RU" altLang="de-DE" sz="2800" i="1">
                <a:latin typeface="Times New Roman" panose="02020603050405020304" pitchFamily="18" charset="0"/>
              </a:rPr>
              <a:t>монгол</a:t>
            </a:r>
            <a:r>
              <a:rPr lang="cs-CZ" altLang="de-DE" sz="2800">
                <a:latin typeface="Times New Roman" panose="02020603050405020304" pitchFamily="18" charset="0"/>
              </a:rPr>
              <a:t>, </a:t>
            </a:r>
            <a:r>
              <a:rPr lang="ru-RU" altLang="de-DE" sz="2800">
                <a:latin typeface="Times New Roman" panose="02020603050405020304" pitchFamily="18" charset="0"/>
              </a:rPr>
              <a:t>стоящего в цитируемой анкете на противоположном конце таблицы</a:t>
            </a:r>
            <a:r>
              <a:rPr lang="cs-CZ" altLang="de-DE" sz="2800">
                <a:latin typeface="Times New Roman" panose="02020603050405020304" pitchFamily="18" charset="0"/>
              </a:rPr>
              <a:t>, </a:t>
            </a:r>
            <a:r>
              <a:rPr lang="ru-RU" altLang="de-DE" sz="2800">
                <a:latin typeface="Times New Roman" panose="02020603050405020304" pitchFamily="18" charset="0"/>
              </a:rPr>
              <a:t>в основном корпусе 88 нахождений типа определение </a:t>
            </a:r>
            <a:r>
              <a:rPr lang="de-CH" altLang="de-DE" sz="2800">
                <a:latin typeface="Times New Roman" panose="02020603050405020304" pitchFamily="18" charset="0"/>
              </a:rPr>
              <a:t>+</a:t>
            </a:r>
            <a:r>
              <a:rPr lang="ru-RU" altLang="de-DE" sz="2800">
                <a:latin typeface="Times New Roman" panose="02020603050405020304" pitchFamily="18" charset="0"/>
              </a:rPr>
              <a:t> форма </a:t>
            </a:r>
            <a:r>
              <a:rPr lang="ru-RU" altLang="de-DE" sz="2800" i="1">
                <a:latin typeface="Times New Roman" panose="02020603050405020304" pitchFamily="18" charset="0"/>
              </a:rPr>
              <a:t>монголов</a:t>
            </a:r>
            <a:r>
              <a:rPr lang="ru-RU" altLang="de-DE" sz="2800">
                <a:latin typeface="Times New Roman" panose="02020603050405020304" pitchFamily="18" charset="0"/>
              </a:rPr>
              <a:t>, но только 4 нахождения типа определение </a:t>
            </a:r>
            <a:r>
              <a:rPr lang="de-CH" altLang="de-DE" sz="2800">
                <a:latin typeface="Times New Roman" panose="02020603050405020304" pitchFamily="18" charset="0"/>
              </a:rPr>
              <a:t>+</a:t>
            </a:r>
            <a:r>
              <a:rPr lang="ru-RU" altLang="de-DE" sz="2800">
                <a:latin typeface="Times New Roman" panose="02020603050405020304" pitchFamily="18" charset="0"/>
              </a:rPr>
              <a:t> форма </a:t>
            </a:r>
            <a:r>
              <a:rPr lang="ru-RU" altLang="de-DE" sz="2800" i="1">
                <a:latin typeface="Times New Roman" panose="02020603050405020304" pitchFamily="18" charset="0"/>
              </a:rPr>
              <a:t>монгол </a:t>
            </a:r>
            <a:r>
              <a:rPr lang="ru-RU" altLang="de-DE" sz="2800">
                <a:latin typeface="Times New Roman" panose="02020603050405020304" pitchFamily="18" charset="0"/>
              </a:rPr>
              <a:t>(скорее всего архаизмы: </a:t>
            </a:r>
            <a:r>
              <a:rPr lang="cs-CZ" altLang="de-DE" sz="2800" i="1">
                <a:latin typeface="Times New Roman" panose="02020603050405020304" pitchFamily="18" charset="0"/>
              </a:rPr>
              <a:t>(...) </a:t>
            </a:r>
            <a:r>
              <a:rPr lang="ru-RU" altLang="de-DE" sz="2800" i="1">
                <a:latin typeface="Times New Roman" panose="02020603050405020304" pitchFamily="18" charset="0"/>
              </a:rPr>
              <a:t>призывающим всех монгол к объединению и к отложению от Китая</a:t>
            </a:r>
            <a:r>
              <a:rPr lang="cs-CZ" altLang="de-DE" sz="2800">
                <a:latin typeface="Times New Roman" panose="02020603050405020304" pitchFamily="18" charset="0"/>
              </a:rPr>
              <a:t>, 1912; </a:t>
            </a:r>
            <a:r>
              <a:rPr lang="ru-RU" altLang="de-DE" sz="2800" i="1">
                <a:latin typeface="Times New Roman" panose="02020603050405020304" pitchFamily="18" charset="0"/>
              </a:rPr>
              <a:t>Великий Хан всех монгол</a:t>
            </a:r>
            <a:r>
              <a:rPr lang="cs-CZ" altLang="de-DE" sz="2800" i="1">
                <a:latin typeface="Times New Roman" panose="02020603050405020304" pitchFamily="18" charset="0"/>
              </a:rPr>
              <a:t>,</a:t>
            </a:r>
            <a:r>
              <a:rPr lang="cs-CZ" altLang="de-DE" sz="2800">
                <a:latin typeface="Times New Roman" panose="02020603050405020304" pitchFamily="18" charset="0"/>
              </a:rPr>
              <a:t> 2002)</a:t>
            </a:r>
            <a:endParaRPr lang="ru-RU" altLang="de-DE" sz="2800">
              <a:latin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Более подробный анализ в корпусе мог бы показать больше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Inhaltsplatzhalter 2">
            <a:extLst>
              <a:ext uri="{FF2B5EF4-FFF2-40B4-BE49-F238E27FC236}">
                <a16:creationId xmlns:a16="http://schemas.microsoft.com/office/drawing/2014/main" id="{02206FCA-9847-5D52-009E-526BD653D0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363" y="395288"/>
            <a:ext cx="9359900" cy="66246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Еще один интересный тип существительных, это существительные с уменьшительными и аугментативными («увеличивающими») суффиксами первоначально среднего рода, такие как </a:t>
            </a:r>
            <a:r>
              <a:rPr lang="ru-RU" altLang="de-DE" sz="2800" i="1">
                <a:latin typeface="Times New Roman" panose="02020603050405020304" pitchFamily="18" charset="0"/>
              </a:rPr>
              <a:t>домишко</a:t>
            </a:r>
            <a:r>
              <a:rPr lang="de-DE" altLang="de-DE" sz="2800" i="1">
                <a:latin typeface="Times New Roman" panose="02020603050405020304" pitchFamily="18" charset="0"/>
              </a:rPr>
              <a:t>, </a:t>
            </a:r>
            <a:r>
              <a:rPr lang="ru-RU" altLang="de-DE" sz="2800" i="1">
                <a:latin typeface="Times New Roman" panose="02020603050405020304" pitchFamily="18" charset="0"/>
              </a:rPr>
              <a:t>домище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У них тенденция такая, что род (больше) не определяется окончанием (т.е. -</a:t>
            </a:r>
            <a:r>
              <a:rPr lang="ru-RU" altLang="de-DE" sz="2800" i="1">
                <a:latin typeface="Times New Roman" panose="02020603050405020304" pitchFamily="18" charset="0"/>
              </a:rPr>
              <a:t>о/е</a:t>
            </a:r>
            <a:r>
              <a:rPr lang="ru-RU" altLang="de-DE" sz="2800">
                <a:latin typeface="Times New Roman" panose="02020603050405020304" pitchFamily="18" charset="0"/>
              </a:rPr>
              <a:t>), но словообразовательной базой, т.е. если </a:t>
            </a:r>
            <a:r>
              <a:rPr lang="ru-RU" altLang="de-DE" sz="2800" i="1">
                <a:latin typeface="Times New Roman" panose="02020603050405020304" pitchFamily="18" charset="0"/>
              </a:rPr>
              <a:t>дом</a:t>
            </a:r>
            <a:r>
              <a:rPr lang="ru-RU" altLang="de-DE" sz="2800">
                <a:latin typeface="Times New Roman" panose="02020603050405020304" pitchFamily="18" charset="0"/>
              </a:rPr>
              <a:t> м. р., то будет м. р. и </a:t>
            </a:r>
            <a:r>
              <a:rPr lang="ru-RU" altLang="de-DE" sz="2800" i="1">
                <a:latin typeface="Times New Roman" panose="02020603050405020304" pitchFamily="18" charset="0"/>
              </a:rPr>
              <a:t>домишко</a:t>
            </a:r>
            <a:r>
              <a:rPr lang="de-DE" altLang="de-DE" sz="2800" i="1">
                <a:latin typeface="Times New Roman" panose="02020603050405020304" pitchFamily="18" charset="0"/>
              </a:rPr>
              <a:t>, </a:t>
            </a:r>
            <a:r>
              <a:rPr lang="ru-RU" altLang="de-DE" sz="2800" i="1">
                <a:latin typeface="Times New Roman" panose="02020603050405020304" pitchFamily="18" charset="0"/>
              </a:rPr>
              <a:t>домище</a:t>
            </a:r>
            <a:endParaRPr lang="ru-RU" altLang="de-DE" sz="2800">
              <a:latin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Эти слова не встречаются очень часто (прежде всего в письменных текстах), но в зависимости с нашей тематикой они довольно интересны: они склоняются как  </a:t>
            </a:r>
            <a:r>
              <a:rPr lang="ru-RU" altLang="de-DE" sz="2800" i="1">
                <a:latin typeface="Times New Roman" panose="02020603050405020304" pitchFamily="18" charset="0"/>
              </a:rPr>
              <a:t>яблоко</a:t>
            </a:r>
            <a:r>
              <a:rPr lang="ru-RU" altLang="de-DE" sz="2800">
                <a:latin typeface="Times New Roman" panose="02020603050405020304" pitchFamily="18" charset="0"/>
              </a:rPr>
              <a:t> (</a:t>
            </a:r>
            <a:r>
              <a:rPr lang="ru-RU" altLang="de-DE" sz="2800" i="1">
                <a:latin typeface="Times New Roman" panose="02020603050405020304" pitchFamily="18" charset="0"/>
              </a:rPr>
              <a:t>домишко</a:t>
            </a:r>
            <a:r>
              <a:rPr lang="ru-RU" altLang="de-DE" sz="2800">
                <a:latin typeface="Times New Roman" panose="02020603050405020304" pitchFamily="18" charset="0"/>
              </a:rPr>
              <a:t> – им. п. мн. ч. </a:t>
            </a:r>
            <a:r>
              <a:rPr lang="ru-RU" altLang="de-DE" sz="2800" i="1">
                <a:latin typeface="Times New Roman" panose="02020603050405020304" pitchFamily="18" charset="0"/>
              </a:rPr>
              <a:t>домишки</a:t>
            </a:r>
            <a:r>
              <a:rPr lang="ru-RU" altLang="de-DE" sz="2800">
                <a:latin typeface="Times New Roman" panose="02020603050405020304" pitchFamily="18" charset="0"/>
              </a:rPr>
              <a:t> – род. п. мн. ч. </a:t>
            </a:r>
            <a:r>
              <a:rPr lang="ru-RU" altLang="de-DE" sz="2800" i="1">
                <a:latin typeface="Times New Roman" panose="02020603050405020304" pitchFamily="18" charset="0"/>
              </a:rPr>
              <a:t>домишек</a:t>
            </a:r>
            <a:r>
              <a:rPr lang="ru-RU" altLang="de-DE" sz="2800">
                <a:latin typeface="Times New Roman" panose="02020603050405020304" pitchFamily="18" charset="0"/>
              </a:rPr>
              <a:t> как </a:t>
            </a:r>
            <a:r>
              <a:rPr lang="ru-RU" altLang="de-DE" sz="2800" i="1">
                <a:latin typeface="Times New Roman" panose="02020603050405020304" pitchFamily="18" charset="0"/>
              </a:rPr>
              <a:t>яблоко – яблоки – яблок</a:t>
            </a:r>
            <a:r>
              <a:rPr lang="ru-RU" altLang="de-DE" sz="2800">
                <a:latin typeface="Times New Roman" panose="02020603050405020304" pitchFamily="18" charset="0"/>
              </a:rPr>
              <a:t>), но </a:t>
            </a:r>
            <a:r>
              <a:rPr lang="ru-RU" altLang="de-DE" sz="2800" i="1">
                <a:latin typeface="Times New Roman" panose="02020603050405020304" pitchFamily="18" charset="0"/>
              </a:rPr>
              <a:t>яблоко </a:t>
            </a:r>
            <a:r>
              <a:rPr lang="ru-RU" altLang="de-DE" sz="2800">
                <a:latin typeface="Times New Roman" panose="02020603050405020304" pitchFamily="18" charset="0"/>
              </a:rPr>
              <a:t>– среднего рода </a:t>
            </a:r>
            <a:r>
              <a:rPr lang="ru-RU" altLang="de-DE" sz="2800" i="1">
                <a:latin typeface="Times New Roman" panose="02020603050405020304" pitchFamily="18" charset="0"/>
              </a:rPr>
              <a:t>(зеленое яблоко)</a:t>
            </a:r>
            <a:r>
              <a:rPr lang="ru-RU" altLang="de-DE" sz="2800">
                <a:latin typeface="Times New Roman" panose="02020603050405020304" pitchFamily="18" charset="0"/>
              </a:rPr>
              <a:t>, а </a:t>
            </a:r>
            <a:r>
              <a:rPr lang="ru-RU" altLang="de-DE" sz="2800" i="1">
                <a:latin typeface="Times New Roman" panose="02020603050405020304" pitchFamily="18" charset="0"/>
              </a:rPr>
              <a:t>домишко</a:t>
            </a:r>
            <a:r>
              <a:rPr lang="ru-RU" altLang="de-DE" sz="2800">
                <a:latin typeface="Times New Roman" panose="02020603050405020304" pitchFamily="18" charset="0"/>
              </a:rPr>
              <a:t> – мужского </a:t>
            </a:r>
            <a:r>
              <a:rPr lang="ru-RU" altLang="de-DE" sz="2800" i="1">
                <a:latin typeface="Times New Roman" panose="02020603050405020304" pitchFamily="18" charset="0"/>
              </a:rPr>
              <a:t>(двухкомнатный домишко)</a:t>
            </a:r>
            <a:r>
              <a:rPr lang="ru-RU" altLang="de-DE" sz="2800">
                <a:latin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Inhaltsplatzhalter 2">
            <a:extLst>
              <a:ext uri="{FF2B5EF4-FFF2-40B4-BE49-F238E27FC236}">
                <a16:creationId xmlns:a16="http://schemas.microsoft.com/office/drawing/2014/main" id="{7E20465E-C4BA-CD9B-AC2B-4A6A6C8E54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363" y="395288"/>
            <a:ext cx="9359900" cy="66246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Тем самым существуют целые типы существительных м. р. с окончанием -</a:t>
            </a:r>
            <a:r>
              <a:rPr lang="ru-RU" altLang="de-DE" sz="2800" i="1">
                <a:latin typeface="Times New Roman" panose="02020603050405020304" pitchFamily="18" charset="0"/>
              </a:rPr>
              <a:t>о/е</a:t>
            </a:r>
            <a:r>
              <a:rPr lang="ru-RU" altLang="de-DE" sz="2800">
                <a:latin typeface="Times New Roman" panose="02020603050405020304" pitchFamily="18" charset="0"/>
              </a:rPr>
              <a:t> в им. п. ед. ч. и с нулевым окончанием в род. п. мн. ч.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И об этом можно найти эксцерпцию у Граудиной/ Ицковича/Катлинской (количество примеров, однако, низкое):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Bild 3">
            <a:extLst>
              <a:ext uri="{FF2B5EF4-FFF2-40B4-BE49-F238E27FC236}">
                <a16:creationId xmlns:a16="http://schemas.microsoft.com/office/drawing/2014/main" id="{05FDB712-F9C1-2B6C-921E-8D9A396F5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001125" cy="747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C4CCF31D-198F-777B-5060-4C0356B7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85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FD12D308-F12D-66C9-1CF0-EDDF94424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3289300"/>
            <a:ext cx="5907087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Pfeil nach links 1">
            <a:extLst>
              <a:ext uri="{FF2B5EF4-FFF2-40B4-BE49-F238E27FC236}">
                <a16:creationId xmlns:a16="http://schemas.microsoft.com/office/drawing/2014/main" id="{6B629ABA-C4BD-327B-FE5E-81CFFD235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971550"/>
            <a:ext cx="979488" cy="484188"/>
          </a:xfrm>
          <a:prstGeom prst="leftArrow">
            <a:avLst>
              <a:gd name="adj1" fmla="val 50000"/>
              <a:gd name="adj2" fmla="val 50105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00ACF0C6-A4A0-672D-CF82-6A96A5280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15900"/>
            <a:ext cx="96424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Oval 1">
            <a:extLst>
              <a:ext uri="{FF2B5EF4-FFF2-40B4-BE49-F238E27FC236}">
                <a16:creationId xmlns:a16="http://schemas.microsoft.com/office/drawing/2014/main" id="{CC2A6523-7301-8107-37AC-1CA740ACF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3" y="3563938"/>
            <a:ext cx="5040312" cy="18002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D5CA21A2-A4B1-F6C5-DD1C-CFF937C8AC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87338" y="287338"/>
            <a:ext cx="9059862" cy="6624637"/>
          </a:xfrm>
        </p:spPr>
        <p:txBody>
          <a:bodyPr tIns="28080" anchor="t"/>
          <a:lstStyle/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Эту тенденцию можно наблюдать и в разговорном словацком языке, ср. известное заявление словацкого националистического политика Яна Слота</a:t>
            </a:r>
            <a:r>
              <a:rPr lang="cs-CZ" altLang="de-DE" sz="2800" dirty="0">
                <a:latin typeface="Times New Roman" panose="02020603050405020304" pitchFamily="18" charset="0"/>
              </a:rPr>
              <a:t> (Ján Slota)</a:t>
            </a:r>
            <a:r>
              <a:rPr lang="ru-RU" altLang="de-DE" sz="2800" dirty="0">
                <a:latin typeface="Times New Roman" panose="02020603050405020304" pitchFamily="18" charset="0"/>
              </a:rPr>
              <a:t> в 1999 г.: </a:t>
            </a:r>
            <a:r>
              <a:rPr lang="sk-SK" altLang="de-DE" sz="2800" i="1" dirty="0">
                <a:latin typeface="Times New Roman" panose="02020603050405020304" pitchFamily="18" charset="0"/>
              </a:rPr>
              <a:t>Do tank</a:t>
            </a:r>
            <a:r>
              <a:rPr lang="sk-SK" altLang="de-DE" sz="2800" i="1" u="sng" dirty="0">
                <a:latin typeface="Times New Roman" panose="02020603050405020304" pitchFamily="18" charset="0"/>
              </a:rPr>
              <a:t>och</a:t>
            </a:r>
            <a:r>
              <a:rPr lang="sk-SK" altLang="de-DE" sz="2800" i="1" dirty="0">
                <a:latin typeface="Times New Roman" panose="02020603050405020304" pitchFamily="18" charset="0"/>
              </a:rPr>
              <a:t> a na Budapešť</a:t>
            </a:r>
            <a:r>
              <a:rPr lang="cs-CZ" altLang="de-DE" sz="2800" i="1" dirty="0">
                <a:latin typeface="Times New Roman" panose="02020603050405020304" pitchFamily="18" charset="0"/>
              </a:rPr>
              <a:t>!</a:t>
            </a:r>
            <a:endParaRPr lang="ru-RU" altLang="de-DE" sz="2800" i="1" dirty="0">
              <a:latin typeface="Times New Roman" panose="02020603050405020304" pitchFamily="18" charset="0"/>
            </a:endParaRPr>
          </a:p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Несколько лет тому назад я получил лингвистическую статью коллеги из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Прешова</a:t>
            </a:r>
            <a:r>
              <a:rPr lang="ru-RU" altLang="de-DE" sz="2800" dirty="0">
                <a:latin typeface="Times New Roman" panose="02020603050405020304" pitchFamily="18" charset="0"/>
              </a:rPr>
              <a:t>, где было написано </a:t>
            </a:r>
            <a:r>
              <a:rPr lang="sk-SK" altLang="de-DE" sz="2800" i="1" dirty="0">
                <a:latin typeface="Times New Roman" panose="02020603050405020304" pitchFamily="18" charset="0"/>
              </a:rPr>
              <a:t>pomocou aktuálnych a  rozsiahlych doklado</a:t>
            </a:r>
            <a:r>
              <a:rPr lang="sk-SK" altLang="de-DE" sz="2800" i="1" u="sng" dirty="0">
                <a:latin typeface="Times New Roman" panose="02020603050405020304" pitchFamily="18" charset="0"/>
              </a:rPr>
              <a:t>ch</a:t>
            </a:r>
            <a:r>
              <a:rPr lang="sk-SK" altLang="de-DE" sz="2800" dirty="0">
                <a:latin typeface="Times New Roman" panose="02020603050405020304" pitchFamily="18" charset="0"/>
              </a:rPr>
              <a:t> 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По-видимому явление касается только существительных м. р., в склонении которых окончания </a:t>
            </a:r>
            <a:r>
              <a:rPr lang="cs-CZ" altLang="de-DE" sz="2800" dirty="0">
                <a:latin typeface="Times New Roman" panose="02020603050405020304" pitchFamily="18" charset="0"/>
              </a:rPr>
              <a:t>-</a:t>
            </a:r>
            <a:r>
              <a:rPr lang="cs-CZ" altLang="de-DE" sz="2800" i="1" dirty="0">
                <a:latin typeface="Times New Roman" panose="02020603050405020304" pitchFamily="18" charset="0"/>
              </a:rPr>
              <a:t>ov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и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-</a:t>
            </a:r>
            <a:r>
              <a:rPr lang="cs-CZ" altLang="de-DE" sz="2800" i="1" dirty="0">
                <a:latin typeface="Times New Roman" panose="02020603050405020304" pitchFamily="18" charset="0"/>
              </a:rPr>
              <a:t>och</a:t>
            </a:r>
            <a:r>
              <a:rPr lang="ru-RU" altLang="de-DE" sz="2800" dirty="0">
                <a:latin typeface="Times New Roman" panose="02020603050405020304" pitchFamily="18" charset="0"/>
              </a:rPr>
              <a:t> фонетически близки.</a:t>
            </a:r>
          </a:p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Прямо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восточнословацким</a:t>
            </a:r>
            <a:r>
              <a:rPr lang="ru-RU" altLang="de-DE" sz="2800" dirty="0">
                <a:latin typeface="Times New Roman" panose="02020603050405020304" pitchFamily="18" charset="0"/>
              </a:rPr>
              <a:t> диалектам отвечает ситуация в русинском языке в Воеводине в Сербии: предки носителей пришли в современную Сербию из современной восточной Словакии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3773434-B083-8EFB-982C-F45FD9C0F63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00038" y="277813"/>
            <a:ext cx="9420225" cy="2170112"/>
          </a:xfrm>
        </p:spPr>
        <p:txBody>
          <a:bodyPr tIns="28080" anchor="t"/>
          <a:lstStyle/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 этом языке (и в его кодифицированной форме) окончание -</a:t>
            </a:r>
            <a:r>
              <a:rPr lang="ru-RU" altLang="de-DE" sz="2800" i="1" dirty="0">
                <a:latin typeface="Times New Roman" panose="02020603050405020304" pitchFamily="18" charset="0"/>
              </a:rPr>
              <a:t>ох</a:t>
            </a:r>
            <a:r>
              <a:rPr lang="ru-RU" altLang="de-DE" sz="2800" dirty="0">
                <a:latin typeface="Times New Roman" panose="02020603050405020304" pitchFamily="18" charset="0"/>
              </a:rPr>
              <a:t> обобщено у всех существительных всех родов в род. и пред. п. мн. ч.…</a:t>
            </a:r>
            <a:endParaRPr lang="cs-CZ" altLang="de-DE" sz="2800" dirty="0">
              <a:latin typeface="Times New Roman" panose="02020603050405020304" pitchFamily="18" charset="0"/>
            </a:endParaRP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5526418A-9614-3A0C-5DF7-D6327732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2447925"/>
            <a:ext cx="770096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234DB2A9-42AD-5B32-4E36-154C9177E4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1387475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CH" altLang="de-DE" sz="3200">
                <a:latin typeface="Times New Roman" panose="02020603050405020304" pitchFamily="18" charset="0"/>
              </a:rPr>
              <a:t>B: </a:t>
            </a:r>
            <a:r>
              <a:rPr lang="ru-RU" altLang="de-DE" sz="3200">
                <a:latin typeface="Times New Roman" panose="02020603050405020304" pitchFamily="18" charset="0"/>
              </a:rPr>
              <a:t>Стирание родовых оппозиций как фактора для склонения</a:t>
            </a:r>
            <a:endParaRPr lang="de-CH" altLang="de-DE" sz="3200">
              <a:latin typeface="Times New Roman" panose="02020603050405020304" pitchFamily="18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4CE7A0D3-F910-1C24-ACD6-CBE4B8E59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1768475"/>
            <a:ext cx="9359900" cy="5683250"/>
          </a:xfrm>
        </p:spPr>
        <p:txBody>
          <a:bodyPr tIns="24840"/>
          <a:lstStyle/>
          <a:p>
            <a:pPr marL="406400" indent="-301625" eaLnBrk="1">
              <a:buSzPct val="45000"/>
              <a:buFont typeface="Wingdings" pitchFamily="2" charset="2"/>
              <a:buChar char=""/>
              <a:tabLst>
                <a:tab pos="406400" algn="l"/>
                <a:tab pos="511175" algn="l"/>
                <a:tab pos="960438" algn="l"/>
                <a:tab pos="1409700" algn="l"/>
                <a:tab pos="1858963" algn="l"/>
                <a:tab pos="2308225" algn="l"/>
                <a:tab pos="2757488" algn="l"/>
                <a:tab pos="3206750" algn="l"/>
                <a:tab pos="3656013" algn="l"/>
                <a:tab pos="4105275" algn="l"/>
                <a:tab pos="4554538" algn="l"/>
                <a:tab pos="5003800" algn="l"/>
                <a:tab pos="5453063" algn="l"/>
                <a:tab pos="5902325" algn="l"/>
                <a:tab pos="6351588" algn="l"/>
                <a:tab pos="6800850" algn="l"/>
                <a:tab pos="7250113" algn="l"/>
                <a:tab pos="7699375" algn="l"/>
                <a:tab pos="8148638" algn="l"/>
                <a:tab pos="8597900" algn="l"/>
                <a:tab pos="9047163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Если сравнивать русский язык с другими слав. языками, можно заметить, что принадлежность существительного к тому или другому роду играет относительно малую роль для способа его склонения</a:t>
            </a:r>
          </a:p>
          <a:p>
            <a:pPr marL="406400" indent="-301625" eaLnBrk="1">
              <a:buSzPct val="45000"/>
              <a:buFont typeface="Wingdings" pitchFamily="2" charset="2"/>
              <a:buChar char=""/>
              <a:tabLst>
                <a:tab pos="406400" algn="l"/>
                <a:tab pos="511175" algn="l"/>
                <a:tab pos="960438" algn="l"/>
                <a:tab pos="1409700" algn="l"/>
                <a:tab pos="1858963" algn="l"/>
                <a:tab pos="2308225" algn="l"/>
                <a:tab pos="2757488" algn="l"/>
                <a:tab pos="3206750" algn="l"/>
                <a:tab pos="3656013" algn="l"/>
                <a:tab pos="4105275" algn="l"/>
                <a:tab pos="4554538" algn="l"/>
                <a:tab pos="5003800" algn="l"/>
                <a:tab pos="5453063" algn="l"/>
                <a:tab pos="5902325" algn="l"/>
                <a:tab pos="6351588" algn="l"/>
                <a:tab pos="6800850" algn="l"/>
                <a:tab pos="7250113" algn="l"/>
                <a:tab pos="7699375" algn="l"/>
                <a:tab pos="8148638" algn="l"/>
                <a:tab pos="8597900" algn="l"/>
                <a:tab pos="9047163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В русском языке имеется относительно мало окончаний существительного, которые характерны только для одного рода. Если мы видим напр. у чешского существительного окончание </a:t>
            </a:r>
            <a:r>
              <a:rPr lang="cs-CZ" altLang="de-DE" sz="2800">
                <a:latin typeface="Times New Roman" panose="02020603050405020304" pitchFamily="18" charset="0"/>
              </a:rPr>
              <a:t>-</a:t>
            </a:r>
            <a:r>
              <a:rPr lang="cs-CZ" altLang="de-DE" sz="2800" i="1">
                <a:latin typeface="Times New Roman" panose="02020603050405020304" pitchFamily="18" charset="0"/>
              </a:rPr>
              <a:t>ovi</a:t>
            </a:r>
            <a:r>
              <a:rPr lang="ru-RU" altLang="de-DE" sz="2800">
                <a:latin typeface="Times New Roman" panose="02020603050405020304" pitchFamily="18" charset="0"/>
              </a:rPr>
              <a:t>, то мы сразу же знаем, что это одуше-вленное существительное м. р. (окончание дат./пред. п.). Если в том же падеже мы увидим окончание </a:t>
            </a:r>
            <a:r>
              <a:rPr lang="cs-CZ" altLang="de-DE" sz="2800">
                <a:latin typeface="Times New Roman" panose="02020603050405020304" pitchFamily="18" charset="0"/>
              </a:rPr>
              <a:t>-</a:t>
            </a:r>
            <a:r>
              <a:rPr lang="cs-CZ" altLang="de-DE" sz="2800" i="1">
                <a:latin typeface="Times New Roman" panose="02020603050405020304" pitchFamily="18" charset="0"/>
              </a:rPr>
              <a:t>e</a:t>
            </a:r>
            <a:r>
              <a:rPr lang="ru-RU" altLang="de-DE" sz="2800">
                <a:latin typeface="Times New Roman" panose="02020603050405020304" pitchFamily="18" charset="0"/>
              </a:rPr>
              <a:t>, мы знаем, что перед нами существительное ж. р. Конечно есть такие случаи и в русском, если напр. в тв. п. окончание -</a:t>
            </a:r>
            <a:r>
              <a:rPr lang="ru-RU" altLang="de-DE" sz="2800" i="1">
                <a:latin typeface="Times New Roman" panose="02020603050405020304" pitchFamily="18" charset="0"/>
              </a:rPr>
              <a:t>ом</a:t>
            </a:r>
            <a:r>
              <a:rPr lang="ru-RU" altLang="de-DE" sz="2800">
                <a:latin typeface="Times New Roman" panose="02020603050405020304" pitchFamily="18" charset="0"/>
              </a:rPr>
              <a:t>,  существительное не может быть ж. р., но только м. или ср.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113CFC96-1F38-75A1-F38E-26E629CDA3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212725"/>
            <a:ext cx="9577388" cy="7132638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 русском языке мы наблюдаем относительно много окончаний существительного, которые характерны для двух или даже всех родов. Из этого выходит тенденция в лингвистическом анализе связать род с основой лексемы а не с окончанием и вообще род определить строго как согласовательный класс. Ср. Зализняк (1967, 74):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«Согласовательным классом называется такая совокупность существительных, что любые два ее члена, будучи взяты в любой грамматической форме (но одной и той же для обоих), при атрибутивной связи требуют одной и той же совокупности сегментов любого слова-атрибута.»</a:t>
            </a:r>
            <a:endParaRPr lang="cs-CZ" altLang="de-DE" sz="2800" dirty="0">
              <a:latin typeface="Times New Roman" panose="02020603050405020304" pitchFamily="18" charset="0"/>
            </a:endParaRP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«Таким образом, существование числа (у существительных) и падежа как грамматических категорий в принципе не зависит от согласования, эти грамматические категории сохранились бы и в случае исчезновения правил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согласова-ния</a:t>
            </a:r>
            <a:r>
              <a:rPr lang="ru-RU" altLang="de-DE" sz="2800" dirty="0">
                <a:latin typeface="Times New Roman" panose="02020603050405020304" pitchFamily="18" charset="0"/>
              </a:rPr>
              <a:t>. Напротив, грамматическая категория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согласователь-ного</a:t>
            </a:r>
            <a:r>
              <a:rPr lang="ru-RU" altLang="de-DE" sz="2800" dirty="0">
                <a:latin typeface="Times New Roman" panose="02020603050405020304" pitchFamily="18" charset="0"/>
              </a:rPr>
              <a:t> класса в подобном случае сразу же исчезла бы </a:t>
            </a:r>
            <a:r>
              <a:rPr lang="de-CH" altLang="de-DE" sz="2800" dirty="0">
                <a:latin typeface="Times New Roman" panose="02020603050405020304" pitchFamily="18" charset="0"/>
              </a:rPr>
              <a:t>(...).»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57AFFC14-691E-DDCF-CB58-6A3AB5EDF04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22288" y="360363"/>
            <a:ext cx="9269412" cy="6948487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Итак, род, это категория, которая проявляется только в согласовании (прилагательные, местоимения, некоторые числительные и некоторые формы глагола), не во формах существительного, которое является его носителем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Не мало важно для такого подхода к анализу в русском языке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несомнительно</a:t>
            </a:r>
            <a:r>
              <a:rPr lang="ru-RU" altLang="de-DE" sz="2800" dirty="0">
                <a:latin typeface="Times New Roman" panose="02020603050405020304" pitchFamily="18" charset="0"/>
              </a:rPr>
              <a:t> группа т. н. существительных общего рода, которые обозначают лиц мужского или женского пола по определенному признаку и в зависимости от того могут грамматически быть ж. или м. 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(плакса, умница, пьяница)</a:t>
            </a:r>
            <a:r>
              <a:rPr lang="ru-RU" altLang="de-DE" sz="2800" dirty="0">
                <a:latin typeface="Times New Roman" panose="02020603050405020304" pitchFamily="18" charset="0"/>
              </a:rPr>
              <a:t>. При этом они склоняются совсем одинаково. Ср. против того чешский тип склонения </a:t>
            </a:r>
            <a:r>
              <a:rPr lang="cs-CZ" altLang="de-DE" sz="2800" i="1" dirty="0">
                <a:latin typeface="Times New Roman" panose="02020603050405020304" pitchFamily="18" charset="0"/>
              </a:rPr>
              <a:t>předseda</a:t>
            </a:r>
            <a:r>
              <a:rPr lang="ru-RU" altLang="de-DE" sz="2800" dirty="0">
                <a:latin typeface="Times New Roman" panose="02020603050405020304" pitchFamily="18" charset="0"/>
              </a:rPr>
              <a:t>, который не склоняется ни как существительные м. р. типа </a:t>
            </a:r>
            <a:r>
              <a:rPr lang="cs-CZ" altLang="de-DE" sz="2800" i="1" dirty="0">
                <a:latin typeface="Times New Roman" panose="02020603050405020304" pitchFamily="18" charset="0"/>
              </a:rPr>
              <a:t>pán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ни как существительные ж. р. типа </a:t>
            </a:r>
            <a:r>
              <a:rPr lang="cs-CZ" altLang="de-DE" sz="2800" i="1" dirty="0">
                <a:latin typeface="Times New Roman" panose="02020603050405020304" pitchFamily="18" charset="0"/>
              </a:rPr>
              <a:t>žena</a:t>
            </a:r>
            <a:r>
              <a:rPr lang="cs-CZ" altLang="de-DE" sz="2800" dirty="0">
                <a:latin typeface="Times New Roman" panose="02020603050405020304" pitchFamily="18" charset="0"/>
              </a:rPr>
              <a:t>.</a:t>
            </a: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2008</Words>
  <Application>Microsoft Macintosh PowerPoint</Application>
  <PresentationFormat>Benutzerdefiniert</PresentationFormat>
  <Paragraphs>65</Paragraphs>
  <Slides>27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Wingdings</vt:lpstr>
      <vt:lpstr>Office-Design</vt:lpstr>
      <vt:lpstr>Актуальные аспекты развития современного русского языка 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B: Стирание родовых оппозиций как фактора для склонения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otázky gramatické struktury ruštiny</dc:title>
  <dc:creator>Markus Giger</dc:creator>
  <cp:lastModifiedBy>Markus Giger</cp:lastModifiedBy>
  <cp:revision>302</cp:revision>
  <cp:lastPrinted>1601-01-01T00:00:00Z</cp:lastPrinted>
  <dcterms:created xsi:type="dcterms:W3CDTF">2012-10-11T18:59:19Z</dcterms:created>
  <dcterms:modified xsi:type="dcterms:W3CDTF">2023-11-09T18:59:46Z</dcterms:modified>
</cp:coreProperties>
</file>