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9" r:id="rId1"/>
  </p:sldMasterIdLst>
  <p:notesMasterIdLst>
    <p:notesMasterId r:id="rId11"/>
  </p:notesMasterIdLst>
  <p:sldIdLst>
    <p:sldId id="256" r:id="rId2"/>
    <p:sldId id="257" r:id="rId3"/>
    <p:sldId id="259" r:id="rId4"/>
    <p:sldId id="258" r:id="rId5"/>
    <p:sldId id="260" r:id="rId6"/>
    <p:sldId id="263" r:id="rId7"/>
    <p:sldId id="261" r:id="rId8"/>
    <p:sldId id="264" r:id="rId9"/>
    <p:sldId id="265" r:id="rId10"/>
  </p:sldIdLst>
  <p:sldSz cx="12192000" cy="6858000"/>
  <p:notesSz cx="6858000" cy="9144000"/>
  <p:defaultTextStyle>
    <a:defPPr>
      <a:defRPr lang="en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49"/>
    <p:restoredTop sz="94719"/>
  </p:normalViewPr>
  <p:slideViewPr>
    <p:cSldViewPr snapToGrid="0" snapToObjects="1">
      <p:cViewPr varScale="1">
        <p:scale>
          <a:sx n="79" d="100"/>
          <a:sy n="79" d="100"/>
        </p:scale>
        <p:origin x="81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767061-0CA7-2144-9A4B-06C29F3E8778}" type="doc">
      <dgm:prSet loTypeId="urn:microsoft.com/office/officeart/2005/8/layout/lProcess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91E1B83-464F-CF4B-A7CD-15233BE7EC05}">
      <dgm:prSet phldrT="[Text]" custT="1"/>
      <dgm:spPr>
        <a:solidFill>
          <a:srgbClr val="C00000"/>
        </a:solidFill>
        <a:ln>
          <a:solidFill>
            <a:srgbClr val="C00000"/>
          </a:solidFill>
        </a:ln>
      </dgm:spPr>
      <dgm:t>
        <a:bodyPr/>
        <a:lstStyle/>
        <a:p>
          <a:r>
            <a:rPr lang="en-GB" sz="1800" b="1" dirty="0"/>
            <a:t>41 counties </a:t>
          </a:r>
        </a:p>
      </dgm:t>
    </dgm:pt>
    <dgm:pt modelId="{798E4ED4-8A17-9B4C-A704-EA28E77F6EA7}" type="parTrans" cxnId="{43DF69FE-D6C4-9C4E-9DBE-AB3E8BFEA431}">
      <dgm:prSet/>
      <dgm:spPr/>
      <dgm:t>
        <a:bodyPr/>
        <a:lstStyle/>
        <a:p>
          <a:endParaRPr lang="en-GB"/>
        </a:p>
      </dgm:t>
    </dgm:pt>
    <dgm:pt modelId="{42ECF702-7192-8744-81E1-4B94F1316BF0}" type="sibTrans" cxnId="{43DF69FE-D6C4-9C4E-9DBE-AB3E8BFEA431}">
      <dgm:prSet/>
      <dgm:spPr/>
      <dgm:t>
        <a:bodyPr/>
        <a:lstStyle/>
        <a:p>
          <a:endParaRPr lang="en-GB"/>
        </a:p>
      </dgm:t>
    </dgm:pt>
    <dgm:pt modelId="{11A68EEC-B6C6-944E-8DF6-9A9F32E6FBAA}">
      <dgm:prSet phldrT="[Text]" custT="1"/>
      <dgm:spPr>
        <a:solidFill>
          <a:srgbClr val="FFC000"/>
        </a:solidFill>
        <a:ln>
          <a:solidFill>
            <a:srgbClr val="C00000"/>
          </a:solidFill>
        </a:ln>
      </dgm:spPr>
      <dgm:t>
        <a:bodyPr/>
        <a:lstStyle/>
        <a:p>
          <a:r>
            <a:rPr lang="en-GB" sz="1600" b="1" dirty="0"/>
            <a:t>County councils	</a:t>
          </a:r>
        </a:p>
      </dgm:t>
    </dgm:pt>
    <dgm:pt modelId="{413564C7-F200-864A-8509-F0F4E1F8D4B3}" type="parTrans" cxnId="{8226AAFC-95F8-A641-B74D-3AFF495739E6}">
      <dgm:prSet/>
      <dgm:spPr/>
      <dgm:t>
        <a:bodyPr/>
        <a:lstStyle/>
        <a:p>
          <a:endParaRPr lang="en-GB"/>
        </a:p>
      </dgm:t>
    </dgm:pt>
    <dgm:pt modelId="{5147EBE5-B6A3-6B4D-8C41-C33D9634ED5C}" type="sibTrans" cxnId="{8226AAFC-95F8-A641-B74D-3AFF495739E6}">
      <dgm:prSet/>
      <dgm:spPr/>
      <dgm:t>
        <a:bodyPr/>
        <a:lstStyle/>
        <a:p>
          <a:endParaRPr lang="en-GB"/>
        </a:p>
      </dgm:t>
    </dgm:pt>
    <dgm:pt modelId="{4BEBB55F-9413-CE4D-A8A4-F7E529BB1A48}">
      <dgm:prSet phldrT="[Text]" custT="1"/>
      <dgm:spPr>
        <a:solidFill>
          <a:schemeClr val="tx2">
            <a:lumMod val="50000"/>
            <a:lumOff val="50000"/>
          </a:schemeClr>
        </a:solidFill>
        <a:ln>
          <a:solidFill>
            <a:srgbClr val="C00000"/>
          </a:solidFill>
        </a:ln>
      </dgm:spPr>
      <dgm:t>
        <a:bodyPr/>
        <a:lstStyle/>
        <a:p>
          <a:r>
            <a:rPr lang="en-GB" sz="1600" b="1" dirty="0"/>
            <a:t>Presidents of the County councils</a:t>
          </a:r>
        </a:p>
      </dgm:t>
    </dgm:pt>
    <dgm:pt modelId="{56D07C9E-60F0-414B-9984-D7800CDEEC4C}" type="parTrans" cxnId="{011F2990-46CA-BE47-A48D-490C460F67A6}">
      <dgm:prSet/>
      <dgm:spPr/>
      <dgm:t>
        <a:bodyPr/>
        <a:lstStyle/>
        <a:p>
          <a:endParaRPr lang="en-GB"/>
        </a:p>
      </dgm:t>
    </dgm:pt>
    <dgm:pt modelId="{03DB0196-1115-3644-A7CB-7BB4C3F98BDA}" type="sibTrans" cxnId="{011F2990-46CA-BE47-A48D-490C460F67A6}">
      <dgm:prSet/>
      <dgm:spPr/>
      <dgm:t>
        <a:bodyPr/>
        <a:lstStyle/>
        <a:p>
          <a:endParaRPr lang="en-GB"/>
        </a:p>
      </dgm:t>
    </dgm:pt>
    <dgm:pt modelId="{09FDD1FE-2E5C-2E4F-BAE5-C8B34A9627D8}">
      <dgm:prSet phldrT="[Text]"/>
      <dgm:spPr>
        <a:solidFill>
          <a:srgbClr val="C00000"/>
        </a:solidFill>
        <a:ln>
          <a:solidFill>
            <a:srgbClr val="C00000"/>
          </a:solidFill>
        </a:ln>
      </dgm:spPr>
      <dgm:t>
        <a:bodyPr/>
        <a:lstStyle/>
        <a:p>
          <a:r>
            <a:rPr lang="en-GB" b="1" dirty="0"/>
            <a:t>103 municipalities</a:t>
          </a:r>
        </a:p>
        <a:p>
          <a:r>
            <a:rPr lang="en-GB" b="1" dirty="0"/>
            <a:t>216 towns</a:t>
          </a:r>
        </a:p>
        <a:p>
          <a:r>
            <a:rPr lang="en-GB" b="1" dirty="0"/>
            <a:t>2862 commune</a:t>
          </a:r>
        </a:p>
        <a:p>
          <a:endParaRPr lang="en-GB" dirty="0"/>
        </a:p>
      </dgm:t>
    </dgm:pt>
    <dgm:pt modelId="{65AAD845-41EF-524C-A913-F5B6120DD386}" type="parTrans" cxnId="{5266DE7D-9E95-4246-8739-94F521B62FCD}">
      <dgm:prSet/>
      <dgm:spPr/>
      <dgm:t>
        <a:bodyPr/>
        <a:lstStyle/>
        <a:p>
          <a:endParaRPr lang="en-GB"/>
        </a:p>
      </dgm:t>
    </dgm:pt>
    <dgm:pt modelId="{CCC2E1E6-7C4B-3443-B3D9-D42AC008BF40}" type="sibTrans" cxnId="{5266DE7D-9E95-4246-8739-94F521B62FCD}">
      <dgm:prSet/>
      <dgm:spPr/>
      <dgm:t>
        <a:bodyPr/>
        <a:lstStyle/>
        <a:p>
          <a:endParaRPr lang="en-GB"/>
        </a:p>
      </dgm:t>
    </dgm:pt>
    <dgm:pt modelId="{92A1AF84-76C3-1943-8CC0-8864A7443D43}">
      <dgm:prSet phldrT="[Text]" custT="1"/>
      <dgm:spPr>
        <a:solidFill>
          <a:srgbClr val="FFC000"/>
        </a:solidFill>
        <a:ln>
          <a:solidFill>
            <a:srgbClr val="C00000"/>
          </a:solidFill>
        </a:ln>
      </dgm:spPr>
      <dgm:t>
        <a:bodyPr/>
        <a:lstStyle/>
        <a:p>
          <a:r>
            <a:rPr lang="en-GB" sz="1600" b="1" dirty="0"/>
            <a:t>Local councils </a:t>
          </a:r>
        </a:p>
      </dgm:t>
    </dgm:pt>
    <dgm:pt modelId="{06B65435-1284-184F-A97E-B6F3668873F5}" type="parTrans" cxnId="{8FEE8555-9039-2A49-887D-0CA24715B8F3}">
      <dgm:prSet/>
      <dgm:spPr/>
      <dgm:t>
        <a:bodyPr/>
        <a:lstStyle/>
        <a:p>
          <a:endParaRPr lang="en-GB"/>
        </a:p>
      </dgm:t>
    </dgm:pt>
    <dgm:pt modelId="{F0AF4578-5F42-7A43-8941-91C72B68E1A6}" type="sibTrans" cxnId="{8FEE8555-9039-2A49-887D-0CA24715B8F3}">
      <dgm:prSet/>
      <dgm:spPr/>
      <dgm:t>
        <a:bodyPr/>
        <a:lstStyle/>
        <a:p>
          <a:endParaRPr lang="en-GB"/>
        </a:p>
      </dgm:t>
    </dgm:pt>
    <dgm:pt modelId="{8D5CB52C-32AD-FA4B-A39D-CC6108AEC3FD}">
      <dgm:prSet phldrT="[Text]" custT="1"/>
      <dgm:spPr>
        <a:solidFill>
          <a:schemeClr val="tx2">
            <a:lumMod val="50000"/>
            <a:lumOff val="50000"/>
          </a:schemeClr>
        </a:solidFill>
        <a:ln>
          <a:solidFill>
            <a:srgbClr val="C00000"/>
          </a:solidFill>
        </a:ln>
      </dgm:spPr>
      <dgm:t>
        <a:bodyPr/>
        <a:lstStyle/>
        <a:p>
          <a:r>
            <a:rPr lang="en-GB" sz="1600" b="1" dirty="0"/>
            <a:t>Mayors </a:t>
          </a:r>
        </a:p>
      </dgm:t>
    </dgm:pt>
    <dgm:pt modelId="{5A06511B-0CC2-DA45-A5D1-3AFF30DA94C4}" type="parTrans" cxnId="{47ABE6B0-604A-EE4E-A2EF-99C8844736FE}">
      <dgm:prSet/>
      <dgm:spPr/>
      <dgm:t>
        <a:bodyPr/>
        <a:lstStyle/>
        <a:p>
          <a:endParaRPr lang="en-GB"/>
        </a:p>
      </dgm:t>
    </dgm:pt>
    <dgm:pt modelId="{8F9AB8ED-0560-F044-B3BE-FDC321869589}" type="sibTrans" cxnId="{47ABE6B0-604A-EE4E-A2EF-99C8844736FE}">
      <dgm:prSet/>
      <dgm:spPr/>
      <dgm:t>
        <a:bodyPr/>
        <a:lstStyle/>
        <a:p>
          <a:endParaRPr lang="en-GB"/>
        </a:p>
      </dgm:t>
    </dgm:pt>
    <dgm:pt modelId="{04CFED67-8E8C-8640-9D48-E76B4B93ADDF}" type="pres">
      <dgm:prSet presAssocID="{C9767061-0CA7-2144-9A4B-06C29F3E8778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76C40353-0420-C446-8E2C-62E208A4A11B}" type="pres">
      <dgm:prSet presAssocID="{291E1B83-464F-CF4B-A7CD-15233BE7EC05}" presName="horFlow" presStyleCnt="0"/>
      <dgm:spPr/>
    </dgm:pt>
    <dgm:pt modelId="{39E27988-2A45-484C-AE8C-7F8548500CD1}" type="pres">
      <dgm:prSet presAssocID="{291E1B83-464F-CF4B-A7CD-15233BE7EC05}" presName="bigChev" presStyleLbl="node1" presStyleIdx="0" presStyleCnt="2"/>
      <dgm:spPr/>
    </dgm:pt>
    <dgm:pt modelId="{F06627C3-786B-6942-AF66-B9984EE93920}" type="pres">
      <dgm:prSet presAssocID="{413564C7-F200-864A-8509-F0F4E1F8D4B3}" presName="parTrans" presStyleCnt="0"/>
      <dgm:spPr/>
    </dgm:pt>
    <dgm:pt modelId="{4FE3BB8C-66B6-694F-97EA-36F190FA846D}" type="pres">
      <dgm:prSet presAssocID="{11A68EEC-B6C6-944E-8DF6-9A9F32E6FBAA}" presName="node" presStyleLbl="alignAccFollowNode1" presStyleIdx="0" presStyleCnt="4">
        <dgm:presLayoutVars>
          <dgm:bulletEnabled val="1"/>
        </dgm:presLayoutVars>
      </dgm:prSet>
      <dgm:spPr/>
    </dgm:pt>
    <dgm:pt modelId="{50F378D2-F0A2-C64F-AA56-9ACCBDC82931}" type="pres">
      <dgm:prSet presAssocID="{5147EBE5-B6A3-6B4D-8C41-C33D9634ED5C}" presName="sibTrans" presStyleCnt="0"/>
      <dgm:spPr/>
    </dgm:pt>
    <dgm:pt modelId="{8EC24B7A-5CA0-A94C-9D03-BCE230A7F237}" type="pres">
      <dgm:prSet presAssocID="{4BEBB55F-9413-CE4D-A8A4-F7E529BB1A48}" presName="node" presStyleLbl="alignAccFollowNode1" presStyleIdx="1" presStyleCnt="4">
        <dgm:presLayoutVars>
          <dgm:bulletEnabled val="1"/>
        </dgm:presLayoutVars>
      </dgm:prSet>
      <dgm:spPr/>
    </dgm:pt>
    <dgm:pt modelId="{6ED6D64E-10F9-244F-8137-630790C4358F}" type="pres">
      <dgm:prSet presAssocID="{291E1B83-464F-CF4B-A7CD-15233BE7EC05}" presName="vSp" presStyleCnt="0"/>
      <dgm:spPr/>
    </dgm:pt>
    <dgm:pt modelId="{430E713C-BB6D-164A-B804-99445288DAA5}" type="pres">
      <dgm:prSet presAssocID="{09FDD1FE-2E5C-2E4F-BAE5-C8B34A9627D8}" presName="horFlow" presStyleCnt="0"/>
      <dgm:spPr/>
    </dgm:pt>
    <dgm:pt modelId="{8FDA857F-5DE0-1C47-9BC5-0E552DC663A1}" type="pres">
      <dgm:prSet presAssocID="{09FDD1FE-2E5C-2E4F-BAE5-C8B34A9627D8}" presName="bigChev" presStyleLbl="node1" presStyleIdx="1" presStyleCnt="2"/>
      <dgm:spPr/>
    </dgm:pt>
    <dgm:pt modelId="{2E9B7871-BA5D-4042-AE66-DAAD23E56D83}" type="pres">
      <dgm:prSet presAssocID="{06B65435-1284-184F-A97E-B6F3668873F5}" presName="parTrans" presStyleCnt="0"/>
      <dgm:spPr/>
    </dgm:pt>
    <dgm:pt modelId="{98C437A1-F7B0-1C4E-8B74-D683B52C243C}" type="pres">
      <dgm:prSet presAssocID="{92A1AF84-76C3-1943-8CC0-8864A7443D43}" presName="node" presStyleLbl="alignAccFollowNode1" presStyleIdx="2" presStyleCnt="4">
        <dgm:presLayoutVars>
          <dgm:bulletEnabled val="1"/>
        </dgm:presLayoutVars>
      </dgm:prSet>
      <dgm:spPr/>
    </dgm:pt>
    <dgm:pt modelId="{3639AB34-7ED4-1342-9287-CF9AA91CE70C}" type="pres">
      <dgm:prSet presAssocID="{F0AF4578-5F42-7A43-8941-91C72B68E1A6}" presName="sibTrans" presStyleCnt="0"/>
      <dgm:spPr/>
    </dgm:pt>
    <dgm:pt modelId="{CDFE1D58-062B-1241-9784-5B4E37B21C7F}" type="pres">
      <dgm:prSet presAssocID="{8D5CB52C-32AD-FA4B-A39D-CC6108AEC3FD}" presName="node" presStyleLbl="alignAccFollowNode1" presStyleIdx="3" presStyleCnt="4">
        <dgm:presLayoutVars>
          <dgm:bulletEnabled val="1"/>
        </dgm:presLayoutVars>
      </dgm:prSet>
      <dgm:spPr/>
    </dgm:pt>
  </dgm:ptLst>
  <dgm:cxnLst>
    <dgm:cxn modelId="{FF2D4B0F-568B-CD47-A178-EFC1E6D9D584}" type="presOf" srcId="{92A1AF84-76C3-1943-8CC0-8864A7443D43}" destId="{98C437A1-F7B0-1C4E-8B74-D683B52C243C}" srcOrd="0" destOrd="0" presId="urn:microsoft.com/office/officeart/2005/8/layout/lProcess3"/>
    <dgm:cxn modelId="{F1D76C2A-8902-FC46-A099-EF36A3E024CA}" type="presOf" srcId="{C9767061-0CA7-2144-9A4B-06C29F3E8778}" destId="{04CFED67-8E8C-8640-9D48-E76B4B93ADDF}" srcOrd="0" destOrd="0" presId="urn:microsoft.com/office/officeart/2005/8/layout/lProcess3"/>
    <dgm:cxn modelId="{6ADFDA43-FE74-E842-A74F-10B9112E7BCC}" type="presOf" srcId="{11A68EEC-B6C6-944E-8DF6-9A9F32E6FBAA}" destId="{4FE3BB8C-66B6-694F-97EA-36F190FA846D}" srcOrd="0" destOrd="0" presId="urn:microsoft.com/office/officeart/2005/8/layout/lProcess3"/>
    <dgm:cxn modelId="{0355234A-FBFD-264E-89C5-1C79E3A7A9CB}" type="presOf" srcId="{09FDD1FE-2E5C-2E4F-BAE5-C8B34A9627D8}" destId="{8FDA857F-5DE0-1C47-9BC5-0E552DC663A1}" srcOrd="0" destOrd="0" presId="urn:microsoft.com/office/officeart/2005/8/layout/lProcess3"/>
    <dgm:cxn modelId="{47458C6D-4F7C-D340-A187-36EFB74DAB89}" type="presOf" srcId="{291E1B83-464F-CF4B-A7CD-15233BE7EC05}" destId="{39E27988-2A45-484C-AE8C-7F8548500CD1}" srcOrd="0" destOrd="0" presId="urn:microsoft.com/office/officeart/2005/8/layout/lProcess3"/>
    <dgm:cxn modelId="{8FEE8555-9039-2A49-887D-0CA24715B8F3}" srcId="{09FDD1FE-2E5C-2E4F-BAE5-C8B34A9627D8}" destId="{92A1AF84-76C3-1943-8CC0-8864A7443D43}" srcOrd="0" destOrd="0" parTransId="{06B65435-1284-184F-A97E-B6F3668873F5}" sibTransId="{F0AF4578-5F42-7A43-8941-91C72B68E1A6}"/>
    <dgm:cxn modelId="{D832A155-32A4-B943-B769-1D8C7224D7AB}" type="presOf" srcId="{8D5CB52C-32AD-FA4B-A39D-CC6108AEC3FD}" destId="{CDFE1D58-062B-1241-9784-5B4E37B21C7F}" srcOrd="0" destOrd="0" presId="urn:microsoft.com/office/officeart/2005/8/layout/lProcess3"/>
    <dgm:cxn modelId="{5266DE7D-9E95-4246-8739-94F521B62FCD}" srcId="{C9767061-0CA7-2144-9A4B-06C29F3E8778}" destId="{09FDD1FE-2E5C-2E4F-BAE5-C8B34A9627D8}" srcOrd="1" destOrd="0" parTransId="{65AAD845-41EF-524C-A913-F5B6120DD386}" sibTransId="{CCC2E1E6-7C4B-3443-B3D9-D42AC008BF40}"/>
    <dgm:cxn modelId="{5D788982-12F6-DE4B-9203-E2442B517416}" type="presOf" srcId="{4BEBB55F-9413-CE4D-A8A4-F7E529BB1A48}" destId="{8EC24B7A-5CA0-A94C-9D03-BCE230A7F237}" srcOrd="0" destOrd="0" presId="urn:microsoft.com/office/officeart/2005/8/layout/lProcess3"/>
    <dgm:cxn modelId="{011F2990-46CA-BE47-A48D-490C460F67A6}" srcId="{291E1B83-464F-CF4B-A7CD-15233BE7EC05}" destId="{4BEBB55F-9413-CE4D-A8A4-F7E529BB1A48}" srcOrd="1" destOrd="0" parTransId="{56D07C9E-60F0-414B-9984-D7800CDEEC4C}" sibTransId="{03DB0196-1115-3644-A7CB-7BB4C3F98BDA}"/>
    <dgm:cxn modelId="{47ABE6B0-604A-EE4E-A2EF-99C8844736FE}" srcId="{09FDD1FE-2E5C-2E4F-BAE5-C8B34A9627D8}" destId="{8D5CB52C-32AD-FA4B-A39D-CC6108AEC3FD}" srcOrd="1" destOrd="0" parTransId="{5A06511B-0CC2-DA45-A5D1-3AFF30DA94C4}" sibTransId="{8F9AB8ED-0560-F044-B3BE-FDC321869589}"/>
    <dgm:cxn modelId="{8226AAFC-95F8-A641-B74D-3AFF495739E6}" srcId="{291E1B83-464F-CF4B-A7CD-15233BE7EC05}" destId="{11A68EEC-B6C6-944E-8DF6-9A9F32E6FBAA}" srcOrd="0" destOrd="0" parTransId="{413564C7-F200-864A-8509-F0F4E1F8D4B3}" sibTransId="{5147EBE5-B6A3-6B4D-8C41-C33D9634ED5C}"/>
    <dgm:cxn modelId="{43DF69FE-D6C4-9C4E-9DBE-AB3E8BFEA431}" srcId="{C9767061-0CA7-2144-9A4B-06C29F3E8778}" destId="{291E1B83-464F-CF4B-A7CD-15233BE7EC05}" srcOrd="0" destOrd="0" parTransId="{798E4ED4-8A17-9B4C-A704-EA28E77F6EA7}" sibTransId="{42ECF702-7192-8744-81E1-4B94F1316BF0}"/>
    <dgm:cxn modelId="{7D4CB8DA-2FD7-F048-9706-8028CDCCDA0D}" type="presParOf" srcId="{04CFED67-8E8C-8640-9D48-E76B4B93ADDF}" destId="{76C40353-0420-C446-8E2C-62E208A4A11B}" srcOrd="0" destOrd="0" presId="urn:microsoft.com/office/officeart/2005/8/layout/lProcess3"/>
    <dgm:cxn modelId="{584ACA9B-5BBE-8944-B547-8EE24BAE94FE}" type="presParOf" srcId="{76C40353-0420-C446-8E2C-62E208A4A11B}" destId="{39E27988-2A45-484C-AE8C-7F8548500CD1}" srcOrd="0" destOrd="0" presId="urn:microsoft.com/office/officeart/2005/8/layout/lProcess3"/>
    <dgm:cxn modelId="{E9B6F70F-966D-274E-9AAA-3A4790FE3BA3}" type="presParOf" srcId="{76C40353-0420-C446-8E2C-62E208A4A11B}" destId="{F06627C3-786B-6942-AF66-B9984EE93920}" srcOrd="1" destOrd="0" presId="urn:microsoft.com/office/officeart/2005/8/layout/lProcess3"/>
    <dgm:cxn modelId="{6D5F74E0-ABBA-3148-B87B-55B890B2B00A}" type="presParOf" srcId="{76C40353-0420-C446-8E2C-62E208A4A11B}" destId="{4FE3BB8C-66B6-694F-97EA-36F190FA846D}" srcOrd="2" destOrd="0" presId="urn:microsoft.com/office/officeart/2005/8/layout/lProcess3"/>
    <dgm:cxn modelId="{2A71E4DC-596F-0B48-97DB-6D4C4C078BCB}" type="presParOf" srcId="{76C40353-0420-C446-8E2C-62E208A4A11B}" destId="{50F378D2-F0A2-C64F-AA56-9ACCBDC82931}" srcOrd="3" destOrd="0" presId="urn:microsoft.com/office/officeart/2005/8/layout/lProcess3"/>
    <dgm:cxn modelId="{14476A14-47BE-EA47-8AAE-036832C9709B}" type="presParOf" srcId="{76C40353-0420-C446-8E2C-62E208A4A11B}" destId="{8EC24B7A-5CA0-A94C-9D03-BCE230A7F237}" srcOrd="4" destOrd="0" presId="urn:microsoft.com/office/officeart/2005/8/layout/lProcess3"/>
    <dgm:cxn modelId="{BB9DEECF-41C7-C048-BEB9-763E07123520}" type="presParOf" srcId="{04CFED67-8E8C-8640-9D48-E76B4B93ADDF}" destId="{6ED6D64E-10F9-244F-8137-630790C4358F}" srcOrd="1" destOrd="0" presId="urn:microsoft.com/office/officeart/2005/8/layout/lProcess3"/>
    <dgm:cxn modelId="{3763C553-F23D-4D43-8158-75218880E404}" type="presParOf" srcId="{04CFED67-8E8C-8640-9D48-E76B4B93ADDF}" destId="{430E713C-BB6D-164A-B804-99445288DAA5}" srcOrd="2" destOrd="0" presId="urn:microsoft.com/office/officeart/2005/8/layout/lProcess3"/>
    <dgm:cxn modelId="{59C93447-0BAD-2A45-8A3A-B5B54BD4D2E3}" type="presParOf" srcId="{430E713C-BB6D-164A-B804-99445288DAA5}" destId="{8FDA857F-5DE0-1C47-9BC5-0E552DC663A1}" srcOrd="0" destOrd="0" presId="urn:microsoft.com/office/officeart/2005/8/layout/lProcess3"/>
    <dgm:cxn modelId="{7F2049A6-8F87-544F-812B-D2BA6F311F35}" type="presParOf" srcId="{430E713C-BB6D-164A-B804-99445288DAA5}" destId="{2E9B7871-BA5D-4042-AE66-DAAD23E56D83}" srcOrd="1" destOrd="0" presId="urn:microsoft.com/office/officeart/2005/8/layout/lProcess3"/>
    <dgm:cxn modelId="{4937C410-DBF1-0F44-AFAB-6340D0D0432C}" type="presParOf" srcId="{430E713C-BB6D-164A-B804-99445288DAA5}" destId="{98C437A1-F7B0-1C4E-8B74-D683B52C243C}" srcOrd="2" destOrd="0" presId="urn:microsoft.com/office/officeart/2005/8/layout/lProcess3"/>
    <dgm:cxn modelId="{26A75AFD-A787-E441-AC02-6327F27166F2}" type="presParOf" srcId="{430E713C-BB6D-164A-B804-99445288DAA5}" destId="{3639AB34-7ED4-1342-9287-CF9AA91CE70C}" srcOrd="3" destOrd="0" presId="urn:microsoft.com/office/officeart/2005/8/layout/lProcess3"/>
    <dgm:cxn modelId="{80756949-654C-0D49-9EF6-EC0BD3674A9F}" type="presParOf" srcId="{430E713C-BB6D-164A-B804-99445288DAA5}" destId="{CDFE1D58-062B-1241-9784-5B4E37B21C7F}" srcOrd="4" destOrd="0" presId="urn:microsoft.com/office/officeart/2005/8/layout/lProcess3"/>
  </dgm:cxnLst>
  <dgm:bg/>
  <dgm:whole>
    <a:ln>
      <a:solidFill>
        <a:srgbClr val="C00000"/>
      </a:solidFill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E27988-2A45-484C-AE8C-7F8548500CD1}">
      <dsp:nvSpPr>
        <dsp:cNvPr id="0" name=""/>
        <dsp:cNvSpPr/>
      </dsp:nvSpPr>
      <dsp:spPr>
        <a:xfrm>
          <a:off x="1807" y="429256"/>
          <a:ext cx="2793592" cy="1117436"/>
        </a:xfrm>
        <a:prstGeom prst="chevron">
          <a:avLst/>
        </a:prstGeom>
        <a:solidFill>
          <a:srgbClr val="C00000"/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/>
            <a:t>41 counties </a:t>
          </a:r>
        </a:p>
      </dsp:txBody>
      <dsp:txXfrm>
        <a:off x="560525" y="429256"/>
        <a:ext cx="1676156" cy="1117436"/>
      </dsp:txXfrm>
    </dsp:sp>
    <dsp:sp modelId="{4FE3BB8C-66B6-694F-97EA-36F190FA846D}">
      <dsp:nvSpPr>
        <dsp:cNvPr id="0" name=""/>
        <dsp:cNvSpPr/>
      </dsp:nvSpPr>
      <dsp:spPr>
        <a:xfrm>
          <a:off x="2432233" y="524238"/>
          <a:ext cx="2318681" cy="927472"/>
        </a:xfrm>
        <a:prstGeom prst="chevron">
          <a:avLst/>
        </a:prstGeom>
        <a:solidFill>
          <a:srgbClr val="FFC000"/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County councils	</a:t>
          </a:r>
        </a:p>
      </dsp:txBody>
      <dsp:txXfrm>
        <a:off x="2895969" y="524238"/>
        <a:ext cx="1391209" cy="927472"/>
      </dsp:txXfrm>
    </dsp:sp>
    <dsp:sp modelId="{8EC24B7A-5CA0-A94C-9D03-BCE230A7F237}">
      <dsp:nvSpPr>
        <dsp:cNvPr id="0" name=""/>
        <dsp:cNvSpPr/>
      </dsp:nvSpPr>
      <dsp:spPr>
        <a:xfrm>
          <a:off x="4426299" y="524238"/>
          <a:ext cx="2318681" cy="927472"/>
        </a:xfrm>
        <a:prstGeom prst="chevron">
          <a:avLst/>
        </a:prstGeom>
        <a:solidFill>
          <a:schemeClr val="tx2">
            <a:lumMod val="50000"/>
            <a:lumOff val="5000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Presidents of the County councils</a:t>
          </a:r>
        </a:p>
      </dsp:txBody>
      <dsp:txXfrm>
        <a:off x="4890035" y="524238"/>
        <a:ext cx="1391209" cy="927472"/>
      </dsp:txXfrm>
    </dsp:sp>
    <dsp:sp modelId="{8FDA857F-5DE0-1C47-9BC5-0E552DC663A1}">
      <dsp:nvSpPr>
        <dsp:cNvPr id="0" name=""/>
        <dsp:cNvSpPr/>
      </dsp:nvSpPr>
      <dsp:spPr>
        <a:xfrm>
          <a:off x="1807" y="1703134"/>
          <a:ext cx="2793592" cy="1117436"/>
        </a:xfrm>
        <a:prstGeom prst="chevron">
          <a:avLst/>
        </a:prstGeom>
        <a:solidFill>
          <a:srgbClr val="C00000"/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103 municipalities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216 towns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2862 commune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 dirty="0"/>
        </a:p>
      </dsp:txBody>
      <dsp:txXfrm>
        <a:off x="560525" y="1703134"/>
        <a:ext cx="1676156" cy="1117436"/>
      </dsp:txXfrm>
    </dsp:sp>
    <dsp:sp modelId="{98C437A1-F7B0-1C4E-8B74-D683B52C243C}">
      <dsp:nvSpPr>
        <dsp:cNvPr id="0" name=""/>
        <dsp:cNvSpPr/>
      </dsp:nvSpPr>
      <dsp:spPr>
        <a:xfrm>
          <a:off x="2432233" y="1798116"/>
          <a:ext cx="2318681" cy="927472"/>
        </a:xfrm>
        <a:prstGeom prst="chevron">
          <a:avLst/>
        </a:prstGeom>
        <a:solidFill>
          <a:srgbClr val="FFC000"/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Local councils </a:t>
          </a:r>
        </a:p>
      </dsp:txBody>
      <dsp:txXfrm>
        <a:off x="2895969" y="1798116"/>
        <a:ext cx="1391209" cy="927472"/>
      </dsp:txXfrm>
    </dsp:sp>
    <dsp:sp modelId="{CDFE1D58-062B-1241-9784-5B4E37B21C7F}">
      <dsp:nvSpPr>
        <dsp:cNvPr id="0" name=""/>
        <dsp:cNvSpPr/>
      </dsp:nvSpPr>
      <dsp:spPr>
        <a:xfrm>
          <a:off x="4426299" y="1798116"/>
          <a:ext cx="2318681" cy="927472"/>
        </a:xfrm>
        <a:prstGeom prst="chevron">
          <a:avLst/>
        </a:prstGeom>
        <a:solidFill>
          <a:schemeClr val="tx2">
            <a:lumMod val="50000"/>
            <a:lumOff val="5000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Mayors </a:t>
          </a:r>
        </a:p>
      </dsp:txBody>
      <dsp:txXfrm>
        <a:off x="4890035" y="1798116"/>
        <a:ext cx="1391209" cy="9274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F06D04-62B5-E74A-B0C6-4F88607C838D}" type="datetimeFigureOut">
              <a:rPr lang="en-RO" smtClean="0"/>
              <a:t>05/13/2025</a:t>
            </a:fld>
            <a:endParaRPr lang="en-R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11D09E-24A9-3B42-B439-B0FE87DCA3D3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1804791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11D09E-24A9-3B42-B439-B0FE87DCA3D3}" type="slidenum">
              <a:rPr lang="en-RO" smtClean="0"/>
              <a:t>2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4236980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84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491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34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631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56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440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450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972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467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037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50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404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8" r:id="rId6"/>
    <p:sldLayoutId id="2147483733" r:id="rId7"/>
    <p:sldLayoutId id="2147483734" r:id="rId8"/>
    <p:sldLayoutId id="2147483735" r:id="rId9"/>
    <p:sldLayoutId id="2147483737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hyperlink" Target="https://www.worldbank.org/en/country/romania/overview#1" TargetMode="External"/><Relationship Id="rId7" Type="http://schemas.openxmlformats.org/officeDocument/2006/relationships/diagramLayout" Target="../diagrams/layout1.xml"/><Relationship Id="rId2" Type="http://schemas.openxmlformats.org/officeDocument/2006/relationships/hyperlink" Target="https://www.google.com/maps/place/Romania/@47.5846579,7.3239392,5.15z/data=!4m5!3m4!1s0x40b1ff26958976c3:0x84ef4f92a804b194!8m2!3d45.943161!4d24.96676" TargetMode="Externa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image" Target="../media/image3.png"/><Relationship Id="rId5" Type="http://schemas.openxmlformats.org/officeDocument/2006/relationships/hyperlink" Target="https://www.hotnews.ro/stiri-politic-24313126-rezultate-alegeri-lcoale-2020-harta-judete-resedinta-consiliu-judetean-consiliu-local.htm" TargetMode="External"/><Relationship Id="rId10" Type="http://schemas.microsoft.com/office/2007/relationships/diagramDrawing" Target="../diagrams/drawing1.xml"/><Relationship Id="rId4" Type="http://schemas.openxmlformats.org/officeDocument/2006/relationships/hyperlink" Target="http://statisticiromania.ro/statistici-judetene" TargetMode="External"/><Relationship Id="rId9" Type="http://schemas.openxmlformats.org/officeDocument/2006/relationships/diagramColors" Target="../diagrams/colors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ec.europa.eu/eurostat/documents/345175/7451602/nuts-map-RO.pdf" TargetMode="External"/><Relationship Id="rId3" Type="http://schemas.openxmlformats.org/officeDocument/2006/relationships/hyperlink" Target="https://amr.ro/ro/despre-amr/international.html" TargetMode="External"/><Relationship Id="rId7" Type="http://schemas.openxmlformats.org/officeDocument/2006/relationships/hyperlink" Target="https://www.adrbi.ro/about/regional-development-in-romania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acor.ro/acor/membrii-acor" TargetMode="External"/><Relationship Id="rId5" Type="http://schemas.openxmlformats.org/officeDocument/2006/relationships/hyperlink" Target="https://rm.coe.int/168007a088" TargetMode="External"/><Relationship Id="rId4" Type="http://schemas.openxmlformats.org/officeDocument/2006/relationships/hyperlink" Target="https://www.presidency.ro/en/the-constitution-of-romania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youtube.com/watch?v=nItL2T458aY&amp;ab_channel=GreenNews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s://www.g4media.ro/faliment-generalizat-pentru-comunele-din-romania-guvernul-a-platit-13-miliarde-de-lei-pentru-facturile-si-salariile-din-2-800-de-localitati-care-nu-isi-pot-acoperi-singure-bugetul.html" TargetMode="External"/><Relationship Id="rId7" Type="http://schemas.openxmlformats.org/officeDocument/2006/relationships/hyperlink" Target="https://www.cotidianul.ro/povestea-primariei-care-a-experimentat-insolventa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hyperlink" Target="https://www.administratie.ro/evenimentul-zilei-primarie-in-faliment/" TargetMode="External"/><Relationship Id="rId10" Type="http://schemas.openxmlformats.org/officeDocument/2006/relationships/hyperlink" Target="https://citadini.ro/rapoarte-banca-mondiala/" TargetMode="External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p!!Rectangle">
            <a:extLst>
              <a:ext uri="{FF2B5EF4-FFF2-40B4-BE49-F238E27FC236}">
                <a16:creationId xmlns:a16="http://schemas.microsoft.com/office/drawing/2014/main" id="{155D7866-985D-4D23-BF0E-72CA30F5C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3" descr="TOp view of colourful doughnuts">
            <a:extLst>
              <a:ext uri="{FF2B5EF4-FFF2-40B4-BE49-F238E27FC236}">
                <a16:creationId xmlns:a16="http://schemas.microsoft.com/office/drawing/2014/main" id="{6E90945A-0822-4156-AE14-28CAA88ABC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13"/>
          <a:stretch/>
        </p:blipFill>
        <p:spPr>
          <a:xfrm>
            <a:off x="20" y="283789"/>
            <a:ext cx="12191980" cy="6857990"/>
          </a:xfrm>
          <a:prstGeom prst="rect">
            <a:avLst/>
          </a:prstGeom>
        </p:spPr>
      </p:pic>
      <p:sp>
        <p:nvSpPr>
          <p:cNvPr id="18" name="m!!text rectangle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731" y="4716089"/>
            <a:ext cx="6288261" cy="1573149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chemeClr val="tx2">
                <a:lumMod val="10000"/>
                <a:lumOff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4D6E8-B845-3E4F-B588-2FB5E444F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9388" y="4907629"/>
            <a:ext cx="3212386" cy="1185353"/>
          </a:xfrm>
        </p:spPr>
        <p:txBody>
          <a:bodyPr anchor="ctr">
            <a:normAutofit/>
          </a:bodyPr>
          <a:lstStyle/>
          <a:p>
            <a:r>
              <a:rPr lang="en-US" sz="2600" b="1" dirty="0"/>
              <a:t>LOCAL GOVERNMENT IN ROMANIA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A3ACB2-F0C2-2F42-9B42-0142D41275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03912" y="4907629"/>
            <a:ext cx="2228641" cy="1185353"/>
          </a:xfrm>
        </p:spPr>
        <p:txBody>
          <a:bodyPr anchor="ctr">
            <a:normAutofit fontScale="62500" lnSpcReduction="20000"/>
          </a:bodyPr>
          <a:lstStyle/>
          <a:p>
            <a:r>
              <a:rPr lang="en-US" i="1" dirty="0"/>
              <a:t>On Reform Reversal, Smart Tales and Strategic Developments</a:t>
            </a:r>
            <a:r>
              <a:rPr lang="en-US" sz="1800" dirty="0"/>
              <a:t> </a:t>
            </a:r>
            <a:endParaRPr lang="en-US" sz="1700" dirty="0"/>
          </a:p>
        </p:txBody>
      </p:sp>
      <p:sp>
        <p:nvSpPr>
          <p:cNvPr id="19" name="m!!accent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7962" y="5175711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722114" y="5495733"/>
            <a:ext cx="1021458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54F92F-ED6D-5F48-8C89-AF452DF3DFD0}"/>
              </a:ext>
            </a:extLst>
          </p:cNvPr>
          <p:cNvSpPr/>
          <p:nvPr/>
        </p:nvSpPr>
        <p:spPr>
          <a:xfrm>
            <a:off x="737288" y="2564396"/>
            <a:ext cx="1759443" cy="3693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/>
              <a:t>INSPIRATIONAL</a:t>
            </a:r>
          </a:p>
          <a:p>
            <a:pPr algn="ctr"/>
            <a:r>
              <a:rPr lang="en-US" sz="1100" b="1"/>
              <a:t> LEADERS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DAE5DB1-F863-D84E-B07F-02523BCC6763}"/>
              </a:ext>
            </a:extLst>
          </p:cNvPr>
          <p:cNvSpPr/>
          <p:nvPr/>
        </p:nvSpPr>
        <p:spPr>
          <a:xfrm>
            <a:off x="3693864" y="2627456"/>
            <a:ext cx="1759442" cy="36933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/>
              <a:t>ENTREPRENEURIAL SPIRITS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5793C1-5EB0-B246-9E05-33F54ABC6969}"/>
              </a:ext>
            </a:extLst>
          </p:cNvPr>
          <p:cNvSpPr/>
          <p:nvPr/>
        </p:nvSpPr>
        <p:spPr>
          <a:xfrm>
            <a:off x="6738695" y="2675435"/>
            <a:ext cx="1759442" cy="36933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/>
              <a:t>EFFECTIVE MANAGERS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F0083AD-7190-524C-80E3-3363FBA753BE}"/>
              </a:ext>
            </a:extLst>
          </p:cNvPr>
          <p:cNvSpPr/>
          <p:nvPr/>
        </p:nvSpPr>
        <p:spPr>
          <a:xfrm>
            <a:off x="9638511" y="2675598"/>
            <a:ext cx="1759442" cy="36933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/>
              <a:t>INNOVATION </a:t>
            </a:r>
          </a:p>
          <a:p>
            <a:pPr algn="ctr"/>
            <a:r>
              <a:rPr lang="en-US" sz="1100" b="1"/>
              <a:t>DRIVERS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AF6AC77-60CB-8346-80CE-D8D58777B377}"/>
              </a:ext>
            </a:extLst>
          </p:cNvPr>
          <p:cNvSpPr/>
          <p:nvPr/>
        </p:nvSpPr>
        <p:spPr>
          <a:xfrm>
            <a:off x="1299591" y="3259364"/>
            <a:ext cx="1759443" cy="3693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/>
              <a:t>change agents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A07979A-53CE-0D43-9CD5-B79EB237FAF4}"/>
              </a:ext>
            </a:extLst>
          </p:cNvPr>
          <p:cNvSpPr/>
          <p:nvPr/>
        </p:nvSpPr>
        <p:spPr>
          <a:xfrm>
            <a:off x="4336558" y="3271130"/>
            <a:ext cx="1759442" cy="36933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/>
              <a:t>competitive services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F205451-047D-BA4A-8D18-02E7B123786E}"/>
              </a:ext>
            </a:extLst>
          </p:cNvPr>
          <p:cNvSpPr/>
          <p:nvPr/>
        </p:nvSpPr>
        <p:spPr>
          <a:xfrm>
            <a:off x="7395572" y="3309809"/>
            <a:ext cx="1759442" cy="36933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/>
              <a:t>performance driven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8D6CCD7-BCC1-DC47-BEE5-1450E7048C26}"/>
              </a:ext>
            </a:extLst>
          </p:cNvPr>
          <p:cNvSpPr/>
          <p:nvPr/>
        </p:nvSpPr>
        <p:spPr>
          <a:xfrm>
            <a:off x="10208383" y="3288788"/>
            <a:ext cx="1759442" cy="36933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/>
              <a:t>smart investments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6700F40-ADC7-3D43-AC72-A665748A04C6}"/>
              </a:ext>
            </a:extLst>
          </p:cNvPr>
          <p:cNvSpPr/>
          <p:nvPr/>
        </p:nvSpPr>
        <p:spPr>
          <a:xfrm>
            <a:off x="1483523" y="1947428"/>
            <a:ext cx="1759443" cy="3693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/>
              <a:t>resilience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8532979-6DB6-044F-A7A4-865A9873B2CF}"/>
              </a:ext>
            </a:extLst>
          </p:cNvPr>
          <p:cNvSpPr/>
          <p:nvPr/>
        </p:nvSpPr>
        <p:spPr>
          <a:xfrm>
            <a:off x="4478448" y="1931564"/>
            <a:ext cx="1759442" cy="36933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/>
              <a:t>growth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26235E0-AB44-BA43-9F2E-C1408B451752}"/>
              </a:ext>
            </a:extLst>
          </p:cNvPr>
          <p:cNvSpPr/>
          <p:nvPr/>
        </p:nvSpPr>
        <p:spPr>
          <a:xfrm>
            <a:off x="7477973" y="1966341"/>
            <a:ext cx="1759442" cy="36933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/>
              <a:t>quality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A29A17D-7D1A-974E-B08E-FD5F54747075}"/>
              </a:ext>
            </a:extLst>
          </p:cNvPr>
          <p:cNvSpPr/>
          <p:nvPr/>
        </p:nvSpPr>
        <p:spPr>
          <a:xfrm>
            <a:off x="10432558" y="2038038"/>
            <a:ext cx="1759442" cy="36933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/>
              <a:t>sustainability</a:t>
            </a:r>
          </a:p>
        </p:txBody>
      </p:sp>
    </p:spTree>
    <p:extLst>
      <p:ext uri="{BB962C8B-B14F-4D97-AF65-F5344CB8AC3E}">
        <p14:creationId xmlns:p14="http://schemas.microsoft.com/office/powerpoint/2010/main" val="853648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780F7C-627A-6645-8508-772175A7C2C7}"/>
              </a:ext>
            </a:extLst>
          </p:cNvPr>
          <p:cNvSpPr txBox="1"/>
          <p:nvPr/>
        </p:nvSpPr>
        <p:spPr>
          <a:xfrm>
            <a:off x="546538" y="641131"/>
            <a:ext cx="815602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O" sz="2400" b="1" dirty="0"/>
              <a:t>Contents</a:t>
            </a:r>
          </a:p>
          <a:p>
            <a:endParaRPr lang="en-RO" dirty="0"/>
          </a:p>
          <a:p>
            <a:endParaRPr lang="en-RO" dirty="0"/>
          </a:p>
          <a:p>
            <a:endParaRPr lang="en-RO" dirty="0"/>
          </a:p>
          <a:p>
            <a:pPr marL="342900" indent="-342900">
              <a:buAutoNum type="arabicPeriod"/>
            </a:pPr>
            <a:r>
              <a:rPr lang="en-RO" dirty="0"/>
              <a:t>Local Government in Romania: facts and figures</a:t>
            </a:r>
          </a:p>
          <a:p>
            <a:pPr marL="342900" indent="-342900">
              <a:buAutoNum type="arabicPeriod"/>
            </a:pPr>
            <a:endParaRPr lang="en-RO" dirty="0"/>
          </a:p>
          <a:p>
            <a:pPr marL="342900" indent="-342900">
              <a:buAutoNum type="arabicPeriod"/>
            </a:pPr>
            <a:r>
              <a:rPr lang="ro-RO" dirty="0" err="1"/>
              <a:t>Reforms</a:t>
            </a:r>
            <a:r>
              <a:rPr lang="ro-RO" dirty="0"/>
              <a:t> (</a:t>
            </a:r>
            <a:r>
              <a:rPr lang="ro-RO" dirty="0" err="1"/>
              <a:t>avenues</a:t>
            </a:r>
            <a:r>
              <a:rPr lang="ro-RO" dirty="0"/>
              <a:t>, </a:t>
            </a:r>
            <a:r>
              <a:rPr lang="ro-RO" dirty="0" err="1"/>
              <a:t>challenges</a:t>
            </a:r>
            <a:r>
              <a:rPr lang="ro-RO" dirty="0"/>
              <a:t>, </a:t>
            </a:r>
            <a:r>
              <a:rPr lang="ro-RO" dirty="0" err="1"/>
              <a:t>perspectives</a:t>
            </a:r>
            <a:r>
              <a:rPr lang="ro-RO" dirty="0"/>
              <a:t>)</a:t>
            </a:r>
          </a:p>
          <a:p>
            <a:pPr marL="342900" indent="-342900">
              <a:buAutoNum type="arabicPeriod"/>
            </a:pPr>
            <a:endParaRPr lang="ro-RO" dirty="0"/>
          </a:p>
          <a:p>
            <a:endParaRPr lang="en-RO" dirty="0"/>
          </a:p>
          <a:p>
            <a:pPr marL="800100" lvl="1" indent="-342900">
              <a:buAutoNum type="arabicPeriod"/>
            </a:pPr>
            <a:endParaRPr lang="en-RO" dirty="0"/>
          </a:p>
          <a:p>
            <a:pPr marL="342900" indent="-342900">
              <a:buAutoNum type="arabicPeriod"/>
            </a:pPr>
            <a:endParaRPr lang="en-R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C6A8D8-0817-444E-9313-1B72C3230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28557"/>
            <a:ext cx="12192000" cy="290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663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780F7C-627A-6645-8508-772175A7C2C7}"/>
              </a:ext>
            </a:extLst>
          </p:cNvPr>
          <p:cNvSpPr txBox="1"/>
          <p:nvPr/>
        </p:nvSpPr>
        <p:spPr>
          <a:xfrm>
            <a:off x="532761" y="385018"/>
            <a:ext cx="11126478" cy="626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O" b="1" dirty="0">
                <a:solidFill>
                  <a:srgbClr val="C00000"/>
                </a:solidFill>
              </a:rPr>
              <a:t>Facts and figures</a:t>
            </a:r>
          </a:p>
          <a:p>
            <a:endParaRPr lang="en-RO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RO" dirty="0"/>
              <a:t>Romania (</a:t>
            </a:r>
            <a:r>
              <a:rPr lang="en-RO" dirty="0">
                <a:hlinkClick r:id="rId2"/>
              </a:rPr>
              <a:t>map</a:t>
            </a:r>
            <a:r>
              <a:rPr lang="en-RO" dirty="0"/>
              <a:t>) I </a:t>
            </a:r>
            <a:r>
              <a:rPr lang="en-US" dirty="0"/>
              <a:t>Country context (</a:t>
            </a:r>
            <a:r>
              <a:rPr lang="en-US" dirty="0">
                <a:hlinkClick r:id="rId3"/>
              </a:rPr>
              <a:t>link</a:t>
            </a:r>
            <a:r>
              <a:rPr lang="en-US" dirty="0"/>
              <a:t>) I County statistics (</a:t>
            </a:r>
            <a:r>
              <a:rPr lang="en-US" dirty="0">
                <a:hlinkClick r:id="rId4"/>
              </a:rPr>
              <a:t>link</a:t>
            </a:r>
            <a:r>
              <a:rPr lang="en-US" dirty="0"/>
              <a:t>) I Political statistics (</a:t>
            </a:r>
            <a:r>
              <a:rPr lang="en-US" dirty="0">
                <a:hlinkClick r:id="rId5"/>
              </a:rPr>
              <a:t>link</a:t>
            </a:r>
            <a:r>
              <a:rPr lang="en-US" dirty="0"/>
              <a:t>)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US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RO" b="1" dirty="0"/>
              <a:t>3</a:t>
            </a:r>
            <a:r>
              <a:rPr lang="en-RO" dirty="0"/>
              <a:t> administrative tiers (national – county – local) I  </a:t>
            </a:r>
            <a:r>
              <a:rPr lang="en-RO" b="1" dirty="0"/>
              <a:t>3228</a:t>
            </a:r>
            <a:r>
              <a:rPr lang="en-RO" dirty="0"/>
              <a:t> administrative – territorial units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RO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RO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RO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RO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RO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RO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RO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RO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RO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RO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GB" b="1" dirty="0"/>
          </a:p>
          <a:p>
            <a:pPr marL="342900" indent="-342900">
              <a:buAutoNum type="arabicPeriod"/>
            </a:pPr>
            <a:endParaRPr lang="en-RO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7B93FB6-391C-C549-A747-1E2E53113B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9475407"/>
              </p:ext>
            </p:extLst>
          </p:nvPr>
        </p:nvGraphicFramePr>
        <p:xfrm>
          <a:off x="4443326" y="2425502"/>
          <a:ext cx="6746789" cy="3249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10E53057-4809-6B46-97DB-FCE5D66D544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8986" r="12407" b="-2"/>
          <a:stretch/>
        </p:blipFill>
        <p:spPr>
          <a:xfrm>
            <a:off x="731061" y="2280800"/>
            <a:ext cx="3466695" cy="3539231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7C5F29-CCE3-AE41-8C4C-29930B01D356}"/>
              </a:ext>
            </a:extLst>
          </p:cNvPr>
          <p:cNvSpPr txBox="1"/>
          <p:nvPr/>
        </p:nvSpPr>
        <p:spPr>
          <a:xfrm>
            <a:off x="4934465" y="5288691"/>
            <a:ext cx="23230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O" sz="1200" i="1" dirty="0">
                <a:solidFill>
                  <a:srgbClr val="FF0000"/>
                </a:solidFill>
              </a:rPr>
              <a:t>12.957 villages (2016)</a:t>
            </a:r>
          </a:p>
        </p:txBody>
      </p:sp>
    </p:spTree>
    <p:extLst>
      <p:ext uri="{BB962C8B-B14F-4D97-AF65-F5344CB8AC3E}">
        <p14:creationId xmlns:p14="http://schemas.microsoft.com/office/powerpoint/2010/main" val="135032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9A1AC2-4DE3-0C44-9423-783D817629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0" r="15400"/>
          <a:stretch/>
        </p:blipFill>
        <p:spPr>
          <a:xfrm>
            <a:off x="3056641" y="-184665"/>
            <a:ext cx="9135357" cy="722732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780F7C-627A-6645-8508-772175A7C2C7}"/>
              </a:ext>
            </a:extLst>
          </p:cNvPr>
          <p:cNvSpPr txBox="1"/>
          <p:nvPr/>
        </p:nvSpPr>
        <p:spPr>
          <a:xfrm>
            <a:off x="263248" y="437975"/>
            <a:ext cx="9230108" cy="66046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Facts and figures</a:t>
            </a:r>
          </a:p>
          <a:p>
            <a:endParaRPr lang="en-US" sz="1600" b="1" dirty="0">
              <a:solidFill>
                <a:srgbClr val="C00000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4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</a:rPr>
              <a:t>1990</a:t>
            </a:r>
            <a:r>
              <a:rPr lang="en-US" sz="1600" dirty="0"/>
              <a:t>: </a:t>
            </a:r>
            <a:r>
              <a:rPr lang="en-US" sz="1600" dirty="0">
                <a:hlinkClick r:id="rId3"/>
              </a:rPr>
              <a:t>Romanian Association of Municipalities </a:t>
            </a:r>
            <a:r>
              <a:rPr lang="en-US" sz="1600" dirty="0"/>
              <a:t>(109 members, approx. 10 million inhabitants) 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</a:rPr>
              <a:t>1991</a:t>
            </a:r>
            <a:r>
              <a:rPr lang="en-US" sz="1600" dirty="0"/>
              <a:t>: adoption of the (new) Romanian Constitution (revision: 2003) (</a:t>
            </a:r>
            <a:r>
              <a:rPr lang="en-US" sz="1600" dirty="0">
                <a:hlinkClick r:id="rId4"/>
              </a:rPr>
              <a:t>link</a:t>
            </a:r>
            <a:r>
              <a:rPr lang="en-US" sz="1600" dirty="0"/>
              <a:t>)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6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</a:rPr>
              <a:t>1991</a:t>
            </a:r>
            <a:r>
              <a:rPr lang="en-US" sz="1600" dirty="0"/>
              <a:t>: (new) legal framework on local government (35 amendments until 2019; 9 after 2019)</a:t>
            </a:r>
          </a:p>
          <a:p>
            <a:endParaRPr lang="en-US" sz="16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</a:rPr>
              <a:t>1994</a:t>
            </a:r>
            <a:r>
              <a:rPr lang="en-US" sz="1600" dirty="0"/>
              <a:t>: Romanian Association of Towns (216 members)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6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</a:rPr>
              <a:t>1997</a:t>
            </a:r>
            <a:r>
              <a:rPr lang="en-US" sz="1600" dirty="0"/>
              <a:t>: Romania ratifies the European Charter of Local Self Government (</a:t>
            </a:r>
            <a:r>
              <a:rPr lang="en-US" sz="1600" dirty="0">
                <a:hlinkClick r:id="rId5"/>
              </a:rPr>
              <a:t>link</a:t>
            </a:r>
            <a:r>
              <a:rPr lang="en-US" sz="1600" dirty="0"/>
              <a:t>)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6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</a:rPr>
              <a:t>1997</a:t>
            </a:r>
            <a:r>
              <a:rPr lang="en-US" sz="1600" dirty="0"/>
              <a:t>: </a:t>
            </a:r>
            <a:r>
              <a:rPr lang="en-US" sz="1600" dirty="0">
                <a:hlinkClick r:id="rId6"/>
              </a:rPr>
              <a:t>Romanian Association of Communes </a:t>
            </a:r>
            <a:r>
              <a:rPr lang="en-US" sz="1600" dirty="0"/>
              <a:t>(1750 members, approx. 9 million inhabitants)</a:t>
            </a:r>
          </a:p>
          <a:p>
            <a:endParaRPr lang="en-US" sz="16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</a:rPr>
              <a:t>1998</a:t>
            </a:r>
            <a:r>
              <a:rPr lang="en-US" sz="1600" dirty="0"/>
              <a:t>: 8 development regions are enacted (not administrative units) (5 amendments until 2021) (</a:t>
            </a:r>
            <a:r>
              <a:rPr lang="en-US" sz="1600" dirty="0">
                <a:hlinkClick r:id="rId7"/>
              </a:rPr>
              <a:t>link</a:t>
            </a:r>
            <a:r>
              <a:rPr lang="en-US" sz="1600" dirty="0"/>
              <a:t>)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6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</a:rPr>
              <a:t>2004</a:t>
            </a:r>
            <a:r>
              <a:rPr lang="en-US" sz="1600" dirty="0"/>
              <a:t>: first Romanian law on decentralization (3 amendments until 2019; 9 after 2019)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6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</a:rPr>
              <a:t>2005</a:t>
            </a:r>
            <a:r>
              <a:rPr lang="en-US" sz="1600" dirty="0"/>
              <a:t>: mandatory consultation of local governments’ associations in the policy making process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6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</a:rPr>
              <a:t>2007</a:t>
            </a:r>
            <a:r>
              <a:rPr lang="en-US" sz="1600" dirty="0"/>
              <a:t>: Romania joins the EU (NUTS levels - </a:t>
            </a:r>
            <a:r>
              <a:rPr lang="en-US" sz="1600" dirty="0">
                <a:hlinkClick r:id="rId8"/>
              </a:rPr>
              <a:t>link</a:t>
            </a:r>
            <a:r>
              <a:rPr lang="en-US" sz="1600" dirty="0"/>
              <a:t>)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6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99283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780F7C-627A-6645-8508-772175A7C2C7}"/>
              </a:ext>
            </a:extLst>
          </p:cNvPr>
          <p:cNvSpPr txBox="1"/>
          <p:nvPr/>
        </p:nvSpPr>
        <p:spPr>
          <a:xfrm>
            <a:off x="532761" y="385018"/>
            <a:ext cx="111264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O" b="1" dirty="0">
                <a:solidFill>
                  <a:srgbClr val="C00000"/>
                </a:solidFill>
              </a:rPr>
              <a:t>Reforms</a:t>
            </a:r>
          </a:p>
          <a:p>
            <a:endParaRPr lang="en-RO" dirty="0"/>
          </a:p>
          <a:p>
            <a:pPr marL="342900" indent="-342900">
              <a:buAutoNum type="arabicPeriod"/>
            </a:pPr>
            <a:endParaRPr lang="en-RO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E16E66-CC99-004C-9DEA-DCB9B8A23A01}"/>
              </a:ext>
            </a:extLst>
          </p:cNvPr>
          <p:cNvSpPr/>
          <p:nvPr/>
        </p:nvSpPr>
        <p:spPr>
          <a:xfrm>
            <a:off x="532760" y="1091267"/>
            <a:ext cx="10897240" cy="759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b="1" dirty="0"/>
              <a:t>L</a:t>
            </a:r>
            <a:r>
              <a:rPr lang="en-RO" b="1" dirty="0"/>
              <a:t>ocal government principles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RO" dirty="0"/>
              <a:t>local self-government, decentralisation, consultation, cooperation, accountability, budgetary restraint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00D82E-1333-4A43-B535-D2F6DD438BC0}"/>
              </a:ext>
            </a:extLst>
          </p:cNvPr>
          <p:cNvSpPr/>
          <p:nvPr/>
        </p:nvSpPr>
        <p:spPr>
          <a:xfrm>
            <a:off x="532760" y="2177332"/>
            <a:ext cx="10897240" cy="1141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b="1" dirty="0"/>
              <a:t>Europeanisation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ro-RO" b="1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RO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363D4B-9346-6C43-8FD2-EB943BB41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450" y="2825750"/>
            <a:ext cx="10579100" cy="1206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B1C9FE-6F6C-5C4C-8287-B88DFE0C5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50" y="4384802"/>
            <a:ext cx="10909300" cy="1244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93B3F92-396D-E44E-8CA3-3595E142DE5D}"/>
              </a:ext>
            </a:extLst>
          </p:cNvPr>
          <p:cNvSpPr/>
          <p:nvPr/>
        </p:nvSpPr>
        <p:spPr>
          <a:xfrm>
            <a:off x="655320" y="5852509"/>
            <a:ext cx="11186160" cy="377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dirty="0"/>
              <a:t>a</a:t>
            </a:r>
            <a:r>
              <a:rPr lang="en-RO" dirty="0"/>
              <a:t>dministrative capacity building; good governance; regional development; sectoral policies</a:t>
            </a:r>
          </a:p>
        </p:txBody>
      </p:sp>
    </p:spTree>
    <p:extLst>
      <p:ext uri="{BB962C8B-B14F-4D97-AF65-F5344CB8AC3E}">
        <p14:creationId xmlns:p14="http://schemas.microsoft.com/office/powerpoint/2010/main" val="1408279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780F7C-627A-6645-8508-772175A7C2C7}"/>
              </a:ext>
            </a:extLst>
          </p:cNvPr>
          <p:cNvSpPr txBox="1"/>
          <p:nvPr/>
        </p:nvSpPr>
        <p:spPr>
          <a:xfrm>
            <a:off x="532761" y="385018"/>
            <a:ext cx="277431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O" b="1" dirty="0">
                <a:solidFill>
                  <a:srgbClr val="C00000"/>
                </a:solidFill>
              </a:rPr>
              <a:t>Reforms</a:t>
            </a:r>
          </a:p>
          <a:p>
            <a:endParaRPr lang="en-RO" dirty="0"/>
          </a:p>
          <a:p>
            <a:endParaRPr lang="en-RO" dirty="0"/>
          </a:p>
          <a:p>
            <a:endParaRPr lang="en-R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</a:t>
            </a:r>
            <a:r>
              <a:rPr lang="en-RO" dirty="0"/>
              <a:t>rganisational challenges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R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RO" dirty="0"/>
              <a:t>Financial constraints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R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RO" dirty="0"/>
              <a:t>Scarcity of professional human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R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RO" dirty="0"/>
              <a:t> Politicization </a:t>
            </a:r>
          </a:p>
          <a:p>
            <a:endParaRPr lang="en-R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….</a:t>
            </a:r>
            <a:endParaRPr lang="en-RO" dirty="0"/>
          </a:p>
          <a:p>
            <a:endParaRPr lang="en-RO" dirty="0"/>
          </a:p>
          <a:p>
            <a:pPr marL="342900" indent="-342900">
              <a:buAutoNum type="arabicPeriod"/>
            </a:pPr>
            <a:endParaRPr lang="en-R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770AF6-6024-9E4E-80C2-322268165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821" y="888221"/>
            <a:ext cx="8700939" cy="441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09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780F7C-627A-6645-8508-772175A7C2C7}"/>
              </a:ext>
            </a:extLst>
          </p:cNvPr>
          <p:cNvSpPr txBox="1"/>
          <p:nvPr/>
        </p:nvSpPr>
        <p:spPr>
          <a:xfrm>
            <a:off x="532761" y="385018"/>
            <a:ext cx="111264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O" b="1" dirty="0">
                <a:solidFill>
                  <a:srgbClr val="C00000"/>
                </a:solidFill>
              </a:rPr>
              <a:t>Reforms</a:t>
            </a:r>
          </a:p>
          <a:p>
            <a:endParaRPr lang="en-RO" dirty="0"/>
          </a:p>
          <a:p>
            <a:pPr marL="342900" indent="-342900">
              <a:buAutoNum type="arabicPeriod"/>
            </a:pPr>
            <a:endParaRPr lang="en-RO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E16E66-CC99-004C-9DEA-DCB9B8A23A01}"/>
              </a:ext>
            </a:extLst>
          </p:cNvPr>
          <p:cNvSpPr/>
          <p:nvPr/>
        </p:nvSpPr>
        <p:spPr>
          <a:xfrm>
            <a:off x="532760" y="1091267"/>
            <a:ext cx="10897240" cy="377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ro-RO" b="1" dirty="0"/>
              <a:t>Ciugud: </a:t>
            </a:r>
            <a:r>
              <a:rPr lang="ro-RO" b="1" dirty="0">
                <a:hlinkClick r:id="rId2"/>
              </a:rPr>
              <a:t>link</a:t>
            </a:r>
            <a:r>
              <a:rPr lang="ro-RO" b="1" dirty="0"/>
              <a:t> </a:t>
            </a:r>
            <a:endParaRPr lang="en-RO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22DD58-72DF-FD45-B308-F16F94ED3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07400" y="1581178"/>
            <a:ext cx="7543800" cy="42267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2A02CB-604C-E14E-A6F4-3B5FCA22A0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0475" y="0"/>
            <a:ext cx="5151852" cy="26593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3DC41E-1262-B54A-AFF4-1D5E2A0880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8814" y="2751002"/>
            <a:ext cx="5614609" cy="372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222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CDC976-23F1-1440-BD28-19A27A8D1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69080" cy="48423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1BC6413-93EC-E24C-9465-530CC322ED6D}"/>
              </a:ext>
            </a:extLst>
          </p:cNvPr>
          <p:cNvSpPr/>
          <p:nvPr/>
        </p:nvSpPr>
        <p:spPr>
          <a:xfrm>
            <a:off x="2484010" y="3758893"/>
            <a:ext cx="1158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(</a:t>
            </a:r>
            <a:r>
              <a:rPr lang="en-GB" dirty="0">
                <a:hlinkClick r:id="rId3"/>
              </a:rPr>
              <a:t>link</a:t>
            </a:r>
            <a:r>
              <a:rPr lang="en-GB" dirty="0"/>
              <a:t>)</a:t>
            </a:r>
            <a:endParaRPr lang="en-R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BF359D-7B23-5A4D-B037-3DE053CBEF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9080" y="91316"/>
            <a:ext cx="6888480" cy="19781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ECE6D67-49D5-3749-B99F-BBC99391D74F}"/>
              </a:ext>
            </a:extLst>
          </p:cNvPr>
          <p:cNvSpPr/>
          <p:nvPr/>
        </p:nvSpPr>
        <p:spPr>
          <a:xfrm>
            <a:off x="7238778" y="711039"/>
            <a:ext cx="1158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(</a:t>
            </a:r>
            <a:r>
              <a:rPr lang="en-GB" dirty="0">
                <a:hlinkClick r:id="rId5"/>
              </a:rPr>
              <a:t>link</a:t>
            </a:r>
            <a:r>
              <a:rPr lang="en-GB" dirty="0"/>
              <a:t>)</a:t>
            </a:r>
            <a:endParaRPr lang="en-RO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DD7950-FB0E-C64E-8DA5-848D70BFB5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8378" y="1958401"/>
            <a:ext cx="4511483" cy="443895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D927884-64FE-F24E-98A0-00D44754DB0C}"/>
              </a:ext>
            </a:extLst>
          </p:cNvPr>
          <p:cNvSpPr/>
          <p:nvPr/>
        </p:nvSpPr>
        <p:spPr>
          <a:xfrm>
            <a:off x="7696200" y="1884761"/>
            <a:ext cx="1158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(</a:t>
            </a:r>
            <a:r>
              <a:rPr lang="en-GB" dirty="0">
                <a:hlinkClick r:id="rId7"/>
              </a:rPr>
              <a:t>link</a:t>
            </a:r>
            <a:r>
              <a:rPr lang="en-GB" dirty="0"/>
              <a:t>)</a:t>
            </a:r>
            <a:endParaRPr lang="en-RO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63B0A6-FCB9-8A42-A33A-E3B5895430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432" y="4842389"/>
            <a:ext cx="3367818" cy="18250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9A8093-B4B3-2E47-AF3E-5FDA4303EF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13320" y="2717961"/>
            <a:ext cx="4693061" cy="3429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820A0AE-A3E8-4C4E-B425-D5FFC38CF1A8}"/>
              </a:ext>
            </a:extLst>
          </p:cNvPr>
          <p:cNvSpPr/>
          <p:nvPr/>
        </p:nvSpPr>
        <p:spPr>
          <a:xfrm>
            <a:off x="10622058" y="6028020"/>
            <a:ext cx="1158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(</a:t>
            </a:r>
            <a:r>
              <a:rPr lang="en-GB" dirty="0">
                <a:hlinkClick r:id="rId10"/>
              </a:rPr>
              <a:t>link</a:t>
            </a:r>
            <a:r>
              <a:rPr lang="en-GB" dirty="0"/>
              <a:t>)</a:t>
            </a:r>
            <a:endParaRPr lang="en-RO" dirty="0"/>
          </a:p>
        </p:txBody>
      </p:sp>
    </p:spTree>
    <p:extLst>
      <p:ext uri="{BB962C8B-B14F-4D97-AF65-F5344CB8AC3E}">
        <p14:creationId xmlns:p14="http://schemas.microsoft.com/office/powerpoint/2010/main" val="4071242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B23FE733-F95B-4DF6-AFC5-BEEB3577C4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9080D120-BD54-46E1-BA37-82F5E808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3" y="633619"/>
            <a:ext cx="6852464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1D83946-74FA-498A-AC80-9926F041B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060D983-8B52-443A-8183-2A1DE0561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4" y="2121408"/>
            <a:ext cx="5824728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95C9A3-0CE7-9849-9347-935AA57A2575}"/>
              </a:ext>
            </a:extLst>
          </p:cNvPr>
          <p:cNvSpPr txBox="1"/>
          <p:nvPr/>
        </p:nvSpPr>
        <p:spPr>
          <a:xfrm>
            <a:off x="409573" y="2359152"/>
            <a:ext cx="7565853" cy="3429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endParaRPr lang="en-US" sz="2000" b="1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000" b="1" dirty="0"/>
              <a:t>Thank you for your attention!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000" b="1" dirty="0">
                <a:solidFill>
                  <a:srgbClr val="C00000"/>
                </a:solidFill>
              </a:rPr>
              <a:t>Diana – Camelia </a:t>
            </a:r>
            <a:r>
              <a:rPr lang="en-US" sz="2000" b="1" dirty="0" err="1">
                <a:solidFill>
                  <a:srgbClr val="C00000"/>
                </a:solidFill>
              </a:rPr>
              <a:t>Iancu</a:t>
            </a:r>
            <a:endParaRPr lang="en-US" sz="2000" b="1" dirty="0">
              <a:solidFill>
                <a:srgbClr val="C00000"/>
              </a:solidFill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000" dirty="0"/>
              <a:t>Faculty of Public Administration, SNSPA 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US" sz="2000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000" dirty="0"/>
              <a:t>(National University of Political Studies and 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000" dirty="0"/>
              <a:t>Public Administration, Bucharest, Romania)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US" sz="2000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000" dirty="0"/>
              <a:t>Email: </a:t>
            </a:r>
            <a:r>
              <a:rPr lang="en-US" sz="2000" dirty="0" err="1"/>
              <a:t>diana.iancu@snspa.ro</a:t>
            </a:r>
            <a:endParaRPr lang="en-US" sz="2000" dirty="0"/>
          </a:p>
        </p:txBody>
      </p:sp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873126C-795E-5449-A440-51EE8811E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6612" y="680399"/>
            <a:ext cx="4233672" cy="2455529"/>
          </a:xfrm>
          <a:prstGeom prst="rect">
            <a:avLst/>
          </a:prstGeom>
        </p:spPr>
      </p:pic>
      <p:pic>
        <p:nvPicPr>
          <p:cNvPr id="15" name="Picture 1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A53672D-ECCA-9D46-9031-3C8E09016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1425" y="3019306"/>
            <a:ext cx="3563335" cy="323372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8B3538C-466C-084F-983B-D68060CCFFBF}"/>
              </a:ext>
            </a:extLst>
          </p:cNvPr>
          <p:cNvSpPr/>
          <p:nvPr/>
        </p:nvSpPr>
        <p:spPr>
          <a:xfrm>
            <a:off x="7975426" y="209130"/>
            <a:ext cx="3315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RO" b="1" dirty="0">
                <a:solidFill>
                  <a:srgbClr val="FFC000"/>
                </a:solidFill>
              </a:rPr>
              <a:t>http://smartcitiesevents.eu/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360C59-80E7-4A40-8AFB-FA1292F7C396}"/>
              </a:ext>
            </a:extLst>
          </p:cNvPr>
          <p:cNvSpPr/>
          <p:nvPr/>
        </p:nvSpPr>
        <p:spPr>
          <a:xfrm>
            <a:off x="8527455" y="6370850"/>
            <a:ext cx="2331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RO" b="1" dirty="0">
                <a:solidFill>
                  <a:srgbClr val="C00000"/>
                </a:solidFill>
              </a:rPr>
              <a:t>http://snspa.ro/en/</a:t>
            </a:r>
          </a:p>
        </p:txBody>
      </p:sp>
      <p:pic>
        <p:nvPicPr>
          <p:cNvPr id="23" name="Image" descr="Image">
            <a:extLst>
              <a:ext uri="{FF2B5EF4-FFF2-40B4-BE49-F238E27FC236}">
                <a16:creationId xmlns:a16="http://schemas.microsoft.com/office/drawing/2014/main" id="{3613924C-8512-1648-B4CF-3EC36AA0F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208" y="422813"/>
            <a:ext cx="6636687" cy="20639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91205532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nalogousFromLightSeedLeftStep">
      <a:dk1>
        <a:srgbClr val="000000"/>
      </a:dk1>
      <a:lt1>
        <a:srgbClr val="FFFFFF"/>
      </a:lt1>
      <a:dk2>
        <a:srgbClr val="412429"/>
      </a:dk2>
      <a:lt2>
        <a:srgbClr val="E8E2E6"/>
      </a:lt2>
      <a:accent1>
        <a:srgbClr val="81AB8E"/>
      </a:accent1>
      <a:accent2>
        <a:srgbClr val="7CAC75"/>
      </a:accent2>
      <a:accent3>
        <a:srgbClr val="94A77E"/>
      </a:accent3>
      <a:accent4>
        <a:srgbClr val="A2A470"/>
      </a:accent4>
      <a:accent5>
        <a:srgbClr val="B29E7C"/>
      </a:accent5>
      <a:accent6>
        <a:srgbClr val="BA8B7F"/>
      </a:accent6>
      <a:hlink>
        <a:srgbClr val="AE699A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1089</TotalTime>
  <Words>393</Words>
  <Application>Microsoft Office PowerPoint</Application>
  <PresentationFormat>Širokoúhlá obrazovka</PresentationFormat>
  <Paragraphs>108</Paragraphs>
  <Slides>9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3" baseType="lpstr">
      <vt:lpstr>Arial</vt:lpstr>
      <vt:lpstr>Avenir Next LT Pro</vt:lpstr>
      <vt:lpstr>Calibri</vt:lpstr>
      <vt:lpstr>AccentBoxVTI</vt:lpstr>
      <vt:lpstr>LOCAL GOVERNMENT IN ROMANIA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Diana Iancu</dc:creator>
  <cp:lastModifiedBy>Petr Jüptner</cp:lastModifiedBy>
  <cp:revision>34</cp:revision>
  <dcterms:created xsi:type="dcterms:W3CDTF">2021-04-14T14:54:35Z</dcterms:created>
  <dcterms:modified xsi:type="dcterms:W3CDTF">2025-05-13T10:25:45Z</dcterms:modified>
</cp:coreProperties>
</file>