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6" r:id="rId4"/>
    <p:sldId id="263" r:id="rId5"/>
    <p:sldId id="267" r:id="rId6"/>
    <p:sldId id="268" r:id="rId7"/>
    <p:sldId id="269" r:id="rId8"/>
    <p:sldId id="270" r:id="rId9"/>
    <p:sldId id="275" r:id="rId10"/>
    <p:sldId id="272" r:id="rId11"/>
    <p:sldId id="273" r:id="rId12"/>
    <p:sldId id="274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279"/>
    <p:restoredTop sz="95064"/>
  </p:normalViewPr>
  <p:slideViewPr>
    <p:cSldViewPr snapToGrid="0" snapToObjects="1">
      <p:cViewPr varScale="1">
        <p:scale>
          <a:sx n="107" d="100"/>
          <a:sy n="107" d="100"/>
        </p:scale>
        <p:origin x="184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10/25/22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10/25/22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10/25/22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5AE15-79CF-484D-908D-6FFF396FEA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7752" y="2814722"/>
            <a:ext cx="9916496" cy="1228555"/>
          </a:xfrm>
        </p:spPr>
        <p:txBody>
          <a:bodyPr/>
          <a:lstStyle/>
          <a:p>
            <a:r>
              <a:rPr lang="cs-CZ" sz="4400" b="1" dirty="0"/>
              <a:t>Souhrn učiva k SMZZK - 1</a:t>
            </a:r>
            <a:br>
              <a:rPr lang="cs-CZ" sz="4400" b="1" dirty="0"/>
            </a:br>
            <a:r>
              <a:rPr lang="cs-CZ" sz="4400" b="1" dirty="0"/>
              <a:t>(2)</a:t>
            </a:r>
          </a:p>
        </p:txBody>
      </p:sp>
    </p:spTree>
    <p:extLst>
      <p:ext uri="{BB962C8B-B14F-4D97-AF65-F5344CB8AC3E}">
        <p14:creationId xmlns:p14="http://schemas.microsoft.com/office/powerpoint/2010/main" val="3973724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Jaké jsou základní zákony ČR týkající se armády a čeho se týkají?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Jaké jsou základní české strategické dokumenty a čeho se týkají?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Jaké jsou základní rysy KVAČR (směřování AČR, počty, finance apod.)?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 se dělí síly AČR?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Charakterizujte AČR na základě SWOT analýzy.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Kdy vzniklo NATO a proč? Jeho poslání, vývoj, význam.</a:t>
            </a:r>
          </a:p>
          <a:p>
            <a:pPr algn="l"/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marL="0" indent="0">
              <a:buNone/>
            </a:pPr>
            <a:r>
              <a:rPr lang="cs-CZ" dirty="0">
                <a:solidFill>
                  <a:srgbClr val="1D2125"/>
                </a:solidFill>
                <a:latin typeface="-apple-system"/>
              </a:rPr>
              <a:t> 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7041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Legislativa a právní zajištění tělovýchovného procesu v resortu MO 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legislativa;</a:t>
            </a:r>
          </a:p>
          <a:p>
            <a:r>
              <a:rPr lang="cs-CZ" dirty="0">
                <a:solidFill>
                  <a:srgbClr val="1D2125"/>
                </a:solidFill>
                <a:latin typeface="-apple-system"/>
              </a:rPr>
              <a:t>s</a:t>
            </a:r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lužební tělesná výchova;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právní zajištění.</a:t>
            </a:r>
          </a:p>
          <a:p>
            <a:pPr marL="0" indent="0">
              <a:buNone/>
            </a:pP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8906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Co je legislativa?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 se rozlišují právní předpisy podle právní síly?</a:t>
            </a:r>
          </a:p>
          <a:p>
            <a:r>
              <a:rPr lang="cs-CZ" altLang="cs-CZ" dirty="0">
                <a:solidFill>
                  <a:srgbClr val="1D2125"/>
                </a:solidFill>
                <a:latin typeface="-apple-system"/>
              </a:rPr>
              <a:t>Proč je důležité znalost právního zajištění STV?</a:t>
            </a:r>
          </a:p>
          <a:p>
            <a:r>
              <a:rPr lang="cs-CZ" dirty="0">
                <a:solidFill>
                  <a:srgbClr val="1D2125"/>
                </a:solidFill>
                <a:latin typeface="-apple-system"/>
              </a:rPr>
              <a:t>Jaká je hierarchie právních předpisů v ČR a rezortu MO?</a:t>
            </a:r>
          </a:p>
          <a:p>
            <a:pPr marL="0" indent="0">
              <a:buNone/>
            </a:pPr>
            <a:endParaRPr lang="cs-CZ" altLang="cs-CZ" sz="2000" dirty="0">
              <a:latin typeface="Arial" panose="020B0604020202020204" pitchFamily="34" charset="0"/>
            </a:endParaRPr>
          </a:p>
          <a:p>
            <a:pPr marL="0" indent="0">
              <a:buNone/>
            </a:pPr>
            <a:br>
              <a:rPr lang="cs-CZ" dirty="0"/>
            </a:br>
            <a:r>
              <a:rPr lang="cs-CZ" dirty="0">
                <a:solidFill>
                  <a:srgbClr val="1D2125"/>
                </a:solidFill>
                <a:latin typeface="-apple-system"/>
              </a:rPr>
              <a:t> 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388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Materiální zabezpečení tělovýchovného procesu v resortu MO 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>
            <a:normAutofit fontScale="92500" lnSpcReduction="10000"/>
          </a:bodyPr>
          <a:lstStyle/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tělovýchovný proces</a:t>
            </a:r>
            <a:r>
              <a:rPr lang="cs-CZ" dirty="0">
                <a:solidFill>
                  <a:srgbClr val="1D2125"/>
                </a:solidFill>
                <a:latin typeface="-apple-system"/>
              </a:rPr>
              <a:t>;</a:t>
            </a:r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 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legislativa;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 dokumentace a inventarizace materiálu;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ISL;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DÚD;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KČM;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specifikace k nákupu;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MÚ, Inventarizace;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Kniha zápůjček.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3889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699"/>
            <a:ext cx="9601200" cy="4312227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Jaká legislativa řeší práci s materiálem?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Co je to ISL a k čemu slouží?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Musí být mít každý materiál své KČM?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Co musíte udělat, pokud nakoupíte nový materiál?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Jaká je skladová dokumentace? 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Kdo má materiál útvaru na starost?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Jaké dokumenty jsou pro evidenci a vedení materiálového hospodářství nezbytné?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Jaká dokumentace je pro vedení skladu jako nemovitosti potřeba?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Jaké formy inventarizace se v resortu využívají a kdo a kdy je provádí?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Jaké je postavení TV pracovníků ve skladovém hospodářství útvaru?</a:t>
            </a:r>
          </a:p>
          <a:p>
            <a:pPr marL="0" indent="0">
              <a:buNone/>
            </a:pPr>
            <a:br>
              <a:rPr lang="cs-CZ" dirty="0"/>
            </a:br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marL="0" indent="0">
              <a:buNone/>
            </a:pPr>
            <a:r>
              <a:rPr lang="cs-CZ" dirty="0">
                <a:solidFill>
                  <a:srgbClr val="1D2125"/>
                </a:solidFill>
                <a:latin typeface="-apple-system"/>
              </a:rPr>
              <a:t> 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7824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Informační systémy v resortu MO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informační systém;</a:t>
            </a:r>
          </a:p>
          <a:p>
            <a:r>
              <a:rPr lang="cs-CZ" dirty="0">
                <a:solidFill>
                  <a:srgbClr val="1D2125"/>
                </a:solidFill>
                <a:latin typeface="-apple-system"/>
              </a:rPr>
              <a:t>Intranet MO;</a:t>
            </a:r>
          </a:p>
          <a:p>
            <a:r>
              <a:rPr lang="cs-CZ" dirty="0">
                <a:solidFill>
                  <a:srgbClr val="1D2125"/>
                </a:solidFill>
                <a:latin typeface="-apple-system"/>
              </a:rPr>
              <a:t>ŠIS;</a:t>
            </a:r>
          </a:p>
          <a:p>
            <a:r>
              <a:rPr lang="cs-CZ" dirty="0">
                <a:solidFill>
                  <a:srgbClr val="1D2125"/>
                </a:solidFill>
                <a:latin typeface="-apple-system"/>
              </a:rPr>
              <a:t>ISSP.</a:t>
            </a:r>
          </a:p>
        </p:txBody>
      </p:sp>
    </p:spTree>
    <p:extLst>
      <p:ext uri="{BB962C8B-B14F-4D97-AF65-F5344CB8AC3E}">
        <p14:creationId xmlns:p14="http://schemas.microsoft.com/office/powerpoint/2010/main" val="1609638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K čemu slouží Intranet MO?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Co to je štábní informační systém?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Popiš systém ISSP?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K čemu slouží ESSS?</a:t>
            </a:r>
          </a:p>
          <a:p>
            <a:pPr marL="0" indent="0">
              <a:buNone/>
            </a:pPr>
            <a:r>
              <a:rPr lang="cs-CZ" dirty="0">
                <a:solidFill>
                  <a:srgbClr val="1D2125"/>
                </a:solidFill>
                <a:latin typeface="-apple-system"/>
              </a:rPr>
              <a:t> 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5264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Mezinárodní humanitární právo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mezinárodní humanitární právo;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základní úmluvy.</a:t>
            </a:r>
          </a:p>
          <a:p>
            <a:pPr marL="0" indent="0">
              <a:buNone/>
            </a:pPr>
            <a:br>
              <a:rPr lang="cs-CZ" dirty="0"/>
            </a:br>
            <a:endParaRPr lang="cs-CZ" dirty="0">
              <a:solidFill>
                <a:srgbClr val="1D2125"/>
              </a:solidFill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21525481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Co je mezinárodní právo veřejné?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Čím je charakterizován stát?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Definuj mezinárodní humanitární právo.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Proč je důležitá znalost MHP?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Jaký je rozdíl mezi Haagským a Ženevským právem?</a:t>
            </a:r>
          </a:p>
          <a:p>
            <a:pPr marL="0" indent="0">
              <a:buNone/>
            </a:pPr>
            <a:r>
              <a:rPr lang="cs-CZ" dirty="0">
                <a:solidFill>
                  <a:srgbClr val="1D2125"/>
                </a:solidFill>
                <a:latin typeface="-apple-system"/>
              </a:rPr>
              <a:t> 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1812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Tělesná výchova a sport v IZS 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Integrovaný záchranný sytém;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legislativa;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tělesná zdatnost.</a:t>
            </a:r>
            <a:br>
              <a:rPr lang="cs-CZ" dirty="0"/>
            </a:br>
            <a:endParaRPr lang="cs-CZ" dirty="0">
              <a:solidFill>
                <a:srgbClr val="1D2125"/>
              </a:solidFill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3072756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1A21B-9DB5-8249-9189-B938189C4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Cíl a průběh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A73D79-0D0F-F144-B8C0-808219294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Cíl:</a:t>
            </a:r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 zopakování souhrnu předmětu Teorie a didaktika TV v resortu MO.</a:t>
            </a:r>
          </a:p>
          <a:p>
            <a:pPr algn="l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Průběh:</a:t>
            </a:r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 literatura; procesem plánování výuky v základní, speciální a výběrové tělesné přípravě v zařízeních a útvarech </a:t>
            </a:r>
            <a:r>
              <a:rPr lang="cs-CZ" b="0" i="0" u="none" strike="noStrike" dirty="0" err="1">
                <a:solidFill>
                  <a:srgbClr val="1D2125"/>
                </a:solidFill>
                <a:effectLst/>
                <a:latin typeface="-apple-system"/>
              </a:rPr>
              <a:t>ReMO</a:t>
            </a:r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; vojenskými víceboje; základní pojmy a ustanovení odborných dokumentů; cíle, úkoly, obsah, organizace a zabezpečení výcviku v jednotlivých tématech tělesné přípravy a sportu v resortu MO.</a:t>
            </a:r>
          </a:p>
          <a:p>
            <a:pPr algn="l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Klíčová slova:</a:t>
            </a:r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 vojenská tělovýchova a sport, tělesná příprava, pohybová aktivita, výkon vojáka, profesionální připravenost a struktura vojenské tělovýchovy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40287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Co je IZS, kdy vznikl a proč? Uveďte základní legislativu.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Jaké jsou základní a ostatní složky IZS?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Charakterizujte tělesnou výchovu a sport příslušníků HZS.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Charakterizujte tělesnou výchovu a sport příslušníků PČR,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Charakterizujte tělesnou výchovu a sport ostatních složek IZS</a:t>
            </a:r>
          </a:p>
          <a:p>
            <a:pPr marL="0" indent="0" algn="l">
              <a:buNone/>
            </a:pPr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marL="0" indent="0">
              <a:buNone/>
            </a:pPr>
            <a:r>
              <a:rPr lang="cs-CZ" dirty="0">
                <a:solidFill>
                  <a:srgbClr val="1D2125"/>
                </a:solidFill>
                <a:latin typeface="-apple-system"/>
              </a:rPr>
              <a:t> 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91308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087088"/>
            <a:ext cx="9601200" cy="1485900"/>
          </a:xfrm>
        </p:spPr>
        <p:txBody>
          <a:bodyPr/>
          <a:lstStyle/>
          <a:p>
            <a:pPr algn="ctr"/>
            <a:r>
              <a:rPr lang="cs-CZ" dirty="0"/>
              <a:t>DOTAZY?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pPr marL="0" indent="0" algn="l">
              <a:buNone/>
            </a:pPr>
            <a:endParaRPr lang="cs-CZ" b="0" i="0" u="none" strike="noStrike" dirty="0">
              <a:solidFill>
                <a:srgbClr val="1D2125"/>
              </a:solidFill>
              <a:effectLst/>
              <a:latin typeface="-apple-system"/>
            </a:endParaRPr>
          </a:p>
          <a:p>
            <a:pPr marL="0" indent="0">
              <a:buNone/>
            </a:pPr>
            <a:r>
              <a:rPr lang="cs-CZ" dirty="0">
                <a:solidFill>
                  <a:srgbClr val="1D2125"/>
                </a:solidFill>
                <a:latin typeface="-apple-system"/>
              </a:rPr>
              <a:t> 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7295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Dokumentace k organizaci a řízení výcviku ve STP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dokumentace;</a:t>
            </a:r>
          </a:p>
          <a:p>
            <a:r>
              <a:rPr lang="cs-CZ" dirty="0">
                <a:solidFill>
                  <a:srgbClr val="1D2125"/>
                </a:solidFill>
                <a:latin typeface="-apple-system"/>
              </a:rPr>
              <a:t>písemná příprava;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plán;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speciální tělesná příprava.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6304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Dokumentace k provedení kurzu STP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Z jakých dokumentů se skládá plán výcviku?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Co musí obsahovat plán výcviku?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Co musí obsahovat písemná příprava?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Co musí obsahovat bezpečnostní opatření?</a:t>
            </a:r>
          </a:p>
          <a:p>
            <a:br>
              <a:rPr lang="cs-CZ" dirty="0"/>
            </a:br>
            <a:r>
              <a:rPr lang="cs-CZ" dirty="0">
                <a:solidFill>
                  <a:srgbClr val="1D2125"/>
                </a:solidFill>
                <a:latin typeface="-apple-system"/>
              </a:rPr>
              <a:t> 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7520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Zdravotní zabezpečení tělovýchovného procesu v resortu MO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CLS;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NTV s kurzem zdravotního minima;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 POŠ;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 odsunové/zdravotnické vozidlo.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3005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r>
              <a:rPr lang="cs-CZ" dirty="0">
                <a:solidFill>
                  <a:srgbClr val="1D2125"/>
                </a:solidFill>
                <a:latin typeface="-apple-system"/>
              </a:rPr>
              <a:t>Kdo vyžaduje zdravotnické zabezpečení výcviku</a:t>
            </a:r>
          </a:p>
          <a:p>
            <a:r>
              <a:rPr lang="cs-CZ" dirty="0">
                <a:solidFill>
                  <a:srgbClr val="1D2125"/>
                </a:solidFill>
                <a:latin typeface="-apple-system"/>
              </a:rPr>
              <a:t>Kdo zabezpečuje ZZ u útvaru?</a:t>
            </a:r>
          </a:p>
          <a:p>
            <a:r>
              <a:rPr lang="cs-CZ" dirty="0">
                <a:solidFill>
                  <a:srgbClr val="1D2125"/>
                </a:solidFill>
                <a:latin typeface="-apple-system"/>
              </a:rPr>
              <a:t>Kde naleznete rozsah ZZ pro danou oblast výcviku?</a:t>
            </a:r>
          </a:p>
          <a:p>
            <a:r>
              <a:rPr lang="cs-CZ" dirty="0">
                <a:solidFill>
                  <a:srgbClr val="1D2125"/>
                </a:solidFill>
                <a:latin typeface="-apple-system"/>
              </a:rPr>
              <a:t>Kde je ZZ v rámci výcvikové dokumentace zmíněno?</a:t>
            </a:r>
          </a:p>
          <a:p>
            <a:pPr marL="0" indent="0">
              <a:buNone/>
            </a:pPr>
            <a:br>
              <a:rPr lang="cs-CZ" dirty="0">
                <a:solidFill>
                  <a:srgbClr val="1D2125"/>
                </a:solidFill>
                <a:latin typeface="-apple-system"/>
              </a:rPr>
            </a:br>
            <a:r>
              <a:rPr lang="cs-CZ" dirty="0">
                <a:solidFill>
                  <a:srgbClr val="1D2125"/>
                </a:solidFill>
                <a:latin typeface="-apple-system"/>
              </a:rPr>
              <a:t> 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7538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Bezpečnostní opatření tělovýchovného procesu v resortu MO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Osoba způsobilá;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revize materiálu;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výcviková dokumentace.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290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Kdo schvaluje výcvikovou dokumentaci útvaru?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Kdo je zodpovědný za dodržování BO při výcviku?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Jakým způsobem ošetříte výcvik na vícedenním kurzu např. při SD nebo oblasti STP?</a:t>
            </a:r>
          </a:p>
          <a:p>
            <a:pPr algn="l"/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Které dokumenty potřebujete zpracovat před vlastním provedením výcviku?</a:t>
            </a:r>
          </a:p>
          <a:p>
            <a:pPr marL="0" indent="0">
              <a:buNone/>
            </a:pPr>
            <a:br>
              <a:rPr lang="cs-CZ" dirty="0">
                <a:solidFill>
                  <a:srgbClr val="1D2125"/>
                </a:solidFill>
                <a:latin typeface="-apple-system"/>
              </a:rPr>
            </a:br>
            <a:r>
              <a:rPr lang="cs-CZ" dirty="0">
                <a:solidFill>
                  <a:srgbClr val="1D2125"/>
                </a:solidFill>
                <a:latin typeface="-apple-system"/>
              </a:rPr>
              <a:t> 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1723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3FB29-1BFD-6841-A0C1-745EDEE6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  <a:t>Koncepce AČR a NATO </a:t>
            </a: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br>
              <a:rPr lang="cs-CZ" b="1" i="0" u="none" strike="noStrike" dirty="0">
                <a:solidFill>
                  <a:srgbClr val="1D2125"/>
                </a:solidFill>
                <a:effectLst/>
                <a:latin typeface="-apple-system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3CDA0-C99D-664D-B09F-B200869F1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581400"/>
          </a:xfrm>
        </p:spPr>
        <p:txBody>
          <a:bodyPr/>
          <a:lstStyle/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koncepce AČR;</a:t>
            </a:r>
          </a:p>
          <a:p>
            <a:r>
              <a:rPr lang="cs-CZ" dirty="0">
                <a:solidFill>
                  <a:srgbClr val="1D2125"/>
                </a:solidFill>
                <a:latin typeface="-apple-system"/>
              </a:rPr>
              <a:t>zákony;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dokumenty;</a:t>
            </a:r>
          </a:p>
          <a:p>
            <a:r>
              <a:rPr lang="cs-CZ" b="0" i="0" u="none" strike="noStrike" dirty="0">
                <a:solidFill>
                  <a:srgbClr val="1D2125"/>
                </a:solidFill>
                <a:effectLst/>
                <a:latin typeface="-apple-system"/>
              </a:rPr>
              <a:t>NATO.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014925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4679</TotalTime>
  <Words>717</Words>
  <Application>Microsoft Macintosh PowerPoint</Application>
  <PresentationFormat>Širokoúhlá obrazovka</PresentationFormat>
  <Paragraphs>124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-apple-system</vt:lpstr>
      <vt:lpstr>Arial</vt:lpstr>
      <vt:lpstr>Franklin Gothic Book</vt:lpstr>
      <vt:lpstr>Oříznutí</vt:lpstr>
      <vt:lpstr>Souhrn učiva k SMZZK - 1 (2)</vt:lpstr>
      <vt:lpstr>Cíl a průběh</vt:lpstr>
      <vt:lpstr>Dokumentace k organizaci a řízení výcviku ve STP   </vt:lpstr>
      <vt:lpstr>Otázky</vt:lpstr>
      <vt:lpstr>Zdravotní zabezpečení tělovýchovného procesu v resortu MO  </vt:lpstr>
      <vt:lpstr>Otázky</vt:lpstr>
      <vt:lpstr>Bezpečnostní opatření tělovýchovného procesu v resortu MO   </vt:lpstr>
      <vt:lpstr>Otázky</vt:lpstr>
      <vt:lpstr>Koncepce AČR a NATO      </vt:lpstr>
      <vt:lpstr>Otázky</vt:lpstr>
      <vt:lpstr>Legislativa a právní zajištění tělovýchovného procesu v resortu MO     </vt:lpstr>
      <vt:lpstr>Otázky</vt:lpstr>
      <vt:lpstr>Materiální zabezpečení tělovýchovného procesu v resortu MO     </vt:lpstr>
      <vt:lpstr>Otázky</vt:lpstr>
      <vt:lpstr>Informační systémy v resortu MO     </vt:lpstr>
      <vt:lpstr>Otázky</vt:lpstr>
      <vt:lpstr>Mezinárodní humanitární právo      </vt:lpstr>
      <vt:lpstr>Otázky</vt:lpstr>
      <vt:lpstr>Tělesná výchova a sport v IZS        </vt:lpstr>
      <vt:lpstr>Otázky</vt:lpstr>
      <vt:lpstr>DOTAZY?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zdrojů odborné literatury  (vyhledávání studií)</dc:title>
  <dc:creator>Jan Maleček</dc:creator>
  <cp:lastModifiedBy>Vladan Oláh</cp:lastModifiedBy>
  <cp:revision>15</cp:revision>
  <dcterms:created xsi:type="dcterms:W3CDTF">2021-12-28T14:12:37Z</dcterms:created>
  <dcterms:modified xsi:type="dcterms:W3CDTF">2022-10-25T11:38:22Z</dcterms:modified>
</cp:coreProperties>
</file>