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77" r:id="rId5"/>
    <p:sldId id="259" r:id="rId6"/>
    <p:sldId id="276" r:id="rId7"/>
    <p:sldId id="260" r:id="rId8"/>
    <p:sldId id="278" r:id="rId9"/>
    <p:sldId id="261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63" r:id="rId20"/>
    <p:sldId id="262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39CEC8-ECE8-409A-9D24-50C7FD1ED038}" v="52" dt="2026-03-05T05:51:23.7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uzana Kříhová" userId="7d41808c-390e-40c2-bd93-53b0af250f83" providerId="ADAL" clId="{8A73C8EF-4FBD-427E-B7D6-34F71D60BEFD}"/>
    <pc:docChg chg="undo custSel addSld delSld modSld">
      <pc:chgData name="Zuzana Kříhová" userId="7d41808c-390e-40c2-bd93-53b0af250f83" providerId="ADAL" clId="{8A73C8EF-4FBD-427E-B7D6-34F71D60BEFD}" dt="2026-03-05T05:52:53.066" v="455" actId="255"/>
      <pc:docMkLst>
        <pc:docMk/>
      </pc:docMkLst>
      <pc:sldChg chg="addSp modSp mod">
        <pc:chgData name="Zuzana Kříhová" userId="7d41808c-390e-40c2-bd93-53b0af250f83" providerId="ADAL" clId="{8A73C8EF-4FBD-427E-B7D6-34F71D60BEFD}" dt="2026-03-04T20:47:08.646" v="72" actId="1076"/>
        <pc:sldMkLst>
          <pc:docMk/>
          <pc:sldMk cId="3695921863" sldId="256"/>
        </pc:sldMkLst>
        <pc:picChg chg="add mod">
          <ac:chgData name="Zuzana Kříhová" userId="7d41808c-390e-40c2-bd93-53b0af250f83" providerId="ADAL" clId="{8A73C8EF-4FBD-427E-B7D6-34F71D60BEFD}" dt="2026-03-04T20:47:08.646" v="72" actId="1076"/>
          <ac:picMkLst>
            <pc:docMk/>
            <pc:sldMk cId="3695921863" sldId="256"/>
            <ac:picMk id="4" creationId="{6C14761A-138F-3A20-A32A-2A69C6F088D6}"/>
          </ac:picMkLst>
        </pc:picChg>
      </pc:sldChg>
      <pc:sldChg chg="modSp mod">
        <pc:chgData name="Zuzana Kříhová" userId="7d41808c-390e-40c2-bd93-53b0af250f83" providerId="ADAL" clId="{8A73C8EF-4FBD-427E-B7D6-34F71D60BEFD}" dt="2026-03-04T20:48:32.214" v="82" actId="27636"/>
        <pc:sldMkLst>
          <pc:docMk/>
          <pc:sldMk cId="4169058619" sldId="257"/>
        </pc:sldMkLst>
        <pc:spChg chg="mod">
          <ac:chgData name="Zuzana Kříhová" userId="7d41808c-390e-40c2-bd93-53b0af250f83" providerId="ADAL" clId="{8A73C8EF-4FBD-427E-B7D6-34F71D60BEFD}" dt="2026-03-04T20:48:20.644" v="78" actId="14100"/>
          <ac:spMkLst>
            <pc:docMk/>
            <pc:sldMk cId="4169058619" sldId="257"/>
            <ac:spMk id="2" creationId="{B10403E4-E081-AB62-CA74-CF0E289699B2}"/>
          </ac:spMkLst>
        </pc:spChg>
        <pc:spChg chg="mod">
          <ac:chgData name="Zuzana Kříhová" userId="7d41808c-390e-40c2-bd93-53b0af250f83" providerId="ADAL" clId="{8A73C8EF-4FBD-427E-B7D6-34F71D60BEFD}" dt="2026-03-04T20:48:32.214" v="82" actId="27636"/>
          <ac:spMkLst>
            <pc:docMk/>
            <pc:sldMk cId="4169058619" sldId="257"/>
            <ac:spMk id="3" creationId="{6EC6ADAF-DBB8-74C5-0772-05518052A15C}"/>
          </ac:spMkLst>
        </pc:spChg>
      </pc:sldChg>
      <pc:sldChg chg="addSp delSp modSp mod">
        <pc:chgData name="Zuzana Kříhová" userId="7d41808c-390e-40c2-bd93-53b0af250f83" providerId="ADAL" clId="{8A73C8EF-4FBD-427E-B7D6-34F71D60BEFD}" dt="2026-03-04T20:49:01.544" v="84" actId="13926"/>
        <pc:sldMkLst>
          <pc:docMk/>
          <pc:sldMk cId="3902410223" sldId="258"/>
        </pc:sldMkLst>
        <pc:spChg chg="mod">
          <ac:chgData name="Zuzana Kříhová" userId="7d41808c-390e-40c2-bd93-53b0af250f83" providerId="ADAL" clId="{8A73C8EF-4FBD-427E-B7D6-34F71D60BEFD}" dt="2026-03-04T20:49:01.544" v="84" actId="13926"/>
          <ac:spMkLst>
            <pc:docMk/>
            <pc:sldMk cId="3902410223" sldId="258"/>
            <ac:spMk id="3" creationId="{4CEC0F10-F7A1-49B4-7F2C-F8F8F34B92D9}"/>
          </ac:spMkLst>
        </pc:spChg>
        <pc:picChg chg="add del mod">
          <ac:chgData name="Zuzana Kříhová" userId="7d41808c-390e-40c2-bd93-53b0af250f83" providerId="ADAL" clId="{8A73C8EF-4FBD-427E-B7D6-34F71D60BEFD}" dt="2026-03-04T20:46:52.811" v="70" actId="478"/>
          <ac:picMkLst>
            <pc:docMk/>
            <pc:sldMk cId="3902410223" sldId="258"/>
            <ac:picMk id="7" creationId="{5C4218BD-2699-E2DA-01D2-2E91C6097C77}"/>
          </ac:picMkLst>
        </pc:picChg>
        <pc:picChg chg="add mod">
          <ac:chgData name="Zuzana Kříhová" userId="7d41808c-390e-40c2-bd93-53b0af250f83" providerId="ADAL" clId="{8A73C8EF-4FBD-427E-B7D6-34F71D60BEFD}" dt="2026-03-04T20:47:18.574" v="75" actId="1076"/>
          <ac:picMkLst>
            <pc:docMk/>
            <pc:sldMk cId="3902410223" sldId="258"/>
            <ac:picMk id="1026" creationId="{F6F70DB1-D46E-8AAB-33CD-620ACDB61467}"/>
          </ac:picMkLst>
        </pc:picChg>
      </pc:sldChg>
      <pc:sldChg chg="addSp delSp modSp mod setBg">
        <pc:chgData name="Zuzana Kříhová" userId="7d41808c-390e-40c2-bd93-53b0af250f83" providerId="ADAL" clId="{8A73C8EF-4FBD-427E-B7D6-34F71D60BEFD}" dt="2026-03-04T21:10:47.896" v="143" actId="14100"/>
        <pc:sldMkLst>
          <pc:docMk/>
          <pc:sldMk cId="884383576" sldId="259"/>
        </pc:sldMkLst>
        <pc:spChg chg="mod">
          <ac:chgData name="Zuzana Kříhová" userId="7d41808c-390e-40c2-bd93-53b0af250f83" providerId="ADAL" clId="{8A73C8EF-4FBD-427E-B7D6-34F71D60BEFD}" dt="2026-03-04T21:10:33.660" v="140" actId="26606"/>
          <ac:spMkLst>
            <pc:docMk/>
            <pc:sldMk cId="884383576" sldId="259"/>
            <ac:spMk id="2" creationId="{824FB28C-E931-72F6-2159-58707B0D0460}"/>
          </ac:spMkLst>
        </pc:spChg>
        <pc:spChg chg="mod">
          <ac:chgData name="Zuzana Kříhová" userId="7d41808c-390e-40c2-bd93-53b0af250f83" providerId="ADAL" clId="{8A73C8EF-4FBD-427E-B7D6-34F71D60BEFD}" dt="2026-03-04T21:10:33.660" v="140" actId="26606"/>
          <ac:spMkLst>
            <pc:docMk/>
            <pc:sldMk cId="884383576" sldId="259"/>
            <ac:spMk id="3" creationId="{A03B0C69-D703-A612-88FA-24406488EB01}"/>
          </ac:spMkLst>
        </pc:spChg>
        <pc:spChg chg="add del">
          <ac:chgData name="Zuzana Kříhová" userId="7d41808c-390e-40c2-bd93-53b0af250f83" providerId="ADAL" clId="{8A73C8EF-4FBD-427E-B7D6-34F71D60BEFD}" dt="2026-03-04T21:10:33.660" v="140" actId="26606"/>
          <ac:spMkLst>
            <pc:docMk/>
            <pc:sldMk cId="884383576" sldId="259"/>
            <ac:spMk id="12" creationId="{63DACD0E-B2B1-49C4-B085-D93AC5F6E134}"/>
          </ac:spMkLst>
        </pc:spChg>
        <pc:spChg chg="add del">
          <ac:chgData name="Zuzana Kříhová" userId="7d41808c-390e-40c2-bd93-53b0af250f83" providerId="ADAL" clId="{8A73C8EF-4FBD-427E-B7D6-34F71D60BEFD}" dt="2026-03-04T21:10:33.660" v="140" actId="26606"/>
          <ac:spMkLst>
            <pc:docMk/>
            <pc:sldMk cId="884383576" sldId="259"/>
            <ac:spMk id="14" creationId="{F2F5074D-2B0A-40BB-B69E-C08F65EC3C10}"/>
          </ac:spMkLst>
        </pc:spChg>
        <pc:spChg chg="add del">
          <ac:chgData name="Zuzana Kříhová" userId="7d41808c-390e-40c2-bd93-53b0af250f83" providerId="ADAL" clId="{8A73C8EF-4FBD-427E-B7D6-34F71D60BEFD}" dt="2026-03-04T21:10:33.660" v="140" actId="26606"/>
          <ac:spMkLst>
            <pc:docMk/>
            <pc:sldMk cId="884383576" sldId="259"/>
            <ac:spMk id="2057" creationId="{7C615D28-8D37-47CB-9D5B-9ACFDA308974}"/>
          </ac:spMkLst>
        </pc:spChg>
        <pc:spChg chg="add del">
          <ac:chgData name="Zuzana Kříhová" userId="7d41808c-390e-40c2-bd93-53b0af250f83" providerId="ADAL" clId="{8A73C8EF-4FBD-427E-B7D6-34F71D60BEFD}" dt="2026-03-04T21:10:33.660" v="140" actId="26606"/>
          <ac:spMkLst>
            <pc:docMk/>
            <pc:sldMk cId="884383576" sldId="259"/>
            <ac:spMk id="2059" creationId="{41FDC264-1201-436C-919B-101837D60759}"/>
          </ac:spMkLst>
        </pc:spChg>
        <pc:spChg chg="add del">
          <ac:chgData name="Zuzana Kříhová" userId="7d41808c-390e-40c2-bd93-53b0af250f83" providerId="ADAL" clId="{8A73C8EF-4FBD-427E-B7D6-34F71D60BEFD}" dt="2026-03-04T21:10:33.660" v="140" actId="26606"/>
          <ac:spMkLst>
            <pc:docMk/>
            <pc:sldMk cId="884383576" sldId="259"/>
            <ac:spMk id="2061" creationId="{D6B215F4-747D-4CC6-A400-179A94AB89D8}"/>
          </ac:spMkLst>
        </pc:spChg>
        <pc:spChg chg="add del">
          <ac:chgData name="Zuzana Kříhová" userId="7d41808c-390e-40c2-bd93-53b0af250f83" providerId="ADAL" clId="{8A73C8EF-4FBD-427E-B7D6-34F71D60BEFD}" dt="2026-03-04T21:10:33.660" v="140" actId="26606"/>
          <ac:spMkLst>
            <pc:docMk/>
            <pc:sldMk cId="884383576" sldId="259"/>
            <ac:spMk id="2063" creationId="{C336FE1A-0BAD-4B17-A0E2-47F328026E05}"/>
          </ac:spMkLst>
        </pc:spChg>
        <pc:spChg chg="add del">
          <ac:chgData name="Zuzana Kříhová" userId="7d41808c-390e-40c2-bd93-53b0af250f83" providerId="ADAL" clId="{8A73C8EF-4FBD-427E-B7D6-34F71D60BEFD}" dt="2026-03-04T21:10:33.660" v="140" actId="26606"/>
          <ac:spMkLst>
            <pc:docMk/>
            <pc:sldMk cId="884383576" sldId="259"/>
            <ac:spMk id="2065" creationId="{5D3DD866-9865-42E4-989A-17A2755F2266}"/>
          </ac:spMkLst>
        </pc:spChg>
        <pc:spChg chg="add del">
          <ac:chgData name="Zuzana Kříhová" userId="7d41808c-390e-40c2-bd93-53b0af250f83" providerId="ADAL" clId="{8A73C8EF-4FBD-427E-B7D6-34F71D60BEFD}" dt="2026-03-04T21:10:33.660" v="140" actId="26606"/>
          <ac:spMkLst>
            <pc:docMk/>
            <pc:sldMk cId="884383576" sldId="259"/>
            <ac:spMk id="2067" creationId="{9E2E6A6E-803E-4838-AD5C-113793CC2067}"/>
          </ac:spMkLst>
        </pc:spChg>
        <pc:picChg chg="del mod">
          <ac:chgData name="Zuzana Kříhová" userId="7d41808c-390e-40c2-bd93-53b0af250f83" providerId="ADAL" clId="{8A73C8EF-4FBD-427E-B7D6-34F71D60BEFD}" dt="2026-03-04T20:56:24.859" v="121" actId="478"/>
          <ac:picMkLst>
            <pc:docMk/>
            <pc:sldMk cId="884383576" sldId="259"/>
            <ac:picMk id="5" creationId="{DEC0724C-CB25-6564-E186-229D19035F16}"/>
          </ac:picMkLst>
        </pc:picChg>
        <pc:picChg chg="add mod">
          <ac:chgData name="Zuzana Kříhová" userId="7d41808c-390e-40c2-bd93-53b0af250f83" providerId="ADAL" clId="{8A73C8EF-4FBD-427E-B7D6-34F71D60BEFD}" dt="2026-03-04T21:02:58.328" v="127" actId="1036"/>
          <ac:picMkLst>
            <pc:docMk/>
            <pc:sldMk cId="884383576" sldId="259"/>
            <ac:picMk id="2050" creationId="{BE635D8B-B5C2-42C9-7930-224DD75886A7}"/>
          </ac:picMkLst>
        </pc:picChg>
        <pc:picChg chg="add mod">
          <ac:chgData name="Zuzana Kříhová" userId="7d41808c-390e-40c2-bd93-53b0af250f83" providerId="ADAL" clId="{8A73C8EF-4FBD-427E-B7D6-34F71D60BEFD}" dt="2026-03-04T21:10:47.896" v="143" actId="14100"/>
          <ac:picMkLst>
            <pc:docMk/>
            <pc:sldMk cId="884383576" sldId="259"/>
            <ac:picMk id="2052" creationId="{0510B365-9EEB-BC9F-B94D-A9E1E9697CE5}"/>
          </ac:picMkLst>
        </pc:picChg>
      </pc:sldChg>
      <pc:sldChg chg="modSp mod">
        <pc:chgData name="Zuzana Kříhová" userId="7d41808c-390e-40c2-bd93-53b0af250f83" providerId="ADAL" clId="{8A73C8EF-4FBD-427E-B7D6-34F71D60BEFD}" dt="2026-03-04T21:16:43.417" v="201" actId="6549"/>
        <pc:sldMkLst>
          <pc:docMk/>
          <pc:sldMk cId="809802560" sldId="260"/>
        </pc:sldMkLst>
        <pc:spChg chg="mod">
          <ac:chgData name="Zuzana Kříhová" userId="7d41808c-390e-40c2-bd93-53b0af250f83" providerId="ADAL" clId="{8A73C8EF-4FBD-427E-B7D6-34F71D60BEFD}" dt="2026-03-04T21:15:37.798" v="190" actId="27636"/>
          <ac:spMkLst>
            <pc:docMk/>
            <pc:sldMk cId="809802560" sldId="260"/>
            <ac:spMk id="2" creationId="{F18BB6D4-D432-ED75-3445-8847385A7B50}"/>
          </ac:spMkLst>
        </pc:spChg>
        <pc:spChg chg="mod">
          <ac:chgData name="Zuzana Kříhová" userId="7d41808c-390e-40c2-bd93-53b0af250f83" providerId="ADAL" clId="{8A73C8EF-4FBD-427E-B7D6-34F71D60BEFD}" dt="2026-03-04T21:16:43.417" v="201" actId="6549"/>
          <ac:spMkLst>
            <pc:docMk/>
            <pc:sldMk cId="809802560" sldId="260"/>
            <ac:spMk id="3" creationId="{48CE5C08-C8FE-944B-5EEB-3B4B3D1E9724}"/>
          </ac:spMkLst>
        </pc:spChg>
        <pc:picChg chg="mod">
          <ac:chgData name="Zuzana Kříhová" userId="7d41808c-390e-40c2-bd93-53b0af250f83" providerId="ADAL" clId="{8A73C8EF-4FBD-427E-B7D6-34F71D60BEFD}" dt="2026-03-04T21:13:21.250" v="174" actId="1076"/>
          <ac:picMkLst>
            <pc:docMk/>
            <pc:sldMk cId="809802560" sldId="260"/>
            <ac:picMk id="5" creationId="{3F67FBCB-CFC3-9315-B0D0-7D1E766B0BA6}"/>
          </ac:picMkLst>
        </pc:picChg>
      </pc:sldChg>
      <pc:sldChg chg="modSp mod">
        <pc:chgData name="Zuzana Kříhová" userId="7d41808c-390e-40c2-bd93-53b0af250f83" providerId="ADAL" clId="{8A73C8EF-4FBD-427E-B7D6-34F71D60BEFD}" dt="2026-03-05T05:26:16.205" v="222" actId="14100"/>
        <pc:sldMkLst>
          <pc:docMk/>
          <pc:sldMk cId="3458241422" sldId="263"/>
        </pc:sldMkLst>
        <pc:spChg chg="mod">
          <ac:chgData name="Zuzana Kříhová" userId="7d41808c-390e-40c2-bd93-53b0af250f83" providerId="ADAL" clId="{8A73C8EF-4FBD-427E-B7D6-34F71D60BEFD}" dt="2026-03-05T05:26:16.205" v="222" actId="14100"/>
          <ac:spMkLst>
            <pc:docMk/>
            <pc:sldMk cId="3458241422" sldId="263"/>
            <ac:spMk id="3" creationId="{00000000-0000-0000-0000-000000000000}"/>
          </ac:spMkLst>
        </pc:spChg>
      </pc:sldChg>
      <pc:sldChg chg="modSp mod">
        <pc:chgData name="Zuzana Kříhová" userId="7d41808c-390e-40c2-bd93-53b0af250f83" providerId="ADAL" clId="{8A73C8EF-4FBD-427E-B7D6-34F71D60BEFD}" dt="2026-03-05T05:35:07.189" v="241" actId="255"/>
        <pc:sldMkLst>
          <pc:docMk/>
          <pc:sldMk cId="1777886453" sldId="266"/>
        </pc:sldMkLst>
        <pc:spChg chg="mod">
          <ac:chgData name="Zuzana Kříhová" userId="7d41808c-390e-40c2-bd93-53b0af250f83" providerId="ADAL" clId="{8A73C8EF-4FBD-427E-B7D6-34F71D60BEFD}" dt="2026-03-05T05:32:36.066" v="236" actId="255"/>
          <ac:spMkLst>
            <pc:docMk/>
            <pc:sldMk cId="1777886453" sldId="266"/>
            <ac:spMk id="2" creationId="{00000000-0000-0000-0000-000000000000}"/>
          </ac:spMkLst>
        </pc:spChg>
        <pc:spChg chg="mod">
          <ac:chgData name="Zuzana Kříhová" userId="7d41808c-390e-40c2-bd93-53b0af250f83" providerId="ADAL" clId="{8A73C8EF-4FBD-427E-B7D6-34F71D60BEFD}" dt="2026-03-05T05:35:07.189" v="241" actId="255"/>
          <ac:spMkLst>
            <pc:docMk/>
            <pc:sldMk cId="1777886453" sldId="266"/>
            <ac:spMk id="3" creationId="{00000000-0000-0000-0000-000000000000}"/>
          </ac:spMkLst>
        </pc:spChg>
      </pc:sldChg>
      <pc:sldChg chg="modSp mod">
        <pc:chgData name="Zuzana Kříhová" userId="7d41808c-390e-40c2-bd93-53b0af250f83" providerId="ADAL" clId="{8A73C8EF-4FBD-427E-B7D6-34F71D60BEFD}" dt="2026-03-05T05:36:21.266" v="262" actId="115"/>
        <pc:sldMkLst>
          <pc:docMk/>
          <pc:sldMk cId="3312162680" sldId="267"/>
        </pc:sldMkLst>
        <pc:spChg chg="mod">
          <ac:chgData name="Zuzana Kříhová" userId="7d41808c-390e-40c2-bd93-53b0af250f83" providerId="ADAL" clId="{8A73C8EF-4FBD-427E-B7D6-34F71D60BEFD}" dt="2026-03-05T05:36:03.003" v="259" actId="13926"/>
          <ac:spMkLst>
            <pc:docMk/>
            <pc:sldMk cId="3312162680" sldId="267"/>
            <ac:spMk id="2" creationId="{00000000-0000-0000-0000-000000000000}"/>
          </ac:spMkLst>
        </pc:spChg>
        <pc:spChg chg="mod">
          <ac:chgData name="Zuzana Kříhová" userId="7d41808c-390e-40c2-bd93-53b0af250f83" providerId="ADAL" clId="{8A73C8EF-4FBD-427E-B7D6-34F71D60BEFD}" dt="2026-03-05T05:36:21.266" v="262" actId="115"/>
          <ac:spMkLst>
            <pc:docMk/>
            <pc:sldMk cId="3312162680" sldId="267"/>
            <ac:spMk id="3" creationId="{00000000-0000-0000-0000-000000000000}"/>
          </ac:spMkLst>
        </pc:spChg>
        <pc:picChg chg="mod">
          <ac:chgData name="Zuzana Kříhová" userId="7d41808c-390e-40c2-bd93-53b0af250f83" providerId="ADAL" clId="{8A73C8EF-4FBD-427E-B7D6-34F71D60BEFD}" dt="2026-03-05T05:35:21.644" v="244" actId="1076"/>
          <ac:picMkLst>
            <pc:docMk/>
            <pc:sldMk cId="3312162680" sldId="267"/>
            <ac:picMk id="6" creationId="{00000000-0000-0000-0000-000000000000}"/>
          </ac:picMkLst>
        </pc:picChg>
      </pc:sldChg>
      <pc:sldChg chg="modSp mod">
        <pc:chgData name="Zuzana Kříhová" userId="7d41808c-390e-40c2-bd93-53b0af250f83" providerId="ADAL" clId="{8A73C8EF-4FBD-427E-B7D6-34F71D60BEFD}" dt="2026-03-05T05:39:42.120" v="301" actId="115"/>
        <pc:sldMkLst>
          <pc:docMk/>
          <pc:sldMk cId="753681547" sldId="268"/>
        </pc:sldMkLst>
        <pc:spChg chg="mod">
          <ac:chgData name="Zuzana Kříhová" userId="7d41808c-390e-40c2-bd93-53b0af250f83" providerId="ADAL" clId="{8A73C8EF-4FBD-427E-B7D6-34F71D60BEFD}" dt="2026-03-05T05:38:58.139" v="283" actId="255"/>
          <ac:spMkLst>
            <pc:docMk/>
            <pc:sldMk cId="753681547" sldId="268"/>
            <ac:spMk id="2" creationId="{00000000-0000-0000-0000-000000000000}"/>
          </ac:spMkLst>
        </pc:spChg>
        <pc:spChg chg="mod">
          <ac:chgData name="Zuzana Kříhová" userId="7d41808c-390e-40c2-bd93-53b0af250f83" providerId="ADAL" clId="{8A73C8EF-4FBD-427E-B7D6-34F71D60BEFD}" dt="2026-03-05T05:39:42.120" v="301" actId="115"/>
          <ac:spMkLst>
            <pc:docMk/>
            <pc:sldMk cId="753681547" sldId="268"/>
            <ac:spMk id="3" creationId="{00000000-0000-0000-0000-000000000000}"/>
          </ac:spMkLst>
        </pc:spChg>
        <pc:picChg chg="mod">
          <ac:chgData name="Zuzana Kříhová" userId="7d41808c-390e-40c2-bd93-53b0af250f83" providerId="ADAL" clId="{8A73C8EF-4FBD-427E-B7D6-34F71D60BEFD}" dt="2026-03-05T05:37:39.682" v="264" actId="14100"/>
          <ac:picMkLst>
            <pc:docMk/>
            <pc:sldMk cId="753681547" sldId="268"/>
            <ac:picMk id="8" creationId="{578A2C37-645C-7E3F-31D5-9848B5BF8BA4}"/>
          </ac:picMkLst>
        </pc:picChg>
      </pc:sldChg>
      <pc:sldChg chg="modSp mod">
        <pc:chgData name="Zuzana Kříhová" userId="7d41808c-390e-40c2-bd93-53b0af250f83" providerId="ADAL" clId="{8A73C8EF-4FBD-427E-B7D6-34F71D60BEFD}" dt="2026-03-05T05:40:25.194" v="309" actId="27636"/>
        <pc:sldMkLst>
          <pc:docMk/>
          <pc:sldMk cId="4059458516" sldId="269"/>
        </pc:sldMkLst>
        <pc:spChg chg="mod">
          <ac:chgData name="Zuzana Kříhová" userId="7d41808c-390e-40c2-bd93-53b0af250f83" providerId="ADAL" clId="{8A73C8EF-4FBD-427E-B7D6-34F71D60BEFD}" dt="2026-03-05T05:40:16.692" v="306" actId="255"/>
          <ac:spMkLst>
            <pc:docMk/>
            <pc:sldMk cId="4059458516" sldId="269"/>
            <ac:spMk id="2" creationId="{00000000-0000-0000-0000-000000000000}"/>
          </ac:spMkLst>
        </pc:spChg>
        <pc:spChg chg="mod">
          <ac:chgData name="Zuzana Kříhová" userId="7d41808c-390e-40c2-bd93-53b0af250f83" providerId="ADAL" clId="{8A73C8EF-4FBD-427E-B7D6-34F71D60BEFD}" dt="2026-03-05T05:40:25.194" v="309" actId="27636"/>
          <ac:spMkLst>
            <pc:docMk/>
            <pc:sldMk cId="4059458516" sldId="269"/>
            <ac:spMk id="3" creationId="{00000000-0000-0000-0000-000000000000}"/>
          </ac:spMkLst>
        </pc:spChg>
      </pc:sldChg>
      <pc:sldChg chg="modSp mod">
        <pc:chgData name="Zuzana Kříhová" userId="7d41808c-390e-40c2-bd93-53b0af250f83" providerId="ADAL" clId="{8A73C8EF-4FBD-427E-B7D6-34F71D60BEFD}" dt="2026-03-05T05:45:37.745" v="385" actId="20577"/>
        <pc:sldMkLst>
          <pc:docMk/>
          <pc:sldMk cId="2881033516" sldId="270"/>
        </pc:sldMkLst>
        <pc:spChg chg="mod">
          <ac:chgData name="Zuzana Kříhová" userId="7d41808c-390e-40c2-bd93-53b0af250f83" providerId="ADAL" clId="{8A73C8EF-4FBD-427E-B7D6-34F71D60BEFD}" dt="2026-03-05T05:43:16.728" v="323" actId="255"/>
          <ac:spMkLst>
            <pc:docMk/>
            <pc:sldMk cId="2881033516" sldId="270"/>
            <ac:spMk id="2" creationId="{00000000-0000-0000-0000-000000000000}"/>
          </ac:spMkLst>
        </pc:spChg>
        <pc:spChg chg="mod">
          <ac:chgData name="Zuzana Kříhová" userId="7d41808c-390e-40c2-bd93-53b0af250f83" providerId="ADAL" clId="{8A73C8EF-4FBD-427E-B7D6-34F71D60BEFD}" dt="2026-03-05T05:45:37.745" v="385" actId="20577"/>
          <ac:spMkLst>
            <pc:docMk/>
            <pc:sldMk cId="2881033516" sldId="270"/>
            <ac:spMk id="3" creationId="{00000000-0000-0000-0000-000000000000}"/>
          </ac:spMkLst>
        </pc:spChg>
        <pc:picChg chg="mod">
          <ac:chgData name="Zuzana Kříhová" userId="7d41808c-390e-40c2-bd93-53b0af250f83" providerId="ADAL" clId="{8A73C8EF-4FBD-427E-B7D6-34F71D60BEFD}" dt="2026-03-05T05:40:51.914" v="311" actId="14100"/>
          <ac:picMkLst>
            <pc:docMk/>
            <pc:sldMk cId="2881033516" sldId="270"/>
            <ac:picMk id="5" creationId="{619DFBB0-E9BD-EF15-1D45-6A7889BDC08C}"/>
          </ac:picMkLst>
        </pc:picChg>
      </pc:sldChg>
      <pc:sldChg chg="modSp mod">
        <pc:chgData name="Zuzana Kříhová" userId="7d41808c-390e-40c2-bd93-53b0af250f83" providerId="ADAL" clId="{8A73C8EF-4FBD-427E-B7D6-34F71D60BEFD}" dt="2026-03-05T05:49:23.838" v="440" actId="20577"/>
        <pc:sldMkLst>
          <pc:docMk/>
          <pc:sldMk cId="4159093226" sldId="271"/>
        </pc:sldMkLst>
        <pc:spChg chg="mod">
          <ac:chgData name="Zuzana Kříhová" userId="7d41808c-390e-40c2-bd93-53b0af250f83" providerId="ADAL" clId="{8A73C8EF-4FBD-427E-B7D6-34F71D60BEFD}" dt="2026-03-05T05:48:53.916" v="430" actId="255"/>
          <ac:spMkLst>
            <pc:docMk/>
            <pc:sldMk cId="4159093226" sldId="271"/>
            <ac:spMk id="2" creationId="{00000000-0000-0000-0000-000000000000}"/>
          </ac:spMkLst>
        </pc:spChg>
        <pc:spChg chg="mod">
          <ac:chgData name="Zuzana Kříhová" userId="7d41808c-390e-40c2-bd93-53b0af250f83" providerId="ADAL" clId="{8A73C8EF-4FBD-427E-B7D6-34F71D60BEFD}" dt="2026-03-05T05:49:23.838" v="440" actId="20577"/>
          <ac:spMkLst>
            <pc:docMk/>
            <pc:sldMk cId="4159093226" sldId="271"/>
            <ac:spMk id="3" creationId="{00000000-0000-0000-0000-000000000000}"/>
          </ac:spMkLst>
        </pc:spChg>
        <pc:picChg chg="mod">
          <ac:chgData name="Zuzana Kříhová" userId="7d41808c-390e-40c2-bd93-53b0af250f83" providerId="ADAL" clId="{8A73C8EF-4FBD-427E-B7D6-34F71D60BEFD}" dt="2026-03-05T05:46:09.426" v="386" actId="1076"/>
          <ac:picMkLst>
            <pc:docMk/>
            <pc:sldMk cId="4159093226" sldId="271"/>
            <ac:picMk id="5" creationId="{2E25CF8D-A566-DFBA-408D-72E490DBE693}"/>
          </ac:picMkLst>
        </pc:picChg>
      </pc:sldChg>
      <pc:sldChg chg="modSp mod">
        <pc:chgData name="Zuzana Kříhová" userId="7d41808c-390e-40c2-bd93-53b0af250f83" providerId="ADAL" clId="{8A73C8EF-4FBD-427E-B7D6-34F71D60BEFD}" dt="2026-03-05T05:50:10.492" v="442" actId="255"/>
        <pc:sldMkLst>
          <pc:docMk/>
          <pc:sldMk cId="1041011544" sldId="272"/>
        </pc:sldMkLst>
        <pc:spChg chg="mod">
          <ac:chgData name="Zuzana Kříhová" userId="7d41808c-390e-40c2-bd93-53b0af250f83" providerId="ADAL" clId="{8A73C8EF-4FBD-427E-B7D6-34F71D60BEFD}" dt="2026-03-05T05:50:10.492" v="442" actId="255"/>
          <ac:spMkLst>
            <pc:docMk/>
            <pc:sldMk cId="1041011544" sldId="272"/>
            <ac:spMk id="3" creationId="{00000000-0000-0000-0000-000000000000}"/>
          </ac:spMkLst>
        </pc:spChg>
      </pc:sldChg>
      <pc:sldChg chg="modSp mod">
        <pc:chgData name="Zuzana Kříhová" userId="7d41808c-390e-40c2-bd93-53b0af250f83" providerId="ADAL" clId="{8A73C8EF-4FBD-427E-B7D6-34F71D60BEFD}" dt="2026-03-05T05:51:56.601" v="449" actId="255"/>
        <pc:sldMkLst>
          <pc:docMk/>
          <pc:sldMk cId="2013661122" sldId="273"/>
        </pc:sldMkLst>
        <pc:spChg chg="mod">
          <ac:chgData name="Zuzana Kříhová" userId="7d41808c-390e-40c2-bd93-53b0af250f83" providerId="ADAL" clId="{8A73C8EF-4FBD-427E-B7D6-34F71D60BEFD}" dt="2026-03-05T05:51:23.773" v="446"/>
          <ac:spMkLst>
            <pc:docMk/>
            <pc:sldMk cId="2013661122" sldId="273"/>
            <ac:spMk id="2" creationId="{00000000-0000-0000-0000-000000000000}"/>
          </ac:spMkLst>
        </pc:spChg>
        <pc:spChg chg="mod">
          <ac:chgData name="Zuzana Kříhová" userId="7d41808c-390e-40c2-bd93-53b0af250f83" providerId="ADAL" clId="{8A73C8EF-4FBD-427E-B7D6-34F71D60BEFD}" dt="2026-03-05T05:51:56.601" v="449" actId="255"/>
          <ac:spMkLst>
            <pc:docMk/>
            <pc:sldMk cId="2013661122" sldId="273"/>
            <ac:spMk id="3" creationId="{00000000-0000-0000-0000-000000000000}"/>
          </ac:spMkLst>
        </pc:spChg>
      </pc:sldChg>
      <pc:sldChg chg="modSp mod">
        <pc:chgData name="Zuzana Kříhová" userId="7d41808c-390e-40c2-bd93-53b0af250f83" providerId="ADAL" clId="{8A73C8EF-4FBD-427E-B7D6-34F71D60BEFD}" dt="2026-03-05T05:52:53.066" v="455" actId="255"/>
        <pc:sldMkLst>
          <pc:docMk/>
          <pc:sldMk cId="102989657" sldId="274"/>
        </pc:sldMkLst>
        <pc:spChg chg="mod">
          <ac:chgData name="Zuzana Kříhová" userId="7d41808c-390e-40c2-bd93-53b0af250f83" providerId="ADAL" clId="{8A73C8EF-4FBD-427E-B7D6-34F71D60BEFD}" dt="2026-03-05T05:52:53.066" v="455" actId="255"/>
          <ac:spMkLst>
            <pc:docMk/>
            <pc:sldMk cId="102989657" sldId="274"/>
            <ac:spMk id="3" creationId="{00000000-0000-0000-0000-000000000000}"/>
          </ac:spMkLst>
        </pc:spChg>
      </pc:sldChg>
      <pc:sldChg chg="new del">
        <pc:chgData name="Zuzana Kříhová" userId="7d41808c-390e-40c2-bd93-53b0af250f83" providerId="ADAL" clId="{8A73C8EF-4FBD-427E-B7D6-34F71D60BEFD}" dt="2026-03-04T21:03:01.419" v="128" actId="47"/>
        <pc:sldMkLst>
          <pc:docMk/>
          <pc:sldMk cId="4189769479" sldId="275"/>
        </pc:sldMkLst>
      </pc:sldChg>
      <pc:sldChg chg="addSp modSp new mod">
        <pc:chgData name="Zuzana Kříhová" userId="7d41808c-390e-40c2-bd93-53b0af250f83" providerId="ADAL" clId="{8A73C8EF-4FBD-427E-B7D6-34F71D60BEFD}" dt="2026-03-04T17:36:00.878" v="29"/>
        <pc:sldMkLst>
          <pc:docMk/>
          <pc:sldMk cId="2969870326" sldId="276"/>
        </pc:sldMkLst>
        <pc:spChg chg="add mod">
          <ac:chgData name="Zuzana Kříhová" userId="7d41808c-390e-40c2-bd93-53b0af250f83" providerId="ADAL" clId="{8A73C8EF-4FBD-427E-B7D6-34F71D60BEFD}" dt="2026-03-04T17:36:00.878" v="29"/>
          <ac:spMkLst>
            <pc:docMk/>
            <pc:sldMk cId="2969870326" sldId="276"/>
            <ac:spMk id="3" creationId="{86623A6F-0982-40CA-B37D-C9F6A88DDF13}"/>
          </ac:spMkLst>
        </pc:spChg>
      </pc:sldChg>
      <pc:sldChg chg="modSp new">
        <pc:chgData name="Zuzana Kříhová" userId="7d41808c-390e-40c2-bd93-53b0af250f83" providerId="ADAL" clId="{8A73C8EF-4FBD-427E-B7D6-34F71D60BEFD}" dt="2026-03-04T21:07:01.456" v="132"/>
        <pc:sldMkLst>
          <pc:docMk/>
          <pc:sldMk cId="1734561314" sldId="277"/>
        </pc:sldMkLst>
        <pc:spChg chg="mod">
          <ac:chgData name="Zuzana Kříhová" userId="7d41808c-390e-40c2-bd93-53b0af250f83" providerId="ADAL" clId="{8A73C8EF-4FBD-427E-B7D6-34F71D60BEFD}" dt="2026-03-04T21:07:01.456" v="132"/>
          <ac:spMkLst>
            <pc:docMk/>
            <pc:sldMk cId="1734561314" sldId="277"/>
            <ac:spMk id="3" creationId="{8D39B9DB-DAC4-20CE-49B6-B886C6B8EB49}"/>
          </ac:spMkLst>
        </pc:spChg>
      </pc:sldChg>
      <pc:sldChg chg="addSp modSp new mod">
        <pc:chgData name="Zuzana Kříhová" userId="7d41808c-390e-40c2-bd93-53b0af250f83" providerId="ADAL" clId="{8A73C8EF-4FBD-427E-B7D6-34F71D60BEFD}" dt="2026-03-05T05:25:30.656" v="221" actId="5793"/>
        <pc:sldMkLst>
          <pc:docMk/>
          <pc:sldMk cId="1495948901" sldId="278"/>
        </pc:sldMkLst>
        <pc:spChg chg="mod">
          <ac:chgData name="Zuzana Kříhová" userId="7d41808c-390e-40c2-bd93-53b0af250f83" providerId="ADAL" clId="{8A73C8EF-4FBD-427E-B7D6-34F71D60BEFD}" dt="2026-03-05T05:24:39.663" v="210" actId="14100"/>
          <ac:spMkLst>
            <pc:docMk/>
            <pc:sldMk cId="1495948901" sldId="278"/>
            <ac:spMk id="2" creationId="{FC7C32EE-A921-94D8-332F-055954D74352}"/>
          </ac:spMkLst>
        </pc:spChg>
        <pc:spChg chg="mod">
          <ac:chgData name="Zuzana Kříhová" userId="7d41808c-390e-40c2-bd93-53b0af250f83" providerId="ADAL" clId="{8A73C8EF-4FBD-427E-B7D6-34F71D60BEFD}" dt="2026-03-05T05:25:30.656" v="221" actId="5793"/>
          <ac:spMkLst>
            <pc:docMk/>
            <pc:sldMk cId="1495948901" sldId="278"/>
            <ac:spMk id="3" creationId="{84891B39-38A4-B2CC-E577-25D2B67B65E0}"/>
          </ac:spMkLst>
        </pc:spChg>
        <pc:spChg chg="add">
          <ac:chgData name="Zuzana Kříhová" userId="7d41808c-390e-40c2-bd93-53b0af250f83" providerId="ADAL" clId="{8A73C8EF-4FBD-427E-B7D6-34F71D60BEFD}" dt="2026-03-05T05:20:39.285" v="203"/>
          <ac:spMkLst>
            <pc:docMk/>
            <pc:sldMk cId="1495948901" sldId="278"/>
            <ac:spMk id="4" creationId="{110B1C9B-73B1-3774-32F8-517532AAA1D4}"/>
          </ac:spMkLst>
        </pc:spChg>
        <pc:spChg chg="add">
          <ac:chgData name="Zuzana Kříhová" userId="7d41808c-390e-40c2-bd93-53b0af250f83" providerId="ADAL" clId="{8A73C8EF-4FBD-427E-B7D6-34F71D60BEFD}" dt="2026-03-05T05:20:39.285" v="203"/>
          <ac:spMkLst>
            <pc:docMk/>
            <pc:sldMk cId="1495948901" sldId="278"/>
            <ac:spMk id="5" creationId="{BBA0525E-8A15-8EC9-883A-1A5EC08EA1CA}"/>
          </ac:spMkLst>
        </pc:spChg>
        <pc:spChg chg="add">
          <ac:chgData name="Zuzana Kříhová" userId="7d41808c-390e-40c2-bd93-53b0af250f83" providerId="ADAL" clId="{8A73C8EF-4FBD-427E-B7D6-34F71D60BEFD}" dt="2026-03-05T05:20:39.285" v="203"/>
          <ac:spMkLst>
            <pc:docMk/>
            <pc:sldMk cId="1495948901" sldId="278"/>
            <ac:spMk id="6" creationId="{E34B3BFE-6627-CA85-B397-5408FFB3155A}"/>
          </ac:spMkLst>
        </pc:spChg>
        <pc:spChg chg="add">
          <ac:chgData name="Zuzana Kříhová" userId="7d41808c-390e-40c2-bd93-53b0af250f83" providerId="ADAL" clId="{8A73C8EF-4FBD-427E-B7D6-34F71D60BEFD}" dt="2026-03-05T05:20:39.285" v="203"/>
          <ac:spMkLst>
            <pc:docMk/>
            <pc:sldMk cId="1495948901" sldId="278"/>
            <ac:spMk id="7" creationId="{97CECE80-52E7-2671-8CC7-0D407E4B062F}"/>
          </ac:spMkLst>
        </pc:spChg>
        <pc:spChg chg="add">
          <ac:chgData name="Zuzana Kříhová" userId="7d41808c-390e-40c2-bd93-53b0af250f83" providerId="ADAL" clId="{8A73C8EF-4FBD-427E-B7D6-34F71D60BEFD}" dt="2026-03-05T05:20:39.285" v="203"/>
          <ac:spMkLst>
            <pc:docMk/>
            <pc:sldMk cId="1495948901" sldId="278"/>
            <ac:spMk id="8" creationId="{44BCAF6B-8099-5B49-1D47-215DA9247062}"/>
          </ac:spMkLst>
        </pc:spChg>
        <pc:spChg chg="add">
          <ac:chgData name="Zuzana Kříhová" userId="7d41808c-390e-40c2-bd93-53b0af250f83" providerId="ADAL" clId="{8A73C8EF-4FBD-427E-B7D6-34F71D60BEFD}" dt="2026-03-05T05:20:39.285" v="203"/>
          <ac:spMkLst>
            <pc:docMk/>
            <pc:sldMk cId="1495948901" sldId="278"/>
            <ac:spMk id="9" creationId="{D4C99E56-F33E-21C6-CD60-24F22A785E8B}"/>
          </ac:spMkLst>
        </pc:spChg>
        <pc:spChg chg="add">
          <ac:chgData name="Zuzana Kříhová" userId="7d41808c-390e-40c2-bd93-53b0af250f83" providerId="ADAL" clId="{8A73C8EF-4FBD-427E-B7D6-34F71D60BEFD}" dt="2026-03-05T05:20:39.285" v="203"/>
          <ac:spMkLst>
            <pc:docMk/>
            <pc:sldMk cId="1495948901" sldId="278"/>
            <ac:spMk id="10" creationId="{D8A149CF-243F-D0C9-7E45-C6B1BADBC472}"/>
          </ac:spMkLst>
        </pc:spChg>
        <pc:spChg chg="add">
          <ac:chgData name="Zuzana Kříhová" userId="7d41808c-390e-40c2-bd93-53b0af250f83" providerId="ADAL" clId="{8A73C8EF-4FBD-427E-B7D6-34F71D60BEFD}" dt="2026-03-05T05:20:39.285" v="203"/>
          <ac:spMkLst>
            <pc:docMk/>
            <pc:sldMk cId="1495948901" sldId="278"/>
            <ac:spMk id="11" creationId="{D7618779-0B41-6376-F191-754EDFFB2613}"/>
          </ac:spMkLst>
        </pc:spChg>
        <pc:spChg chg="add">
          <ac:chgData name="Zuzana Kříhová" userId="7d41808c-390e-40c2-bd93-53b0af250f83" providerId="ADAL" clId="{8A73C8EF-4FBD-427E-B7D6-34F71D60BEFD}" dt="2026-03-05T05:20:39.285" v="203"/>
          <ac:spMkLst>
            <pc:docMk/>
            <pc:sldMk cId="1495948901" sldId="278"/>
            <ac:spMk id="12" creationId="{EE38687B-F872-F8A3-A64B-87FCF8000E9D}"/>
          </ac:spMkLst>
        </pc:spChg>
        <pc:spChg chg="add">
          <ac:chgData name="Zuzana Kříhová" userId="7d41808c-390e-40c2-bd93-53b0af250f83" providerId="ADAL" clId="{8A73C8EF-4FBD-427E-B7D6-34F71D60BEFD}" dt="2026-03-05T05:20:39.285" v="203"/>
          <ac:spMkLst>
            <pc:docMk/>
            <pc:sldMk cId="1495948901" sldId="278"/>
            <ac:spMk id="14" creationId="{CE4A792A-5249-E90D-21DF-19F32D82B5E0}"/>
          </ac:spMkLst>
        </pc:spChg>
        <pc:picChg chg="add mod">
          <ac:chgData name="Zuzana Kříhová" userId="7d41808c-390e-40c2-bd93-53b0af250f83" providerId="ADAL" clId="{8A73C8EF-4FBD-427E-B7D6-34F71D60BEFD}" dt="2026-03-05T05:25:08.298" v="217" actId="14100"/>
          <ac:picMkLst>
            <pc:docMk/>
            <pc:sldMk cId="1495948901" sldId="278"/>
            <ac:picMk id="4109" creationId="{44F3FAC3-9307-436D-9106-70FFB9DDCAA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openlibrary.org/books/OL16851615M/The_diary_of_H._M._the_Shah_of_Persia?utm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079862-8465-6FBE-8476-4468DC292D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Sijáhat</a:t>
            </a:r>
            <a:r>
              <a:rPr lang="cs-CZ" dirty="0"/>
              <a:t> </a:t>
            </a:r>
            <a:r>
              <a:rPr lang="cs-CZ" dirty="0" err="1"/>
              <a:t>náme</a:t>
            </a:r>
            <a:r>
              <a:rPr lang="cs-CZ" dirty="0"/>
              <a:t> a </a:t>
            </a:r>
            <a:r>
              <a:rPr lang="cs-CZ" dirty="0" err="1"/>
              <a:t>Hadzi</a:t>
            </a:r>
            <a:r>
              <a:rPr lang="cs-CZ" dirty="0"/>
              <a:t> baba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ED6CD65-546B-B64C-82C1-57DC26A301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 descr="Obsah obrázku kresba, skica, ilustrace, Perokresba&#10;&#10;Popis byl vytvořen automaticky">
            <a:extLst>
              <a:ext uri="{FF2B5EF4-FFF2-40B4-BE49-F238E27FC236}">
                <a16:creationId xmlns:a16="http://schemas.microsoft.com/office/drawing/2014/main" id="{6C14761A-138F-3A20-A32A-2A69C6F08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4630" y="3449702"/>
            <a:ext cx="1852168" cy="276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921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87D9197-4A85-4276-8FC4-67873E207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Freeform 10">
            <a:extLst>
              <a:ext uri="{FF2B5EF4-FFF2-40B4-BE49-F238E27FC236}">
                <a16:creationId xmlns:a16="http://schemas.microsoft.com/office/drawing/2014/main" id="{01B5B487-A1DE-47E1-B06D-F13BBCCA7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5920" y="142241"/>
            <a:ext cx="7823200" cy="741679"/>
          </a:xfrm>
        </p:spPr>
        <p:txBody>
          <a:bodyPr>
            <a:normAutofit fontScale="90000"/>
          </a:bodyPr>
          <a:lstStyle/>
          <a:p>
            <a:r>
              <a:rPr lang="cs-CZ" sz="2700" b="1" i="1" u="sng" dirty="0" err="1"/>
              <a:t>Hádží</a:t>
            </a:r>
            <a:r>
              <a:rPr lang="cs-CZ" sz="2700" b="1" i="1" u="sng" dirty="0"/>
              <a:t> </a:t>
            </a:r>
            <a:r>
              <a:rPr lang="cs-CZ" sz="2700" b="1" i="1" u="sng" dirty="0" err="1"/>
              <a:t>Bábá</a:t>
            </a:r>
            <a:r>
              <a:rPr lang="cs-CZ" sz="2700" b="1" i="1" u="sng" dirty="0"/>
              <a:t> z </a:t>
            </a:r>
            <a:r>
              <a:rPr lang="cs-CZ" sz="2700" b="1" i="1" u="sng" dirty="0" err="1"/>
              <a:t>Esfahánu</a:t>
            </a:r>
            <a:r>
              <a:rPr lang="cs-CZ" sz="2700" b="1" i="1" u="sng" dirty="0"/>
              <a:t>  - </a:t>
            </a:r>
            <a:r>
              <a:rPr lang="cs-CZ" sz="2700" b="1" i="1" u="sng" dirty="0" err="1">
                <a:solidFill>
                  <a:srgbClr val="000000"/>
                </a:solidFill>
              </a:rPr>
              <a:t>The</a:t>
            </a:r>
            <a:r>
              <a:rPr lang="cs-CZ" sz="2700" b="1" i="1" u="sng" dirty="0">
                <a:solidFill>
                  <a:srgbClr val="000000"/>
                </a:solidFill>
              </a:rPr>
              <a:t> </a:t>
            </a:r>
            <a:r>
              <a:rPr lang="cs-CZ" sz="2700" b="1" i="1" u="sng" dirty="0" err="1">
                <a:solidFill>
                  <a:srgbClr val="000000"/>
                </a:solidFill>
              </a:rPr>
              <a:t>Adventures</a:t>
            </a:r>
            <a:r>
              <a:rPr lang="cs-CZ" sz="2700" b="1" i="1" u="sng" dirty="0">
                <a:solidFill>
                  <a:srgbClr val="000000"/>
                </a:solidFill>
              </a:rPr>
              <a:t> </a:t>
            </a:r>
            <a:r>
              <a:rPr lang="cs-CZ" sz="2700" b="1" i="1" u="sng" dirty="0" err="1">
                <a:solidFill>
                  <a:srgbClr val="000000"/>
                </a:solidFill>
              </a:rPr>
              <a:t>of</a:t>
            </a:r>
            <a:r>
              <a:rPr lang="cs-CZ" sz="2700" b="1" i="1" u="sng" dirty="0">
                <a:solidFill>
                  <a:srgbClr val="000000"/>
                </a:solidFill>
              </a:rPr>
              <a:t> </a:t>
            </a:r>
            <a:r>
              <a:rPr lang="cs-CZ" sz="2700" b="1" i="1" u="sng" dirty="0" err="1">
                <a:solidFill>
                  <a:srgbClr val="000000"/>
                </a:solidFill>
              </a:rPr>
              <a:t>Hajji</a:t>
            </a:r>
            <a:r>
              <a:rPr lang="cs-CZ" sz="2700" b="1" i="1" u="sng" dirty="0">
                <a:solidFill>
                  <a:srgbClr val="000000"/>
                </a:solidFill>
              </a:rPr>
              <a:t> Baba </a:t>
            </a:r>
            <a:r>
              <a:rPr lang="cs-CZ" sz="2700" b="1" i="1" u="sng" dirty="0" err="1">
                <a:solidFill>
                  <a:srgbClr val="000000"/>
                </a:solidFill>
              </a:rPr>
              <a:t>of</a:t>
            </a:r>
            <a:r>
              <a:rPr lang="cs-CZ" sz="2700" b="1" i="1" u="sng" dirty="0">
                <a:solidFill>
                  <a:srgbClr val="000000"/>
                </a:solidFill>
              </a:rPr>
              <a:t> </a:t>
            </a:r>
            <a:r>
              <a:rPr lang="cs-CZ" sz="2700" b="1" i="1" u="sng" dirty="0" err="1">
                <a:solidFill>
                  <a:srgbClr val="000000"/>
                </a:solidFill>
              </a:rPr>
              <a:t>Ispahan</a:t>
            </a:r>
            <a:r>
              <a:rPr lang="cs-CZ" sz="2700" b="1" u="sng" dirty="0">
                <a:solidFill>
                  <a:srgbClr val="000000"/>
                </a:solidFill>
              </a:rPr>
              <a:t> (1824</a:t>
            </a:r>
            <a:r>
              <a:rPr lang="cs-CZ" sz="2700" dirty="0">
                <a:solidFill>
                  <a:srgbClr val="000000"/>
                </a:solidFill>
              </a:rPr>
              <a:t>)</a:t>
            </a:r>
            <a:br>
              <a:rPr lang="cs-CZ" sz="2700" dirty="0">
                <a:solidFill>
                  <a:srgbClr val="000000"/>
                </a:solidFill>
              </a:rPr>
            </a:br>
            <a:br>
              <a:rPr lang="cs-CZ" sz="3600" dirty="0"/>
            </a:br>
            <a:endParaRPr lang="cs-CZ" sz="3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E45AF6B-4F42-45F1-A22C-AF0FCA898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9857" y="1132113"/>
            <a:ext cx="8450943" cy="5583646"/>
          </a:xfrm>
        </p:spPr>
        <p:txBody>
          <a:bodyPr>
            <a:noAutofit/>
          </a:bodyPr>
          <a:lstStyle/>
          <a:p>
            <a:r>
              <a:rPr lang="cs-CZ" sz="1800" b="1" dirty="0"/>
              <a:t>James </a:t>
            </a:r>
            <a:r>
              <a:rPr lang="cs-CZ" sz="1800" b="1" dirty="0" err="1"/>
              <a:t>Justinian</a:t>
            </a:r>
            <a:r>
              <a:rPr lang="cs-CZ" sz="1800" b="1" dirty="0"/>
              <a:t> </a:t>
            </a:r>
            <a:r>
              <a:rPr lang="cs-CZ" sz="1800" b="1" dirty="0" err="1"/>
              <a:t>Morier</a:t>
            </a:r>
            <a:br>
              <a:rPr lang="cs-CZ" sz="1800" dirty="0"/>
            </a:br>
            <a:r>
              <a:rPr lang="cs-CZ" sz="1800" dirty="0"/>
              <a:t>britský diplomat a spisovatel</a:t>
            </a:r>
          </a:p>
          <a:p>
            <a:r>
              <a:rPr lang="cs-CZ" sz="1800" dirty="0"/>
              <a:t>• působil v Persii jako diplomat</a:t>
            </a:r>
            <a:br>
              <a:rPr lang="cs-CZ" sz="1800" dirty="0"/>
            </a:br>
            <a:r>
              <a:rPr lang="cs-CZ" sz="1800" dirty="0"/>
              <a:t>• spolupracoval s perským vyslancem v Londýně </a:t>
            </a:r>
            <a:r>
              <a:rPr lang="cs-CZ" sz="1800" b="1" dirty="0" err="1"/>
              <a:t>Mírzá</a:t>
            </a:r>
            <a:r>
              <a:rPr lang="cs-CZ" sz="1800" b="1" dirty="0"/>
              <a:t> </a:t>
            </a:r>
            <a:r>
              <a:rPr lang="cs-CZ" sz="1800" b="1" dirty="0" err="1"/>
              <a:t>Abol</a:t>
            </a:r>
            <a:r>
              <a:rPr lang="cs-CZ" sz="1800" b="1" dirty="0"/>
              <a:t> Hasan Chánem</a:t>
            </a:r>
            <a:endParaRPr lang="cs-CZ" sz="1800" dirty="0"/>
          </a:p>
          <a:p>
            <a:r>
              <a:rPr lang="cs-CZ" sz="1800" dirty="0" err="1"/>
              <a:t>Morierovy</a:t>
            </a:r>
            <a:r>
              <a:rPr lang="cs-CZ" sz="1800" dirty="0"/>
              <a:t> cestopisy o Íránu:</a:t>
            </a:r>
            <a:br>
              <a:rPr lang="cs-CZ" sz="1800" dirty="0"/>
            </a:br>
            <a:r>
              <a:rPr lang="cs-CZ" sz="1800" b="1" dirty="0"/>
              <a:t>A </a:t>
            </a:r>
            <a:r>
              <a:rPr lang="cs-CZ" sz="1800" b="1" dirty="0" err="1"/>
              <a:t>Journey</a:t>
            </a:r>
            <a:r>
              <a:rPr lang="cs-CZ" sz="1800" b="1" dirty="0"/>
              <a:t> </a:t>
            </a:r>
            <a:r>
              <a:rPr lang="cs-CZ" sz="1800" b="1" dirty="0" err="1"/>
              <a:t>through</a:t>
            </a:r>
            <a:r>
              <a:rPr lang="cs-CZ" sz="1800" b="1" dirty="0"/>
              <a:t> </a:t>
            </a:r>
            <a:r>
              <a:rPr lang="cs-CZ" sz="1800" b="1" dirty="0" err="1"/>
              <a:t>Iran</a:t>
            </a:r>
            <a:r>
              <a:rPr lang="cs-CZ" sz="1800" b="1" dirty="0"/>
              <a:t>, </a:t>
            </a:r>
            <a:r>
              <a:rPr lang="cs-CZ" sz="1800" b="1" dirty="0" err="1"/>
              <a:t>Armenia</a:t>
            </a:r>
            <a:r>
              <a:rPr lang="cs-CZ" sz="1800" b="1" dirty="0"/>
              <a:t> and </a:t>
            </a:r>
            <a:r>
              <a:rPr lang="cs-CZ" sz="1800" b="1" dirty="0" err="1"/>
              <a:t>Asia</a:t>
            </a:r>
            <a:r>
              <a:rPr lang="cs-CZ" sz="1800" b="1" dirty="0"/>
              <a:t> Minor to </a:t>
            </a:r>
            <a:r>
              <a:rPr lang="cs-CZ" sz="1800" b="1" dirty="0" err="1"/>
              <a:t>Constantinople</a:t>
            </a:r>
            <a:r>
              <a:rPr lang="cs-CZ" sz="1800" b="1" dirty="0"/>
              <a:t> (1808–1809)</a:t>
            </a:r>
            <a:br>
              <a:rPr lang="cs-CZ" sz="1800" b="1" dirty="0"/>
            </a:br>
            <a:r>
              <a:rPr lang="cs-CZ" sz="1800" b="1" dirty="0"/>
              <a:t>A Second </a:t>
            </a:r>
            <a:r>
              <a:rPr lang="cs-CZ" sz="1800" b="1" dirty="0" err="1"/>
              <a:t>Journey</a:t>
            </a:r>
            <a:r>
              <a:rPr lang="cs-CZ" sz="1800" b="1" dirty="0"/>
              <a:t> </a:t>
            </a:r>
            <a:r>
              <a:rPr lang="cs-CZ" sz="1800" b="1" dirty="0" err="1"/>
              <a:t>through</a:t>
            </a:r>
            <a:r>
              <a:rPr lang="cs-CZ" sz="1800" b="1" dirty="0"/>
              <a:t> </a:t>
            </a:r>
            <a:r>
              <a:rPr lang="cs-CZ" sz="1800" b="1" dirty="0" err="1"/>
              <a:t>Iran</a:t>
            </a:r>
            <a:r>
              <a:rPr lang="cs-CZ" sz="1800" b="1" dirty="0"/>
              <a:t> to </a:t>
            </a:r>
            <a:r>
              <a:rPr lang="cs-CZ" sz="1800" b="1" dirty="0" err="1"/>
              <a:t>Constantinople</a:t>
            </a:r>
            <a:r>
              <a:rPr lang="cs-CZ" sz="1800" b="1" dirty="0"/>
              <a:t> (1810–1816)</a:t>
            </a:r>
          </a:p>
          <a:p>
            <a:r>
              <a:rPr lang="cs-CZ" sz="1800" dirty="0"/>
              <a:t>Román </a:t>
            </a:r>
            <a:r>
              <a:rPr lang="cs-CZ" sz="1800" b="1" dirty="0"/>
              <a:t>Hadži Bába z Isfahánu</a:t>
            </a:r>
          </a:p>
          <a:p>
            <a:r>
              <a:rPr lang="cs-CZ" sz="1800" dirty="0"/>
              <a:t>• satirické líčení perské společnosti období </a:t>
            </a:r>
            <a:r>
              <a:rPr lang="cs-CZ" sz="1800" dirty="0" err="1"/>
              <a:t>Qádžárovců</a:t>
            </a:r>
            <a:br>
              <a:rPr lang="cs-CZ" sz="1800" dirty="0"/>
            </a:br>
            <a:r>
              <a:rPr lang="cs-CZ" sz="1800" dirty="0"/>
              <a:t>• dobrodružný příběh plný převleků, podvodů a cest</a:t>
            </a:r>
            <a:br>
              <a:rPr lang="cs-CZ" sz="1800" dirty="0"/>
            </a:br>
            <a:r>
              <a:rPr lang="cs-CZ" sz="1800" dirty="0"/>
              <a:t>• výrazná </a:t>
            </a:r>
            <a:r>
              <a:rPr lang="cs-CZ" sz="1800" b="1" dirty="0"/>
              <a:t>typizace postav a schematičnost děje</a:t>
            </a:r>
            <a:br>
              <a:rPr lang="cs-CZ" sz="1800" dirty="0"/>
            </a:br>
            <a:r>
              <a:rPr lang="cs-CZ" sz="1800" dirty="0"/>
              <a:t>• dlouhodobá debata o tom, </a:t>
            </a:r>
            <a:r>
              <a:rPr lang="cs-CZ" sz="1800" b="1" dirty="0"/>
              <a:t>nakolik autor využil perské vyprávění či pomoc perských spolupracovníků</a:t>
            </a:r>
            <a:endParaRPr lang="cs-CZ" sz="1800" dirty="0"/>
          </a:p>
          <a:p>
            <a:r>
              <a:rPr lang="cs-CZ" sz="1800" dirty="0"/>
              <a:t>Adaptace</a:t>
            </a:r>
            <a:br>
              <a:rPr lang="cs-CZ" sz="1800" dirty="0"/>
            </a:br>
            <a:r>
              <a:rPr lang="cs-CZ" sz="1800" dirty="0"/>
              <a:t>• americký film </a:t>
            </a:r>
            <a:r>
              <a:rPr lang="cs-CZ" sz="1800" b="1" dirty="0" err="1"/>
              <a:t>The</a:t>
            </a:r>
            <a:r>
              <a:rPr lang="cs-CZ" sz="1800" b="1" dirty="0"/>
              <a:t> </a:t>
            </a:r>
            <a:r>
              <a:rPr lang="cs-CZ" sz="1800" b="1" dirty="0" err="1"/>
              <a:t>Adventures</a:t>
            </a:r>
            <a:r>
              <a:rPr lang="cs-CZ" sz="1800" b="1" dirty="0"/>
              <a:t> </a:t>
            </a:r>
            <a:r>
              <a:rPr lang="cs-CZ" sz="1800" b="1" dirty="0" err="1"/>
              <a:t>of</a:t>
            </a:r>
            <a:r>
              <a:rPr lang="cs-CZ" sz="1800" b="1" dirty="0"/>
              <a:t> </a:t>
            </a:r>
            <a:r>
              <a:rPr lang="cs-CZ" sz="1800" b="1" dirty="0" err="1"/>
              <a:t>Hajji</a:t>
            </a:r>
            <a:r>
              <a:rPr lang="cs-CZ" sz="1800" b="1" dirty="0"/>
              <a:t> Baba (1954)</a:t>
            </a:r>
            <a:endParaRPr lang="cs-CZ" sz="1800" dirty="0"/>
          </a:p>
          <a:p>
            <a:pPr marL="0" indent="0">
              <a:lnSpc>
                <a:spcPct val="100000"/>
              </a:lnSpc>
              <a:buNone/>
            </a:pPr>
            <a:r>
              <a:rPr lang="cs-CZ" sz="1600" dirty="0">
                <a:solidFill>
                  <a:srgbClr val="000000"/>
                </a:solidFill>
              </a:rPr>
              <a:t> 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9243" y="482321"/>
            <a:ext cx="2228761" cy="2785952"/>
          </a:xfrm>
          <a:prstGeom prst="rect">
            <a:avLst/>
          </a:prstGeo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1" y="6375679"/>
            <a:ext cx="2819399" cy="34579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ED4A37E-AC55-4F9C-B19B-59289E126022}" type="slidenum">
              <a:rPr lang="cs-CZ" smtClean="0"/>
              <a:pPr>
                <a:spcAft>
                  <a:spcPts val="600"/>
                </a:spcAft>
              </a:pPr>
              <a:t>10</a:t>
            </a:fld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1070" y="3429000"/>
            <a:ext cx="1706934" cy="2944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886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1678" y="136525"/>
            <a:ext cx="7272562" cy="594995"/>
          </a:xfrm>
        </p:spPr>
        <p:txBody>
          <a:bodyPr>
            <a:normAutofit fontScale="90000"/>
          </a:bodyPr>
          <a:lstStyle/>
          <a:p>
            <a:r>
              <a:rPr lang="cs-CZ" sz="2000" dirty="0">
                <a:highlight>
                  <a:srgbClr val="FFFF00"/>
                </a:highlight>
              </a:rPr>
              <a:t>Perský překlad</a:t>
            </a:r>
            <a:br>
              <a:rPr lang="cs-CZ" sz="2000" dirty="0">
                <a:highlight>
                  <a:srgbClr val="FFFF00"/>
                </a:highlight>
              </a:rPr>
            </a:br>
            <a:r>
              <a:rPr lang="ar-OM" sz="2000" dirty="0">
                <a:highlight>
                  <a:srgbClr val="FFFF00"/>
                </a:highlight>
              </a:rPr>
              <a:t>سرگذشت حاجی بابای اصفهانی</a:t>
            </a:r>
            <a:br>
              <a:rPr lang="ar-OM" sz="800" dirty="0"/>
            </a:br>
            <a:endParaRPr lang="cs-CZ" sz="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1678" y="944880"/>
            <a:ext cx="8136162" cy="57765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dirty="0"/>
              <a:t>Spor o autorství perského překladu</a:t>
            </a:r>
          </a:p>
          <a:p>
            <a:pPr marL="0" indent="0">
              <a:buNone/>
            </a:pPr>
            <a:r>
              <a:rPr lang="cs-CZ" sz="1800" dirty="0"/>
              <a:t>• podle </a:t>
            </a:r>
            <a:r>
              <a:rPr lang="cs-CZ" sz="1800" b="1" dirty="0"/>
              <a:t>E. G. Browna</a:t>
            </a:r>
            <a:r>
              <a:rPr lang="cs-CZ" sz="1800" dirty="0"/>
              <a:t> a </a:t>
            </a:r>
            <a:r>
              <a:rPr lang="cs-CZ" sz="1800" b="1" dirty="0"/>
              <a:t>J. </a:t>
            </a:r>
            <a:r>
              <a:rPr lang="cs-CZ" sz="1800" b="1" dirty="0" err="1"/>
              <a:t>Rypky</a:t>
            </a:r>
            <a:r>
              <a:rPr lang="cs-CZ" sz="1800" dirty="0"/>
              <a:t> je autorem překladu</a:t>
            </a:r>
            <a:br>
              <a:rPr lang="cs-CZ" sz="1800" dirty="0"/>
            </a:br>
            <a:r>
              <a:rPr lang="cs-CZ" sz="1800" b="1" dirty="0"/>
              <a:t>Šejch Ahmad </a:t>
            </a:r>
            <a:r>
              <a:rPr lang="cs-CZ" sz="1800" b="1" dirty="0" err="1"/>
              <a:t>Rúhí</a:t>
            </a:r>
            <a:r>
              <a:rPr lang="cs-CZ" sz="1800" b="1" dirty="0"/>
              <a:t> </a:t>
            </a:r>
            <a:r>
              <a:rPr lang="cs-CZ" sz="1800" b="1" dirty="0" err="1"/>
              <a:t>Kermání</a:t>
            </a:r>
            <a:endParaRPr lang="cs-CZ" sz="1800" dirty="0"/>
          </a:p>
          <a:p>
            <a:pPr marL="0" indent="0">
              <a:buNone/>
            </a:pPr>
            <a:r>
              <a:rPr lang="cs-CZ" sz="1800" dirty="0"/>
              <a:t>• podle </a:t>
            </a:r>
            <a:r>
              <a:rPr lang="cs-CZ" sz="1800" b="1" dirty="0"/>
              <a:t>Hasana </a:t>
            </a:r>
            <a:r>
              <a:rPr lang="cs-CZ" sz="1800" b="1" dirty="0" err="1"/>
              <a:t>Kamšada</a:t>
            </a:r>
            <a:r>
              <a:rPr lang="cs-CZ" sz="1800" dirty="0"/>
              <a:t> (</a:t>
            </a:r>
            <a:r>
              <a:rPr lang="cs-CZ" sz="1800" dirty="0" err="1"/>
              <a:t>Modern</a:t>
            </a:r>
            <a:r>
              <a:rPr lang="cs-CZ" sz="1800" dirty="0"/>
              <a:t> </a:t>
            </a:r>
            <a:r>
              <a:rPr lang="cs-CZ" sz="1800" dirty="0" err="1"/>
              <a:t>Persian</a:t>
            </a:r>
            <a:r>
              <a:rPr lang="cs-CZ" sz="1800" dirty="0"/>
              <a:t> Prose </a:t>
            </a:r>
            <a:r>
              <a:rPr lang="cs-CZ" sz="1800" dirty="0" err="1"/>
              <a:t>Reader</a:t>
            </a:r>
            <a:r>
              <a:rPr lang="cs-CZ" sz="1800" dirty="0"/>
              <a:t>)</a:t>
            </a:r>
            <a:br>
              <a:rPr lang="cs-CZ" sz="1800" dirty="0"/>
            </a:br>
            <a:r>
              <a:rPr lang="cs-CZ" sz="1800" dirty="0"/>
              <a:t>přeložil dílo </a:t>
            </a:r>
            <a:r>
              <a:rPr lang="cs-CZ" sz="1800" b="1" dirty="0" err="1"/>
              <a:t>Mírzá</a:t>
            </a:r>
            <a:r>
              <a:rPr lang="cs-CZ" sz="1800" b="1" dirty="0"/>
              <a:t> </a:t>
            </a:r>
            <a:r>
              <a:rPr lang="cs-CZ" sz="1800" b="1" dirty="0" err="1"/>
              <a:t>Habíb</a:t>
            </a:r>
            <a:r>
              <a:rPr lang="cs-CZ" sz="1800" b="1" dirty="0"/>
              <a:t> </a:t>
            </a:r>
            <a:r>
              <a:rPr lang="cs-CZ" sz="1800" b="1" dirty="0" err="1"/>
              <a:t>Esfahání</a:t>
            </a:r>
            <a:endParaRPr lang="cs-CZ" sz="1800" dirty="0"/>
          </a:p>
          <a:p>
            <a:pPr marL="0" indent="0">
              <a:buNone/>
            </a:pPr>
            <a:r>
              <a:rPr lang="cs-CZ" sz="1800" b="1" u="sng" dirty="0"/>
              <a:t>Vydání</a:t>
            </a:r>
          </a:p>
          <a:p>
            <a:pPr marL="0" indent="0">
              <a:buNone/>
            </a:pPr>
            <a:r>
              <a:rPr lang="cs-CZ" sz="1800" dirty="0"/>
              <a:t>• perská verze byla poprvé publikována </a:t>
            </a:r>
            <a:r>
              <a:rPr lang="cs-CZ" sz="1800" b="1" dirty="0"/>
              <a:t>roku 1905 v Kalkatě</a:t>
            </a:r>
            <a:br>
              <a:rPr lang="cs-CZ" sz="1800" dirty="0"/>
            </a:br>
            <a:r>
              <a:rPr lang="cs-CZ" sz="1800" dirty="0"/>
              <a:t>• vydavatel </a:t>
            </a:r>
            <a:r>
              <a:rPr lang="cs-CZ" sz="1800" b="1" dirty="0"/>
              <a:t>D. C. </a:t>
            </a:r>
            <a:r>
              <a:rPr lang="cs-CZ" sz="1800" b="1" dirty="0" err="1"/>
              <a:t>Phillot</a:t>
            </a:r>
            <a:r>
              <a:rPr lang="cs-CZ" sz="1800" dirty="0"/>
              <a:t> ji opatřil předmluvou</a:t>
            </a:r>
            <a:br>
              <a:rPr lang="cs-CZ" sz="1800" dirty="0"/>
            </a:br>
            <a:r>
              <a:rPr lang="cs-CZ" sz="1800" dirty="0"/>
              <a:t>• překlad byl vydán </a:t>
            </a:r>
            <a:r>
              <a:rPr lang="cs-CZ" sz="1800" b="1" dirty="0"/>
              <a:t>s pravděpodobně chybnou </a:t>
            </a:r>
            <a:r>
              <a:rPr lang="cs-CZ" sz="1800" b="1" dirty="0" err="1"/>
              <a:t>atribucí</a:t>
            </a:r>
            <a:r>
              <a:rPr lang="cs-CZ" sz="1800" b="1" dirty="0"/>
              <a:t> překladatele</a:t>
            </a:r>
            <a:endParaRPr lang="cs-CZ" sz="1800" dirty="0"/>
          </a:p>
          <a:p>
            <a:pPr marL="0" indent="0">
              <a:buNone/>
            </a:pPr>
            <a:r>
              <a:rPr lang="cs-CZ" sz="1800" dirty="0"/>
              <a:t>Český překlad</a:t>
            </a:r>
          </a:p>
          <a:p>
            <a:pPr marL="0" indent="0">
              <a:buNone/>
            </a:pPr>
            <a:r>
              <a:rPr lang="cs-CZ" sz="1800" dirty="0"/>
              <a:t>• </a:t>
            </a:r>
            <a:r>
              <a:rPr lang="cs-CZ" sz="1800" b="1" dirty="0"/>
              <a:t>Hadži Baba z </a:t>
            </a:r>
            <a:r>
              <a:rPr lang="cs-CZ" sz="1800" b="1" dirty="0" err="1"/>
              <a:t>Ispahánu</a:t>
            </a:r>
            <a:br>
              <a:rPr lang="cs-CZ" sz="1800" dirty="0"/>
            </a:br>
            <a:r>
              <a:rPr lang="cs-CZ" sz="1800" dirty="0"/>
              <a:t>• překlad </a:t>
            </a:r>
            <a:r>
              <a:rPr lang="cs-CZ" sz="1800" b="1" dirty="0"/>
              <a:t>Jarmil Krůta</a:t>
            </a:r>
            <a:endParaRPr lang="cs-CZ" sz="1800" dirty="0"/>
          </a:p>
          <a:p>
            <a:pPr marL="0" indent="0">
              <a:buNone/>
            </a:pPr>
            <a:r>
              <a:rPr lang="cs-CZ" sz="1800" dirty="0"/>
              <a:t>• vydání:</a:t>
            </a:r>
            <a:br>
              <a:rPr lang="cs-CZ" sz="1800" dirty="0"/>
            </a:br>
            <a:r>
              <a:rPr lang="cs-CZ" sz="1800" dirty="0"/>
              <a:t>– 1878, 1879 (časopisecky)</a:t>
            </a:r>
            <a:br>
              <a:rPr lang="cs-CZ" sz="1800" dirty="0"/>
            </a:br>
            <a:r>
              <a:rPr lang="cs-CZ" sz="1800" dirty="0"/>
              <a:t>– knižně </a:t>
            </a:r>
            <a:r>
              <a:rPr lang="cs-CZ" sz="1800" b="1" dirty="0"/>
              <a:t>1941</a:t>
            </a:r>
            <a:r>
              <a:rPr lang="cs-CZ" sz="1800" dirty="0"/>
              <a:t>, </a:t>
            </a:r>
            <a:r>
              <a:rPr lang="cs-CZ" sz="1800" b="1" dirty="0"/>
              <a:t>1978</a:t>
            </a:r>
            <a:endParaRPr lang="cs-CZ" sz="1800" dirty="0"/>
          </a:p>
          <a:p>
            <a:pPr marL="0" indent="0">
              <a:buNone/>
            </a:pPr>
            <a:r>
              <a:rPr lang="cs-CZ" sz="1800" dirty="0"/>
              <a:t>• pozdější vydání obsahuje </a:t>
            </a:r>
            <a:r>
              <a:rPr lang="cs-CZ" sz="1800" b="1" dirty="0"/>
              <a:t>doslov Jana </a:t>
            </a:r>
            <a:r>
              <a:rPr lang="cs-CZ" sz="1800" b="1" dirty="0" err="1"/>
              <a:t>Rypky</a:t>
            </a:r>
            <a:endParaRPr lang="cs-CZ" sz="1800" dirty="0"/>
          </a:p>
          <a:p>
            <a:pPr marL="0" indent="0">
              <a:lnSpc>
                <a:spcPct val="100000"/>
              </a:lnSpc>
              <a:buNone/>
            </a:pPr>
            <a:endParaRPr lang="cs-CZ" sz="1400" dirty="0">
              <a:solidFill>
                <a:srgbClr val="000000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5179" y="124942"/>
            <a:ext cx="2907245" cy="4473843"/>
          </a:xfrm>
          <a:prstGeom prst="rect">
            <a:avLst/>
          </a:prstGeo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1" y="6375679"/>
            <a:ext cx="2819399" cy="34579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ED4A37E-AC55-4F9C-B19B-59289E126022}" type="slidenum">
              <a:rPr lang="cs-CZ" smtClean="0"/>
              <a:pPr>
                <a:spcAft>
                  <a:spcPts val="600"/>
                </a:spcAft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2162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12">
            <a:extLst>
              <a:ext uri="{FF2B5EF4-FFF2-40B4-BE49-F238E27FC236}">
                <a16:creationId xmlns:a16="http://schemas.microsoft.com/office/drawing/2014/main" id="{CA77D789-9DE0-43A3-B196-F13CFECFA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051" y="101601"/>
            <a:ext cx="7962389" cy="609599"/>
          </a:xfrm>
        </p:spPr>
        <p:txBody>
          <a:bodyPr>
            <a:noAutofit/>
          </a:bodyPr>
          <a:lstStyle/>
          <a:p>
            <a:r>
              <a:rPr lang="cs-CZ" sz="2800" b="1" dirty="0"/>
              <a:t>Perský překlad románu</a:t>
            </a:r>
            <a:br>
              <a:rPr lang="cs-CZ" sz="2800" dirty="0"/>
            </a:br>
            <a:endParaRPr lang="cs-CZ" sz="28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9BC648B-BC3C-4674-B1FD-2F9F1C6D7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5051" y="711200"/>
            <a:ext cx="8216436" cy="591311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dirty="0"/>
              <a:t>Překlad není doslovný – jde spíše o </a:t>
            </a:r>
            <a:r>
              <a:rPr lang="cs-CZ" b="1" dirty="0"/>
              <a:t>volné převedení a adaptaci originálu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b="1" u="sng" dirty="0"/>
              <a:t>Charakter překladu</a:t>
            </a:r>
          </a:p>
          <a:p>
            <a:pPr marL="0" indent="0">
              <a:buNone/>
            </a:pPr>
            <a:r>
              <a:rPr lang="cs-CZ" dirty="0"/>
              <a:t>• překladatel </a:t>
            </a:r>
            <a:r>
              <a:rPr lang="cs-CZ" b="1" dirty="0"/>
              <a:t>vynechává některé pasáže</a:t>
            </a:r>
            <a:r>
              <a:rPr lang="cs-CZ" dirty="0"/>
              <a:t>, které považoval za nevhodné</a:t>
            </a:r>
            <a:br>
              <a:rPr lang="cs-CZ" dirty="0"/>
            </a:br>
            <a:r>
              <a:rPr lang="cs-CZ" dirty="0"/>
              <a:t>• často také </a:t>
            </a:r>
            <a:r>
              <a:rPr lang="cs-CZ" b="1" dirty="0"/>
              <a:t>odstraňuje jména Evropanů</a:t>
            </a:r>
            <a:r>
              <a:rPr lang="cs-CZ" dirty="0"/>
              <a:t>, kteří podle </a:t>
            </a:r>
            <a:r>
              <a:rPr lang="cs-CZ" dirty="0" err="1"/>
              <a:t>Moriera</a:t>
            </a:r>
            <a:r>
              <a:rPr lang="cs-CZ" dirty="0"/>
              <a:t> konvertovali k islámu</a:t>
            </a:r>
          </a:p>
          <a:p>
            <a:pPr marL="0" indent="0">
              <a:buNone/>
            </a:pPr>
            <a:r>
              <a:rPr lang="cs-CZ" dirty="0"/>
              <a:t>• naopak </a:t>
            </a:r>
            <a:r>
              <a:rPr lang="cs-CZ" b="1" dirty="0"/>
              <a:t>rozšiřuje jména a tituly státníků</a:t>
            </a:r>
            <a:r>
              <a:rPr lang="cs-CZ" dirty="0"/>
              <a:t>, často s ironickým či satirickým podtextem</a:t>
            </a:r>
          </a:p>
          <a:p>
            <a:pPr marL="0" indent="0">
              <a:buNone/>
            </a:pPr>
            <a:r>
              <a:rPr lang="cs-CZ" dirty="0"/>
              <a:t>• </a:t>
            </a:r>
            <a:r>
              <a:rPr lang="cs-CZ" b="1" dirty="0"/>
              <a:t>kritika poměrů v Íránu</a:t>
            </a:r>
            <a:r>
              <a:rPr lang="cs-CZ" dirty="0"/>
              <a:t> je v perské verzi </a:t>
            </a:r>
            <a:r>
              <a:rPr lang="cs-CZ" b="1" dirty="0"/>
              <a:t>mnohem ostřejší než v </a:t>
            </a:r>
            <a:r>
              <a:rPr lang="cs-CZ" b="1" dirty="0" err="1"/>
              <a:t>Morierově</a:t>
            </a:r>
            <a:r>
              <a:rPr lang="cs-CZ" b="1" dirty="0"/>
              <a:t> originálu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• text je obohacen o </a:t>
            </a:r>
            <a:r>
              <a:rPr lang="cs-CZ" b="1" dirty="0"/>
              <a:t>perská přísloví, veršované citace, rčení a odkazy na Korán</a:t>
            </a:r>
            <a:endParaRPr lang="cs-CZ" dirty="0"/>
          </a:p>
          <a:p>
            <a:pPr marL="0" indent="0">
              <a:buNone/>
            </a:pPr>
            <a:r>
              <a:rPr lang="cs-CZ" b="1" u="sng" dirty="0"/>
              <a:t>Význam perské verze</a:t>
            </a:r>
          </a:p>
          <a:p>
            <a:pPr marL="0" indent="0">
              <a:buNone/>
            </a:pPr>
            <a:r>
              <a:rPr lang="cs-CZ" dirty="0"/>
              <a:t>• výrazně přispěla k </a:t>
            </a:r>
            <a:r>
              <a:rPr lang="cs-CZ" b="1" dirty="0"/>
              <a:t>sociálnímu a politickému uvědomění íránské společnosti</a:t>
            </a:r>
            <a:br>
              <a:rPr lang="cs-CZ" dirty="0"/>
            </a:br>
            <a:r>
              <a:rPr lang="cs-CZ" dirty="0"/>
              <a:t>(v předvečer </a:t>
            </a:r>
            <a:r>
              <a:rPr lang="cs-CZ" b="1" dirty="0"/>
              <a:t>konstituční revoluce 1906</a:t>
            </a:r>
            <a:r>
              <a:rPr lang="cs-CZ" dirty="0"/>
              <a:t>)</a:t>
            </a:r>
          </a:p>
          <a:p>
            <a:pPr marL="0" indent="0">
              <a:buNone/>
            </a:pPr>
            <a:r>
              <a:rPr lang="cs-CZ" dirty="0"/>
              <a:t>• z literárního hlediska se stala </a:t>
            </a:r>
            <a:r>
              <a:rPr lang="cs-CZ" b="1" dirty="0"/>
              <a:t>na dlouhou dobu vzorem moderní perské prózy</a:t>
            </a:r>
            <a:br>
              <a:rPr lang="cs-CZ" dirty="0"/>
            </a:br>
            <a:r>
              <a:rPr lang="cs-CZ" dirty="0"/>
              <a:t>a inspirovala nový styl vyprávění</a:t>
            </a:r>
          </a:p>
          <a:p>
            <a:pPr marL="0" indent="0">
              <a:buNone/>
            </a:pPr>
            <a:r>
              <a:rPr lang="cs-CZ" b="1" u="sng" dirty="0"/>
              <a:t>Co číst dál:</a:t>
            </a:r>
          </a:p>
          <a:p>
            <a:pPr marL="0" indent="0">
              <a:buNone/>
            </a:pPr>
            <a:r>
              <a:rPr lang="cs-CZ" dirty="0"/>
              <a:t>Henry </a:t>
            </a:r>
            <a:r>
              <a:rPr lang="cs-CZ" dirty="0" err="1"/>
              <a:t>McKenzie</a:t>
            </a:r>
            <a:r>
              <a:rPr lang="cs-CZ" dirty="0"/>
              <a:t> </a:t>
            </a:r>
            <a:r>
              <a:rPr lang="cs-CZ" dirty="0" err="1"/>
              <a:t>Johnston</a:t>
            </a:r>
            <a:br>
              <a:rPr lang="cs-CZ" dirty="0"/>
            </a:br>
            <a:r>
              <a:rPr lang="cs-CZ" i="1" dirty="0" err="1"/>
              <a:t>Ottoman</a:t>
            </a:r>
            <a:r>
              <a:rPr lang="cs-CZ" i="1" dirty="0"/>
              <a:t> and </a:t>
            </a:r>
            <a:r>
              <a:rPr lang="cs-CZ" i="1" dirty="0" err="1"/>
              <a:t>Persian</a:t>
            </a:r>
            <a:r>
              <a:rPr lang="cs-CZ" i="1" dirty="0"/>
              <a:t> </a:t>
            </a:r>
            <a:r>
              <a:rPr lang="cs-CZ" i="1" dirty="0" err="1"/>
              <a:t>Odysseys</a:t>
            </a:r>
            <a:r>
              <a:rPr lang="cs-CZ" i="1" dirty="0"/>
              <a:t>: James </a:t>
            </a:r>
            <a:r>
              <a:rPr lang="cs-CZ" i="1" dirty="0" err="1"/>
              <a:t>Morier</a:t>
            </a:r>
            <a:r>
              <a:rPr lang="cs-CZ" i="1" dirty="0"/>
              <a:t>, </a:t>
            </a:r>
            <a:r>
              <a:rPr lang="cs-CZ" i="1" dirty="0" err="1"/>
              <a:t>Creator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Hajji</a:t>
            </a:r>
            <a:r>
              <a:rPr lang="cs-CZ" i="1" dirty="0"/>
              <a:t> Baba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Ispahan</a:t>
            </a:r>
            <a:r>
              <a:rPr lang="cs-CZ" i="1" dirty="0"/>
              <a:t>, and his Brother</a:t>
            </a:r>
            <a:endParaRPr lang="cs-CZ" dirty="0"/>
          </a:p>
          <a:p>
            <a:pPr>
              <a:lnSpc>
                <a:spcPct val="100000"/>
              </a:lnSpc>
            </a:pPr>
            <a:endParaRPr lang="cs-CZ" sz="700" dirty="0"/>
          </a:p>
        </p:txBody>
      </p:sp>
      <p:pic>
        <p:nvPicPr>
          <p:cNvPr id="8" name="Obrázek 7" descr="Obsah obrázku text, kniha, pohřeb, muzeum&#10;&#10;Popis byl vytvořen automaticky">
            <a:extLst>
              <a:ext uri="{FF2B5EF4-FFF2-40B4-BE49-F238E27FC236}">
                <a16:creationId xmlns:a16="http://schemas.microsoft.com/office/drawing/2014/main" id="{578A2C37-645C-7E3F-31D5-9848B5BF8B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05" r="11973"/>
          <a:stretch/>
        </p:blipFill>
        <p:spPr>
          <a:xfrm>
            <a:off x="8981488" y="10"/>
            <a:ext cx="3210511" cy="4584920"/>
          </a:xfrm>
          <a:custGeom>
            <a:avLst/>
            <a:gdLst/>
            <a:ahLst/>
            <a:cxnLst/>
            <a:rect l="l" t="t" r="r" b="b"/>
            <a:pathLst>
              <a:path w="4802188" h="6858000">
                <a:moveTo>
                  <a:pt x="0" y="0"/>
                </a:moveTo>
                <a:lnTo>
                  <a:pt x="4802188" y="0"/>
                </a:lnTo>
                <a:lnTo>
                  <a:pt x="4802188" y="6858000"/>
                </a:lnTo>
                <a:lnTo>
                  <a:pt x="0" y="6858000"/>
                </a:lnTo>
                <a:lnTo>
                  <a:pt x="4763" y="6791325"/>
                </a:lnTo>
                <a:lnTo>
                  <a:pt x="12700" y="6735762"/>
                </a:lnTo>
                <a:lnTo>
                  <a:pt x="22225" y="6683375"/>
                </a:lnTo>
                <a:lnTo>
                  <a:pt x="38100" y="6640512"/>
                </a:lnTo>
                <a:lnTo>
                  <a:pt x="53975" y="6597650"/>
                </a:lnTo>
                <a:lnTo>
                  <a:pt x="73025" y="6561137"/>
                </a:lnTo>
                <a:lnTo>
                  <a:pt x="92075" y="6523037"/>
                </a:lnTo>
                <a:lnTo>
                  <a:pt x="109538" y="6488112"/>
                </a:lnTo>
                <a:lnTo>
                  <a:pt x="127000" y="6448425"/>
                </a:lnTo>
                <a:lnTo>
                  <a:pt x="142875" y="6407150"/>
                </a:lnTo>
                <a:lnTo>
                  <a:pt x="157163" y="6361112"/>
                </a:lnTo>
                <a:lnTo>
                  <a:pt x="168275" y="6311900"/>
                </a:lnTo>
                <a:lnTo>
                  <a:pt x="176213" y="6251575"/>
                </a:lnTo>
                <a:lnTo>
                  <a:pt x="179388" y="6183312"/>
                </a:lnTo>
                <a:lnTo>
                  <a:pt x="176213" y="6113462"/>
                </a:lnTo>
                <a:lnTo>
                  <a:pt x="168275" y="6056312"/>
                </a:lnTo>
                <a:lnTo>
                  <a:pt x="157163" y="6003925"/>
                </a:lnTo>
                <a:lnTo>
                  <a:pt x="142875" y="5956300"/>
                </a:lnTo>
                <a:lnTo>
                  <a:pt x="127000" y="5915025"/>
                </a:lnTo>
                <a:lnTo>
                  <a:pt x="107950" y="5876925"/>
                </a:lnTo>
                <a:lnTo>
                  <a:pt x="88900" y="5840412"/>
                </a:lnTo>
                <a:lnTo>
                  <a:pt x="69850" y="5802312"/>
                </a:lnTo>
                <a:lnTo>
                  <a:pt x="52388" y="5762625"/>
                </a:lnTo>
                <a:lnTo>
                  <a:pt x="34925" y="5721350"/>
                </a:lnTo>
                <a:lnTo>
                  <a:pt x="20638" y="5675312"/>
                </a:lnTo>
                <a:lnTo>
                  <a:pt x="11113" y="5622925"/>
                </a:lnTo>
                <a:lnTo>
                  <a:pt x="1588" y="5562600"/>
                </a:lnTo>
                <a:lnTo>
                  <a:pt x="0" y="5494337"/>
                </a:lnTo>
                <a:lnTo>
                  <a:pt x="1588" y="5426075"/>
                </a:lnTo>
                <a:lnTo>
                  <a:pt x="11113" y="5365750"/>
                </a:lnTo>
                <a:lnTo>
                  <a:pt x="20638" y="5313362"/>
                </a:lnTo>
                <a:lnTo>
                  <a:pt x="34925" y="5268912"/>
                </a:lnTo>
                <a:lnTo>
                  <a:pt x="52388" y="5226050"/>
                </a:lnTo>
                <a:lnTo>
                  <a:pt x="69850" y="5186362"/>
                </a:lnTo>
                <a:lnTo>
                  <a:pt x="88900" y="5149850"/>
                </a:lnTo>
                <a:lnTo>
                  <a:pt x="107950" y="5114925"/>
                </a:lnTo>
                <a:lnTo>
                  <a:pt x="127000" y="5075237"/>
                </a:lnTo>
                <a:lnTo>
                  <a:pt x="142875" y="5033962"/>
                </a:lnTo>
                <a:lnTo>
                  <a:pt x="157163" y="4987925"/>
                </a:lnTo>
                <a:lnTo>
                  <a:pt x="168275" y="4935537"/>
                </a:lnTo>
                <a:lnTo>
                  <a:pt x="176213" y="4875212"/>
                </a:lnTo>
                <a:lnTo>
                  <a:pt x="179388" y="4806950"/>
                </a:lnTo>
                <a:lnTo>
                  <a:pt x="176213" y="4738687"/>
                </a:lnTo>
                <a:lnTo>
                  <a:pt x="168275" y="4678362"/>
                </a:lnTo>
                <a:lnTo>
                  <a:pt x="157163" y="4625975"/>
                </a:lnTo>
                <a:lnTo>
                  <a:pt x="142875" y="4579937"/>
                </a:lnTo>
                <a:lnTo>
                  <a:pt x="127000" y="4537075"/>
                </a:lnTo>
                <a:lnTo>
                  <a:pt x="107950" y="4498975"/>
                </a:lnTo>
                <a:lnTo>
                  <a:pt x="69850" y="4424362"/>
                </a:lnTo>
                <a:lnTo>
                  <a:pt x="52388" y="4386262"/>
                </a:lnTo>
                <a:lnTo>
                  <a:pt x="34925" y="4343400"/>
                </a:lnTo>
                <a:lnTo>
                  <a:pt x="20638" y="4297362"/>
                </a:lnTo>
                <a:lnTo>
                  <a:pt x="11113" y="4244975"/>
                </a:lnTo>
                <a:lnTo>
                  <a:pt x="1588" y="4186237"/>
                </a:lnTo>
                <a:lnTo>
                  <a:pt x="0" y="4116387"/>
                </a:lnTo>
                <a:lnTo>
                  <a:pt x="1588" y="4048125"/>
                </a:lnTo>
                <a:lnTo>
                  <a:pt x="11113" y="3987800"/>
                </a:lnTo>
                <a:lnTo>
                  <a:pt x="20638" y="3935412"/>
                </a:lnTo>
                <a:lnTo>
                  <a:pt x="34925" y="3890962"/>
                </a:lnTo>
                <a:lnTo>
                  <a:pt x="52388" y="3848100"/>
                </a:lnTo>
                <a:lnTo>
                  <a:pt x="69850" y="3811587"/>
                </a:lnTo>
                <a:lnTo>
                  <a:pt x="107950" y="3736975"/>
                </a:lnTo>
                <a:lnTo>
                  <a:pt x="127000" y="3697287"/>
                </a:lnTo>
                <a:lnTo>
                  <a:pt x="142875" y="3656012"/>
                </a:lnTo>
                <a:lnTo>
                  <a:pt x="157163" y="3609975"/>
                </a:lnTo>
                <a:lnTo>
                  <a:pt x="168275" y="3557587"/>
                </a:lnTo>
                <a:lnTo>
                  <a:pt x="176213" y="3497262"/>
                </a:lnTo>
                <a:lnTo>
                  <a:pt x="179388" y="3427412"/>
                </a:lnTo>
                <a:lnTo>
                  <a:pt x="176213" y="3360737"/>
                </a:lnTo>
                <a:lnTo>
                  <a:pt x="168275" y="3300412"/>
                </a:lnTo>
                <a:lnTo>
                  <a:pt x="157163" y="3248025"/>
                </a:lnTo>
                <a:lnTo>
                  <a:pt x="142875" y="3201987"/>
                </a:lnTo>
                <a:lnTo>
                  <a:pt x="127000" y="3160712"/>
                </a:lnTo>
                <a:lnTo>
                  <a:pt x="107950" y="3121025"/>
                </a:lnTo>
                <a:lnTo>
                  <a:pt x="88900" y="3084512"/>
                </a:lnTo>
                <a:lnTo>
                  <a:pt x="69850" y="3046412"/>
                </a:lnTo>
                <a:lnTo>
                  <a:pt x="52388" y="3009900"/>
                </a:lnTo>
                <a:lnTo>
                  <a:pt x="34925" y="2967037"/>
                </a:lnTo>
                <a:lnTo>
                  <a:pt x="20638" y="2922587"/>
                </a:lnTo>
                <a:lnTo>
                  <a:pt x="11113" y="2868612"/>
                </a:lnTo>
                <a:lnTo>
                  <a:pt x="1588" y="2809875"/>
                </a:lnTo>
                <a:lnTo>
                  <a:pt x="0" y="2741612"/>
                </a:lnTo>
                <a:lnTo>
                  <a:pt x="1588" y="2671762"/>
                </a:lnTo>
                <a:lnTo>
                  <a:pt x="11113" y="2613025"/>
                </a:lnTo>
                <a:lnTo>
                  <a:pt x="20638" y="2560637"/>
                </a:lnTo>
                <a:lnTo>
                  <a:pt x="34925" y="2513012"/>
                </a:lnTo>
                <a:lnTo>
                  <a:pt x="52388" y="2471737"/>
                </a:lnTo>
                <a:lnTo>
                  <a:pt x="69850" y="2433637"/>
                </a:lnTo>
                <a:lnTo>
                  <a:pt x="88900" y="2395537"/>
                </a:lnTo>
                <a:lnTo>
                  <a:pt x="107950" y="2359025"/>
                </a:lnTo>
                <a:lnTo>
                  <a:pt x="127000" y="2319337"/>
                </a:lnTo>
                <a:lnTo>
                  <a:pt x="142875" y="2278062"/>
                </a:lnTo>
                <a:lnTo>
                  <a:pt x="157163" y="2232025"/>
                </a:lnTo>
                <a:lnTo>
                  <a:pt x="168275" y="2179637"/>
                </a:lnTo>
                <a:lnTo>
                  <a:pt x="176213" y="2119312"/>
                </a:lnTo>
                <a:lnTo>
                  <a:pt x="179388" y="2051050"/>
                </a:lnTo>
                <a:lnTo>
                  <a:pt x="176213" y="1982787"/>
                </a:lnTo>
                <a:lnTo>
                  <a:pt x="168275" y="1922462"/>
                </a:lnTo>
                <a:lnTo>
                  <a:pt x="157163" y="1870075"/>
                </a:lnTo>
                <a:lnTo>
                  <a:pt x="142875" y="1824037"/>
                </a:lnTo>
                <a:lnTo>
                  <a:pt x="127000" y="1782762"/>
                </a:lnTo>
                <a:lnTo>
                  <a:pt x="107950" y="1743075"/>
                </a:lnTo>
                <a:lnTo>
                  <a:pt x="88900" y="1708150"/>
                </a:lnTo>
                <a:lnTo>
                  <a:pt x="69850" y="1671637"/>
                </a:lnTo>
                <a:lnTo>
                  <a:pt x="52388" y="1631950"/>
                </a:lnTo>
                <a:lnTo>
                  <a:pt x="34925" y="1589087"/>
                </a:lnTo>
                <a:lnTo>
                  <a:pt x="20638" y="1544637"/>
                </a:lnTo>
                <a:lnTo>
                  <a:pt x="11113" y="1492250"/>
                </a:lnTo>
                <a:lnTo>
                  <a:pt x="1588" y="1431925"/>
                </a:lnTo>
                <a:lnTo>
                  <a:pt x="0" y="1363662"/>
                </a:lnTo>
                <a:lnTo>
                  <a:pt x="1588" y="1295400"/>
                </a:lnTo>
                <a:lnTo>
                  <a:pt x="11113" y="1235075"/>
                </a:lnTo>
                <a:lnTo>
                  <a:pt x="20638" y="1182687"/>
                </a:lnTo>
                <a:lnTo>
                  <a:pt x="34925" y="1136650"/>
                </a:lnTo>
                <a:lnTo>
                  <a:pt x="52388" y="1095375"/>
                </a:lnTo>
                <a:lnTo>
                  <a:pt x="69850" y="1055687"/>
                </a:lnTo>
                <a:lnTo>
                  <a:pt x="88900" y="1017587"/>
                </a:lnTo>
                <a:lnTo>
                  <a:pt x="107950" y="981075"/>
                </a:lnTo>
                <a:lnTo>
                  <a:pt x="127000" y="942975"/>
                </a:lnTo>
                <a:lnTo>
                  <a:pt x="142875" y="901700"/>
                </a:lnTo>
                <a:lnTo>
                  <a:pt x="157163" y="854075"/>
                </a:lnTo>
                <a:lnTo>
                  <a:pt x="168275" y="801687"/>
                </a:lnTo>
                <a:lnTo>
                  <a:pt x="176213" y="744537"/>
                </a:lnTo>
                <a:lnTo>
                  <a:pt x="179388" y="673100"/>
                </a:lnTo>
                <a:lnTo>
                  <a:pt x="176213" y="606425"/>
                </a:lnTo>
                <a:lnTo>
                  <a:pt x="168275" y="546100"/>
                </a:lnTo>
                <a:lnTo>
                  <a:pt x="157163" y="496887"/>
                </a:lnTo>
                <a:lnTo>
                  <a:pt x="142875" y="450850"/>
                </a:lnTo>
                <a:lnTo>
                  <a:pt x="127000" y="409575"/>
                </a:lnTo>
                <a:lnTo>
                  <a:pt x="109538" y="369887"/>
                </a:lnTo>
                <a:lnTo>
                  <a:pt x="92075" y="334962"/>
                </a:lnTo>
                <a:lnTo>
                  <a:pt x="73025" y="296862"/>
                </a:lnTo>
                <a:lnTo>
                  <a:pt x="53975" y="260350"/>
                </a:lnTo>
                <a:lnTo>
                  <a:pt x="38100" y="217487"/>
                </a:lnTo>
                <a:lnTo>
                  <a:pt x="22225" y="174625"/>
                </a:lnTo>
                <a:lnTo>
                  <a:pt x="12700" y="122237"/>
                </a:lnTo>
                <a:lnTo>
                  <a:pt x="4763" y="66675"/>
                </a:lnTo>
                <a:close/>
              </a:path>
            </a:pathLst>
          </a:custGeo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1" y="6375679"/>
            <a:ext cx="2819399" cy="34579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ED4A37E-AC55-4F9C-B19B-59289E126022}" type="slidenum">
              <a:rPr lang="cs-CZ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12</a:t>
            </a:fld>
            <a:endParaRPr lang="cs-CZ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681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F31C52B-DEF9-4845-9A79-72C9330F49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63DACD0E-B2B1-49C4-B085-D93AC5F6E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4632" y="182881"/>
            <a:ext cx="7379208" cy="1137919"/>
          </a:xfrm>
        </p:spPr>
        <p:txBody>
          <a:bodyPr>
            <a:normAutofit fontScale="90000"/>
          </a:bodyPr>
          <a:lstStyle/>
          <a:p>
            <a:br>
              <a:rPr lang="cs-CZ" sz="2000" b="1" u="sng" dirty="0"/>
            </a:br>
            <a:r>
              <a:rPr lang="cs-CZ" sz="2700" b="1" u="sng" dirty="0" err="1"/>
              <a:t>Sijáhatnáme</a:t>
            </a:r>
            <a:r>
              <a:rPr lang="cs-CZ" sz="2700" b="1" u="sng" dirty="0"/>
              <a:t> </a:t>
            </a:r>
            <a:r>
              <a:rPr lang="cs-CZ" sz="2700" b="1" u="sng" dirty="0" err="1"/>
              <a:t>Ibráhím</a:t>
            </a:r>
            <a:r>
              <a:rPr lang="cs-CZ" sz="2700" b="1" u="sng" dirty="0"/>
              <a:t> beg (</a:t>
            </a:r>
            <a:r>
              <a:rPr lang="cs-CZ" sz="2700" dirty="0"/>
              <a:t>Putování </a:t>
            </a:r>
            <a:r>
              <a:rPr lang="cs-CZ" sz="2700" dirty="0" err="1"/>
              <a:t>Ibráhíma</a:t>
            </a:r>
            <a:r>
              <a:rPr lang="cs-CZ" sz="2700" dirty="0"/>
              <a:t> Bega)</a:t>
            </a:r>
            <a:br>
              <a:rPr lang="cs-CZ" sz="2700" dirty="0"/>
            </a:br>
            <a:r>
              <a:rPr lang="cs-CZ" sz="2700" dirty="0"/>
              <a:t> </a:t>
            </a:r>
            <a:r>
              <a:rPr lang="ar-SA" sz="2700" b="1" dirty="0"/>
              <a:t>سیاحت‌نامهٔ ابراهیم‌بیگ</a:t>
            </a:r>
            <a:br>
              <a:rPr lang="cs-CZ" sz="2700" dirty="0"/>
            </a:br>
            <a:endParaRPr lang="cs-CZ" sz="27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F5074D-2B0A-40BB-B69E-C08F65EC3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4632" y="1706880"/>
            <a:ext cx="7470647" cy="496824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cs-CZ" b="1" dirty="0">
                <a:solidFill>
                  <a:srgbClr val="000000"/>
                </a:solidFill>
              </a:rPr>
              <a:t> </a:t>
            </a:r>
            <a:r>
              <a:rPr lang="cs-CZ" u="sng" dirty="0">
                <a:solidFill>
                  <a:srgbClr val="000000"/>
                </a:solidFill>
              </a:rPr>
              <a:t>autor</a:t>
            </a:r>
            <a:r>
              <a:rPr lang="cs-CZ" dirty="0">
                <a:solidFill>
                  <a:srgbClr val="000000"/>
                </a:solidFill>
              </a:rPr>
              <a:t>: perský obchodník </a:t>
            </a:r>
            <a:r>
              <a:rPr lang="cs-CZ" b="1" dirty="0" err="1">
                <a:solidFill>
                  <a:srgbClr val="000000"/>
                </a:solidFill>
              </a:rPr>
              <a:t>Zajnol´ábiddín</a:t>
            </a:r>
            <a:r>
              <a:rPr lang="cs-CZ" b="1" dirty="0">
                <a:solidFill>
                  <a:srgbClr val="000000"/>
                </a:solidFill>
              </a:rPr>
              <a:t> </a:t>
            </a:r>
            <a:r>
              <a:rPr lang="cs-CZ" b="1" dirty="0" err="1">
                <a:solidFill>
                  <a:srgbClr val="000000"/>
                </a:solidFill>
              </a:rPr>
              <a:t>Marághejí</a:t>
            </a:r>
            <a:r>
              <a:rPr lang="cs-CZ" dirty="0">
                <a:solidFill>
                  <a:srgbClr val="000000"/>
                </a:solidFill>
              </a:rPr>
              <a:t> 1840-1910)   </a:t>
            </a:r>
            <a:r>
              <a:rPr lang="ar-SA" b="1" dirty="0">
                <a:solidFill>
                  <a:srgbClr val="000000"/>
                </a:solidFill>
              </a:rPr>
              <a:t>زین‌العابدین مراغه‌ای</a:t>
            </a:r>
            <a:endParaRPr lang="cs-CZ" dirty="0">
              <a:solidFill>
                <a:srgbClr val="00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dirty="0">
                <a:solidFill>
                  <a:srgbClr val="000000"/>
                </a:solidFill>
              </a:rPr>
              <a:t> </a:t>
            </a:r>
          </a:p>
          <a:p>
            <a:pPr lvl="0">
              <a:lnSpc>
                <a:spcPct val="100000"/>
              </a:lnSpc>
            </a:pPr>
            <a:r>
              <a:rPr lang="cs-CZ" dirty="0">
                <a:solidFill>
                  <a:srgbClr val="000000"/>
                </a:solidFill>
              </a:rPr>
              <a:t>stěžejní prozaické dílo předrevoluční doby </a:t>
            </a:r>
          </a:p>
          <a:p>
            <a:pPr lvl="0">
              <a:lnSpc>
                <a:spcPct val="100000"/>
              </a:lnSpc>
            </a:pPr>
            <a:r>
              <a:rPr lang="cs-CZ" dirty="0">
                <a:solidFill>
                  <a:srgbClr val="000000"/>
                </a:solidFill>
              </a:rPr>
              <a:t>vliv na budoucí konstituční hnutí</a:t>
            </a:r>
          </a:p>
          <a:p>
            <a:pPr lvl="0">
              <a:lnSpc>
                <a:spcPct val="100000"/>
              </a:lnSpc>
            </a:pPr>
            <a:r>
              <a:rPr lang="cs-CZ" dirty="0">
                <a:solidFill>
                  <a:srgbClr val="000000"/>
                </a:solidFill>
              </a:rPr>
              <a:t>srozumitelná perština, kritické myšlenky</a:t>
            </a:r>
          </a:p>
          <a:p>
            <a:pPr lvl="0">
              <a:lnSpc>
                <a:spcPct val="100000"/>
              </a:lnSpc>
            </a:pPr>
            <a:endParaRPr lang="cs-CZ" dirty="0">
              <a:solidFill>
                <a:srgbClr val="000000"/>
              </a:solidFill>
            </a:endParaRPr>
          </a:p>
          <a:p>
            <a:pPr lvl="0">
              <a:lnSpc>
                <a:spcPct val="100000"/>
              </a:lnSpc>
            </a:pPr>
            <a:r>
              <a:rPr lang="cs-CZ" dirty="0">
                <a:solidFill>
                  <a:srgbClr val="000000"/>
                </a:solidFill>
              </a:rPr>
              <a:t>Tvrdě cenzurované dílo v </a:t>
            </a:r>
            <a:r>
              <a:rPr lang="cs-CZ" dirty="0" err="1">
                <a:solidFill>
                  <a:srgbClr val="000000"/>
                </a:solidFill>
              </a:rPr>
              <a:t>qádžárovské</a:t>
            </a:r>
            <a:r>
              <a:rPr lang="cs-CZ" dirty="0">
                <a:solidFill>
                  <a:srgbClr val="000000"/>
                </a:solidFill>
              </a:rPr>
              <a:t> Persii </a:t>
            </a:r>
          </a:p>
          <a:p>
            <a:pPr lvl="0">
              <a:lnSpc>
                <a:spcPct val="100000"/>
              </a:lnSpc>
            </a:pPr>
            <a:r>
              <a:rPr lang="cs-CZ" dirty="0">
                <a:solidFill>
                  <a:srgbClr val="000000"/>
                </a:solidFill>
              </a:rPr>
              <a:t>V Persii obrovská popularita, byť vycházelo v zahraničí  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dirty="0">
                <a:solidFill>
                  <a:srgbClr val="000000"/>
                </a:solidFill>
              </a:rPr>
              <a:t>  </a:t>
            </a:r>
          </a:p>
          <a:p>
            <a:pPr>
              <a:lnSpc>
                <a:spcPct val="100000"/>
              </a:lnSpc>
            </a:pPr>
            <a:r>
              <a:rPr lang="cs-CZ" b="1" u="sng" dirty="0" err="1">
                <a:solidFill>
                  <a:srgbClr val="000000"/>
                </a:solidFill>
              </a:rPr>
              <a:t>Zajnol´ábiddín</a:t>
            </a:r>
            <a:r>
              <a:rPr lang="cs-CZ" b="1" u="sng" dirty="0">
                <a:solidFill>
                  <a:srgbClr val="000000"/>
                </a:solidFill>
              </a:rPr>
              <a:t> </a:t>
            </a:r>
            <a:r>
              <a:rPr lang="cs-CZ" b="1" u="sng" dirty="0" err="1">
                <a:solidFill>
                  <a:srgbClr val="000000"/>
                </a:solidFill>
              </a:rPr>
              <a:t>Marághejí</a:t>
            </a:r>
            <a:r>
              <a:rPr lang="cs-CZ" u="sng" dirty="0">
                <a:solidFill>
                  <a:srgbClr val="000000"/>
                </a:solidFill>
              </a:rPr>
              <a:t>  - </a:t>
            </a:r>
            <a:r>
              <a:rPr lang="cs-CZ" dirty="0">
                <a:solidFill>
                  <a:srgbClr val="000000"/>
                </a:solidFill>
              </a:rPr>
              <a:t>z </a:t>
            </a:r>
            <a:r>
              <a:rPr lang="cs-CZ" dirty="0" err="1">
                <a:solidFill>
                  <a:srgbClr val="000000"/>
                </a:solidFill>
              </a:rPr>
              <a:t>Marághe</a:t>
            </a:r>
            <a:r>
              <a:rPr lang="cs-CZ" dirty="0">
                <a:solidFill>
                  <a:srgbClr val="000000"/>
                </a:solidFill>
              </a:rPr>
              <a:t> –  </a:t>
            </a:r>
            <a:r>
              <a:rPr lang="ar-SA" dirty="0">
                <a:solidFill>
                  <a:srgbClr val="000000"/>
                </a:solidFill>
              </a:rPr>
              <a:t>مراغه </a:t>
            </a:r>
            <a:r>
              <a:rPr lang="cs-CZ" dirty="0">
                <a:solidFill>
                  <a:srgbClr val="000000"/>
                </a:solidFill>
              </a:rPr>
              <a:t> Východní Ázerbájdžán, Írán</a:t>
            </a:r>
          </a:p>
          <a:p>
            <a:pPr>
              <a:lnSpc>
                <a:spcPct val="100000"/>
              </a:lnSpc>
            </a:pPr>
            <a:endParaRPr lang="cs-CZ" dirty="0">
              <a:solidFill>
                <a:srgbClr val="000000"/>
              </a:solidFill>
            </a:endParaRPr>
          </a:p>
          <a:p>
            <a:pPr lvl="0">
              <a:lnSpc>
                <a:spcPct val="100000"/>
              </a:lnSpc>
            </a:pPr>
            <a:r>
              <a:rPr lang="cs-CZ" dirty="0">
                <a:solidFill>
                  <a:srgbClr val="000000"/>
                </a:solidFill>
              </a:rPr>
              <a:t>Jen základní vzdělání</a:t>
            </a:r>
          </a:p>
          <a:p>
            <a:pPr lvl="0">
              <a:lnSpc>
                <a:spcPct val="100000"/>
              </a:lnSpc>
            </a:pPr>
            <a:r>
              <a:rPr lang="cs-CZ" dirty="0">
                <a:solidFill>
                  <a:srgbClr val="000000"/>
                </a:solidFill>
              </a:rPr>
              <a:t>Obchod. Kavkaz -) Gruzie - ) konzul -) bankrot. </a:t>
            </a:r>
          </a:p>
          <a:p>
            <a:pPr lvl="0">
              <a:lnSpc>
                <a:spcPct val="100000"/>
              </a:lnSpc>
            </a:pPr>
            <a:r>
              <a:rPr lang="cs-CZ" dirty="0">
                <a:solidFill>
                  <a:srgbClr val="000000"/>
                </a:solidFill>
              </a:rPr>
              <a:t>Krym (Jalta) -) ruské občanství -) Istanbul</a:t>
            </a:r>
          </a:p>
          <a:p>
            <a:pPr>
              <a:lnSpc>
                <a:spcPct val="100000"/>
              </a:lnSpc>
            </a:pPr>
            <a:endParaRPr lang="cs-CZ" sz="500" dirty="0">
              <a:solidFill>
                <a:srgbClr val="000000"/>
              </a:solidFill>
            </a:endParaRPr>
          </a:p>
        </p:txBody>
      </p:sp>
      <p:pic>
        <p:nvPicPr>
          <p:cNvPr id="5" name="Obrázek 4" descr="Obsah obrázku oblečení, muž, Lidská tvář, portrét&#10;&#10;Popis byl vytvořen automaticky">
            <a:extLst>
              <a:ext uri="{FF2B5EF4-FFF2-40B4-BE49-F238E27FC236}">
                <a16:creationId xmlns:a16="http://schemas.microsoft.com/office/drawing/2014/main" id="{DA79A214-FFFC-EC14-9FB8-0FF62B15CD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0787" y="934145"/>
            <a:ext cx="3656581" cy="498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4585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1677" y="132081"/>
            <a:ext cx="6297203" cy="701039"/>
          </a:xfrm>
        </p:spPr>
        <p:txBody>
          <a:bodyPr>
            <a:noAutofit/>
          </a:bodyPr>
          <a:lstStyle/>
          <a:p>
            <a:r>
              <a:rPr lang="cs-CZ" sz="3200" dirty="0"/>
              <a:t>struktura a tematika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02640" y="833120"/>
            <a:ext cx="9814560" cy="5892799"/>
          </a:xfrm>
        </p:spPr>
        <p:txBody>
          <a:bodyPr>
            <a:noAutofit/>
          </a:bodyPr>
          <a:lstStyle/>
          <a:p>
            <a:r>
              <a:rPr lang="cs-CZ" b="1" u="sng" dirty="0"/>
              <a:t>Třídílný román</a:t>
            </a:r>
            <a:r>
              <a:rPr lang="cs-CZ" b="1" dirty="0"/>
              <a:t>:   </a:t>
            </a:r>
            <a:r>
              <a:rPr lang="cs-CZ" dirty="0"/>
              <a:t>1. díl – </a:t>
            </a:r>
            <a:r>
              <a:rPr lang="cs-CZ" b="1" dirty="0"/>
              <a:t>Káhira</a:t>
            </a:r>
            <a:r>
              <a:rPr lang="cs-CZ" dirty="0"/>
              <a:t> (nedatováno)</a:t>
            </a:r>
          </a:p>
          <a:p>
            <a:r>
              <a:rPr lang="cs-CZ" dirty="0"/>
              <a:t>2. díl – </a:t>
            </a:r>
            <a:r>
              <a:rPr lang="cs-CZ" b="1" dirty="0"/>
              <a:t>1905, Kalkata   /   </a:t>
            </a:r>
            <a:r>
              <a:rPr lang="cs-CZ" dirty="0"/>
              <a:t>3. díl – </a:t>
            </a:r>
            <a:r>
              <a:rPr lang="cs-CZ" b="1" dirty="0"/>
              <a:t>1909, Istanbul</a:t>
            </a:r>
            <a:endParaRPr lang="cs-CZ" dirty="0"/>
          </a:p>
          <a:p>
            <a:r>
              <a:rPr lang="cs-CZ" dirty="0"/>
              <a:t>• žánrově nejednoznačné dílo</a:t>
            </a:r>
            <a:br>
              <a:rPr lang="cs-CZ" dirty="0"/>
            </a:br>
            <a:r>
              <a:rPr lang="cs-CZ" dirty="0"/>
              <a:t>• prvky </a:t>
            </a:r>
            <a:r>
              <a:rPr lang="cs-CZ" b="1" dirty="0"/>
              <a:t>cestopisu</a:t>
            </a:r>
            <a:br>
              <a:rPr lang="cs-CZ" dirty="0"/>
            </a:br>
            <a:r>
              <a:rPr lang="cs-CZ" dirty="0"/>
              <a:t>• zároveň </a:t>
            </a:r>
            <a:r>
              <a:rPr lang="cs-CZ" b="1" dirty="0"/>
              <a:t>fiktivně autobiografický román</a:t>
            </a:r>
            <a:endParaRPr lang="cs-CZ" dirty="0"/>
          </a:p>
          <a:p>
            <a:pPr marL="0" indent="0">
              <a:buNone/>
            </a:pPr>
            <a:r>
              <a:rPr lang="cs-CZ" b="1" u="sng" dirty="0"/>
              <a:t>Vyprávěcí techniky</a:t>
            </a:r>
            <a:endParaRPr lang="cs-CZ" u="sng" dirty="0"/>
          </a:p>
          <a:p>
            <a:r>
              <a:rPr lang="cs-CZ" dirty="0"/>
              <a:t>• časté </a:t>
            </a:r>
            <a:r>
              <a:rPr lang="cs-CZ" b="1" dirty="0"/>
              <a:t>dialogy a přímá řeč</a:t>
            </a:r>
            <a:br>
              <a:rPr lang="cs-CZ" dirty="0"/>
            </a:br>
            <a:r>
              <a:rPr lang="cs-CZ" dirty="0"/>
              <a:t>• autor často </a:t>
            </a:r>
            <a:r>
              <a:rPr lang="cs-CZ" b="1" dirty="0"/>
              <a:t>přímo oslovuje a poučuje čtenáře</a:t>
            </a:r>
            <a:br>
              <a:rPr lang="cs-CZ" dirty="0"/>
            </a:br>
            <a:r>
              <a:rPr lang="cs-CZ" dirty="0"/>
              <a:t>• text má místy </a:t>
            </a:r>
            <a:r>
              <a:rPr lang="cs-CZ" b="1" dirty="0"/>
              <a:t>reportážní charakter</a:t>
            </a:r>
            <a:endParaRPr lang="cs-CZ" dirty="0"/>
          </a:p>
          <a:p>
            <a:r>
              <a:rPr lang="cs-CZ" b="1" u="sng" dirty="0"/>
              <a:t>Jazyk</a:t>
            </a:r>
            <a:r>
              <a:rPr lang="cs-CZ" b="1" dirty="0"/>
              <a:t>: </a:t>
            </a:r>
            <a:r>
              <a:rPr lang="cs-CZ" dirty="0"/>
              <a:t>perština je </a:t>
            </a:r>
            <a:r>
              <a:rPr lang="cs-CZ" b="1" dirty="0"/>
              <a:t>jednoduchá, srozumitelná a poměrně hovorová</a:t>
            </a:r>
            <a:br>
              <a:rPr lang="cs-CZ" dirty="0"/>
            </a:br>
            <a:r>
              <a:rPr lang="cs-CZ" dirty="0"/>
              <a:t>• snaha o </a:t>
            </a:r>
            <a:r>
              <a:rPr lang="cs-CZ" b="1" dirty="0"/>
              <a:t>omezení </a:t>
            </a:r>
            <a:r>
              <a:rPr lang="cs-CZ" b="1" dirty="0" err="1"/>
              <a:t>turkismů</a:t>
            </a:r>
            <a:endParaRPr lang="cs-CZ" dirty="0"/>
          </a:p>
          <a:p>
            <a:r>
              <a:rPr lang="cs-CZ" dirty="0"/>
              <a:t>silný </a:t>
            </a:r>
            <a:r>
              <a:rPr lang="cs-CZ" b="1" dirty="0"/>
              <a:t>nacionalistický étos a vlastenectví</a:t>
            </a:r>
            <a:br>
              <a:rPr lang="cs-CZ" dirty="0"/>
            </a:br>
            <a:r>
              <a:rPr lang="cs-CZ" dirty="0"/>
              <a:t>• postupná </a:t>
            </a:r>
            <a:r>
              <a:rPr lang="cs-CZ" b="1" dirty="0"/>
              <a:t>dramatizace děje</a:t>
            </a:r>
            <a:br>
              <a:rPr lang="cs-CZ" dirty="0"/>
            </a:br>
            <a:r>
              <a:rPr lang="cs-CZ" dirty="0"/>
              <a:t>• zpočátku </a:t>
            </a:r>
            <a:r>
              <a:rPr lang="cs-CZ" b="1" dirty="0"/>
              <a:t>idealismus a nekritický obdiv k Evropě</a:t>
            </a:r>
            <a:r>
              <a:rPr lang="cs-CZ" dirty="0"/>
              <a:t>,</a:t>
            </a:r>
            <a:br>
              <a:rPr lang="cs-CZ" dirty="0"/>
            </a:br>
            <a:r>
              <a:rPr lang="cs-CZ" dirty="0"/>
              <a:t>později </a:t>
            </a:r>
            <a:r>
              <a:rPr lang="cs-CZ" b="1" dirty="0"/>
              <a:t>deziluze a kritický pohled</a:t>
            </a:r>
            <a:endParaRPr lang="cs-CZ" dirty="0"/>
          </a:p>
        </p:txBody>
      </p:sp>
      <p:pic>
        <p:nvPicPr>
          <p:cNvPr id="5" name="Obrázek 4" descr="Obsah obrázku text, Grafika, Písmo, grafický design&#10;&#10;Popis byl vytvořen automaticky">
            <a:extLst>
              <a:ext uri="{FF2B5EF4-FFF2-40B4-BE49-F238E27FC236}">
                <a16:creationId xmlns:a16="http://schemas.microsoft.com/office/drawing/2014/main" id="{619DFBB0-E9BD-EF15-1D45-6A7889BDC0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1" r="2" b="2"/>
          <a:stretch/>
        </p:blipFill>
        <p:spPr>
          <a:xfrm>
            <a:off x="7924800" y="398703"/>
            <a:ext cx="3930944" cy="3926176"/>
          </a:xfrm>
          <a:custGeom>
            <a:avLst/>
            <a:gdLst/>
            <a:ahLst/>
            <a:cxnLst/>
            <a:rect l="l" t="t" r="r" b="b"/>
            <a:pathLst>
              <a:path w="3860171" h="3855489">
                <a:moveTo>
                  <a:pt x="1930086" y="0"/>
                </a:moveTo>
                <a:lnTo>
                  <a:pt x="1967540" y="3511"/>
                </a:lnTo>
                <a:lnTo>
                  <a:pt x="2003824" y="12875"/>
                </a:lnTo>
                <a:lnTo>
                  <a:pt x="2038938" y="26920"/>
                </a:lnTo>
                <a:lnTo>
                  <a:pt x="2075222" y="44477"/>
                </a:lnTo>
                <a:lnTo>
                  <a:pt x="2109166" y="64375"/>
                </a:lnTo>
                <a:lnTo>
                  <a:pt x="2144279" y="85443"/>
                </a:lnTo>
                <a:lnTo>
                  <a:pt x="2179393" y="104171"/>
                </a:lnTo>
                <a:lnTo>
                  <a:pt x="2214507" y="122898"/>
                </a:lnTo>
                <a:lnTo>
                  <a:pt x="2248450" y="136943"/>
                </a:lnTo>
                <a:lnTo>
                  <a:pt x="2285905" y="146307"/>
                </a:lnTo>
                <a:lnTo>
                  <a:pt x="2322189" y="150989"/>
                </a:lnTo>
                <a:lnTo>
                  <a:pt x="2360814" y="150989"/>
                </a:lnTo>
                <a:lnTo>
                  <a:pt x="2400610" y="148648"/>
                </a:lnTo>
                <a:lnTo>
                  <a:pt x="2440405" y="143966"/>
                </a:lnTo>
                <a:lnTo>
                  <a:pt x="2480201" y="138114"/>
                </a:lnTo>
                <a:lnTo>
                  <a:pt x="2519996" y="133432"/>
                </a:lnTo>
                <a:lnTo>
                  <a:pt x="2559792" y="129921"/>
                </a:lnTo>
                <a:lnTo>
                  <a:pt x="2597247" y="131091"/>
                </a:lnTo>
                <a:lnTo>
                  <a:pt x="2633531" y="135773"/>
                </a:lnTo>
                <a:lnTo>
                  <a:pt x="2668644" y="146307"/>
                </a:lnTo>
                <a:lnTo>
                  <a:pt x="2697906" y="161523"/>
                </a:lnTo>
                <a:lnTo>
                  <a:pt x="2725997" y="181421"/>
                </a:lnTo>
                <a:lnTo>
                  <a:pt x="2750577" y="204830"/>
                </a:lnTo>
                <a:lnTo>
                  <a:pt x="2775156" y="231750"/>
                </a:lnTo>
                <a:lnTo>
                  <a:pt x="2797395" y="259841"/>
                </a:lnTo>
                <a:lnTo>
                  <a:pt x="2819634" y="289103"/>
                </a:lnTo>
                <a:lnTo>
                  <a:pt x="2841872" y="318364"/>
                </a:lnTo>
                <a:lnTo>
                  <a:pt x="2864111" y="346455"/>
                </a:lnTo>
                <a:lnTo>
                  <a:pt x="2887520" y="373376"/>
                </a:lnTo>
                <a:lnTo>
                  <a:pt x="2914441" y="396785"/>
                </a:lnTo>
                <a:lnTo>
                  <a:pt x="2940191" y="417853"/>
                </a:lnTo>
                <a:lnTo>
                  <a:pt x="2969452" y="434240"/>
                </a:lnTo>
                <a:lnTo>
                  <a:pt x="3001055" y="448285"/>
                </a:lnTo>
                <a:lnTo>
                  <a:pt x="3034998" y="459990"/>
                </a:lnTo>
                <a:lnTo>
                  <a:pt x="3070112" y="470524"/>
                </a:lnTo>
                <a:lnTo>
                  <a:pt x="3105226" y="479888"/>
                </a:lnTo>
                <a:lnTo>
                  <a:pt x="3141510" y="489251"/>
                </a:lnTo>
                <a:lnTo>
                  <a:pt x="3175453" y="499785"/>
                </a:lnTo>
                <a:lnTo>
                  <a:pt x="3209396" y="511490"/>
                </a:lnTo>
                <a:lnTo>
                  <a:pt x="3240999" y="525535"/>
                </a:lnTo>
                <a:lnTo>
                  <a:pt x="3269090" y="543092"/>
                </a:lnTo>
                <a:lnTo>
                  <a:pt x="3294840" y="564161"/>
                </a:lnTo>
                <a:lnTo>
                  <a:pt x="3315908" y="589911"/>
                </a:lnTo>
                <a:lnTo>
                  <a:pt x="3333465" y="618002"/>
                </a:lnTo>
                <a:lnTo>
                  <a:pt x="3347510" y="649604"/>
                </a:lnTo>
                <a:lnTo>
                  <a:pt x="3359215" y="683547"/>
                </a:lnTo>
                <a:lnTo>
                  <a:pt x="3369749" y="717491"/>
                </a:lnTo>
                <a:lnTo>
                  <a:pt x="3379113" y="753775"/>
                </a:lnTo>
                <a:lnTo>
                  <a:pt x="3388476" y="788889"/>
                </a:lnTo>
                <a:lnTo>
                  <a:pt x="3399010" y="824002"/>
                </a:lnTo>
                <a:lnTo>
                  <a:pt x="3410715" y="857946"/>
                </a:lnTo>
                <a:lnTo>
                  <a:pt x="3424760" y="889548"/>
                </a:lnTo>
                <a:lnTo>
                  <a:pt x="3441147" y="918809"/>
                </a:lnTo>
                <a:lnTo>
                  <a:pt x="3462215" y="944560"/>
                </a:lnTo>
                <a:lnTo>
                  <a:pt x="3485624" y="971480"/>
                </a:lnTo>
                <a:lnTo>
                  <a:pt x="3512545" y="994889"/>
                </a:lnTo>
                <a:lnTo>
                  <a:pt x="3540636" y="1017128"/>
                </a:lnTo>
                <a:lnTo>
                  <a:pt x="3571068" y="1039367"/>
                </a:lnTo>
                <a:lnTo>
                  <a:pt x="3600329" y="1061605"/>
                </a:lnTo>
                <a:lnTo>
                  <a:pt x="3628420" y="1083844"/>
                </a:lnTo>
                <a:lnTo>
                  <a:pt x="3655341" y="1108424"/>
                </a:lnTo>
                <a:lnTo>
                  <a:pt x="3678750" y="1133003"/>
                </a:lnTo>
                <a:lnTo>
                  <a:pt x="3698648" y="1161094"/>
                </a:lnTo>
                <a:lnTo>
                  <a:pt x="3713864" y="1190356"/>
                </a:lnTo>
                <a:lnTo>
                  <a:pt x="3724398" y="1225469"/>
                </a:lnTo>
                <a:lnTo>
                  <a:pt x="3729080" y="1261754"/>
                </a:lnTo>
                <a:lnTo>
                  <a:pt x="3730250" y="1299208"/>
                </a:lnTo>
                <a:lnTo>
                  <a:pt x="3726739" y="1339004"/>
                </a:lnTo>
                <a:lnTo>
                  <a:pt x="3722057" y="1378799"/>
                </a:lnTo>
                <a:lnTo>
                  <a:pt x="3716205" y="1418595"/>
                </a:lnTo>
                <a:lnTo>
                  <a:pt x="3711523" y="1458391"/>
                </a:lnTo>
                <a:lnTo>
                  <a:pt x="3709182" y="1498186"/>
                </a:lnTo>
                <a:lnTo>
                  <a:pt x="3709182" y="1536811"/>
                </a:lnTo>
                <a:lnTo>
                  <a:pt x="3713864" y="1573096"/>
                </a:lnTo>
                <a:lnTo>
                  <a:pt x="3723228" y="1609380"/>
                </a:lnTo>
                <a:lnTo>
                  <a:pt x="3737273" y="1643323"/>
                </a:lnTo>
                <a:lnTo>
                  <a:pt x="3756000" y="1678437"/>
                </a:lnTo>
                <a:lnTo>
                  <a:pt x="3774728" y="1713550"/>
                </a:lnTo>
                <a:lnTo>
                  <a:pt x="3795796" y="1748664"/>
                </a:lnTo>
                <a:lnTo>
                  <a:pt x="3815694" y="1782608"/>
                </a:lnTo>
                <a:lnTo>
                  <a:pt x="3833250" y="1818892"/>
                </a:lnTo>
                <a:lnTo>
                  <a:pt x="3847296" y="1854005"/>
                </a:lnTo>
                <a:lnTo>
                  <a:pt x="3856660" y="1890290"/>
                </a:lnTo>
                <a:lnTo>
                  <a:pt x="3860171" y="1927744"/>
                </a:lnTo>
                <a:lnTo>
                  <a:pt x="3856660" y="1965199"/>
                </a:lnTo>
                <a:lnTo>
                  <a:pt x="3847296" y="2001483"/>
                </a:lnTo>
                <a:lnTo>
                  <a:pt x="3833250" y="2036597"/>
                </a:lnTo>
                <a:lnTo>
                  <a:pt x="3815694" y="2072881"/>
                </a:lnTo>
                <a:lnTo>
                  <a:pt x="3795796" y="2106824"/>
                </a:lnTo>
                <a:lnTo>
                  <a:pt x="3774728" y="2141938"/>
                </a:lnTo>
                <a:lnTo>
                  <a:pt x="3756000" y="2177052"/>
                </a:lnTo>
                <a:lnTo>
                  <a:pt x="3737273" y="2212166"/>
                </a:lnTo>
                <a:lnTo>
                  <a:pt x="3723228" y="2246109"/>
                </a:lnTo>
                <a:lnTo>
                  <a:pt x="3713864" y="2282393"/>
                </a:lnTo>
                <a:lnTo>
                  <a:pt x="3709182" y="2318677"/>
                </a:lnTo>
                <a:lnTo>
                  <a:pt x="3709182" y="2357302"/>
                </a:lnTo>
                <a:lnTo>
                  <a:pt x="3711523" y="2397098"/>
                </a:lnTo>
                <a:lnTo>
                  <a:pt x="3716205" y="2436894"/>
                </a:lnTo>
                <a:lnTo>
                  <a:pt x="3722057" y="2476689"/>
                </a:lnTo>
                <a:lnTo>
                  <a:pt x="3726739" y="2516485"/>
                </a:lnTo>
                <a:lnTo>
                  <a:pt x="3730250" y="2556280"/>
                </a:lnTo>
                <a:lnTo>
                  <a:pt x="3729080" y="2593735"/>
                </a:lnTo>
                <a:lnTo>
                  <a:pt x="3724398" y="2630019"/>
                </a:lnTo>
                <a:lnTo>
                  <a:pt x="3713864" y="2665133"/>
                </a:lnTo>
                <a:lnTo>
                  <a:pt x="3698648" y="2694394"/>
                </a:lnTo>
                <a:lnTo>
                  <a:pt x="3678750" y="2722485"/>
                </a:lnTo>
                <a:lnTo>
                  <a:pt x="3655341" y="2747065"/>
                </a:lnTo>
                <a:lnTo>
                  <a:pt x="3628420" y="2771645"/>
                </a:lnTo>
                <a:lnTo>
                  <a:pt x="3600329" y="2793883"/>
                </a:lnTo>
                <a:lnTo>
                  <a:pt x="3571068" y="2816122"/>
                </a:lnTo>
                <a:lnTo>
                  <a:pt x="3540636" y="2838361"/>
                </a:lnTo>
                <a:lnTo>
                  <a:pt x="3512545" y="2860599"/>
                </a:lnTo>
                <a:lnTo>
                  <a:pt x="3485624" y="2884009"/>
                </a:lnTo>
                <a:lnTo>
                  <a:pt x="3462215" y="2910929"/>
                </a:lnTo>
                <a:lnTo>
                  <a:pt x="3441147" y="2936679"/>
                </a:lnTo>
                <a:lnTo>
                  <a:pt x="3424760" y="2965941"/>
                </a:lnTo>
                <a:lnTo>
                  <a:pt x="3410715" y="2997543"/>
                </a:lnTo>
                <a:lnTo>
                  <a:pt x="3399010" y="3031486"/>
                </a:lnTo>
                <a:lnTo>
                  <a:pt x="3388476" y="3066600"/>
                </a:lnTo>
                <a:lnTo>
                  <a:pt x="3379113" y="3101714"/>
                </a:lnTo>
                <a:lnTo>
                  <a:pt x="3369749" y="3137998"/>
                </a:lnTo>
                <a:lnTo>
                  <a:pt x="3359215" y="3171941"/>
                </a:lnTo>
                <a:lnTo>
                  <a:pt x="3347510" y="3205885"/>
                </a:lnTo>
                <a:lnTo>
                  <a:pt x="3333465" y="3237487"/>
                </a:lnTo>
                <a:lnTo>
                  <a:pt x="3315908" y="3265578"/>
                </a:lnTo>
                <a:lnTo>
                  <a:pt x="3294840" y="3291328"/>
                </a:lnTo>
                <a:lnTo>
                  <a:pt x="3269090" y="3312396"/>
                </a:lnTo>
                <a:lnTo>
                  <a:pt x="3240999" y="3329953"/>
                </a:lnTo>
                <a:lnTo>
                  <a:pt x="3209396" y="3343999"/>
                </a:lnTo>
                <a:lnTo>
                  <a:pt x="3175453" y="3355703"/>
                </a:lnTo>
                <a:lnTo>
                  <a:pt x="3141510" y="3366237"/>
                </a:lnTo>
                <a:lnTo>
                  <a:pt x="3105226" y="3375601"/>
                </a:lnTo>
                <a:lnTo>
                  <a:pt x="3070112" y="3384965"/>
                </a:lnTo>
                <a:lnTo>
                  <a:pt x="3034998" y="3395499"/>
                </a:lnTo>
                <a:lnTo>
                  <a:pt x="3001055" y="3407203"/>
                </a:lnTo>
                <a:lnTo>
                  <a:pt x="2969452" y="3421249"/>
                </a:lnTo>
                <a:lnTo>
                  <a:pt x="2940191" y="3437635"/>
                </a:lnTo>
                <a:lnTo>
                  <a:pt x="2914441" y="3458704"/>
                </a:lnTo>
                <a:lnTo>
                  <a:pt x="2887520" y="3482113"/>
                </a:lnTo>
                <a:lnTo>
                  <a:pt x="2864111" y="3509033"/>
                </a:lnTo>
                <a:lnTo>
                  <a:pt x="2841872" y="3537124"/>
                </a:lnTo>
                <a:lnTo>
                  <a:pt x="2819634" y="3566386"/>
                </a:lnTo>
                <a:lnTo>
                  <a:pt x="2797395" y="3595647"/>
                </a:lnTo>
                <a:lnTo>
                  <a:pt x="2775156" y="3623738"/>
                </a:lnTo>
                <a:lnTo>
                  <a:pt x="2750577" y="3650659"/>
                </a:lnTo>
                <a:lnTo>
                  <a:pt x="2725997" y="3674068"/>
                </a:lnTo>
                <a:lnTo>
                  <a:pt x="2697906" y="3693966"/>
                </a:lnTo>
                <a:lnTo>
                  <a:pt x="2668644" y="3709182"/>
                </a:lnTo>
                <a:lnTo>
                  <a:pt x="2633531" y="3719716"/>
                </a:lnTo>
                <a:lnTo>
                  <a:pt x="2597247" y="3724398"/>
                </a:lnTo>
                <a:lnTo>
                  <a:pt x="2559792" y="3725568"/>
                </a:lnTo>
                <a:lnTo>
                  <a:pt x="2519996" y="3722057"/>
                </a:lnTo>
                <a:lnTo>
                  <a:pt x="2480201" y="3717375"/>
                </a:lnTo>
                <a:lnTo>
                  <a:pt x="2440405" y="3711523"/>
                </a:lnTo>
                <a:lnTo>
                  <a:pt x="2400610" y="3706841"/>
                </a:lnTo>
                <a:lnTo>
                  <a:pt x="2360814" y="3704500"/>
                </a:lnTo>
                <a:lnTo>
                  <a:pt x="2322189" y="3704500"/>
                </a:lnTo>
                <a:lnTo>
                  <a:pt x="2285905" y="3709182"/>
                </a:lnTo>
                <a:lnTo>
                  <a:pt x="2248450" y="3718545"/>
                </a:lnTo>
                <a:lnTo>
                  <a:pt x="2214507" y="3732591"/>
                </a:lnTo>
                <a:lnTo>
                  <a:pt x="2179393" y="3751318"/>
                </a:lnTo>
                <a:lnTo>
                  <a:pt x="2144279" y="3770045"/>
                </a:lnTo>
                <a:lnTo>
                  <a:pt x="2109166" y="3791114"/>
                </a:lnTo>
                <a:lnTo>
                  <a:pt x="2075222" y="3811011"/>
                </a:lnTo>
                <a:lnTo>
                  <a:pt x="2038938" y="3828568"/>
                </a:lnTo>
                <a:lnTo>
                  <a:pt x="2003824" y="3842614"/>
                </a:lnTo>
                <a:lnTo>
                  <a:pt x="1967540" y="3851978"/>
                </a:lnTo>
                <a:lnTo>
                  <a:pt x="1930086" y="3855489"/>
                </a:lnTo>
                <a:lnTo>
                  <a:pt x="1892631" y="3851978"/>
                </a:lnTo>
                <a:lnTo>
                  <a:pt x="1856347" y="3842614"/>
                </a:lnTo>
                <a:lnTo>
                  <a:pt x="1821233" y="3828568"/>
                </a:lnTo>
                <a:lnTo>
                  <a:pt x="1784949" y="3811011"/>
                </a:lnTo>
                <a:lnTo>
                  <a:pt x="1751005" y="3791114"/>
                </a:lnTo>
                <a:lnTo>
                  <a:pt x="1715892" y="3770045"/>
                </a:lnTo>
                <a:lnTo>
                  <a:pt x="1680778" y="3751318"/>
                </a:lnTo>
                <a:lnTo>
                  <a:pt x="1645664" y="3732591"/>
                </a:lnTo>
                <a:lnTo>
                  <a:pt x="1610550" y="3718545"/>
                </a:lnTo>
                <a:lnTo>
                  <a:pt x="1574266" y="3709182"/>
                </a:lnTo>
                <a:lnTo>
                  <a:pt x="1537982" y="3704500"/>
                </a:lnTo>
                <a:lnTo>
                  <a:pt x="1499357" y="3704500"/>
                </a:lnTo>
                <a:lnTo>
                  <a:pt x="1459561" y="3706841"/>
                </a:lnTo>
                <a:lnTo>
                  <a:pt x="1419766" y="3711523"/>
                </a:lnTo>
                <a:lnTo>
                  <a:pt x="1379970" y="3717375"/>
                </a:lnTo>
                <a:lnTo>
                  <a:pt x="1340175" y="3722057"/>
                </a:lnTo>
                <a:lnTo>
                  <a:pt x="1300379" y="3725568"/>
                </a:lnTo>
                <a:lnTo>
                  <a:pt x="1262924" y="3724398"/>
                </a:lnTo>
                <a:lnTo>
                  <a:pt x="1226640" y="3719716"/>
                </a:lnTo>
                <a:lnTo>
                  <a:pt x="1191526" y="3709182"/>
                </a:lnTo>
                <a:lnTo>
                  <a:pt x="1162265" y="3693966"/>
                </a:lnTo>
                <a:lnTo>
                  <a:pt x="1134174" y="3674068"/>
                </a:lnTo>
                <a:lnTo>
                  <a:pt x="1109594" y="3650659"/>
                </a:lnTo>
                <a:lnTo>
                  <a:pt x="1085015" y="3623738"/>
                </a:lnTo>
                <a:lnTo>
                  <a:pt x="1062776" y="3595647"/>
                </a:lnTo>
                <a:lnTo>
                  <a:pt x="1040537" y="3566386"/>
                </a:lnTo>
                <a:lnTo>
                  <a:pt x="1018299" y="3537124"/>
                </a:lnTo>
                <a:lnTo>
                  <a:pt x="996060" y="3509033"/>
                </a:lnTo>
                <a:lnTo>
                  <a:pt x="972651" y="3482113"/>
                </a:lnTo>
                <a:lnTo>
                  <a:pt x="945730" y="3458704"/>
                </a:lnTo>
                <a:lnTo>
                  <a:pt x="919980" y="3437635"/>
                </a:lnTo>
                <a:lnTo>
                  <a:pt x="890719" y="3421249"/>
                </a:lnTo>
                <a:lnTo>
                  <a:pt x="859116" y="3407203"/>
                </a:lnTo>
                <a:lnTo>
                  <a:pt x="825173" y="3395499"/>
                </a:lnTo>
                <a:lnTo>
                  <a:pt x="790059" y="3384965"/>
                </a:lnTo>
                <a:lnTo>
                  <a:pt x="754946" y="3375601"/>
                </a:lnTo>
                <a:lnTo>
                  <a:pt x="718662" y="3366237"/>
                </a:lnTo>
                <a:lnTo>
                  <a:pt x="684718" y="3355703"/>
                </a:lnTo>
                <a:lnTo>
                  <a:pt x="650775" y="3343999"/>
                </a:lnTo>
                <a:lnTo>
                  <a:pt x="619173" y="3329953"/>
                </a:lnTo>
                <a:lnTo>
                  <a:pt x="591082" y="3312396"/>
                </a:lnTo>
                <a:lnTo>
                  <a:pt x="565332" y="3291328"/>
                </a:lnTo>
                <a:lnTo>
                  <a:pt x="544263" y="3265578"/>
                </a:lnTo>
                <a:lnTo>
                  <a:pt x="526706" y="3237487"/>
                </a:lnTo>
                <a:lnTo>
                  <a:pt x="512661" y="3205885"/>
                </a:lnTo>
                <a:lnTo>
                  <a:pt x="500956" y="3171941"/>
                </a:lnTo>
                <a:lnTo>
                  <a:pt x="490422" y="3137998"/>
                </a:lnTo>
                <a:lnTo>
                  <a:pt x="481059" y="3101714"/>
                </a:lnTo>
                <a:lnTo>
                  <a:pt x="471695" y="3066600"/>
                </a:lnTo>
                <a:lnTo>
                  <a:pt x="461161" y="3031486"/>
                </a:lnTo>
                <a:lnTo>
                  <a:pt x="449456" y="2997543"/>
                </a:lnTo>
                <a:lnTo>
                  <a:pt x="435411" y="2965941"/>
                </a:lnTo>
                <a:lnTo>
                  <a:pt x="419024" y="2936679"/>
                </a:lnTo>
                <a:lnTo>
                  <a:pt x="397956" y="2910929"/>
                </a:lnTo>
                <a:lnTo>
                  <a:pt x="374547" y="2884009"/>
                </a:lnTo>
                <a:lnTo>
                  <a:pt x="347626" y="2860599"/>
                </a:lnTo>
                <a:lnTo>
                  <a:pt x="318365" y="2838361"/>
                </a:lnTo>
                <a:lnTo>
                  <a:pt x="289103" y="2816122"/>
                </a:lnTo>
                <a:lnTo>
                  <a:pt x="259842" y="2793883"/>
                </a:lnTo>
                <a:lnTo>
                  <a:pt x="231751" y="2771645"/>
                </a:lnTo>
                <a:lnTo>
                  <a:pt x="204830" y="2747065"/>
                </a:lnTo>
                <a:lnTo>
                  <a:pt x="181421" y="2722485"/>
                </a:lnTo>
                <a:lnTo>
                  <a:pt x="161523" y="2694394"/>
                </a:lnTo>
                <a:lnTo>
                  <a:pt x="146308" y="2665133"/>
                </a:lnTo>
                <a:lnTo>
                  <a:pt x="135773" y="2630019"/>
                </a:lnTo>
                <a:lnTo>
                  <a:pt x="131092" y="2593735"/>
                </a:lnTo>
                <a:lnTo>
                  <a:pt x="129921" y="2556280"/>
                </a:lnTo>
                <a:lnTo>
                  <a:pt x="133432" y="2516485"/>
                </a:lnTo>
                <a:lnTo>
                  <a:pt x="138114" y="2476689"/>
                </a:lnTo>
                <a:lnTo>
                  <a:pt x="143967" y="2436894"/>
                </a:lnTo>
                <a:lnTo>
                  <a:pt x="148648" y="2397098"/>
                </a:lnTo>
                <a:lnTo>
                  <a:pt x="150989" y="2357302"/>
                </a:lnTo>
                <a:lnTo>
                  <a:pt x="150989" y="2318677"/>
                </a:lnTo>
                <a:lnTo>
                  <a:pt x="146308" y="2282393"/>
                </a:lnTo>
                <a:lnTo>
                  <a:pt x="136944" y="2246109"/>
                </a:lnTo>
                <a:lnTo>
                  <a:pt x="122898" y="2212166"/>
                </a:lnTo>
                <a:lnTo>
                  <a:pt x="105341" y="2177052"/>
                </a:lnTo>
                <a:lnTo>
                  <a:pt x="85444" y="2141938"/>
                </a:lnTo>
                <a:lnTo>
                  <a:pt x="64375" y="2106824"/>
                </a:lnTo>
                <a:lnTo>
                  <a:pt x="44478" y="2072881"/>
                </a:lnTo>
                <a:lnTo>
                  <a:pt x="26921" y="2036597"/>
                </a:lnTo>
                <a:lnTo>
                  <a:pt x="12875" y="2001483"/>
                </a:lnTo>
                <a:lnTo>
                  <a:pt x="3512" y="1965199"/>
                </a:lnTo>
                <a:lnTo>
                  <a:pt x="0" y="1927744"/>
                </a:lnTo>
                <a:lnTo>
                  <a:pt x="3512" y="1890290"/>
                </a:lnTo>
                <a:lnTo>
                  <a:pt x="12875" y="1854005"/>
                </a:lnTo>
                <a:lnTo>
                  <a:pt x="26921" y="1818892"/>
                </a:lnTo>
                <a:lnTo>
                  <a:pt x="44478" y="1782608"/>
                </a:lnTo>
                <a:lnTo>
                  <a:pt x="64375" y="1748664"/>
                </a:lnTo>
                <a:lnTo>
                  <a:pt x="85444" y="1713550"/>
                </a:lnTo>
                <a:lnTo>
                  <a:pt x="105341" y="1678437"/>
                </a:lnTo>
                <a:lnTo>
                  <a:pt x="122898" y="1643323"/>
                </a:lnTo>
                <a:lnTo>
                  <a:pt x="136944" y="1609380"/>
                </a:lnTo>
                <a:lnTo>
                  <a:pt x="146308" y="1573096"/>
                </a:lnTo>
                <a:lnTo>
                  <a:pt x="150989" y="1536811"/>
                </a:lnTo>
                <a:lnTo>
                  <a:pt x="150989" y="1498186"/>
                </a:lnTo>
                <a:lnTo>
                  <a:pt x="148648" y="1458391"/>
                </a:lnTo>
                <a:lnTo>
                  <a:pt x="143967" y="1418595"/>
                </a:lnTo>
                <a:lnTo>
                  <a:pt x="138114" y="1378799"/>
                </a:lnTo>
                <a:lnTo>
                  <a:pt x="133432" y="1339004"/>
                </a:lnTo>
                <a:lnTo>
                  <a:pt x="129921" y="1299208"/>
                </a:lnTo>
                <a:lnTo>
                  <a:pt x="131092" y="1261754"/>
                </a:lnTo>
                <a:lnTo>
                  <a:pt x="135773" y="1225469"/>
                </a:lnTo>
                <a:lnTo>
                  <a:pt x="146308" y="1190356"/>
                </a:lnTo>
                <a:lnTo>
                  <a:pt x="161523" y="1161094"/>
                </a:lnTo>
                <a:lnTo>
                  <a:pt x="181421" y="1133003"/>
                </a:lnTo>
                <a:lnTo>
                  <a:pt x="204830" y="1108424"/>
                </a:lnTo>
                <a:lnTo>
                  <a:pt x="231751" y="1083844"/>
                </a:lnTo>
                <a:lnTo>
                  <a:pt x="259842" y="1061605"/>
                </a:lnTo>
                <a:lnTo>
                  <a:pt x="289103" y="1039367"/>
                </a:lnTo>
                <a:lnTo>
                  <a:pt x="318365" y="1017128"/>
                </a:lnTo>
                <a:lnTo>
                  <a:pt x="347626" y="994889"/>
                </a:lnTo>
                <a:lnTo>
                  <a:pt x="374547" y="971480"/>
                </a:lnTo>
                <a:lnTo>
                  <a:pt x="397956" y="944560"/>
                </a:lnTo>
                <a:lnTo>
                  <a:pt x="419024" y="918809"/>
                </a:lnTo>
                <a:lnTo>
                  <a:pt x="435411" y="889548"/>
                </a:lnTo>
                <a:lnTo>
                  <a:pt x="449456" y="857946"/>
                </a:lnTo>
                <a:lnTo>
                  <a:pt x="461161" y="824002"/>
                </a:lnTo>
                <a:lnTo>
                  <a:pt x="471695" y="788889"/>
                </a:lnTo>
                <a:lnTo>
                  <a:pt x="481059" y="753775"/>
                </a:lnTo>
                <a:lnTo>
                  <a:pt x="490422" y="717491"/>
                </a:lnTo>
                <a:lnTo>
                  <a:pt x="500956" y="683547"/>
                </a:lnTo>
                <a:lnTo>
                  <a:pt x="512661" y="649604"/>
                </a:lnTo>
                <a:lnTo>
                  <a:pt x="526706" y="618002"/>
                </a:lnTo>
                <a:lnTo>
                  <a:pt x="544263" y="589911"/>
                </a:lnTo>
                <a:lnTo>
                  <a:pt x="565332" y="564161"/>
                </a:lnTo>
                <a:lnTo>
                  <a:pt x="591082" y="543092"/>
                </a:lnTo>
                <a:lnTo>
                  <a:pt x="619173" y="525535"/>
                </a:lnTo>
                <a:lnTo>
                  <a:pt x="650775" y="511490"/>
                </a:lnTo>
                <a:lnTo>
                  <a:pt x="684718" y="499785"/>
                </a:lnTo>
                <a:lnTo>
                  <a:pt x="718662" y="489251"/>
                </a:lnTo>
                <a:lnTo>
                  <a:pt x="754946" y="479888"/>
                </a:lnTo>
                <a:lnTo>
                  <a:pt x="790059" y="470524"/>
                </a:lnTo>
                <a:lnTo>
                  <a:pt x="825173" y="459990"/>
                </a:lnTo>
                <a:lnTo>
                  <a:pt x="859116" y="448285"/>
                </a:lnTo>
                <a:lnTo>
                  <a:pt x="890719" y="434240"/>
                </a:lnTo>
                <a:lnTo>
                  <a:pt x="919980" y="417853"/>
                </a:lnTo>
                <a:lnTo>
                  <a:pt x="945730" y="396785"/>
                </a:lnTo>
                <a:lnTo>
                  <a:pt x="972651" y="373376"/>
                </a:lnTo>
                <a:lnTo>
                  <a:pt x="996060" y="346455"/>
                </a:lnTo>
                <a:lnTo>
                  <a:pt x="1018299" y="318364"/>
                </a:lnTo>
                <a:lnTo>
                  <a:pt x="1040537" y="289103"/>
                </a:lnTo>
                <a:lnTo>
                  <a:pt x="1062776" y="259841"/>
                </a:lnTo>
                <a:lnTo>
                  <a:pt x="1085015" y="231750"/>
                </a:lnTo>
                <a:lnTo>
                  <a:pt x="1109594" y="204830"/>
                </a:lnTo>
                <a:lnTo>
                  <a:pt x="1134174" y="181421"/>
                </a:lnTo>
                <a:lnTo>
                  <a:pt x="1162265" y="161523"/>
                </a:lnTo>
                <a:lnTo>
                  <a:pt x="1191526" y="146307"/>
                </a:lnTo>
                <a:lnTo>
                  <a:pt x="1226640" y="135773"/>
                </a:lnTo>
                <a:lnTo>
                  <a:pt x="1262924" y="131091"/>
                </a:lnTo>
                <a:lnTo>
                  <a:pt x="1300379" y="129921"/>
                </a:lnTo>
                <a:lnTo>
                  <a:pt x="1340175" y="133432"/>
                </a:lnTo>
                <a:lnTo>
                  <a:pt x="1379970" y="138114"/>
                </a:lnTo>
                <a:lnTo>
                  <a:pt x="1419766" y="143966"/>
                </a:lnTo>
                <a:lnTo>
                  <a:pt x="1459561" y="148648"/>
                </a:lnTo>
                <a:lnTo>
                  <a:pt x="1499357" y="150989"/>
                </a:lnTo>
                <a:lnTo>
                  <a:pt x="1537982" y="150989"/>
                </a:lnTo>
                <a:lnTo>
                  <a:pt x="1574266" y="146307"/>
                </a:lnTo>
                <a:lnTo>
                  <a:pt x="1610550" y="136943"/>
                </a:lnTo>
                <a:lnTo>
                  <a:pt x="1645664" y="122898"/>
                </a:lnTo>
                <a:lnTo>
                  <a:pt x="1680778" y="104171"/>
                </a:lnTo>
                <a:lnTo>
                  <a:pt x="1715892" y="85443"/>
                </a:lnTo>
                <a:lnTo>
                  <a:pt x="1751005" y="64375"/>
                </a:lnTo>
                <a:lnTo>
                  <a:pt x="1784949" y="44477"/>
                </a:lnTo>
                <a:lnTo>
                  <a:pt x="1821233" y="26920"/>
                </a:lnTo>
                <a:lnTo>
                  <a:pt x="1856347" y="12875"/>
                </a:lnTo>
                <a:lnTo>
                  <a:pt x="1892631" y="351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81033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F31C52B-DEF9-4845-9A79-72C9330F49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63DACD0E-B2B1-49C4-B085-D93AC5F6E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3464" y="81281"/>
            <a:ext cx="6811199" cy="833119"/>
          </a:xfrm>
        </p:spPr>
        <p:txBody>
          <a:bodyPr>
            <a:normAutofit fontScale="90000"/>
          </a:bodyPr>
          <a:lstStyle/>
          <a:p>
            <a:r>
              <a:rPr lang="cs-CZ" sz="2700" dirty="0"/>
              <a:t>1. Díl </a:t>
            </a:r>
            <a:r>
              <a:rPr lang="cs-CZ" sz="2700" b="1" dirty="0"/>
              <a:t>– obsah a témata</a:t>
            </a:r>
            <a:br>
              <a:rPr lang="cs-CZ" sz="5400" dirty="0"/>
            </a:br>
            <a:endParaRPr lang="cs-CZ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F5074D-2B0A-40BB-B69E-C08F65EC3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3465" y="538480"/>
            <a:ext cx="8102602" cy="60858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800" dirty="0"/>
              <a:t>• Persky vydáno </a:t>
            </a:r>
            <a:r>
              <a:rPr lang="cs-CZ" sz="1800" b="1" dirty="0"/>
              <a:t>anonymně</a:t>
            </a:r>
            <a:r>
              <a:rPr lang="cs-CZ" sz="1800" dirty="0"/>
              <a:t> (pravděpodobně kolem </a:t>
            </a:r>
            <a:r>
              <a:rPr lang="cs-CZ" sz="1800" b="1" dirty="0"/>
              <a:t>1895</a:t>
            </a:r>
            <a:r>
              <a:rPr lang="cs-CZ" sz="1800" dirty="0"/>
              <a:t>). </a:t>
            </a:r>
          </a:p>
          <a:p>
            <a:pPr marL="0" indent="0">
              <a:buNone/>
            </a:pPr>
            <a:r>
              <a:rPr lang="cs-CZ" sz="1800" b="1" dirty="0"/>
              <a:t>1903 vyšel v Lipsku německý překlad</a:t>
            </a:r>
            <a:r>
              <a:rPr lang="cs-CZ" sz="1800" dirty="0"/>
              <a:t> (</a:t>
            </a:r>
            <a:r>
              <a:rPr lang="cs-CZ" sz="1800" i="1" dirty="0" err="1"/>
              <a:t>Zustände</a:t>
            </a:r>
            <a:r>
              <a:rPr lang="cs-CZ" sz="1800" i="1" dirty="0"/>
              <a:t> </a:t>
            </a:r>
            <a:r>
              <a:rPr lang="cs-CZ" sz="1800" i="1" dirty="0" err="1"/>
              <a:t>im</a:t>
            </a:r>
            <a:r>
              <a:rPr lang="cs-CZ" sz="1800" i="1" dirty="0"/>
              <a:t> </a:t>
            </a:r>
            <a:r>
              <a:rPr lang="cs-CZ" sz="1800" i="1" dirty="0" err="1"/>
              <a:t>heutigen</a:t>
            </a:r>
            <a:r>
              <a:rPr lang="cs-CZ" sz="1800" i="1" dirty="0"/>
              <a:t> </a:t>
            </a:r>
            <a:r>
              <a:rPr lang="cs-CZ" sz="1800" i="1" dirty="0" err="1"/>
              <a:t>Persien</a:t>
            </a:r>
            <a:r>
              <a:rPr lang="cs-CZ" sz="1800" i="1" dirty="0"/>
              <a:t> </a:t>
            </a:r>
            <a:r>
              <a:rPr lang="cs-CZ" sz="1800" i="1" dirty="0" err="1"/>
              <a:t>wie</a:t>
            </a:r>
            <a:r>
              <a:rPr lang="cs-CZ" sz="1800" i="1" dirty="0"/>
              <a:t> </a:t>
            </a:r>
            <a:r>
              <a:rPr lang="cs-CZ" sz="1800" i="1" dirty="0" err="1"/>
              <a:t>sie</a:t>
            </a:r>
            <a:r>
              <a:rPr lang="cs-CZ" sz="1800" i="1" dirty="0"/>
              <a:t> </a:t>
            </a:r>
            <a:r>
              <a:rPr lang="cs-CZ" sz="1800" i="1" dirty="0" err="1"/>
              <a:t>das</a:t>
            </a:r>
            <a:r>
              <a:rPr lang="cs-CZ" sz="1800" i="1" dirty="0"/>
              <a:t> </a:t>
            </a:r>
            <a:r>
              <a:rPr lang="cs-CZ" sz="1800" i="1" dirty="0" err="1"/>
              <a:t>Reisebuch</a:t>
            </a:r>
            <a:r>
              <a:rPr lang="cs-CZ" sz="1800" i="1" dirty="0"/>
              <a:t> Ibrahim </a:t>
            </a:r>
            <a:r>
              <a:rPr lang="cs-CZ" sz="1800" i="1" dirty="0" err="1"/>
              <a:t>Begs</a:t>
            </a:r>
            <a:r>
              <a:rPr lang="cs-CZ" sz="1800" i="1" dirty="0"/>
              <a:t> </a:t>
            </a:r>
            <a:r>
              <a:rPr lang="cs-CZ" sz="1800" i="1" dirty="0" err="1"/>
              <a:t>enthüllt</a:t>
            </a:r>
            <a:r>
              <a:rPr lang="cs-CZ" sz="1800" dirty="0"/>
              <a:t>), který přeložil a upravil </a:t>
            </a:r>
            <a:r>
              <a:rPr lang="cs-CZ" sz="1800" b="1" dirty="0"/>
              <a:t>Dr. Walter Schulz</a:t>
            </a:r>
            <a:r>
              <a:rPr lang="cs-CZ" sz="1800" dirty="0"/>
              <a:t>.</a:t>
            </a:r>
          </a:p>
          <a:p>
            <a:pPr marL="0" indent="0">
              <a:buNone/>
            </a:pPr>
            <a:r>
              <a:rPr lang="cs-CZ" sz="1800" dirty="0"/>
              <a:t>• Hrdinou je </a:t>
            </a:r>
            <a:r>
              <a:rPr lang="cs-CZ" sz="1800" b="1" dirty="0"/>
              <a:t>perský mladík </a:t>
            </a:r>
            <a:r>
              <a:rPr lang="cs-CZ" sz="1800" b="1" dirty="0" err="1"/>
              <a:t>Ebráhím</a:t>
            </a:r>
            <a:r>
              <a:rPr lang="cs-CZ" sz="1800" b="1" dirty="0"/>
              <a:t> Beg</a:t>
            </a:r>
            <a:r>
              <a:rPr lang="cs-CZ" sz="1800" dirty="0"/>
              <a:t>, který vyrůstá s otcem v </a:t>
            </a:r>
            <a:r>
              <a:rPr lang="cs-CZ" sz="1800" b="1" dirty="0"/>
              <a:t>Egyptě</a:t>
            </a:r>
            <a:r>
              <a:rPr lang="cs-CZ" sz="1800" dirty="0"/>
              <a:t>. Otec v něm pěstuje </a:t>
            </a:r>
            <a:r>
              <a:rPr lang="cs-CZ" sz="1800" b="1" dirty="0"/>
              <a:t>patriotismus a idealizovaný obraz Íránu</a:t>
            </a:r>
            <a:r>
              <a:rPr lang="cs-CZ" sz="1800" dirty="0"/>
              <a:t>, a proto se </a:t>
            </a:r>
            <a:r>
              <a:rPr lang="cs-CZ" sz="1800" dirty="0" err="1"/>
              <a:t>Ebráhím</a:t>
            </a:r>
            <a:r>
              <a:rPr lang="cs-CZ" sz="1800" dirty="0"/>
              <a:t> Beg rozhodne svou vlast navštívit.</a:t>
            </a:r>
          </a:p>
          <a:p>
            <a:pPr marL="0" indent="0">
              <a:buNone/>
            </a:pPr>
            <a:r>
              <a:rPr lang="cs-CZ" sz="1800" dirty="0"/>
              <a:t>• Během cesty (</a:t>
            </a:r>
            <a:r>
              <a:rPr lang="cs-CZ" sz="1800" b="1" dirty="0" err="1"/>
              <a:t>Mašhad</a:t>
            </a:r>
            <a:r>
              <a:rPr lang="cs-CZ" sz="1800" b="1" dirty="0"/>
              <a:t> → Teherán → íránský </a:t>
            </a:r>
            <a:r>
              <a:rPr lang="cs-CZ" sz="1800" b="1" dirty="0" err="1"/>
              <a:t>Ázerbajdžán</a:t>
            </a:r>
            <a:r>
              <a:rPr lang="cs-CZ" sz="1800" dirty="0"/>
              <a:t>) však zjišťuje, že vysněný „ráj“ je ve skutečnosti zemí </a:t>
            </a:r>
            <a:r>
              <a:rPr lang="cs-CZ" sz="1800" b="1" dirty="0"/>
              <a:t>útlaku, bídy a zaostalosti</a:t>
            </a:r>
            <a:r>
              <a:rPr lang="cs-CZ" sz="1800" dirty="0"/>
              <a:t>.</a:t>
            </a:r>
          </a:p>
          <a:p>
            <a:pPr marL="0" indent="0">
              <a:buNone/>
            </a:pPr>
            <a:r>
              <a:rPr lang="cs-CZ" sz="1800" dirty="0"/>
              <a:t>• Román obsahuje </a:t>
            </a:r>
            <a:r>
              <a:rPr lang="cs-CZ" sz="1800" b="1" dirty="0"/>
              <a:t>ostrou kritiku íránských poměrů</a:t>
            </a:r>
            <a:r>
              <a:rPr lang="cs-CZ" sz="1800" dirty="0"/>
              <a:t> – autor napadá především </a:t>
            </a:r>
            <a:r>
              <a:rPr lang="cs-CZ" sz="1800" b="1" dirty="0"/>
              <a:t>lenost, korupci a pověrčivost</a:t>
            </a:r>
            <a:r>
              <a:rPr lang="cs-CZ" sz="1800" dirty="0"/>
              <a:t>, za které podle něj nesou odpovědnost </a:t>
            </a:r>
            <a:r>
              <a:rPr lang="cs-CZ" sz="1800" b="1" dirty="0"/>
              <a:t>vládnoucí elity</a:t>
            </a:r>
            <a:r>
              <a:rPr lang="cs-CZ" sz="1800" dirty="0"/>
              <a:t>.</a:t>
            </a:r>
          </a:p>
          <a:p>
            <a:pPr marL="0" indent="0">
              <a:buNone/>
            </a:pPr>
            <a:r>
              <a:rPr lang="cs-CZ" sz="1800" dirty="0"/>
              <a:t>• Kritizuje také některé společenské jevy, např. </a:t>
            </a:r>
            <a:r>
              <a:rPr lang="cs-CZ" sz="1800" b="1" dirty="0"/>
              <a:t>kouření opia, přehnaně květnatou rétoriku a některé rysy perského písma</a:t>
            </a:r>
            <a:r>
              <a:rPr lang="cs-CZ" sz="1800" dirty="0"/>
              <a:t>.</a:t>
            </a:r>
          </a:p>
          <a:p>
            <a:pPr marL="0" indent="0">
              <a:buNone/>
            </a:pPr>
            <a:r>
              <a:rPr lang="cs-CZ" sz="1800" dirty="0"/>
              <a:t>• Text často </a:t>
            </a:r>
            <a:r>
              <a:rPr lang="cs-CZ" sz="1800" b="1" dirty="0"/>
              <a:t>porovnává současnou Persii s její slavnou minulostí</a:t>
            </a:r>
            <a:r>
              <a:rPr lang="cs-CZ" sz="1800" dirty="0"/>
              <a:t> (Šáh Abbás, </a:t>
            </a:r>
            <a:r>
              <a:rPr lang="cs-CZ" sz="1800" dirty="0" err="1"/>
              <a:t>Náder</a:t>
            </a:r>
            <a:r>
              <a:rPr lang="cs-CZ" sz="1800" dirty="0"/>
              <a:t> Šáh, Amír </a:t>
            </a:r>
            <a:r>
              <a:rPr lang="cs-CZ" sz="1800" dirty="0" err="1"/>
              <a:t>Kabír</a:t>
            </a:r>
            <a:r>
              <a:rPr lang="cs-CZ" sz="1800" dirty="0"/>
              <a:t>) a zároveň hledá </a:t>
            </a:r>
            <a:r>
              <a:rPr lang="cs-CZ" sz="1800" b="1" dirty="0"/>
              <a:t>vzory modernizace v zahraničí</a:t>
            </a:r>
            <a:r>
              <a:rPr lang="cs-CZ" sz="1800" dirty="0"/>
              <a:t>, např. ve </a:t>
            </a:r>
            <a:r>
              <a:rPr lang="cs-CZ" sz="1800" b="1" dirty="0"/>
              <a:t>3. dílu v kapitole o pokroku Japonska</a:t>
            </a:r>
            <a:r>
              <a:rPr lang="cs-CZ" sz="1800" dirty="0"/>
              <a:t>.</a:t>
            </a:r>
          </a:p>
          <a:p>
            <a:pPr marL="0" indent="0">
              <a:buNone/>
            </a:pPr>
            <a:r>
              <a:rPr lang="cs-CZ" sz="1800" dirty="0"/>
              <a:t>• </a:t>
            </a:r>
            <a:r>
              <a:rPr lang="cs-CZ" sz="1800" b="1" dirty="0"/>
              <a:t>Závěr prvního dílu</a:t>
            </a:r>
            <a:r>
              <a:rPr lang="cs-CZ" sz="1800" dirty="0"/>
              <a:t> obsahuje </a:t>
            </a:r>
            <a:r>
              <a:rPr lang="cs-CZ" sz="1800" b="1" dirty="0"/>
              <a:t>výzvu k reformě íránských politických institucí</a:t>
            </a:r>
            <a:r>
              <a:rPr lang="cs-CZ" sz="1800" dirty="0"/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cs-CZ" sz="500" dirty="0">
              <a:solidFill>
                <a:srgbClr val="000000"/>
              </a:solidFill>
            </a:endParaRPr>
          </a:p>
        </p:txBody>
      </p:sp>
      <p:pic>
        <p:nvPicPr>
          <p:cNvPr id="5" name="Obrázek 4" descr="Obsah obrázku oblečení, boty, muž, osoba&#10;&#10;Popis byl vytvořen automaticky">
            <a:extLst>
              <a:ext uri="{FF2B5EF4-FFF2-40B4-BE49-F238E27FC236}">
                <a16:creationId xmlns:a16="http://schemas.microsoft.com/office/drawing/2014/main" id="{2E25CF8D-A566-DFBA-408D-72E490DBE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6067" y="323294"/>
            <a:ext cx="3656581" cy="2939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0932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75520" y="260648"/>
            <a:ext cx="8663880" cy="576064"/>
          </a:xfrm>
        </p:spPr>
        <p:txBody>
          <a:bodyPr/>
          <a:lstStyle/>
          <a:p>
            <a:r>
              <a:rPr lang="cs-CZ" sz="1600" dirty="0"/>
              <a:t>Ukázka ze S.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836712"/>
            <a:ext cx="10474234" cy="5760640"/>
          </a:xfrm>
        </p:spPr>
        <p:txBody>
          <a:bodyPr/>
          <a:lstStyle/>
          <a:p>
            <a:pPr lvl="0"/>
            <a:endParaRPr lang="cs-CZ" sz="1400" dirty="0"/>
          </a:p>
          <a:p>
            <a:r>
              <a:rPr lang="cs-CZ" sz="1800" i="1" dirty="0"/>
              <a:t>„S překvapením jsem je vzal a přečetl. Pod názvem ‚Domácí zprávy‘ následovalo:</a:t>
            </a:r>
            <a:r>
              <a:rPr lang="cs-CZ" sz="1800" dirty="0"/>
              <a:t> </a:t>
            </a:r>
            <a:r>
              <a:rPr lang="cs-CZ" sz="1800" i="1" dirty="0"/>
              <a:t>podrobnosti o šáhově lovecké výpravě a božských vlastnostech královské podstaty a o třídenním setkání, jež si dopřál vládní dvůr v požehnané budově ‚</a:t>
            </a:r>
            <a:r>
              <a:rPr lang="cs-CZ" sz="1800" i="1" dirty="0" err="1"/>
              <a:t>Choršíd</a:t>
            </a:r>
            <a:r>
              <a:rPr lang="cs-CZ" sz="1800" i="1" dirty="0"/>
              <a:t>‘ pod vedením té a té osoby. Díky Bohu, všechny záležitosti a kroky dvora ve vnitřní politice jsou naprosto v pořádku. Regionální zprávy mají při tom tuto podobu. Například se píše, ‚</a:t>
            </a:r>
            <a:r>
              <a:rPr lang="cs-CZ" sz="1800" i="1" dirty="0" err="1"/>
              <a:t>Kášán</a:t>
            </a:r>
            <a:r>
              <a:rPr lang="cs-CZ" sz="1800" i="1" dirty="0"/>
              <a:t>: Díky Bohu za dostatečné úsilí toho a toho guvernéra. Poddaní jsou dobře zaopatřeni, pokojní a zaneprázdnění modlitbami za zachování královského života a státu. Slámy a ječmene je hojnost a další komodity nejsou drahé.‘ Isfahán: totéž. </a:t>
            </a:r>
            <a:r>
              <a:rPr lang="cs-CZ" sz="1800" i="1" dirty="0" err="1"/>
              <a:t>Kermán</a:t>
            </a:r>
            <a:r>
              <a:rPr lang="cs-CZ" sz="1800" i="1" dirty="0"/>
              <a:t>: totéž. Šíráz: totéž. A tak dále ve stejném duchu. V sekci zahraničních zpráv píší také něco o geografii ostrova ‚Kuba‘ a podobných tématech, jimž oni sami, ani žádný jiný Íránec nerozumí.</a:t>
            </a:r>
            <a:r>
              <a:rPr lang="en-US" sz="1800" dirty="0"/>
              <a:t>“</a:t>
            </a:r>
            <a:endParaRPr lang="cs-CZ" sz="1800" dirty="0"/>
          </a:p>
          <a:p>
            <a:r>
              <a:rPr lang="cs-CZ" sz="1800" i="1" dirty="0"/>
              <a:t>Začalo se mi z toho všeho kouřit z hlavy. Odhodil jsem stranou noviny a pronesl jsem: ‚Ve všech provinciích Íránu se nářek lidu dotýká nebes z důvodu útlaku guvernérů. Nesvědčí ta nespravedlnost o jeho oprávněnosti? Muslimové! Cožpak není nikdo, kdo by se zeptal toho bezbožného novináře: Pakliže v celém Íránu nelze nalézt víc jak 50 osob, které jsou informovány o geografii své vlasti a znají hranice Íránu, jaký může pro ně mít přínos čtení o geografii Kuby bez možnosti porozumění? Namísto těchto témat bez hlavy a paty, piš přínosné články a povzbuzuj a přesvědčuj lid, aby naslouchal pádišáhovi, a pádišáha, aby byl vstřícný ke svým poddaným, oslavuj skutky spravedlivých a připomínej jejich význam, že není lidu bez krále ani krále bez lidu! Tyto dvě složky se navzájem potřebují, ač jsou dvěma slovy, jsou</a:t>
            </a:r>
            <a:r>
              <a:rPr lang="cs-CZ" sz="1800" dirty="0"/>
              <a:t> </a:t>
            </a:r>
            <a:r>
              <a:rPr lang="cs-CZ" sz="1800" i="1" dirty="0"/>
              <a:t>jednoho významu. Poddaní musí považovat pádišáha za svého laskavého otce a pádišáh své</a:t>
            </a:r>
            <a:r>
              <a:rPr lang="cs-CZ" sz="1800" dirty="0"/>
              <a:t> </a:t>
            </a:r>
            <a:r>
              <a:rPr lang="cs-CZ" sz="1800" i="1" dirty="0"/>
              <a:t>poddané za své vlastní drahé děti, tak aby každý z nich byl šťastný.‘“</a:t>
            </a:r>
            <a:endParaRPr lang="cs-CZ" sz="1800" dirty="0"/>
          </a:p>
          <a:p>
            <a:pPr lvl="0"/>
            <a:endParaRPr lang="cs-CZ" sz="1400" dirty="0"/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10410115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0720" y="331768"/>
            <a:ext cx="8663880" cy="288032"/>
          </a:xfrm>
        </p:spPr>
        <p:txBody>
          <a:bodyPr>
            <a:normAutofit fontScale="90000"/>
          </a:bodyPr>
          <a:lstStyle/>
          <a:p>
            <a:r>
              <a:rPr lang="cs-CZ" sz="2000" b="1" dirty="0"/>
              <a:t>Román </a:t>
            </a:r>
            <a:r>
              <a:rPr lang="cs-CZ" sz="2000" b="1" dirty="0" err="1"/>
              <a:t>Ibráhím</a:t>
            </a:r>
            <a:r>
              <a:rPr lang="cs-CZ" sz="2000" b="1" dirty="0"/>
              <a:t> Beg – 2. a 3. díl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49680" y="802640"/>
            <a:ext cx="9189720" cy="60107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• </a:t>
            </a:r>
            <a:r>
              <a:rPr lang="cs-CZ" b="1" dirty="0"/>
              <a:t>2. díl</a:t>
            </a:r>
            <a:r>
              <a:rPr lang="cs-CZ" dirty="0"/>
              <a:t> má výrazně </a:t>
            </a:r>
            <a:r>
              <a:rPr lang="cs-CZ" b="1" dirty="0"/>
              <a:t>politický charakter</a:t>
            </a:r>
            <a:r>
              <a:rPr lang="cs-CZ" dirty="0"/>
              <a:t>; děj se soustředí na </a:t>
            </a:r>
            <a:r>
              <a:rPr lang="cs-CZ" b="1" dirty="0"/>
              <a:t>záhadnou nemoc </a:t>
            </a:r>
            <a:r>
              <a:rPr lang="cs-CZ" b="1" dirty="0" err="1"/>
              <a:t>Ebráhíma</a:t>
            </a:r>
            <a:r>
              <a:rPr lang="cs-CZ" b="1" dirty="0"/>
              <a:t> Bega</a:t>
            </a:r>
            <a:r>
              <a:rPr lang="cs-CZ" dirty="0"/>
              <a:t>, která funguje jako </a:t>
            </a:r>
            <a:r>
              <a:rPr lang="cs-CZ" b="1" dirty="0"/>
              <a:t>alegorie stavu perské společnosti</a:t>
            </a:r>
            <a:r>
              <a:rPr lang="cs-CZ" dirty="0"/>
              <a:t>. Nemoc se ukazuje jako </a:t>
            </a:r>
            <a:r>
              <a:rPr lang="cs-CZ" b="1" dirty="0"/>
              <a:t>nevyléčitelná „choroba Íránu“</a:t>
            </a:r>
            <a:r>
              <a:rPr lang="cs-CZ" dirty="0"/>
              <a:t>, což vede ke </a:t>
            </a:r>
            <a:r>
              <a:rPr lang="cs-CZ" b="1" dirty="0"/>
              <a:t>smrti </a:t>
            </a:r>
            <a:r>
              <a:rPr lang="cs-CZ" b="1" dirty="0" err="1"/>
              <a:t>Ebráhíma</a:t>
            </a:r>
            <a:r>
              <a:rPr lang="cs-CZ" b="1" dirty="0"/>
              <a:t> Bega i jeho ženy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• </a:t>
            </a:r>
            <a:r>
              <a:rPr lang="cs-CZ" b="1" dirty="0"/>
              <a:t>3. díl</a:t>
            </a:r>
            <a:r>
              <a:rPr lang="cs-CZ" dirty="0"/>
              <a:t> má spíše </a:t>
            </a:r>
            <a:r>
              <a:rPr lang="cs-CZ" b="1" dirty="0"/>
              <a:t>kompilační charakter</a:t>
            </a:r>
            <a:r>
              <a:rPr lang="cs-CZ" dirty="0"/>
              <a:t>: obsahuje směs </a:t>
            </a:r>
            <a:r>
              <a:rPr lang="cs-CZ" b="1" dirty="0"/>
              <a:t>veršů, přísloví, výroků imáma Alího, citací z novinových článků</a:t>
            </a:r>
            <a:r>
              <a:rPr lang="cs-CZ" dirty="0"/>
              <a:t> a také kapitolu věnovanou </a:t>
            </a:r>
            <a:r>
              <a:rPr lang="cs-CZ" b="1" dirty="0"/>
              <a:t>modernizaci Japonska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• Text je výrazně prodchnut </a:t>
            </a:r>
            <a:r>
              <a:rPr lang="cs-CZ" b="1" dirty="0"/>
              <a:t>patriotickým zápalem</a:t>
            </a:r>
            <a:r>
              <a:rPr lang="cs-CZ" dirty="0"/>
              <a:t>, který však často převažuje nad konkrétními návrhy řešení; objevují se také </a:t>
            </a:r>
            <a:r>
              <a:rPr lang="cs-CZ" b="1" dirty="0"/>
              <a:t>nelogické úvahy a prvky šovinismu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• Mezi </a:t>
            </a:r>
            <a:r>
              <a:rPr lang="cs-CZ" b="1" dirty="0"/>
              <a:t>1. dílem a dalšími částmi</a:t>
            </a:r>
            <a:r>
              <a:rPr lang="cs-CZ" dirty="0"/>
              <a:t> je patrná </a:t>
            </a:r>
            <a:r>
              <a:rPr lang="cs-CZ" b="1" dirty="0"/>
              <a:t>stylistická i obsahová nesourodost</a:t>
            </a:r>
            <a:r>
              <a:rPr lang="cs-CZ" dirty="0"/>
              <a:t>, což vedlo badatele k pochybnostem o autorství pozdějších dílů.</a:t>
            </a:r>
          </a:p>
          <a:p>
            <a:pPr marL="0" indent="0">
              <a:buNone/>
            </a:pPr>
            <a:r>
              <a:rPr lang="cs-CZ" dirty="0"/>
              <a:t>• Jako možný autor </a:t>
            </a:r>
            <a:r>
              <a:rPr lang="cs-CZ" b="1" dirty="0"/>
              <a:t>2. a 3. dílu</a:t>
            </a:r>
            <a:r>
              <a:rPr lang="cs-CZ" dirty="0"/>
              <a:t> bývá někdy uváděn </a:t>
            </a:r>
            <a:r>
              <a:rPr lang="cs-CZ" b="1" dirty="0" err="1"/>
              <a:t>Mírzá</a:t>
            </a:r>
            <a:r>
              <a:rPr lang="cs-CZ" b="1" dirty="0"/>
              <a:t> </a:t>
            </a:r>
            <a:r>
              <a:rPr lang="cs-CZ" b="1" dirty="0" err="1"/>
              <a:t>Mehdí</a:t>
            </a:r>
            <a:r>
              <a:rPr lang="cs-CZ" b="1" dirty="0"/>
              <a:t> Chán </a:t>
            </a:r>
            <a:r>
              <a:rPr lang="cs-CZ" b="1" dirty="0" err="1"/>
              <a:t>Tabrízí</a:t>
            </a:r>
            <a:r>
              <a:rPr lang="cs-CZ" dirty="0"/>
              <a:t>, případně se objevují i další hypotézy (např. jiný autor jménem </a:t>
            </a:r>
            <a:r>
              <a:rPr lang="cs-CZ" b="1" dirty="0" err="1"/>
              <a:t>Zajnolábidín</a:t>
            </a:r>
            <a:r>
              <a:rPr lang="cs-CZ" dirty="0"/>
              <a:t>).</a:t>
            </a:r>
            <a:br>
              <a:rPr lang="cs-CZ" dirty="0"/>
            </a:br>
            <a:r>
              <a:rPr lang="cs-CZ" dirty="0"/>
              <a:t>Viz </a:t>
            </a:r>
            <a:r>
              <a:rPr lang="cs-CZ" b="1" dirty="0"/>
              <a:t>Kubíčková, Dějiny, s. 339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136611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03512" y="260648"/>
            <a:ext cx="8735888" cy="432048"/>
          </a:xfrm>
        </p:spPr>
        <p:txBody>
          <a:bodyPr>
            <a:normAutofit fontScale="90000"/>
          </a:bodyPr>
          <a:lstStyle/>
          <a:p>
            <a:r>
              <a:rPr lang="cs-CZ" dirty="0"/>
              <a:t>Kritika vzdělání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48080" y="944880"/>
            <a:ext cx="10322560" cy="59131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200" i="1" dirty="0"/>
              <a:t>„‚Počítat umíte? Vypočítat obvod Země byste zvládl?‘</a:t>
            </a:r>
          </a:p>
          <a:p>
            <a:pPr marL="0" indent="0">
              <a:buNone/>
            </a:pPr>
            <a:r>
              <a:rPr lang="cs-CZ" sz="1200" i="1" dirty="0"/>
              <a:t>‚Umím,‘ odpověděl. ‚Učím děti, jak počítat peníze. Sám geometrii ovládám, ale tu děti</a:t>
            </a:r>
          </a:p>
          <a:p>
            <a:pPr marL="0" indent="0">
              <a:buNone/>
            </a:pPr>
            <a:r>
              <a:rPr lang="cs-CZ" sz="1200" i="1" dirty="0"/>
              <a:t>neučím.‘</a:t>
            </a:r>
          </a:p>
          <a:p>
            <a:pPr marL="0" indent="0">
              <a:buNone/>
            </a:pPr>
            <a:r>
              <a:rPr lang="cs-CZ" sz="1200" i="1" dirty="0"/>
              <a:t>Řekl jsem: ‚Tak napište něco se sčítáním a odečítáním, to je základní úroveň v matematice.</a:t>
            </a:r>
          </a:p>
          <a:p>
            <a:pPr marL="0" indent="0">
              <a:buNone/>
            </a:pPr>
            <a:r>
              <a:rPr lang="cs-CZ" sz="1200" i="1" dirty="0"/>
              <a:t>Uvidíme.‘</a:t>
            </a:r>
          </a:p>
          <a:p>
            <a:pPr marL="0" indent="0">
              <a:buNone/>
            </a:pPr>
            <a:r>
              <a:rPr lang="cs-CZ" sz="1200" i="1" dirty="0"/>
              <a:t>‚Co mám napsat?‘ pronesl.</a:t>
            </a:r>
          </a:p>
          <a:p>
            <a:pPr marL="0" indent="0">
              <a:buNone/>
            </a:pPr>
            <a:r>
              <a:rPr lang="cs-CZ" sz="1200" i="1" dirty="0"/>
              <a:t>‚Napište jeden tisíc dvě stě třicet čtyři,‘ odvětil jsem.</a:t>
            </a:r>
          </a:p>
          <a:p>
            <a:pPr marL="0" indent="0">
              <a:buNone/>
            </a:pPr>
            <a:r>
              <a:rPr lang="pl-PL" sz="1200" i="1" dirty="0"/>
              <a:t>Napsal to tímto způsobem: 1000200304.</a:t>
            </a:r>
          </a:p>
          <a:p>
            <a:pPr marL="0" indent="0">
              <a:buNone/>
            </a:pPr>
            <a:r>
              <a:rPr lang="cs-CZ" sz="1200" i="1" dirty="0"/>
              <a:t>‚Vážený áchonde117,‘ řekl jsem, ‚to číslo je víc než miliarda!‘</a:t>
            </a:r>
          </a:p>
          <a:p>
            <a:pPr marL="0" indent="0">
              <a:buNone/>
            </a:pPr>
            <a:r>
              <a:rPr lang="cs-CZ" sz="1200" i="1" dirty="0"/>
              <a:t>……………..</a:t>
            </a:r>
          </a:p>
          <a:p>
            <a:pPr marL="0" indent="0">
              <a:buNone/>
            </a:pPr>
            <a:r>
              <a:rPr lang="cs-CZ" sz="1200" i="1" dirty="0"/>
              <a:t>„‘Vážený </a:t>
            </a:r>
            <a:r>
              <a:rPr lang="cs-CZ" sz="1200" i="1" dirty="0" err="1"/>
              <a:t>áchonde</a:t>
            </a:r>
            <a:r>
              <a:rPr lang="cs-CZ" sz="1200" i="1" dirty="0"/>
              <a:t>, proč se tito tak hádají?‘</a:t>
            </a:r>
          </a:p>
          <a:p>
            <a:pPr marL="0" indent="0">
              <a:buNone/>
            </a:pPr>
            <a:r>
              <a:rPr lang="cs-CZ" sz="1200" i="1" dirty="0"/>
              <a:t>‚To není hádka,‘ řekl.</a:t>
            </a:r>
          </a:p>
          <a:p>
            <a:pPr marL="0" indent="0">
              <a:buNone/>
            </a:pPr>
            <a:r>
              <a:rPr lang="cs-CZ" sz="1200" i="1" dirty="0"/>
              <a:t>‚Copak je nevidíte?‘</a:t>
            </a:r>
          </a:p>
          <a:p>
            <a:pPr marL="0" indent="0">
              <a:buNone/>
            </a:pPr>
            <a:r>
              <a:rPr lang="cs-CZ" sz="1200" i="1" dirty="0"/>
              <a:t>‚Oni diskutují,‘ odvětil. ‚Nehádají se!‘</a:t>
            </a:r>
          </a:p>
          <a:p>
            <a:pPr marL="0" indent="0">
              <a:buNone/>
            </a:pPr>
            <a:r>
              <a:rPr lang="pt-BR" sz="1200" i="1" dirty="0"/>
              <a:t>‚Jakou diskuzi mají?‘ zeptal jsem se.</a:t>
            </a:r>
          </a:p>
          <a:p>
            <a:pPr marL="0" indent="0">
              <a:buNone/>
            </a:pPr>
            <a:r>
              <a:rPr lang="cs-CZ" sz="1200" i="1" dirty="0"/>
              <a:t>‚Odbornou diskuzi.‘</a:t>
            </a:r>
          </a:p>
          <a:p>
            <a:pPr marL="0" indent="0">
              <a:buNone/>
            </a:pPr>
            <a:r>
              <a:rPr lang="cs-CZ" sz="1200" i="1" dirty="0"/>
              <a:t>‚Proč neříkají ta slova jeden druhému zdvořile a vlídným způsobem?‘</a:t>
            </a:r>
          </a:p>
          <a:p>
            <a:pPr marL="0" indent="0">
              <a:buNone/>
            </a:pPr>
            <a:r>
              <a:rPr lang="cs-CZ" sz="1200" i="1" dirty="0"/>
              <a:t>‚Nabývá se snad vědění úsměvem a zdvořilostí?‘ odpověděl.</a:t>
            </a:r>
          </a:p>
          <a:p>
            <a:pPr marL="0" indent="0">
              <a:buNone/>
            </a:pPr>
            <a:r>
              <a:rPr lang="cs-CZ" sz="1200" i="1" dirty="0"/>
              <a:t>‚Neřekl jsem, že by se na sebe měli smát, ale mluvit způsobem, jakým spolu mluvíme my. </a:t>
            </a:r>
            <a:r>
              <a:rPr lang="cs-CZ" sz="1200" dirty="0"/>
              <a:t>[...]</a:t>
            </a:r>
            <a:r>
              <a:rPr lang="cs-CZ" sz="1200" i="1" dirty="0"/>
              <a:t>‘</a:t>
            </a:r>
          </a:p>
          <a:p>
            <a:pPr marL="0" indent="0">
              <a:buNone/>
            </a:pPr>
            <a:r>
              <a:rPr lang="cs-CZ" sz="1200" i="1" dirty="0" err="1"/>
              <a:t>Áchond</a:t>
            </a:r>
            <a:r>
              <a:rPr lang="cs-CZ" sz="1200" i="1" dirty="0"/>
              <a:t> si mě od hlavy až k patě změřil nevraživým pohledem a pravil: ‚Nejsi Turek?‘</a:t>
            </a:r>
          </a:p>
          <a:p>
            <a:pPr marL="0" indent="0">
              <a:buNone/>
            </a:pPr>
            <a:r>
              <a:rPr lang="cs-CZ" sz="1200" i="1" dirty="0"/>
              <a:t>‚Ano, jsem Ázerbájdžánec,‘ odpověděl jsem.</a:t>
            </a:r>
          </a:p>
          <a:p>
            <a:pPr marL="0" indent="0">
              <a:buNone/>
            </a:pPr>
            <a:r>
              <a:rPr lang="cs-CZ" sz="1200" i="1" dirty="0"/>
              <a:t>‚Proto nic nechápeš. Jdi, jdi. Není na co se tu dívat.‘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1029896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47528" y="260648"/>
            <a:ext cx="8591872" cy="432048"/>
          </a:xfrm>
        </p:spPr>
        <p:txBody>
          <a:bodyPr>
            <a:normAutofit fontScale="90000"/>
          </a:bodyPr>
          <a:lstStyle/>
          <a:p>
            <a:r>
              <a:rPr lang="cs-CZ" sz="2800" dirty="0"/>
              <a:t>Nepotismus, korupce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43001" y="716825"/>
            <a:ext cx="11426524" cy="691562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1400" i="1" dirty="0"/>
              <a:t>„</a:t>
            </a:r>
            <a:r>
              <a:rPr lang="cs-CZ" sz="1400" dirty="0"/>
              <a:t>[...] </a:t>
            </a:r>
            <a:r>
              <a:rPr lang="cs-CZ" sz="1400" i="1" dirty="0"/>
              <a:t>náhle se z opačného směru z </a:t>
            </a:r>
            <a:r>
              <a:rPr lang="cs-CZ" sz="1400" i="1" dirty="0" err="1"/>
              <a:t>povzdálí</a:t>
            </a:r>
            <a:r>
              <a:rPr lang="cs-CZ" sz="1400" i="1" dirty="0"/>
              <a:t> ozval nějaký halas. Křičeli na všechny strany:</a:t>
            </a:r>
          </a:p>
          <a:p>
            <a:r>
              <a:rPr lang="cs-CZ" sz="1400" i="1" dirty="0"/>
              <a:t>‚Ustupte! Nasadit rukávy pláště!‘ Zcela ohromen jsem pohlédl tím směrem a spatřil vysokého</a:t>
            </a:r>
          </a:p>
          <a:p>
            <a:r>
              <a:rPr lang="cs-CZ" sz="1400" i="1" dirty="0"/>
              <a:t>mladého muže s dlouhými kníry přijíždějícího na koni. Třicet čtyřicet osob s dlouhými holemi</a:t>
            </a:r>
          </a:p>
          <a:p>
            <a:r>
              <a:rPr lang="cs-CZ" sz="1400" i="1" dirty="0"/>
              <a:t>přijíždělo seřazených po obou jeho stranách. V jejich čele jel člověk oblečený v červeném</a:t>
            </a:r>
          </a:p>
          <a:p>
            <a:r>
              <a:rPr lang="cs-CZ" sz="1400" i="1" dirty="0"/>
              <a:t>s vzezřením ďábla a za ním oddíl deseti dvaceti mužů v sedle. Zeptal jsem se pana Rezy: ‚Co</a:t>
            </a:r>
          </a:p>
          <a:p>
            <a:r>
              <a:rPr lang="cs-CZ" sz="1400" i="1" dirty="0"/>
              <a:t>je tohle za povyk?‘ ‚To je guvernér města,‘ řekl, ‚vyráží na lov. Stůjte zpříma, a zatímco nás</a:t>
            </a:r>
          </a:p>
          <a:p>
            <a:r>
              <a:rPr lang="cs-CZ" sz="1400" i="1" dirty="0"/>
              <a:t>bude míjet, pokloňte se jako ostatní.‘ Když jsem se dobře rozhlédl, uviděl jsem, že lidé ze</a:t>
            </a:r>
          </a:p>
          <a:p>
            <a:r>
              <a:rPr lang="cs-CZ" sz="1400" i="1" dirty="0"/>
              <a:t>všech čtyř stran a v šesti směrech padli na zem. A on, aniž by tomu vůbec věnoval pozornost,</a:t>
            </a:r>
          </a:p>
          <a:p>
            <a:r>
              <a:rPr lang="cs-CZ" sz="1400" i="1" dirty="0"/>
              <a:t>dál kroutil zprava doleva svými kníry. ‚Co se stane, pokud se nepokloním?‘ zeptal jsem se.</a:t>
            </a:r>
          </a:p>
          <a:p>
            <a:r>
              <a:rPr lang="cs-CZ" sz="1400" i="1" dirty="0"/>
              <a:t>‚Tamty na té straně i s jejich holemi nazývají sluhy. Snad vás už neomrzel život?‘“</a:t>
            </a:r>
          </a:p>
          <a:p>
            <a:r>
              <a:rPr lang="cs-CZ" sz="1400" i="1" dirty="0"/>
              <a:t>…………………</a:t>
            </a:r>
          </a:p>
          <a:p>
            <a:r>
              <a:rPr lang="cs-CZ" sz="1400" i="1" dirty="0"/>
              <a:t>"Vzchop se, Íráne! Starosta města jako je Londýn, jehož populace dosahuje počtu 7</a:t>
            </a:r>
          </a:p>
          <a:p>
            <a:r>
              <a:rPr lang="cs-CZ" sz="1400" i="1" dirty="0"/>
              <a:t>miliónu,</a:t>
            </a:r>
            <a:r>
              <a:rPr lang="cs-CZ" sz="1400" dirty="0"/>
              <a:t>133 </a:t>
            </a:r>
            <a:r>
              <a:rPr lang="cs-CZ" sz="1400" i="1" dirty="0"/>
              <a:t>chodí všude sám a nikdo mu nevěnuje pozornost. Je pozoruhodné, že guvernér</a:t>
            </a:r>
          </a:p>
          <a:p>
            <a:r>
              <a:rPr lang="cs-CZ" sz="1400" i="1" dirty="0"/>
              <a:t>jedné z našich malých provincií se těší takové úctě. To musí být výsadou královského</a:t>
            </a:r>
          </a:p>
          <a:p>
            <a:r>
              <a:rPr lang="cs-CZ" sz="1400" i="1" dirty="0"/>
              <a:t>úřadu.„</a:t>
            </a:r>
          </a:p>
          <a:p>
            <a:r>
              <a:rPr lang="cs-CZ" sz="1400" i="1" dirty="0"/>
              <a:t>„Dnes existuje nejméně dvě stě držitelů významných titulů v monarchii a každý z nich prahne</a:t>
            </a:r>
          </a:p>
          <a:p>
            <a:r>
              <a:rPr lang="cs-CZ" sz="1400" i="1" dirty="0"/>
              <a:t>po úřadu ministerského předsedy nebo jiného ministra a počítá jeho dny, aby se chopil</a:t>
            </a:r>
          </a:p>
          <a:p>
            <a:r>
              <a:rPr lang="cs-CZ" sz="1400" i="1" dirty="0"/>
              <a:t>příležitosti. Vědí totiž, že k tomuto cíli nevede žádná jiná cesta vyjma prostřednictvím peněz a</a:t>
            </a:r>
          </a:p>
          <a:p>
            <a:r>
              <a:rPr lang="cs-CZ" sz="1400" i="1" dirty="0"/>
              <a:t>úplatků. To je důvod, proč jsou odhodlaní k vykořisťování poddaných z každého směru.</a:t>
            </a:r>
          </a:p>
          <a:p>
            <a:r>
              <a:rPr lang="cs-CZ" sz="1400" i="1" dirty="0"/>
              <a:t>Zabezpečují si značné prostředky jakýmikoli dostupnými způsoby a podle potřeby velkoryse</a:t>
            </a:r>
          </a:p>
          <a:p>
            <a:r>
              <a:rPr lang="cs-CZ" sz="1400" i="1" dirty="0"/>
              <a:t>vynakládají, dokud tím nenaleznou cestu k cíli. Veškeré jejich plány se omezují na tento</a:t>
            </a:r>
          </a:p>
          <a:p>
            <a:r>
              <a:rPr lang="cs-CZ" sz="1400" i="1" dirty="0"/>
              <a:t>způsob: jakýmkoli podvodem vhodit mýdlo pod nohy jinému, donutit jej padnout a získat jeho</a:t>
            </a:r>
          </a:p>
          <a:p>
            <a:r>
              <a:rPr lang="cs-CZ" sz="1400" i="1" dirty="0"/>
              <a:t>pozici. Popravdě, o čem nikdy nepřemýšleli, je vlastenectví a národní nadšení. </a:t>
            </a:r>
            <a:r>
              <a:rPr lang="cs-CZ" sz="1400" dirty="0"/>
              <a:t>[...] </a:t>
            </a:r>
            <a:r>
              <a:rPr lang="cs-CZ" sz="1400" i="1" dirty="0"/>
              <a:t>vědí, že</a:t>
            </a:r>
          </a:p>
          <a:p>
            <a:r>
              <a:rPr lang="cs-CZ" sz="1400" i="1" dirty="0"/>
              <a:t>kdykoli dostane prostor ruka práva, nenaleznou cestu k tomuto cíli</a:t>
            </a:r>
            <a:endParaRPr lang="cs-CZ" sz="1400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036458" y="236519"/>
            <a:ext cx="1067608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dirty="0">
                <a:latin typeface="Arial" panose="020B0604020202020204" pitchFamily="34" charset="0"/>
              </a:rPr>
              <a:t>neposti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036458" y="458317"/>
            <a:ext cx="1067608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8241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, rukopis, dopis, dokument&#10;&#10;Popis byl vytvořen automaticky">
            <a:extLst>
              <a:ext uri="{FF2B5EF4-FFF2-40B4-BE49-F238E27FC236}">
                <a16:creationId xmlns:a16="http://schemas.microsoft.com/office/drawing/2014/main" id="{014FC7DC-BF24-D5EE-7451-5B9343AFC8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5" r="3961"/>
          <a:stretch/>
        </p:blipFill>
        <p:spPr>
          <a:xfrm>
            <a:off x="7338646" y="10"/>
            <a:ext cx="4853354" cy="6857990"/>
          </a:xfrm>
          <a:prstGeom prst="rect">
            <a:avLst/>
          </a:prstGeom>
        </p:spPr>
      </p:pic>
      <p:sp>
        <p:nvSpPr>
          <p:cNvPr id="10" name="Freeform 10">
            <a:extLst>
              <a:ext uri="{FF2B5EF4-FFF2-40B4-BE49-F238E27FC236}">
                <a16:creationId xmlns:a16="http://schemas.microsoft.com/office/drawing/2014/main" id="{FF606621-EDD0-4CB0-B5A0-2BD458842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10403E4-E081-AB62-CA74-CF0E28969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382385"/>
            <a:ext cx="6682229" cy="1492132"/>
          </a:xfrm>
        </p:spPr>
        <p:txBody>
          <a:bodyPr>
            <a:normAutofit fontScale="90000"/>
          </a:bodyPr>
          <a:lstStyle/>
          <a:p>
            <a:r>
              <a:rPr lang="pl-PL" sz="4400" dirty="0"/>
              <a:t>Faktory vzniku moderní perské prózy v 19. století</a:t>
            </a:r>
            <a:endParaRPr lang="cs-CZ" sz="43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7E0AF57-42C6-4312-BEDF-A384DC8E42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C6ADAF-DBB8-74C5-0772-05518052A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1874517"/>
            <a:ext cx="6015897" cy="4601098"/>
          </a:xfrm>
        </p:spPr>
        <p:txBody>
          <a:bodyPr>
            <a:normAutofit fontScale="92500" lnSpcReduction="20000"/>
          </a:bodyPr>
          <a:lstStyle/>
          <a:p>
            <a:pPr marL="342900" lvl="0" indent="-342900">
              <a:lnSpc>
                <a:spcPct val="100000"/>
              </a:lnSpc>
              <a:buFont typeface="+mj-lt"/>
              <a:buAutoNum type="arabicParenR"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Uvedení litografického tisku 1816, později noviny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arenR"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Výuka Z poznatků na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Darolfununu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cizinci a Íránci vzdělávanými na Z - ) nutnost zjednodušení jazyka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arenR"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Zjednodušování dvorní korespondence (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Qáem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Makám a Amír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Kabír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arenR"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Významní intelektuálové a buditelé: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Malkom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Chán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arenR"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Seznamování se s E jazyky – Fr,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Anj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Něm a RJ -) překlady do PER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arenR"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Některé překlady (nejen ze Z jazyků) se stávají vzory pro budoucí moderní prózu jak jazykovým tak obsahovým výběrem…</a:t>
            </a:r>
          </a:p>
          <a:p>
            <a:pPr>
              <a:lnSpc>
                <a:spcPct val="100000"/>
              </a:lnSpc>
            </a:pPr>
            <a:endParaRPr lang="cs-CZ" sz="1700" dirty="0"/>
          </a:p>
        </p:txBody>
      </p:sp>
    </p:spTree>
    <p:extLst>
      <p:ext uri="{BB962C8B-B14F-4D97-AF65-F5344CB8AC3E}">
        <p14:creationId xmlns:p14="http://schemas.microsoft.com/office/powerpoint/2010/main" val="41690586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35CAA9-1354-F41B-D343-2318566CC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58E2EF-FAE5-4A1F-5C76-F899D0740C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9010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F31C52B-DEF9-4845-9A79-72C9330F49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Freeform 10">
            <a:extLst>
              <a:ext uri="{FF2B5EF4-FFF2-40B4-BE49-F238E27FC236}">
                <a16:creationId xmlns:a16="http://schemas.microsoft.com/office/drawing/2014/main" id="{63DACD0E-B2B1-49C4-B085-D93AC5F6E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FE47A63-F6F7-F79B-C4A3-274212B4F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1"/>
            <a:ext cx="6340519" cy="724409"/>
          </a:xfrm>
        </p:spPr>
        <p:txBody>
          <a:bodyPr>
            <a:normAutofit fontScale="90000"/>
          </a:bodyPr>
          <a:lstStyle/>
          <a:p>
            <a:r>
              <a:rPr lang="cs-CZ" sz="36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Počátky tisku a žurnalismu v </a:t>
            </a:r>
            <a:r>
              <a:rPr lang="cs-CZ" sz="36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ÍránU</a:t>
            </a:r>
            <a:br>
              <a:rPr lang="cs-C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sz="36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2F5074D-2B0A-40BB-B69E-C08F65EC3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EC0F10-F7A1-49B4-7F2C-F8F8F34B9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1574800"/>
            <a:ext cx="7285736" cy="5171440"/>
          </a:xfrm>
        </p:spPr>
        <p:txBody>
          <a:bodyPr>
            <a:normAutofit fontScale="92500"/>
          </a:bodyPr>
          <a:lstStyle/>
          <a:p>
            <a:pPr marL="0" lvl="0" indent="0">
              <a:lnSpc>
                <a:spcPct val="100000"/>
              </a:lnSpc>
              <a:buNone/>
            </a:pP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pokusy - </a:t>
            </a: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Arméni</a:t>
            </a: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 pol. 17.st v Isfahánu, ale žádný ohlas. 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tiskárna otevřena v Tabrízu 1816. 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Teherán o něco později. Vlastní provoz zahájen až </a:t>
            </a:r>
            <a:r>
              <a:rPr lang="cs-CZ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1824 - Tabríz</a:t>
            </a: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Teherán 1837</a:t>
            </a: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lnSpc>
                <a:spcPct val="100000"/>
              </a:lnSpc>
            </a:pP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L. per. </a:t>
            </a:r>
            <a:r>
              <a:rPr lang="ar-SA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چاپ سنگی</a:t>
            </a: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X sazba olověných liter - </a:t>
            </a:r>
            <a:r>
              <a:rPr lang="ar-SA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چاپ سربی</a:t>
            </a: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1. knihy: </a:t>
            </a:r>
            <a:r>
              <a:rPr lang="cs-CZ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1838</a:t>
            </a:r>
            <a:r>
              <a:rPr lang="cs-CZ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- 1. teheránská knižní litografie : </a:t>
            </a:r>
            <a:r>
              <a:rPr lang="cs-CZ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Kolijját</a:t>
            </a:r>
            <a:r>
              <a:rPr lang="cs-CZ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-e Háfiz - </a:t>
            </a:r>
            <a:r>
              <a:rPr lang="ar-SA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کلیات حافظ</a:t>
            </a:r>
            <a:r>
              <a:rPr lang="ar-SA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 (Veškeré dílo H.)</a:t>
            </a:r>
          </a:p>
          <a:p>
            <a:pPr>
              <a:lnSpc>
                <a:spcPct val="100000"/>
              </a:lnSpc>
            </a:pP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První noviny</a:t>
            </a: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cs-CZ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Kághaz</a:t>
            </a:r>
            <a:r>
              <a:rPr lang="cs-CZ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-e </a:t>
            </a:r>
            <a:r>
              <a:rPr lang="cs-CZ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achbár</a:t>
            </a:r>
            <a:r>
              <a:rPr lang="cs-CZ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1837</a:t>
            </a: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ar-SA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کاغذ اخبار</a:t>
            </a: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pouze 3 výtisky. </a:t>
            </a:r>
          </a:p>
          <a:p>
            <a:pPr marL="342900" lvl="0" indent="-342900">
              <a:lnSpc>
                <a:spcPct val="100000"/>
              </a:lnSpc>
              <a:buFont typeface="Times New Roman" panose="02020603050405020304" pitchFamily="18" charset="0"/>
              <a:buChar char="-"/>
            </a:pP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 konci 40. let tištěny již desítky knih</a:t>
            </a: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</a:p>
          <a:p>
            <a:pPr>
              <a:lnSpc>
                <a:spcPct val="100000"/>
              </a:lnSpc>
            </a:pP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oficiální noviny (týdeník</a:t>
            </a: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vycházejí </a:t>
            </a:r>
            <a:r>
              <a:rPr lang="cs-CZ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1851</a:t>
            </a: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 popudu Amíra </a:t>
            </a:r>
            <a:r>
              <a:rPr lang="cs-CZ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Kabíra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cs-CZ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cs-CZ" b="1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úznáme</a:t>
            </a:r>
            <a:r>
              <a:rPr lang="cs-CZ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-je </a:t>
            </a:r>
            <a:r>
              <a:rPr lang="cs-CZ" b="1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vaqáje</a:t>
            </a:r>
            <a:r>
              <a:rPr lang="cs-CZ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-je </a:t>
            </a:r>
            <a:r>
              <a:rPr lang="cs-CZ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cs-CZ" b="1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tefáqije</a:t>
            </a:r>
            <a:r>
              <a:rPr lang="cs-CZ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žurnál seběhnuvších událostí</a:t>
            </a:r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ar-SA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روزنامه ی وقایع اتفاقیه </a:t>
            </a:r>
            <a:r>
              <a:rPr lang="cs-CZ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cs-CZ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cs-CZ" sz="1300" dirty="0">
              <a:solidFill>
                <a:srgbClr val="000000"/>
              </a:solidFill>
            </a:endParaRPr>
          </a:p>
        </p:txBody>
      </p:sp>
      <p:pic>
        <p:nvPicPr>
          <p:cNvPr id="1026" name="Picture 2" descr="Mirzā ʿAli-Qoli Khoʾi: The Master Illustrator of Persian Lithographed Books  in the Qajar Period. Vol. 1 | Brill">
            <a:extLst>
              <a:ext uri="{FF2B5EF4-FFF2-40B4-BE49-F238E27FC236}">
                <a16:creationId xmlns:a16="http://schemas.microsoft.com/office/drawing/2014/main" id="{F6F70DB1-D46E-8AAB-33CD-620ACDB61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787" y="238488"/>
            <a:ext cx="4212322" cy="5672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410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9DA822-F0BC-CB60-3F47-1E120EDF2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39B9DB-DAC4-20CE-49B6-B886C6B8EB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litografické tiskárny v </a:t>
            </a:r>
            <a:r>
              <a:rPr lang="cs-CZ" b="1" dirty="0" err="1"/>
              <a:t>Dárolfonúnu</a:t>
            </a:r>
            <a:r>
              <a:rPr lang="cs-CZ" dirty="0"/>
              <a:t> tiskly také práce evropských učenců</a:t>
            </a:r>
            <a:br>
              <a:rPr lang="cs-CZ" dirty="0"/>
            </a:br>
            <a:r>
              <a:rPr lang="cs-CZ" dirty="0"/>
              <a:t>– např. díla </a:t>
            </a:r>
            <a:r>
              <a:rPr lang="cs-CZ" b="1" dirty="0"/>
              <a:t>Jakuba Eduarda Poláka (1854–1857)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• první novinový deník:</a:t>
            </a:r>
            <a:br>
              <a:rPr lang="cs-CZ" dirty="0"/>
            </a:br>
            <a:r>
              <a:rPr lang="ar-OM" b="1" dirty="0"/>
              <a:t>خلاصات الحوادث – </a:t>
            </a:r>
            <a:r>
              <a:rPr lang="cs-CZ" b="1" dirty="0"/>
              <a:t> </a:t>
            </a:r>
            <a:r>
              <a:rPr lang="cs-CZ" b="1" dirty="0" err="1"/>
              <a:t>Cholásato’l-havádis</a:t>
            </a:r>
            <a:r>
              <a:rPr lang="cs-CZ" b="1" dirty="0"/>
              <a:t> (1898)</a:t>
            </a:r>
            <a:br>
              <a:rPr lang="cs-CZ" dirty="0"/>
            </a:br>
            <a:r>
              <a:rPr lang="cs-CZ" dirty="0"/>
              <a:t>(„Sumář událostí“)</a:t>
            </a:r>
          </a:p>
          <a:p>
            <a:pPr marL="0" indent="0">
              <a:buNone/>
            </a:pPr>
            <a:r>
              <a:rPr lang="cs-CZ" dirty="0"/>
              <a:t>• po většinu </a:t>
            </a:r>
            <a:r>
              <a:rPr lang="cs-CZ" b="1" dirty="0" err="1"/>
              <a:t>qádžárského</a:t>
            </a:r>
            <a:r>
              <a:rPr lang="cs-CZ" b="1" dirty="0"/>
              <a:t> období byla novinářská činnost pod kontrolou státu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4561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F31C52B-DEF9-4845-9A79-72C9330F49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63DACD0E-B2B1-49C4-B085-D93AC5F6E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24FB28C-E931-72F6-2159-58707B0D0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81281"/>
            <a:ext cx="7820896" cy="518160"/>
          </a:xfrm>
        </p:spPr>
        <p:txBody>
          <a:bodyPr>
            <a:normAutofit fontScale="90000"/>
          </a:bodyPr>
          <a:lstStyle/>
          <a:p>
            <a:br>
              <a:rPr lang="cs-CZ" sz="800"/>
            </a:br>
            <a:r>
              <a:rPr lang="cs-CZ" sz="2400"/>
              <a:t>Náseroddín Šáh a šíření moderního tisku v Íránu</a:t>
            </a:r>
            <a:endParaRPr lang="cs-CZ" sz="2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F5074D-2B0A-40BB-B69E-C08F65EC3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03B0C69-D703-A612-88FA-24406488E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445" y="953516"/>
            <a:ext cx="7419342" cy="590448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1800"/>
              <a:t>• Náseroddín Šáh byl </a:t>
            </a:r>
            <a:r>
              <a:rPr lang="cs-CZ" sz="1800" b="1"/>
              <a:t>prvním íránským monarchou, který navštívil Evropu</a:t>
            </a:r>
            <a:br>
              <a:rPr lang="cs-CZ" sz="1800"/>
            </a:br>
            <a:r>
              <a:rPr lang="cs-CZ" sz="1800"/>
              <a:t>– cesty v letech </a:t>
            </a:r>
            <a:r>
              <a:rPr lang="cs-CZ" sz="1800" b="1">
                <a:highlight>
                  <a:srgbClr val="FFFF00"/>
                </a:highlight>
              </a:rPr>
              <a:t>1873, 1878 a 1889</a:t>
            </a:r>
            <a:endParaRPr lang="cs-CZ" sz="1800"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lang="cs-CZ" sz="1800"/>
              <a:t>• během svých cest si </a:t>
            </a:r>
            <a:r>
              <a:rPr lang="cs-CZ" sz="1800" b="1"/>
              <a:t>vozil vlastní litografické zařízení</a:t>
            </a:r>
            <a:r>
              <a:rPr lang="cs-CZ" sz="1800"/>
              <a:t>, aby mohl zaznamenávat a tisknout své cestovní zápisky</a:t>
            </a:r>
          </a:p>
          <a:p>
            <a:pPr marL="0" indent="0">
              <a:buNone/>
            </a:pPr>
            <a:r>
              <a:rPr lang="cs-CZ" sz="1800"/>
              <a:t>• jeho cestovní deníky patří k nejznámějším textům tohoto období</a:t>
            </a:r>
            <a:br>
              <a:rPr lang="cs-CZ" sz="1800"/>
            </a:br>
            <a:r>
              <a:rPr lang="cs-CZ" sz="1800"/>
              <a:t>– </a:t>
            </a:r>
            <a:r>
              <a:rPr lang="cs-CZ" sz="1800" b="1"/>
              <a:t>Rúznáme-je safar-e Farangestán (1874)</a:t>
            </a:r>
            <a:br>
              <a:rPr lang="cs-CZ" sz="1800"/>
            </a:br>
            <a:r>
              <a:rPr lang="cs-CZ" sz="1800"/>
              <a:t>– </a:t>
            </a:r>
            <a:r>
              <a:rPr lang="cs-CZ" sz="1800" b="1"/>
              <a:t>Rúznáme-je safar-e dovvom-e Farangestán (1878)</a:t>
            </a:r>
            <a:br>
              <a:rPr lang="cs-CZ" sz="1800"/>
            </a:br>
            <a:r>
              <a:rPr lang="cs-CZ" sz="1800"/>
              <a:t>– </a:t>
            </a:r>
            <a:r>
              <a:rPr lang="cs-CZ" sz="1800" b="1"/>
              <a:t>Rúznáme-je safar-e sevvom-e Farangestán (1891)</a:t>
            </a:r>
            <a:endParaRPr lang="cs-CZ" sz="1800"/>
          </a:p>
          <a:p>
            <a:pPr marL="0" indent="0">
              <a:buNone/>
            </a:pPr>
            <a:r>
              <a:rPr lang="cs-CZ" sz="1800"/>
              <a:t>• dochované vydání:</a:t>
            </a:r>
            <a:br>
              <a:rPr lang="cs-CZ" sz="1800"/>
            </a:br>
            <a:r>
              <a:rPr lang="cs-CZ" sz="1800" b="1"/>
              <a:t>Rúznáme-je chaterát-e Náser-od-Dín Šáh dar safar-e dovvom-e Farangestán</a:t>
            </a:r>
            <a:br>
              <a:rPr lang="cs-CZ" sz="1800"/>
            </a:br>
            <a:r>
              <a:rPr lang="cs-CZ" sz="1800"/>
              <a:t>(Teherán 2000, NKP)</a:t>
            </a:r>
          </a:p>
          <a:p>
            <a:pPr marL="0" indent="0">
              <a:buNone/>
            </a:pPr>
            <a:r>
              <a:rPr lang="cs-CZ" b="1"/>
              <a:t>Historický význam</a:t>
            </a:r>
            <a:endParaRPr lang="cs-CZ"/>
          </a:p>
          <a:p>
            <a:r>
              <a:rPr lang="cs-CZ"/>
              <a:t>Šáhovy evropské cesty jsou dnes považovány za jeden z nejdůležitějších momentů v dějinách </a:t>
            </a:r>
            <a:r>
              <a:rPr lang="cs-CZ" b="1"/>
              <a:t>kontaktů Íránu s Evropou v 19. století</a:t>
            </a:r>
            <a:r>
              <a:rPr lang="cs-CZ"/>
              <a:t>. Historici je interpretují jako součást širšího procesu, v němž se íránské elity snažily pochopit a selektivně přijímat evropskou modernitu.</a:t>
            </a:r>
          </a:p>
          <a:p>
            <a:pPr marL="0" indent="0">
              <a:buNone/>
            </a:pPr>
            <a:endParaRPr lang="cs-CZ" sz="1400" dirty="0">
              <a:solidFill>
                <a:srgbClr val="000000"/>
              </a:solidFill>
            </a:endParaRPr>
          </a:p>
        </p:txBody>
      </p:sp>
      <p:pic>
        <p:nvPicPr>
          <p:cNvPr id="2050" name="Picture 2" descr="Naser al-Din Shah Qajar - Wikipedia">
            <a:extLst>
              <a:ext uri="{FF2B5EF4-FFF2-40B4-BE49-F238E27FC236}">
                <a16:creationId xmlns:a16="http://schemas.microsoft.com/office/drawing/2014/main" id="{BE635D8B-B5C2-42C9-7930-224DD7588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256" y="92167"/>
            <a:ext cx="2318439" cy="304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0510B365-9EEB-BC9F-B94D-A9E1E9697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256" y="2872210"/>
            <a:ext cx="4667651" cy="3996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4383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6623A6F-0982-40CA-B37D-C9F6A88DDF13}"/>
              </a:ext>
            </a:extLst>
          </p:cNvPr>
          <p:cNvSpPr txBox="1"/>
          <p:nvPr/>
        </p:nvSpPr>
        <p:spPr>
          <a:xfrm>
            <a:off x="853440" y="264160"/>
            <a:ext cx="1094232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David </a:t>
            </a:r>
            <a:r>
              <a:rPr lang="en-US" dirty="0" err="1"/>
              <a:t>Motadel</a:t>
            </a:r>
            <a:r>
              <a:rPr lang="en-US" dirty="0"/>
              <a:t> – “The German Other: Nasir al-Din Shah’s Perceptions of Difference and Gender during his Visits to Germany”</a:t>
            </a: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Evropské cesty </a:t>
            </a:r>
            <a:r>
              <a:rPr lang="cs-CZ" dirty="0" err="1"/>
              <a:t>Náseroddína</a:t>
            </a:r>
            <a:r>
              <a:rPr lang="cs-CZ" dirty="0"/>
              <a:t> Šáha přispěly k širším změnám v genderových vztazích. </a:t>
            </a:r>
          </a:p>
          <a:p>
            <a:pPr>
              <a:buNone/>
            </a:pPr>
            <a:r>
              <a:rPr lang="cs-CZ" dirty="0"/>
              <a:t>Významnější byl dlouhodobý kulturní dopad kontaktu s Evropou. Íránská společnost 19. století byla do značné míry </a:t>
            </a:r>
            <a:r>
              <a:rPr lang="cs-CZ" b="1" dirty="0" err="1"/>
              <a:t>homosociální</a:t>
            </a:r>
            <a:r>
              <a:rPr lang="cs-CZ" dirty="0"/>
              <a:t>, tedy založená na oddělení mužských a ženských sociálních prostorů. Cesty íránských elit do Evropy, kde muži a ženy běžně společensky interagovali na veřejnosti (například v divadlech, na plesech či v salonech), vedly postupně k novému chápání genderových vztahů a sexuality. Jak ukazuje </a:t>
            </a:r>
            <a:r>
              <a:rPr lang="cs-CZ" dirty="0" err="1"/>
              <a:t>Afsaneh</a:t>
            </a:r>
            <a:r>
              <a:rPr lang="cs-CZ" dirty="0"/>
              <a:t> </a:t>
            </a:r>
            <a:r>
              <a:rPr lang="cs-CZ" dirty="0" err="1"/>
              <a:t>Najmabadi</a:t>
            </a:r>
            <a:r>
              <a:rPr lang="cs-CZ" dirty="0"/>
              <a:t>, tyto zkušenosti přispěly k postupnému procesu </a:t>
            </a:r>
            <a:r>
              <a:rPr lang="cs-CZ" b="1" dirty="0" err="1"/>
              <a:t>heteronormalizace</a:t>
            </a:r>
            <a:r>
              <a:rPr lang="cs-CZ" b="1" dirty="0"/>
              <a:t> íránské společnosti</a:t>
            </a:r>
            <a:r>
              <a:rPr lang="cs-CZ" dirty="0"/>
              <a:t>, tedy k posunu směrem k veřejnějším a </a:t>
            </a:r>
            <a:r>
              <a:rPr lang="cs-CZ" dirty="0" err="1"/>
              <a:t>normativnějším</a:t>
            </a:r>
            <a:r>
              <a:rPr lang="cs-CZ" dirty="0"/>
              <a:t> heterosexuálním sociálním vztahům (</a:t>
            </a:r>
            <a:r>
              <a:rPr lang="cs-CZ" dirty="0" err="1"/>
              <a:t>Najmabadi</a:t>
            </a:r>
            <a:r>
              <a:rPr lang="cs-CZ" dirty="0"/>
              <a:t> 2005).</a:t>
            </a:r>
          </a:p>
          <a:p>
            <a:pPr>
              <a:buNone/>
            </a:pPr>
            <a:r>
              <a:rPr lang="cs-CZ" dirty="0"/>
              <a:t>Současně evropské modely ženské autonomie ovlivnily i sebevnímání některých elitních íránských žen. Příkladem je šáhova dcera </a:t>
            </a:r>
            <a:r>
              <a:rPr lang="cs-CZ" b="1" dirty="0" err="1"/>
              <a:t>Tádž</a:t>
            </a:r>
            <a:r>
              <a:rPr lang="cs-CZ" b="1" dirty="0"/>
              <a:t> al-</a:t>
            </a:r>
            <a:r>
              <a:rPr lang="cs-CZ" b="1" dirty="0" err="1"/>
              <a:t>Saltane</a:t>
            </a:r>
            <a:r>
              <a:rPr lang="cs-CZ" dirty="0"/>
              <a:t>, vzdělaná žena a výrazná kritička tradičních genderových rolí.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Plný anglický překlad (1874) lze číst zde:</a:t>
            </a:r>
          </a:p>
          <a:p>
            <a:r>
              <a:rPr lang="en-US" dirty="0">
                <a:hlinkClick r:id="rId2"/>
              </a:rPr>
              <a:t>The diary of H. M. the Shah of Persia by Nāṣir al-</a:t>
            </a:r>
            <a:r>
              <a:rPr lang="en-US" dirty="0" err="1">
                <a:hlinkClick r:id="rId2"/>
              </a:rPr>
              <a:t>Dīn</a:t>
            </a:r>
            <a:r>
              <a:rPr lang="en-US" dirty="0">
                <a:hlinkClick r:id="rId2"/>
              </a:rPr>
              <a:t> </a:t>
            </a:r>
            <a:r>
              <a:rPr lang="en-US" dirty="0" err="1">
                <a:hlinkClick r:id="rId2"/>
              </a:rPr>
              <a:t>Shāh</a:t>
            </a:r>
            <a:r>
              <a:rPr lang="en-US" dirty="0">
                <a:hlinkClick r:id="rId2"/>
              </a:rPr>
              <a:t> Shah of Iran | Open Library</a:t>
            </a:r>
            <a:endParaRPr lang="cs-CZ" dirty="0"/>
          </a:p>
          <a:p>
            <a:r>
              <a:rPr lang="cs-CZ" dirty="0"/>
              <a:t>Tento text je </a:t>
            </a:r>
            <a:r>
              <a:rPr lang="cs-CZ" b="1" dirty="0"/>
              <a:t>překlad </a:t>
            </a:r>
            <a:r>
              <a:rPr lang="cs-CZ" b="1" dirty="0" err="1"/>
              <a:t>Jamesa</a:t>
            </a:r>
            <a:r>
              <a:rPr lang="cs-CZ" b="1" dirty="0"/>
              <a:t> W. </a:t>
            </a:r>
            <a:r>
              <a:rPr lang="cs-CZ" b="1" dirty="0" err="1"/>
              <a:t>Redhouse</a:t>
            </a:r>
            <a:r>
              <a:rPr lang="cs-CZ" b="1" dirty="0"/>
              <a:t> z roku 1874</a:t>
            </a:r>
            <a:r>
              <a:rPr lang="cs-CZ" dirty="0"/>
              <a:t> a jde o základní pramen pro všechny citace z šáhovy evropské cesty.</a:t>
            </a:r>
          </a:p>
          <a:p>
            <a:endParaRPr lang="cs-CZ" dirty="0"/>
          </a:p>
          <a:p>
            <a:r>
              <a:rPr lang="en-US" dirty="0"/>
              <a:t>Abbas Amanat. </a:t>
            </a:r>
            <a:r>
              <a:rPr lang="en-US" i="1" dirty="0"/>
              <a:t>Pivot of the Universe: Nasir al-Din Shah Qajar and the Iranian Monarchy, 1831–1896</a:t>
            </a:r>
            <a:r>
              <a:rPr lang="en-US" dirty="0"/>
              <a:t>. Berkeley: University of California Press, 1997.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Najmabadi</a:t>
            </a:r>
            <a:r>
              <a:rPr lang="cs-CZ" dirty="0"/>
              <a:t>, </a:t>
            </a:r>
            <a:r>
              <a:rPr lang="cs-CZ" dirty="0" err="1"/>
              <a:t>Afsaneh</a:t>
            </a:r>
            <a:r>
              <a:rPr lang="cs-CZ" dirty="0"/>
              <a:t>. </a:t>
            </a:r>
            <a:r>
              <a:rPr lang="cs-CZ" i="1" dirty="0" err="1"/>
              <a:t>Women</a:t>
            </a:r>
            <a:r>
              <a:rPr lang="cs-CZ" i="1" dirty="0"/>
              <a:t> </a:t>
            </a:r>
            <a:r>
              <a:rPr lang="cs-CZ" i="1" dirty="0" err="1"/>
              <a:t>with</a:t>
            </a:r>
            <a:r>
              <a:rPr lang="cs-CZ" i="1" dirty="0"/>
              <a:t> </a:t>
            </a:r>
            <a:r>
              <a:rPr lang="cs-CZ" i="1" dirty="0" err="1"/>
              <a:t>Mustaches</a:t>
            </a:r>
            <a:r>
              <a:rPr lang="cs-CZ" i="1" dirty="0"/>
              <a:t> and </a:t>
            </a:r>
            <a:r>
              <a:rPr lang="cs-CZ" i="1" dirty="0" err="1"/>
              <a:t>Men</a:t>
            </a:r>
            <a:r>
              <a:rPr lang="cs-CZ" i="1" dirty="0"/>
              <a:t> </a:t>
            </a:r>
            <a:r>
              <a:rPr lang="cs-CZ" i="1" dirty="0" err="1"/>
              <a:t>without</a:t>
            </a:r>
            <a:r>
              <a:rPr lang="cs-CZ" i="1" dirty="0"/>
              <a:t> </a:t>
            </a:r>
            <a:r>
              <a:rPr lang="cs-CZ" i="1" dirty="0" err="1"/>
              <a:t>Beards</a:t>
            </a:r>
            <a:r>
              <a:rPr lang="cs-CZ" i="1" dirty="0"/>
              <a:t>: Gender and </a:t>
            </a:r>
            <a:r>
              <a:rPr lang="cs-CZ" i="1" dirty="0" err="1"/>
              <a:t>Sexual</a:t>
            </a:r>
            <a:r>
              <a:rPr lang="cs-CZ" i="1" dirty="0"/>
              <a:t> </a:t>
            </a:r>
            <a:r>
              <a:rPr lang="cs-CZ" i="1" dirty="0" err="1"/>
              <a:t>Anxieties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Iranian</a:t>
            </a:r>
            <a:r>
              <a:rPr lang="cs-CZ" i="1" dirty="0"/>
              <a:t> Modernity</a:t>
            </a:r>
            <a:r>
              <a:rPr lang="cs-CZ" dirty="0"/>
              <a:t>. </a:t>
            </a:r>
            <a:r>
              <a:rPr lang="cs-CZ" dirty="0" err="1"/>
              <a:t>Berkeley</a:t>
            </a:r>
            <a:r>
              <a:rPr lang="cs-CZ" dirty="0"/>
              <a:t>: University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California</a:t>
            </a:r>
            <a:r>
              <a:rPr lang="cs-CZ" dirty="0"/>
              <a:t> </a:t>
            </a:r>
            <a:r>
              <a:rPr lang="cs-CZ" dirty="0" err="1"/>
              <a:t>Press</a:t>
            </a:r>
            <a:r>
              <a:rPr lang="cs-CZ" dirty="0"/>
              <a:t>, 2005.</a:t>
            </a:r>
          </a:p>
          <a:p>
            <a:endParaRPr lang="cs-CZ" dirty="0"/>
          </a:p>
          <a:p>
            <a:pPr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9870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7F31C52B-DEF9-4845-9A79-72C9330F49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Freeform 10">
            <a:extLst>
              <a:ext uri="{FF2B5EF4-FFF2-40B4-BE49-F238E27FC236}">
                <a16:creationId xmlns:a16="http://schemas.microsoft.com/office/drawing/2014/main" id="{63DACD0E-B2B1-49C4-B085-D93AC5F6E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8BB6D4-D432-ED75-3445-8847385A7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233681"/>
            <a:ext cx="8694656" cy="487679"/>
          </a:xfrm>
        </p:spPr>
        <p:txBody>
          <a:bodyPr>
            <a:normAutofit fontScale="90000"/>
          </a:bodyPr>
          <a:lstStyle/>
          <a:p>
            <a:r>
              <a:rPr lang="cs-CZ" sz="3600" dirty="0"/>
              <a:t>Perský exilový tisk konce 19. století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F5074D-2B0A-40BB-B69E-C08F65EC3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CE5C08-C8FE-944B-5EEB-3B4B3D1E9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632" y="883921"/>
            <a:ext cx="9132241" cy="59740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cs-CZ" dirty="0"/>
              <a:t>Na konci 19. století začínají perské noviny vycházet také </a:t>
            </a:r>
            <a:r>
              <a:rPr lang="cs-CZ" b="1" dirty="0"/>
              <a:t>mimo Írán</a:t>
            </a:r>
            <a:r>
              <a:rPr lang="cs-CZ" dirty="0"/>
              <a:t>, především v prostředí emigrace. Tyto časopisy často obsahovaly reformní a kritické texty, a proto byly </a:t>
            </a:r>
            <a:r>
              <a:rPr lang="cs-CZ" b="1" dirty="0"/>
              <a:t>do Íránu pašovány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• </a:t>
            </a:r>
            <a:r>
              <a:rPr lang="cs-CZ" b="1" dirty="0" err="1"/>
              <a:t>Achtar</a:t>
            </a:r>
            <a:r>
              <a:rPr lang="cs-CZ" b="1" dirty="0"/>
              <a:t> (</a:t>
            </a:r>
            <a:r>
              <a:rPr lang="ar-OM" b="1" dirty="0"/>
              <a:t>اختر </a:t>
            </a:r>
            <a:r>
              <a:rPr lang="cs-CZ" b="1" dirty="0"/>
              <a:t> Hvězda) – Istanbul, 1875–1896</a:t>
            </a:r>
            <a:br>
              <a:rPr lang="cs-CZ" dirty="0"/>
            </a:br>
            <a:r>
              <a:rPr lang="cs-CZ" dirty="0"/>
              <a:t>týdeník vydávaný perskou komunitou v Osmanské říši</a:t>
            </a:r>
            <a:br>
              <a:rPr lang="cs-CZ" dirty="0"/>
            </a:br>
            <a:r>
              <a:rPr lang="cs-CZ" dirty="0"/>
              <a:t>redaktoři mj. </a:t>
            </a:r>
            <a:r>
              <a:rPr lang="cs-CZ" b="1" dirty="0"/>
              <a:t>Ahmad </a:t>
            </a:r>
            <a:r>
              <a:rPr lang="cs-CZ" b="1" dirty="0" err="1"/>
              <a:t>Rúhí</a:t>
            </a:r>
            <a:r>
              <a:rPr lang="cs-CZ" b="1" dirty="0"/>
              <a:t> a </a:t>
            </a:r>
            <a:r>
              <a:rPr lang="cs-CZ" b="1" dirty="0" err="1"/>
              <a:t>Áqá</a:t>
            </a:r>
            <a:r>
              <a:rPr lang="cs-CZ" b="1" dirty="0"/>
              <a:t> Chán </a:t>
            </a:r>
            <a:r>
              <a:rPr lang="cs-CZ" b="1" dirty="0" err="1"/>
              <a:t>Kermání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• </a:t>
            </a:r>
            <a:r>
              <a:rPr lang="cs-CZ" b="1" dirty="0" err="1"/>
              <a:t>Qánún</a:t>
            </a:r>
            <a:r>
              <a:rPr lang="cs-CZ" b="1" dirty="0"/>
              <a:t> (</a:t>
            </a:r>
            <a:r>
              <a:rPr lang="ar-OM" b="1" dirty="0"/>
              <a:t>قانون </a:t>
            </a:r>
            <a:r>
              <a:rPr lang="cs-CZ" b="1" dirty="0"/>
              <a:t>Zákon) – Londýn, 1890–1893</a:t>
            </a:r>
            <a:br>
              <a:rPr lang="cs-CZ" dirty="0"/>
            </a:br>
            <a:r>
              <a:rPr lang="cs-CZ" dirty="0"/>
              <a:t>měsíčník </a:t>
            </a:r>
            <a:r>
              <a:rPr lang="cs-CZ" b="1" dirty="0" err="1"/>
              <a:t>Mírzy</a:t>
            </a:r>
            <a:r>
              <a:rPr lang="cs-CZ" b="1" dirty="0"/>
              <a:t> </a:t>
            </a:r>
            <a:r>
              <a:rPr lang="cs-CZ" b="1" dirty="0" err="1"/>
              <a:t>Malkoma</a:t>
            </a:r>
            <a:r>
              <a:rPr lang="cs-CZ" b="1" dirty="0"/>
              <a:t> Chána</a:t>
            </a:r>
            <a:r>
              <a:rPr lang="cs-CZ" dirty="0"/>
              <a:t>, jeden z nejvlivnějších reformních časopisů své doby</a:t>
            </a:r>
          </a:p>
          <a:p>
            <a:pPr marL="0" indent="0">
              <a:buNone/>
            </a:pPr>
            <a:r>
              <a:rPr lang="cs-CZ" dirty="0"/>
              <a:t>• </a:t>
            </a:r>
            <a:r>
              <a:rPr lang="cs-CZ" b="1" dirty="0" err="1"/>
              <a:t>Hablo´l-matín</a:t>
            </a:r>
            <a:r>
              <a:rPr lang="cs-CZ" b="1" dirty="0"/>
              <a:t> (</a:t>
            </a:r>
            <a:r>
              <a:rPr lang="ar-OM" b="1" dirty="0"/>
              <a:t>حبل المتين </a:t>
            </a:r>
            <a:r>
              <a:rPr lang="cs-CZ" b="1" dirty="0"/>
              <a:t>Pevné lano) – Kalkata, od 1893</a:t>
            </a:r>
            <a:br>
              <a:rPr lang="cs-CZ" dirty="0"/>
            </a:br>
            <a:r>
              <a:rPr lang="cs-CZ" dirty="0"/>
              <a:t>významný týdeník vydávaný v Indii; název je arabský výraz známý z koránského verše</a:t>
            </a:r>
            <a:br>
              <a:rPr lang="cs-CZ" dirty="0"/>
            </a:br>
            <a:r>
              <a:rPr lang="cs-CZ" dirty="0"/>
              <a:t>(per. </a:t>
            </a:r>
            <a:r>
              <a:rPr lang="cs-CZ" i="1" dirty="0"/>
              <a:t>lano</a:t>
            </a:r>
            <a:r>
              <a:rPr lang="cs-CZ" dirty="0"/>
              <a:t> = </a:t>
            </a:r>
            <a:r>
              <a:rPr lang="ar-OM" dirty="0"/>
              <a:t>طناب)</a:t>
            </a:r>
          </a:p>
          <a:p>
            <a:pPr marL="0" indent="0">
              <a:buNone/>
            </a:pPr>
            <a:r>
              <a:rPr lang="ar-OM" dirty="0"/>
              <a:t>• </a:t>
            </a:r>
            <a:r>
              <a:rPr lang="cs-CZ" b="1" dirty="0" err="1"/>
              <a:t>Sorajá</a:t>
            </a:r>
            <a:r>
              <a:rPr lang="cs-CZ" b="1" dirty="0"/>
              <a:t> (</a:t>
            </a:r>
            <a:r>
              <a:rPr lang="ar-OM" b="1" dirty="0"/>
              <a:t>ثریا </a:t>
            </a:r>
            <a:r>
              <a:rPr lang="cs-CZ" b="1" dirty="0"/>
              <a:t>Plejády) – Káhira, 1898–1900</a:t>
            </a:r>
            <a:br>
              <a:rPr lang="cs-CZ" dirty="0"/>
            </a:br>
            <a:r>
              <a:rPr lang="cs-CZ" dirty="0"/>
              <a:t>časopis pojmenovaný podle hvězdokupy Plejád („Kuřátka“); v perské a arabské tradici symbol světla a vedení</a:t>
            </a:r>
          </a:p>
          <a:p>
            <a:pPr marL="0" indent="0">
              <a:buNone/>
            </a:pPr>
            <a:r>
              <a:rPr lang="cs-CZ" dirty="0"/>
              <a:t>➡ Tyto exilové časopisy sehrály důležitou roli při </a:t>
            </a:r>
            <a:r>
              <a:rPr lang="cs-CZ" b="1" dirty="0"/>
              <a:t>šíření reformních myšlenek</a:t>
            </a:r>
            <a:r>
              <a:rPr lang="cs-CZ" dirty="0"/>
              <a:t>, které později přispěly k intelektuálnímu klimatu </a:t>
            </a:r>
            <a:r>
              <a:rPr lang="cs-CZ" b="1" dirty="0"/>
              <a:t>konstituční revoluce (1905–1911)</a:t>
            </a:r>
            <a:r>
              <a:rPr lang="cs-CZ" dirty="0"/>
              <a:t>.</a:t>
            </a:r>
          </a:p>
        </p:txBody>
      </p:sp>
      <p:pic>
        <p:nvPicPr>
          <p:cNvPr id="5" name="Obrázek 4" descr="Obsah obrázku text, oblečení, osoba, Retro styl&#10;&#10;Popis byl vytvořen automaticky">
            <a:extLst>
              <a:ext uri="{FF2B5EF4-FFF2-40B4-BE49-F238E27FC236}">
                <a16:creationId xmlns:a16="http://schemas.microsoft.com/office/drawing/2014/main" id="{3F67FBCB-CFC3-9315-B0D0-7D1E766B0B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281" y="87086"/>
            <a:ext cx="2378311" cy="349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802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7C32EE-A921-94D8-332F-055954D74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745375"/>
          </a:xfrm>
        </p:spPr>
        <p:txBody>
          <a:bodyPr>
            <a:normAutofit fontScale="90000"/>
          </a:bodyPr>
          <a:lstStyle/>
          <a:p>
            <a:r>
              <a:rPr lang="cs-CZ" b="1" dirty="0" err="1"/>
              <a:t>Mírzá</a:t>
            </a:r>
            <a:r>
              <a:rPr lang="cs-CZ" b="1" dirty="0"/>
              <a:t> </a:t>
            </a:r>
            <a:r>
              <a:rPr lang="cs-CZ" b="1" dirty="0" err="1"/>
              <a:t>Áqá</a:t>
            </a:r>
            <a:r>
              <a:rPr lang="cs-CZ" b="1" dirty="0"/>
              <a:t> Chán </a:t>
            </a:r>
            <a:r>
              <a:rPr lang="cs-CZ" b="1" dirty="0" err="1"/>
              <a:t>Kermání</a:t>
            </a:r>
            <a:r>
              <a:rPr lang="cs-CZ" b="1" dirty="0"/>
              <a:t> (1854–1896)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891B39-38A4-B2CC-E577-25D2B67B65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70000"/>
            <a:ext cx="10178322" cy="5384799"/>
          </a:xfrm>
        </p:spPr>
        <p:txBody>
          <a:bodyPr>
            <a:normAutofit lnSpcReduction="10000"/>
          </a:bodyPr>
          <a:lstStyle/>
          <a:p>
            <a:r>
              <a:rPr lang="cs-CZ" dirty="0"/>
              <a:t>íránský reformní intelektuál a publicista </a:t>
            </a:r>
            <a:r>
              <a:rPr lang="cs-CZ" dirty="0" err="1"/>
              <a:t>qádžárského</a:t>
            </a:r>
            <a:r>
              <a:rPr lang="cs-CZ" dirty="0"/>
              <a:t> období</a:t>
            </a:r>
          </a:p>
          <a:p>
            <a:pPr lvl="0"/>
            <a:r>
              <a:rPr lang="cs-CZ" dirty="0"/>
              <a:t>narozen v </a:t>
            </a:r>
            <a:r>
              <a:rPr lang="cs-CZ" b="1" dirty="0" err="1"/>
              <a:t>Kermánu</a:t>
            </a:r>
            <a:endParaRPr lang="cs-CZ" dirty="0"/>
          </a:p>
          <a:p>
            <a:pPr lvl="0"/>
            <a:r>
              <a:rPr lang="cs-CZ" dirty="0"/>
              <a:t>vzdělání v tradičních i moderních vědách</a:t>
            </a:r>
          </a:p>
          <a:p>
            <a:pPr lvl="0"/>
            <a:r>
              <a:rPr lang="cs-CZ" dirty="0"/>
              <a:t>ovlivněn evropským osvícenstvím</a:t>
            </a:r>
          </a:p>
          <a:p>
            <a:pPr lvl="0"/>
            <a:r>
              <a:rPr lang="cs-CZ" dirty="0"/>
              <a:t>působil v </a:t>
            </a:r>
            <a:r>
              <a:rPr lang="cs-CZ" b="1" dirty="0"/>
              <a:t>exilu v Istanbulu</a:t>
            </a:r>
            <a:endParaRPr lang="cs-CZ" dirty="0"/>
          </a:p>
          <a:p>
            <a:pPr lvl="0"/>
            <a:r>
              <a:rPr lang="cs-CZ" dirty="0"/>
              <a:t>kritizoval </a:t>
            </a:r>
            <a:r>
              <a:rPr lang="cs-CZ" dirty="0" err="1"/>
              <a:t>qádžárský</a:t>
            </a:r>
            <a:r>
              <a:rPr lang="cs-CZ" dirty="0"/>
              <a:t> režim a dvorskou korupci</a:t>
            </a:r>
          </a:p>
          <a:p>
            <a:pPr lvl="0"/>
            <a:r>
              <a:rPr lang="cs-CZ" dirty="0"/>
              <a:t>zastánce </a:t>
            </a:r>
            <a:r>
              <a:rPr lang="cs-CZ" b="1" dirty="0"/>
              <a:t>jednodušší a srozumitelnější perské prózy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Hlavní dílo:</a:t>
            </a:r>
            <a:br>
              <a:rPr lang="cs-CZ" dirty="0"/>
            </a:br>
            <a:r>
              <a:rPr lang="ar-SA" i="1" dirty="0"/>
              <a:t>سه مکتوب</a:t>
            </a:r>
            <a:r>
              <a:rPr lang="cs-CZ" i="1" dirty="0"/>
              <a:t> – Se </a:t>
            </a:r>
            <a:r>
              <a:rPr lang="cs-CZ" i="1" dirty="0" err="1"/>
              <a:t>maktūb</a:t>
            </a:r>
            <a:r>
              <a:rPr lang="cs-CZ" i="1" dirty="0"/>
              <a:t> („Tři dopisy“)</a:t>
            </a:r>
            <a:endParaRPr lang="cs-CZ" dirty="0"/>
          </a:p>
          <a:p>
            <a:pPr lvl="0"/>
            <a:r>
              <a:rPr lang="cs-CZ" dirty="0"/>
              <a:t>kritika politických a společenských poměrů v Íránu</a:t>
            </a:r>
          </a:p>
          <a:p>
            <a:pPr lvl="0"/>
            <a:r>
              <a:rPr lang="cs-CZ" dirty="0"/>
              <a:t>kontrast mezi idealizovaným předislámským Íránem a současností</a:t>
            </a:r>
          </a:p>
          <a:p>
            <a:pPr lvl="0"/>
            <a:r>
              <a:rPr lang="cs-CZ" dirty="0"/>
              <a:t>kritika vlády, náboženských autorit i společenských zvyklostí</a:t>
            </a:r>
          </a:p>
          <a:p>
            <a:r>
              <a:rPr lang="cs-CZ" dirty="0"/>
              <a:t>➡ jeden z intelektuálních předchůdců </a:t>
            </a:r>
            <a:r>
              <a:rPr lang="cs-CZ" b="1" dirty="0"/>
              <a:t>konstituční revoluce 1906</a:t>
            </a:r>
            <a:endParaRPr lang="cs-CZ" dirty="0"/>
          </a:p>
          <a:p>
            <a:endParaRPr lang="cs-CZ" dirty="0"/>
          </a:p>
        </p:txBody>
      </p:sp>
      <p:pic>
        <p:nvPicPr>
          <p:cNvPr id="4109" name="Picture 13">
            <a:extLst>
              <a:ext uri="{FF2B5EF4-FFF2-40B4-BE49-F238E27FC236}">
                <a16:creationId xmlns:a16="http://schemas.microsoft.com/office/drawing/2014/main" id="{44F3FAC3-9307-436D-9106-70FFB9DDC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9072" y="1270000"/>
            <a:ext cx="2947128" cy="3878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5948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2E248D-8166-65EA-A410-684EE6A05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5984274" cy="1492132"/>
          </a:xfrm>
        </p:spPr>
        <p:txBody>
          <a:bodyPr>
            <a:normAutofit/>
          </a:bodyPr>
          <a:lstStyle/>
          <a:p>
            <a:r>
              <a:rPr lang="cs-CZ" sz="2800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Rané překlady (</a:t>
            </a:r>
            <a:r>
              <a:rPr lang="cs-CZ" sz="2800" b="1" u="sng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prozy</a:t>
            </a:r>
            <a:r>
              <a:rPr lang="cs-CZ" sz="2800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beletrie) do perštiny </a:t>
            </a:r>
            <a:br>
              <a:rPr lang="cs-CZ" sz="2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sz="28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FB20D3-E8F7-DCDE-D0DD-8BE01C7E08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61440"/>
            <a:ext cx="5984274" cy="5009617"/>
          </a:xfrm>
        </p:spPr>
        <p:txBody>
          <a:bodyPr>
            <a:normAutofit lnSpcReduction="10000"/>
          </a:bodyPr>
          <a:lstStyle/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První překlady z </a:t>
            </a:r>
            <a:r>
              <a:rPr lang="cs-CZ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Dárolfunún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beletrie a historicko-beletristické práce od 70. let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zpočátku výlučně z </a:t>
            </a: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francouzštiny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>
              <a:lnSpc>
                <a:spcPct val="100000"/>
              </a:lnSpc>
            </a:pPr>
            <a:r>
              <a:rPr lang="cs-CZ" sz="18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Mezi prvními překlady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>
              <a:lnSpc>
                <a:spcPct val="100000"/>
              </a:lnSpc>
            </a:pP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Voltaire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Pitr-e </a:t>
            </a:r>
            <a:r>
              <a:rPr lang="cs-CZ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Kabír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Šárl</a:t>
            </a: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davázdahom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(Karel XII), </a:t>
            </a:r>
            <a:r>
              <a:rPr lang="cs-CZ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Iskandar</a:t>
            </a: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-e </a:t>
            </a:r>
            <a:r>
              <a:rPr lang="cs-CZ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Kabír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John </a:t>
            </a:r>
            <a:r>
              <a:rPr lang="cs-CZ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Malcolm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cs-CZ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History</a:t>
            </a: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</a:t>
            </a: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Persia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(1815) – ) </a:t>
            </a:r>
            <a:r>
              <a:rPr lang="cs-C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přel. 1876  </a:t>
            </a:r>
          </a:p>
          <a:p>
            <a:pPr>
              <a:lnSpc>
                <a:spcPct val="100000"/>
              </a:lnSpc>
            </a:pPr>
            <a:r>
              <a:rPr lang="cs-CZ" sz="18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překladatelské věrnost:</a:t>
            </a:r>
            <a:endParaRPr lang="cs-CZ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překlady blízké originálu až po volné adaptace, parafráze, nebo variace originál</a:t>
            </a: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překlady lze chápat jako pokračování stylu v tradiční literatuře nazývaném </a:t>
            </a:r>
            <a:r>
              <a:rPr lang="cs-CZ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nazíre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ar-S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نظیره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nebo </a:t>
            </a:r>
            <a:r>
              <a:rPr lang="cs-CZ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džaváb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(básnická variace na uznávaný tradiční vzor) </a:t>
            </a: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"/>
            </a:pP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překlady se stávaly důležitou a nedílnou součástí domácí perské literatury, sehrály roli pionýrských prací, často nechápány jako překlady, ale jako originální domácí práce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cs-CZ" sz="1400" dirty="0">
              <a:solidFill>
                <a:srgbClr val="000000"/>
              </a:solidFill>
            </a:endParaRPr>
          </a:p>
        </p:txBody>
      </p:sp>
      <p:pic>
        <p:nvPicPr>
          <p:cNvPr id="5" name="Obrázek 4" descr="Obsah obrázku text, plakát, Písmo, dopis&#10;&#10;Popis byl vytvořen automaticky">
            <a:extLst>
              <a:ext uri="{FF2B5EF4-FFF2-40B4-BE49-F238E27FC236}">
                <a16:creationId xmlns:a16="http://schemas.microsoft.com/office/drawing/2014/main" id="{8022737B-D971-5B8A-B53B-2856AFE3B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992" y="665981"/>
            <a:ext cx="3902582" cy="5513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899253"/>
      </p:ext>
    </p:extLst>
  </p:cSld>
  <p:clrMapOvr>
    <a:masterClrMapping/>
  </p:clrMapOvr>
</p:sld>
</file>

<file path=ppt/theme/theme1.xml><?xml version="1.0" encoding="utf-8"?>
<a:theme xmlns:a="http://schemas.openxmlformats.org/drawingml/2006/main" name="Odznáček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TM10001106[[fn=Odznáček]]</Template>
  <TotalTime>1296</TotalTime>
  <Words>3042</Words>
  <Application>Microsoft Office PowerPoint</Application>
  <PresentationFormat>Širokoúhlá obrazovka</PresentationFormat>
  <Paragraphs>198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6" baseType="lpstr">
      <vt:lpstr>Arial</vt:lpstr>
      <vt:lpstr>Gill Sans MT</vt:lpstr>
      <vt:lpstr>Impact</vt:lpstr>
      <vt:lpstr>Times New Roman</vt:lpstr>
      <vt:lpstr>Wingdings</vt:lpstr>
      <vt:lpstr>Odznáček</vt:lpstr>
      <vt:lpstr>Sijáhat náme a Hadzi baba</vt:lpstr>
      <vt:lpstr>Faktory vzniku moderní perské prózy v 19. století</vt:lpstr>
      <vt:lpstr>Počátky tisku a žurnalismu v ÍránU </vt:lpstr>
      <vt:lpstr>Prezentace aplikace PowerPoint</vt:lpstr>
      <vt:lpstr> Náseroddín Šáh a šíření moderního tisku v Íránu</vt:lpstr>
      <vt:lpstr>Prezentace aplikace PowerPoint</vt:lpstr>
      <vt:lpstr>Perský exilový tisk konce 19. století</vt:lpstr>
      <vt:lpstr>Mírzá Áqá Chán Kermání (1854–1896) </vt:lpstr>
      <vt:lpstr>Rané překlady (prozy - beletrie) do perštiny  </vt:lpstr>
      <vt:lpstr>Hádží Bábá z Esfahánu  - The Adventures of Hajji Baba of Ispahan (1824)  </vt:lpstr>
      <vt:lpstr>Perský překlad سرگذشت حاجی بابای اصفهانی </vt:lpstr>
      <vt:lpstr>Perský překlad románu </vt:lpstr>
      <vt:lpstr> Sijáhatnáme Ibráhím beg (Putování Ibráhíma Bega)  سیاحت‌نامهٔ ابراهیم‌بیگ </vt:lpstr>
      <vt:lpstr>struktura a tematika</vt:lpstr>
      <vt:lpstr>1. Díl – obsah a témata </vt:lpstr>
      <vt:lpstr>Ukázka ze S.</vt:lpstr>
      <vt:lpstr>Román Ibráhím Beg – 2. a 3. díl</vt:lpstr>
      <vt:lpstr>Kritika vzdělání</vt:lpstr>
      <vt:lpstr>Nepotismus, korupce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Sijáhat náme a Hadzi baba</dc:title>
  <dc:creator>Zuzana Kříhová</dc:creator>
  <cp:lastModifiedBy>Zuzana Kříhová</cp:lastModifiedBy>
  <cp:revision>1</cp:revision>
  <dcterms:created xsi:type="dcterms:W3CDTF">2024-03-24T17:39:28Z</dcterms:created>
  <dcterms:modified xsi:type="dcterms:W3CDTF">2026-03-05T05:52:56Z</dcterms:modified>
</cp:coreProperties>
</file>