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6"/>
  </p:notesMasterIdLst>
  <p:sldIdLst>
    <p:sldId id="256" r:id="rId2"/>
    <p:sldId id="257" r:id="rId3"/>
    <p:sldId id="296" r:id="rId4"/>
    <p:sldId id="297" r:id="rId5"/>
    <p:sldId id="302" r:id="rId6"/>
    <p:sldId id="259" r:id="rId7"/>
    <p:sldId id="303" r:id="rId8"/>
    <p:sldId id="304" r:id="rId9"/>
    <p:sldId id="260" r:id="rId10"/>
    <p:sldId id="305" r:id="rId11"/>
    <p:sldId id="261" r:id="rId12"/>
    <p:sldId id="306" r:id="rId13"/>
    <p:sldId id="307" r:id="rId14"/>
    <p:sldId id="308" r:id="rId15"/>
    <p:sldId id="309" r:id="rId16"/>
    <p:sldId id="310" r:id="rId17"/>
    <p:sldId id="262" r:id="rId18"/>
    <p:sldId id="283" r:id="rId19"/>
    <p:sldId id="311" r:id="rId20"/>
    <p:sldId id="284" r:id="rId21"/>
    <p:sldId id="312" r:id="rId22"/>
    <p:sldId id="313" r:id="rId23"/>
    <p:sldId id="314" r:id="rId24"/>
    <p:sldId id="315" r:id="rId25"/>
    <p:sldId id="316" r:id="rId26"/>
    <p:sldId id="317" r:id="rId27"/>
    <p:sldId id="294" r:id="rId28"/>
    <p:sldId id="318" r:id="rId29"/>
    <p:sldId id="319" r:id="rId30"/>
    <p:sldId id="295" r:id="rId31"/>
    <p:sldId id="320" r:id="rId32"/>
    <p:sldId id="321" r:id="rId33"/>
    <p:sldId id="269" r:id="rId34"/>
    <p:sldId id="332" r:id="rId35"/>
    <p:sldId id="322" r:id="rId36"/>
    <p:sldId id="324" r:id="rId37"/>
    <p:sldId id="325" r:id="rId38"/>
    <p:sldId id="323" r:id="rId39"/>
    <p:sldId id="326" r:id="rId40"/>
    <p:sldId id="327" r:id="rId41"/>
    <p:sldId id="328" r:id="rId42"/>
    <p:sldId id="329" r:id="rId43"/>
    <p:sldId id="331" r:id="rId44"/>
    <p:sldId id="330" r:id="rId45"/>
  </p:sldIdLst>
  <p:sldSz cx="10080625" cy="7559675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>
      <p:cViewPr varScale="1">
        <p:scale>
          <a:sx n="98" d="100"/>
          <a:sy n="98" d="100"/>
        </p:scale>
        <p:origin x="1752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12B77610-C3E1-6374-81F7-518718597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4E82E4EE-7C62-B609-CAE8-31C0D7933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0" name="AutoShape 3">
            <a:extLst>
              <a:ext uri="{FF2B5EF4-FFF2-40B4-BE49-F238E27FC236}">
                <a16:creationId xmlns:a16="http://schemas.microsoft.com/office/drawing/2014/main" id="{C7877789-103D-560F-D2AB-BDB7F53BF0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1" name="AutoShape 4">
            <a:extLst>
              <a:ext uri="{FF2B5EF4-FFF2-40B4-BE49-F238E27FC236}">
                <a16:creationId xmlns:a16="http://schemas.microsoft.com/office/drawing/2014/main" id="{2780DFF1-5764-DE3A-DB48-9B357EB28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2" name="AutoShape 5">
            <a:extLst>
              <a:ext uri="{FF2B5EF4-FFF2-40B4-BE49-F238E27FC236}">
                <a16:creationId xmlns:a16="http://schemas.microsoft.com/office/drawing/2014/main" id="{EF682162-DCD8-D610-1BA4-4AD500CC9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3" name="AutoShape 6">
            <a:extLst>
              <a:ext uri="{FF2B5EF4-FFF2-40B4-BE49-F238E27FC236}">
                <a16:creationId xmlns:a16="http://schemas.microsoft.com/office/drawing/2014/main" id="{79D813F3-19DB-C6E9-BE68-A5B22A3B58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4" name="AutoShape 7">
            <a:extLst>
              <a:ext uri="{FF2B5EF4-FFF2-40B4-BE49-F238E27FC236}">
                <a16:creationId xmlns:a16="http://schemas.microsoft.com/office/drawing/2014/main" id="{319A5BDC-C945-D26E-E8B2-FE0F80FB7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5" name="AutoShape 8">
            <a:extLst>
              <a:ext uri="{FF2B5EF4-FFF2-40B4-BE49-F238E27FC236}">
                <a16:creationId xmlns:a16="http://schemas.microsoft.com/office/drawing/2014/main" id="{E69EC7F3-B009-A1A5-76BB-11C612B2C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6" name="AutoShape 9">
            <a:extLst>
              <a:ext uri="{FF2B5EF4-FFF2-40B4-BE49-F238E27FC236}">
                <a16:creationId xmlns:a16="http://schemas.microsoft.com/office/drawing/2014/main" id="{F2122948-484F-0376-9617-F7A83F423A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7" name="AutoShape 10">
            <a:extLst>
              <a:ext uri="{FF2B5EF4-FFF2-40B4-BE49-F238E27FC236}">
                <a16:creationId xmlns:a16="http://schemas.microsoft.com/office/drawing/2014/main" id="{637E8C27-29E8-21E9-1F92-B99E11C56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8" name="AutoShape 11">
            <a:extLst>
              <a:ext uri="{FF2B5EF4-FFF2-40B4-BE49-F238E27FC236}">
                <a16:creationId xmlns:a16="http://schemas.microsoft.com/office/drawing/2014/main" id="{C3581BCD-12EB-55CB-88B3-4381EFD1A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9" name="Rectangle 12">
            <a:extLst>
              <a:ext uri="{FF2B5EF4-FFF2-40B4-BE49-F238E27FC236}">
                <a16:creationId xmlns:a16="http://schemas.microsoft.com/office/drawing/2014/main" id="{465C4152-02F7-6DE6-23C3-ECB8BD2F9BE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26062" cy="398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61" name="Rectangle 13">
            <a:extLst>
              <a:ext uri="{FF2B5EF4-FFF2-40B4-BE49-F238E27FC236}">
                <a16:creationId xmlns:a16="http://schemas.microsoft.com/office/drawing/2014/main" id="{19C7B438-2C70-2481-0E28-2D567C7CCCC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26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  <p:sp>
        <p:nvSpPr>
          <p:cNvPr id="2062" name="Rectangle 14">
            <a:extLst>
              <a:ext uri="{FF2B5EF4-FFF2-40B4-BE49-F238E27FC236}">
                <a16:creationId xmlns:a16="http://schemas.microsoft.com/office/drawing/2014/main" id="{5E648686-7833-1811-EDB3-43F7847C43C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62313" cy="5159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063" name="Rectangle 15">
            <a:extLst>
              <a:ext uri="{FF2B5EF4-FFF2-40B4-BE49-F238E27FC236}">
                <a16:creationId xmlns:a16="http://schemas.microsoft.com/office/drawing/2014/main" id="{51A48B6F-88C0-7B07-0C5D-F0324A1771B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62312" cy="5159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064" name="Rectangle 16">
            <a:extLst>
              <a:ext uri="{FF2B5EF4-FFF2-40B4-BE49-F238E27FC236}">
                <a16:creationId xmlns:a16="http://schemas.microsoft.com/office/drawing/2014/main" id="{75E69D0E-4B84-D759-DE07-81B40592E84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62313" cy="5159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065" name="Rectangle 17">
            <a:extLst>
              <a:ext uri="{FF2B5EF4-FFF2-40B4-BE49-F238E27FC236}">
                <a16:creationId xmlns:a16="http://schemas.microsoft.com/office/drawing/2014/main" id="{1BE61088-9964-4F8C-3CA4-5BBA69ECDEE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62312" cy="5159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9CCEA00-B6C5-B64F-AAD6-B37457B973B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7">
            <a:extLst>
              <a:ext uri="{FF2B5EF4-FFF2-40B4-BE49-F238E27FC236}">
                <a16:creationId xmlns:a16="http://schemas.microsoft.com/office/drawing/2014/main" id="{BDBB09F0-9DA4-249D-AEC2-3E2A510F5C4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AEA9C8A-D8B3-CD43-A5B8-E236550EEEDE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4B28290A-21A3-4DCE-63DE-DF927D5EAA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>
            <a:extLst>
              <a:ext uri="{FF2B5EF4-FFF2-40B4-BE49-F238E27FC236}">
                <a16:creationId xmlns:a16="http://schemas.microsoft.com/office/drawing/2014/main" id="{462AD61A-C4C4-AAAC-EC61-F002C47425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7">
            <a:extLst>
              <a:ext uri="{FF2B5EF4-FFF2-40B4-BE49-F238E27FC236}">
                <a16:creationId xmlns:a16="http://schemas.microsoft.com/office/drawing/2014/main" id="{BF9F7534-9EB0-4DA0-F16F-5DEDFBC3A75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26481A3-0FF6-6B40-81CB-295FA1436135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059" name="Text Box 1">
            <a:extLst>
              <a:ext uri="{FF2B5EF4-FFF2-40B4-BE49-F238E27FC236}">
                <a16:creationId xmlns:a16="http://schemas.microsoft.com/office/drawing/2014/main" id="{98D9F3F1-947D-4A3B-CB85-2D03EBEB6D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35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FD535259-59FC-49CA-C640-D04D033E04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7">
            <a:extLst>
              <a:ext uri="{FF2B5EF4-FFF2-40B4-BE49-F238E27FC236}">
                <a16:creationId xmlns:a16="http://schemas.microsoft.com/office/drawing/2014/main" id="{AA0829EF-9007-2E36-216D-CA41007AE61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8D03AC0-281C-2949-B30F-59D22BBEA20D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07" name="Text Box 1">
            <a:extLst>
              <a:ext uri="{FF2B5EF4-FFF2-40B4-BE49-F238E27FC236}">
                <a16:creationId xmlns:a16="http://schemas.microsoft.com/office/drawing/2014/main" id="{F3D58B69-2889-7D16-14AD-E7AF8A7399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35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Text Box 2">
            <a:extLst>
              <a:ext uri="{FF2B5EF4-FFF2-40B4-BE49-F238E27FC236}">
                <a16:creationId xmlns:a16="http://schemas.microsoft.com/office/drawing/2014/main" id="{346B8FDA-A7BB-9E49-5F99-B5102CC6C4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7">
            <a:extLst>
              <a:ext uri="{FF2B5EF4-FFF2-40B4-BE49-F238E27FC236}">
                <a16:creationId xmlns:a16="http://schemas.microsoft.com/office/drawing/2014/main" id="{D89419E7-3E56-FB28-3971-C761ADACDF6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1070FA8-164E-9D44-AFB4-F6388D70EAB0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9155" name="Text Box 1">
            <a:extLst>
              <a:ext uri="{FF2B5EF4-FFF2-40B4-BE49-F238E27FC236}">
                <a16:creationId xmlns:a16="http://schemas.microsoft.com/office/drawing/2014/main" id="{A258CA28-06AB-0700-2AC1-2EDCE6FD9F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35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Text Box 2">
            <a:extLst>
              <a:ext uri="{FF2B5EF4-FFF2-40B4-BE49-F238E27FC236}">
                <a16:creationId xmlns:a16="http://schemas.microsoft.com/office/drawing/2014/main" id="{8CC3D70C-4963-DB82-FF73-E05FFC714D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7">
            <a:extLst>
              <a:ext uri="{FF2B5EF4-FFF2-40B4-BE49-F238E27FC236}">
                <a16:creationId xmlns:a16="http://schemas.microsoft.com/office/drawing/2014/main" id="{59307CED-A285-9BE0-91B4-84AEDB49B76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EB71D8C-BC0D-A94B-AF9D-0209E0042C63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1203" name="Text Box 1">
            <a:extLst>
              <a:ext uri="{FF2B5EF4-FFF2-40B4-BE49-F238E27FC236}">
                <a16:creationId xmlns:a16="http://schemas.microsoft.com/office/drawing/2014/main" id="{5F2274BD-98DC-C846-6B85-B60B517CE9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35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Text Box 2">
            <a:extLst>
              <a:ext uri="{FF2B5EF4-FFF2-40B4-BE49-F238E27FC236}">
                <a16:creationId xmlns:a16="http://schemas.microsoft.com/office/drawing/2014/main" id="{7EA06CCE-C020-939D-4A34-04B499B448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7">
            <a:extLst>
              <a:ext uri="{FF2B5EF4-FFF2-40B4-BE49-F238E27FC236}">
                <a16:creationId xmlns:a16="http://schemas.microsoft.com/office/drawing/2014/main" id="{404B6096-9824-1073-FBB1-D49AD294F1C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0717BF1-A1AB-5948-B248-34094DA630A2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3251" name="Text Box 1">
            <a:extLst>
              <a:ext uri="{FF2B5EF4-FFF2-40B4-BE49-F238E27FC236}">
                <a16:creationId xmlns:a16="http://schemas.microsoft.com/office/drawing/2014/main" id="{E51E3694-9868-A6E0-EE5A-E8F4845931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35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Text Box 2">
            <a:extLst>
              <a:ext uri="{FF2B5EF4-FFF2-40B4-BE49-F238E27FC236}">
                <a16:creationId xmlns:a16="http://schemas.microsoft.com/office/drawing/2014/main" id="{7FEF6476-FF90-BBA3-3AC6-E6FB6B5295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7">
            <a:extLst>
              <a:ext uri="{FF2B5EF4-FFF2-40B4-BE49-F238E27FC236}">
                <a16:creationId xmlns:a16="http://schemas.microsoft.com/office/drawing/2014/main" id="{52918C27-E320-657F-51B9-4C23CB10484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F36021C-C9FD-6A40-8E66-A3F87094BB71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5299" name="Text Box 1">
            <a:extLst>
              <a:ext uri="{FF2B5EF4-FFF2-40B4-BE49-F238E27FC236}">
                <a16:creationId xmlns:a16="http://schemas.microsoft.com/office/drawing/2014/main" id="{01BDBCCE-CEA5-90B3-ED52-6F829A3CCB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35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Text Box 2">
            <a:extLst>
              <a:ext uri="{FF2B5EF4-FFF2-40B4-BE49-F238E27FC236}">
                <a16:creationId xmlns:a16="http://schemas.microsoft.com/office/drawing/2014/main" id="{0C2C599D-C649-5E92-625A-6AE8D4FFE3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77264843-5B85-045F-B7FF-4F8A3DA8D1D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C7E259D-F530-F34E-A765-D972733B66B4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D8AD5C63-295F-00B4-5978-9EEB81A483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35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Text Box 2">
            <a:extLst>
              <a:ext uri="{FF2B5EF4-FFF2-40B4-BE49-F238E27FC236}">
                <a16:creationId xmlns:a16="http://schemas.microsoft.com/office/drawing/2014/main" id="{48D1447E-C258-8C98-3E42-F7896AAB44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7">
            <a:extLst>
              <a:ext uri="{FF2B5EF4-FFF2-40B4-BE49-F238E27FC236}">
                <a16:creationId xmlns:a16="http://schemas.microsoft.com/office/drawing/2014/main" id="{4C150A41-8285-A616-A9F3-C049A8462D7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7F4A1CB-294D-5841-B812-A452753147AD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9395" name="Text Box 1">
            <a:extLst>
              <a:ext uri="{FF2B5EF4-FFF2-40B4-BE49-F238E27FC236}">
                <a16:creationId xmlns:a16="http://schemas.microsoft.com/office/drawing/2014/main" id="{F7B2F6F4-4232-A2BC-042C-6289A1AD7E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35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Text Box 2">
            <a:extLst>
              <a:ext uri="{FF2B5EF4-FFF2-40B4-BE49-F238E27FC236}">
                <a16:creationId xmlns:a16="http://schemas.microsoft.com/office/drawing/2014/main" id="{0D86290F-5B61-318E-280D-D9BB0951CA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7">
            <a:extLst>
              <a:ext uri="{FF2B5EF4-FFF2-40B4-BE49-F238E27FC236}">
                <a16:creationId xmlns:a16="http://schemas.microsoft.com/office/drawing/2014/main" id="{0B22D209-5479-7F11-F511-EC572DED0CE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28D2D60-0652-424D-99C2-44E66723EC1A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0659" name="Text Box 1">
            <a:extLst>
              <a:ext uri="{FF2B5EF4-FFF2-40B4-BE49-F238E27FC236}">
                <a16:creationId xmlns:a16="http://schemas.microsoft.com/office/drawing/2014/main" id="{D98FA87D-34DE-5894-CE75-C95D642387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32413" cy="39989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Text Box 2">
            <a:extLst>
              <a:ext uri="{FF2B5EF4-FFF2-40B4-BE49-F238E27FC236}">
                <a16:creationId xmlns:a16="http://schemas.microsoft.com/office/drawing/2014/main" id="{7F625522-E161-2B2C-A820-B3B652B46B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8850" cy="4802187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7">
            <a:extLst>
              <a:ext uri="{FF2B5EF4-FFF2-40B4-BE49-F238E27FC236}">
                <a16:creationId xmlns:a16="http://schemas.microsoft.com/office/drawing/2014/main" id="{C789702D-BA07-4641-D74C-AC9C1ED268F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B7001C2-AB69-B24C-AF66-1FCAF98E14B6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2707" name="Text Box 1">
            <a:extLst>
              <a:ext uri="{FF2B5EF4-FFF2-40B4-BE49-F238E27FC236}">
                <a16:creationId xmlns:a16="http://schemas.microsoft.com/office/drawing/2014/main" id="{4C63394D-B436-8A61-8B83-E4858A2032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32413" cy="39989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Text Box 2">
            <a:extLst>
              <a:ext uri="{FF2B5EF4-FFF2-40B4-BE49-F238E27FC236}">
                <a16:creationId xmlns:a16="http://schemas.microsoft.com/office/drawing/2014/main" id="{2931CD03-F822-5D6C-4D7B-2631888BA6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8850" cy="4802187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7">
            <a:extLst>
              <a:ext uri="{FF2B5EF4-FFF2-40B4-BE49-F238E27FC236}">
                <a16:creationId xmlns:a16="http://schemas.microsoft.com/office/drawing/2014/main" id="{30F8D4D7-B236-C5A2-0BFD-A1C42A0D2FD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5441190-5141-CE43-B5F4-92FEC711481F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435" name="Text Box 1">
            <a:extLst>
              <a:ext uri="{FF2B5EF4-FFF2-40B4-BE49-F238E27FC236}">
                <a16:creationId xmlns:a16="http://schemas.microsoft.com/office/drawing/2014/main" id="{34A618F6-F64F-5C04-778C-1EC9D7267A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Text Box 2">
            <a:extLst>
              <a:ext uri="{FF2B5EF4-FFF2-40B4-BE49-F238E27FC236}">
                <a16:creationId xmlns:a16="http://schemas.microsoft.com/office/drawing/2014/main" id="{67DFDD69-1CB9-F059-FD2B-DA12CF1DD0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7">
            <a:extLst>
              <a:ext uri="{FF2B5EF4-FFF2-40B4-BE49-F238E27FC236}">
                <a16:creationId xmlns:a16="http://schemas.microsoft.com/office/drawing/2014/main" id="{A6850869-681F-D80E-F5C5-B4DB7692568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1E2C496-E076-9A4B-BAAE-53A4404DE1B6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5779" name="Text Box 1">
            <a:extLst>
              <a:ext uri="{FF2B5EF4-FFF2-40B4-BE49-F238E27FC236}">
                <a16:creationId xmlns:a16="http://schemas.microsoft.com/office/drawing/2014/main" id="{66E58E0C-4B1D-8BBE-43AF-7761DF0CB8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32413" cy="39989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Text Box 2">
            <a:extLst>
              <a:ext uri="{FF2B5EF4-FFF2-40B4-BE49-F238E27FC236}">
                <a16:creationId xmlns:a16="http://schemas.microsoft.com/office/drawing/2014/main" id="{BE3BBA69-85EF-2D0A-DE96-C103BDF9D0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8850" cy="4802187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7">
            <a:extLst>
              <a:ext uri="{FF2B5EF4-FFF2-40B4-BE49-F238E27FC236}">
                <a16:creationId xmlns:a16="http://schemas.microsoft.com/office/drawing/2014/main" id="{0704B71D-5099-54F1-2702-8D8251214D3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0F0F10C-1B0E-6744-BDD1-A9605EFE0DE3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7827" name="Text Box 1">
            <a:extLst>
              <a:ext uri="{FF2B5EF4-FFF2-40B4-BE49-F238E27FC236}">
                <a16:creationId xmlns:a16="http://schemas.microsoft.com/office/drawing/2014/main" id="{A4F2B9F4-03D4-A49A-31C7-7D1E7B4D2B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32413" cy="39989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Text Box 2">
            <a:extLst>
              <a:ext uri="{FF2B5EF4-FFF2-40B4-BE49-F238E27FC236}">
                <a16:creationId xmlns:a16="http://schemas.microsoft.com/office/drawing/2014/main" id="{38096A94-37A9-0D93-6605-77D50667BB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8850" cy="4802187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1">
            <a:extLst>
              <a:ext uri="{FF2B5EF4-FFF2-40B4-BE49-F238E27FC236}">
                <a16:creationId xmlns:a16="http://schemas.microsoft.com/office/drawing/2014/main" id="{705A556B-084F-4762-261B-3F35D0E6AC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7175" y="-11796713"/>
            <a:ext cx="16654463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Text Box 2">
            <a:extLst>
              <a:ext uri="{FF2B5EF4-FFF2-40B4-BE49-F238E27FC236}">
                <a16:creationId xmlns:a16="http://schemas.microsoft.com/office/drawing/2014/main" id="{E90F276D-B497-B8F2-0189-65AF38C07C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de-DE" altLang="de-CZ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7">
            <a:extLst>
              <a:ext uri="{FF2B5EF4-FFF2-40B4-BE49-F238E27FC236}">
                <a16:creationId xmlns:a16="http://schemas.microsoft.com/office/drawing/2014/main" id="{0656DEEA-49C6-6588-4A57-46BCD7647E9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1C2C66E-ED47-054D-BED3-BFFD1C99F2D9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0483" name="Text Box 1">
            <a:extLst>
              <a:ext uri="{FF2B5EF4-FFF2-40B4-BE49-F238E27FC236}">
                <a16:creationId xmlns:a16="http://schemas.microsoft.com/office/drawing/2014/main" id="{1C96F781-3989-727B-AF7C-A90FA5C318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Text Box 2">
            <a:extLst>
              <a:ext uri="{FF2B5EF4-FFF2-40B4-BE49-F238E27FC236}">
                <a16:creationId xmlns:a16="http://schemas.microsoft.com/office/drawing/2014/main" id="{EAF08E89-60BA-D528-B172-1E93824184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7">
            <a:extLst>
              <a:ext uri="{FF2B5EF4-FFF2-40B4-BE49-F238E27FC236}">
                <a16:creationId xmlns:a16="http://schemas.microsoft.com/office/drawing/2014/main" id="{BDA628BE-6158-BA75-AA06-065C17B6E4C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CF9F5A5-2276-C74F-BEBB-CE1B4A09F419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2531" name="Text Box 1">
            <a:extLst>
              <a:ext uri="{FF2B5EF4-FFF2-40B4-BE49-F238E27FC236}">
                <a16:creationId xmlns:a16="http://schemas.microsoft.com/office/drawing/2014/main" id="{67EE0CFE-ED20-2F49-F7F8-F63F070CD0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Text Box 2">
            <a:extLst>
              <a:ext uri="{FF2B5EF4-FFF2-40B4-BE49-F238E27FC236}">
                <a16:creationId xmlns:a16="http://schemas.microsoft.com/office/drawing/2014/main" id="{95A976C2-38B4-1739-E007-22230B5A6D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7">
            <a:extLst>
              <a:ext uri="{FF2B5EF4-FFF2-40B4-BE49-F238E27FC236}">
                <a16:creationId xmlns:a16="http://schemas.microsoft.com/office/drawing/2014/main" id="{28C2C9AF-2104-113C-3D60-76C00F6871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97DB86E-8B46-E142-BAC8-8CA97E7061D6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4819" name="Text Box 1">
            <a:extLst>
              <a:ext uri="{FF2B5EF4-FFF2-40B4-BE49-F238E27FC236}">
                <a16:creationId xmlns:a16="http://schemas.microsoft.com/office/drawing/2014/main" id="{279902A9-4455-D3C9-46D9-2A76895688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Text Box 2">
            <a:extLst>
              <a:ext uri="{FF2B5EF4-FFF2-40B4-BE49-F238E27FC236}">
                <a16:creationId xmlns:a16="http://schemas.microsoft.com/office/drawing/2014/main" id="{A056FE77-4D9A-840F-8FD4-D2AEB8D048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7">
            <a:extLst>
              <a:ext uri="{FF2B5EF4-FFF2-40B4-BE49-F238E27FC236}">
                <a16:creationId xmlns:a16="http://schemas.microsoft.com/office/drawing/2014/main" id="{FFFDB32F-5174-DAB6-7547-B41CDA4A7C9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F227192-2F54-D94F-8077-832FB994EB4B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6867" name="Text Box 1">
            <a:extLst>
              <a:ext uri="{FF2B5EF4-FFF2-40B4-BE49-F238E27FC236}">
                <a16:creationId xmlns:a16="http://schemas.microsoft.com/office/drawing/2014/main" id="{B31A108D-00C7-4A3C-03C6-11D8B4B144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Text Box 2">
            <a:extLst>
              <a:ext uri="{FF2B5EF4-FFF2-40B4-BE49-F238E27FC236}">
                <a16:creationId xmlns:a16="http://schemas.microsoft.com/office/drawing/2014/main" id="{7CA61A14-04FF-1D8F-B2E7-F6C5BF8700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7">
            <a:extLst>
              <a:ext uri="{FF2B5EF4-FFF2-40B4-BE49-F238E27FC236}">
                <a16:creationId xmlns:a16="http://schemas.microsoft.com/office/drawing/2014/main" id="{BB0CD1DD-8A78-22B3-DF83-F979F2EF3A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F7096EE-DF02-864A-BC4B-A6DF14DFDB11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8915" name="Text Box 1">
            <a:extLst>
              <a:ext uri="{FF2B5EF4-FFF2-40B4-BE49-F238E27FC236}">
                <a16:creationId xmlns:a16="http://schemas.microsoft.com/office/drawing/2014/main" id="{A886A582-8E1B-2BE3-D063-277D1C5895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Text Box 2">
            <a:extLst>
              <a:ext uri="{FF2B5EF4-FFF2-40B4-BE49-F238E27FC236}">
                <a16:creationId xmlns:a16="http://schemas.microsoft.com/office/drawing/2014/main" id="{9E4EC2DF-DEA3-DBA8-88E1-341290817B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7">
            <a:extLst>
              <a:ext uri="{FF2B5EF4-FFF2-40B4-BE49-F238E27FC236}">
                <a16:creationId xmlns:a16="http://schemas.microsoft.com/office/drawing/2014/main" id="{715C86A0-9532-2C61-AAD4-F6DEBC1A140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B6E014D-BB8E-DF45-836F-C4AAEA3F0549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0963" name="Text Box 1">
            <a:extLst>
              <a:ext uri="{FF2B5EF4-FFF2-40B4-BE49-F238E27FC236}">
                <a16:creationId xmlns:a16="http://schemas.microsoft.com/office/drawing/2014/main" id="{5D8235A0-6EEE-C582-E8E2-95006AA47E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Text Box 2">
            <a:extLst>
              <a:ext uri="{FF2B5EF4-FFF2-40B4-BE49-F238E27FC236}">
                <a16:creationId xmlns:a16="http://schemas.microsoft.com/office/drawing/2014/main" id="{0C93B6EA-E3A2-0D60-A26C-B0C07BCC53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7">
            <a:extLst>
              <a:ext uri="{FF2B5EF4-FFF2-40B4-BE49-F238E27FC236}">
                <a16:creationId xmlns:a16="http://schemas.microsoft.com/office/drawing/2014/main" id="{EDDEF865-094D-2F36-A487-D14BD1BB972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A38BAF0-F088-AF40-B973-6D21269ABF80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11" name="Text Box 1">
            <a:extLst>
              <a:ext uri="{FF2B5EF4-FFF2-40B4-BE49-F238E27FC236}">
                <a16:creationId xmlns:a16="http://schemas.microsoft.com/office/drawing/2014/main" id="{AFCB1264-DFFF-B68D-9046-E809A2E642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35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7054FB9-A972-F1CF-D3A2-88CBE08416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CH"/>
              <a:t>Master-Untertitelformat bearbeiten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74BE4B-9976-334E-C6C2-D2C1FB45E82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6B3427-CAE9-2E2B-10D6-2AEEB854FAF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77AEB5-9F8A-C192-5CFB-2D8CBF4F552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67063-0A20-454A-A2D6-E7AB3E5D33B6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264111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3F5A2D7-C3E8-3551-8C15-B18E319CE36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55E01B-4B75-04AB-BBEA-AF77ED81A23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02F370-C323-4B0C-3B71-B04D589161E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49BC9-A9FA-D34E-8E54-D0235E2DC516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514504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92975" y="300038"/>
            <a:ext cx="2262188" cy="6438900"/>
          </a:xfrm>
        </p:spPr>
        <p:txBody>
          <a:bodyPr vert="eaVert"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300038"/>
            <a:ext cx="6637337" cy="6438900"/>
          </a:xfrm>
        </p:spPr>
        <p:txBody>
          <a:bodyPr vert="eaVert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D527C6-8B48-3ED8-BC31-6CEE1873B43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DB00E3-2BDF-DE5B-53B1-9CE61F8502D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611694-5A1C-18EF-4EB4-0D121767B8C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677D6-72C6-7B41-8353-2D9F68E7E1C5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85817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3238" y="300038"/>
            <a:ext cx="9051925" cy="1244600"/>
          </a:xfrm>
        </p:spPr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92A13D0-A14A-119B-2393-95CE3A783FD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554619D-F663-B40D-B70B-1218EAC8E54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693F0C-0BAF-D35D-8FEC-B1E09400FEA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B0849-ECB8-C141-8DDE-B934063C3E66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781313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000DAE-3186-B974-FB9B-5B6040394C2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177360-6B01-3E04-8C35-E2E48F770CC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1A33A57-1743-1452-90E2-6E4059C3E72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BDD51-92A8-9B49-B5D1-498EAB3F4F34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728508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A701B28-FD02-B517-38E1-60611B2F06F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AB74F6-BA1F-C97E-52D3-A5A1958AB2C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E96C58-8BEF-B6FE-6EFF-689D10EF760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BA0A5-6C62-FE48-A24E-5AEDD70D2904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283522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49762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05400" y="1768475"/>
            <a:ext cx="4449763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214E974-5ADD-D894-9768-97060B4448F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30BDF0F-C073-A4F3-D51E-F04B7B1F1B7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2404DD0-EA11-2E71-7A62-739FB93FB7D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6DA9C-E504-0245-848B-30CD639B92B0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525196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9A00E20-8CA6-0103-3C82-DEB84ED295B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8EC562F-6AE2-E196-4546-64C5F785B08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A0222F2D-1CB8-11AB-DCB0-9C9AB8963DF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D73B0-94E5-7645-9D0E-FA857E854BBF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620978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B18970F-AD10-CCD9-850C-D31373C1A28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93FB36-40FA-ACC3-4B61-09245A4AED5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15D826-AF4F-0D26-3055-85022E6433C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60A29-6537-2544-9266-7BD8642E0517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618696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C950C859-FA65-0FF6-861F-0EEDEFA95B4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60D5ACA-EAF5-69A8-EF06-0CCA364A906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CD4CD11-38C3-771E-5C33-801E7A7E632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78890-2206-D241-89D1-6C12C74FECE6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422807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C36EF47-E95E-FD96-4BAB-32D80BB3870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C40AF4C-2526-4E2A-586B-9EB246905AA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17ED239-33AE-CA6D-0CCD-1CE3B836D78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938C3-75B1-2A46-8C91-171BB4459838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952927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542789A-D0E2-02D0-2D22-B5B47943627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17AF5D7-1278-E069-A923-6CEB8DBB5D6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F537D86-53F7-36AD-F7A6-178D924685E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50E38-71B6-044B-9ADC-43B168C46665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735745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6B709ED0-9E4F-6A3C-2A5A-D45DA0CD07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0038"/>
            <a:ext cx="9051925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364398DD-BD84-8390-B42A-7C5A7FB205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51925" cy="497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die Formate des Gliederungstextes zu bearbeiten</a:t>
            </a:r>
          </a:p>
          <a:p>
            <a:pPr lvl="1"/>
            <a:r>
              <a:rPr lang="en-GB" altLang="de-CZ"/>
              <a:t>Zweite Gliederungsebene</a:t>
            </a:r>
          </a:p>
          <a:p>
            <a:pPr lvl="2"/>
            <a:r>
              <a:rPr lang="en-GB" altLang="de-CZ"/>
              <a:t>Dritte Gliederungsebene</a:t>
            </a:r>
          </a:p>
          <a:p>
            <a:pPr lvl="3"/>
            <a:r>
              <a:rPr lang="en-GB" altLang="de-CZ"/>
              <a:t>Vierte Gliederungsebene</a:t>
            </a:r>
          </a:p>
          <a:p>
            <a:pPr lvl="4"/>
            <a:r>
              <a:rPr lang="en-GB" altLang="de-CZ"/>
              <a:t>Fünfte Gliederungsebene</a:t>
            </a:r>
          </a:p>
          <a:p>
            <a:pPr lvl="4"/>
            <a:r>
              <a:rPr lang="en-GB" altLang="de-CZ"/>
              <a:t>Sechste Gliederungsebene</a:t>
            </a:r>
          </a:p>
          <a:p>
            <a:pPr lvl="4"/>
            <a:r>
              <a:rPr lang="en-GB" altLang="de-CZ"/>
              <a:t>Siebente Gliederungsebene</a:t>
            </a:r>
          </a:p>
          <a:p>
            <a:pPr lvl="4"/>
            <a:r>
              <a:rPr lang="en-GB" altLang="de-CZ"/>
              <a:t>Achte Gliederungsebene</a:t>
            </a:r>
          </a:p>
          <a:p>
            <a:pPr lvl="4"/>
            <a:r>
              <a:rPr lang="en-GB" altLang="de-CZ"/>
              <a:t>Neunte Gliederungsebene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45D26281-28BC-1821-E993-2E437EDEE72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28862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EDBA53C-F6C2-3081-4FF2-F70812514127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76588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F4EB478-42BA-69D7-33DB-D1647FEB3FE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28862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95B651D-7AB3-5D44-9D5A-F8C21BAD4919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me.org/123011/literatura/yazyk_sistema_siste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me.org/123011/literatura/yazyk_sistema_siste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learning.mslu.by/assignments/73/topic_2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ngwo-wed.ru/lingwos-206-7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Maison_de_Saussure" TargetMode="External"/><Relationship Id="rId2" Type="http://schemas.openxmlformats.org/officeDocument/2006/relationships/hyperlink" Target="https://nashagazeta.ch/news/1514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atabazeknih.cz/knihy/kurs-obecne-lingvistiky-37682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A2209491-32F3-2A31-748C-9D80792480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744538"/>
            <a:ext cx="9070975" cy="1285875"/>
          </a:xfrm>
        </p:spPr>
        <p:txBody>
          <a:bodyPr tIns="388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de-CZ" b="1">
                <a:latin typeface="Times New Roman" panose="02020603050405020304" pitchFamily="18" charset="0"/>
              </a:rPr>
              <a:t>Актуальные аспекты развития современного русского языка I</a:t>
            </a:r>
            <a:r>
              <a:rPr lang="de-CZ" altLang="de-CZ" sz="4000"/>
              <a:t> </a:t>
            </a:r>
            <a:endParaRPr lang="de-CH" altLang="de-CZ" sz="4000">
              <a:latin typeface="Times New Roman" panose="02020603050405020304" pitchFamily="18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BB31D6AE-78AF-CA60-A757-6CAD62404C95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503238" y="2555875"/>
            <a:ext cx="9070975" cy="4202113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de-CH" altLang="de-CZ">
                <a:latin typeface="Times New Roman" panose="02020603050405020304" pitchFamily="18" charset="0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DEC7CCBA-5966-E8E7-E7ED-99261B15B7A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95275" y="271463"/>
            <a:ext cx="9496425" cy="7143750"/>
          </a:xfrm>
        </p:spPr>
        <p:txBody>
          <a:bodyPr tIns="28080" anchor="t"/>
          <a:lstStyle/>
          <a:p>
            <a:pPr marL="331788" indent="-33178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Язык как система, его уровни</a:t>
            </a:r>
          </a:p>
          <a:p>
            <a:pPr marL="331788" indent="-33178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331788" indent="-33178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Почему система?</a:t>
            </a:r>
          </a:p>
          <a:p>
            <a:pPr marL="331788" indent="-33178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Структурную сложность системы языка ученые осознавали давно. О системном характере языка говорил еще В. Гумбольдт: «В языке нет ничего единичного, каждый отдельный его элемент проявляет себя лишь как часть целого». Однако глубокое теоретическое осмысление системности языка появилось позднее, в трудах швейцарского ученого Ф. де Соссюра. «Никто столь ясно, как Соссюр, не осознал и не описал системной организации языка», — писал Э.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Бенвенист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Язык, по Соссюру, — «система, все элементы которой образуют целое, а значимость одного элемента проистекает только от одновременного наличия других».</a:t>
            </a:r>
            <a:endParaRPr lang="ru-RU" alt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6A6946CD-D7B5-628C-958D-DD8D3372E6E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87338" y="287338"/>
            <a:ext cx="9575800" cy="7127875"/>
          </a:xfrm>
        </p:spPr>
        <p:txBody>
          <a:bodyPr tIns="28080" anchor="t"/>
          <a:lstStyle/>
          <a:p>
            <a:pPr marL="331788" indent="-33178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Поэтому, — заключает Соссюр, — «все части этой системы должны рассматриваться в их синхронической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взаимооб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-условленности». Каждый элемент языка должен изучаться с точки зрения его роли в системе языка. Так, например, в русском языке, утратившем двойственное число,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множест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-венное число стало обладать иным значением, нежели в словенском, где категория двойственного числа еще сохраняется.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altLang="de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altLang="de-CZ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https://studme.org/123011/literatura/yazyk_sistema_sistem</a:t>
            </a:r>
            <a:r>
              <a:rPr lang="ru-RU" altLang="de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l" eaLnBrk="1">
              <a:spcAft>
                <a:spcPts val="1425"/>
              </a:spcAft>
              <a:buSzPct val="45000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endParaRPr lang="de-CH" altLang="de-CZ" sz="20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CE00FECA-E6ED-D591-EC4B-406DD57D31F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87338" y="287338"/>
            <a:ext cx="9575800" cy="7127875"/>
          </a:xfrm>
        </p:spPr>
        <p:txBody>
          <a:bodyPr tIns="28080" anchor="t"/>
          <a:lstStyle/>
          <a:p>
            <a:pPr marL="331788" indent="-33178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Поэтому, — заключает Соссюр, — «все части этой системы должны рассматриваться в их синхронической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взаимооб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-условленности». Каждый элемент языка должен изучаться с точки зрения его роли в системе языка. Так, например, в русском языке, утратившем двойственное число,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множест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-венное число стало обладать иным значением, нежели в словенском, где категория двойственного числа еще сохраняется.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altLang="de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altLang="de-CZ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https://studme.org/123011/literatura/yazyk_sistema_sistem</a:t>
            </a:r>
            <a:r>
              <a:rPr lang="ru-RU" altLang="de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31788" indent="-33178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31788" indent="-33178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«Система языка –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множество языковых элемен­тов любого естественного языка, находящихся в отношениях и связях друг с другом, которое образует определённое единство и целостность. Каждый компонент С. я. существует не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изоли-рованно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лишь в противо­по­став­ле­нии другим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-там системы. Поэтому он рассма­три­ва­ет­ся, исходя из его роли в составе С. я., т. е. в свете его значимости (функциональной релевантности).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(ЛЭС)</a:t>
            </a:r>
          </a:p>
          <a:p>
            <a:pPr algn="l" eaLnBrk="1">
              <a:spcAft>
                <a:spcPts val="1425"/>
              </a:spcAft>
              <a:buSzPct val="45000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endParaRPr lang="de-CH" altLang="de-CZ" sz="20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5203D774-59D1-5678-004E-21A3FDC4A61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87338" y="287338"/>
            <a:ext cx="9575800" cy="7127875"/>
          </a:xfrm>
        </p:spPr>
        <p:txBody>
          <a:bodyPr tIns="28080" anchor="t"/>
          <a:lstStyle/>
          <a:p>
            <a:pPr marL="331788" indent="-33178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«Уровни языка – некоторые «части» языка; подсистемы общей системы языка, каждая из которых характе­ри­зу­ет­ся совокупностью относительно однородных единиц и набором правил, регулирующих их исполь­зо­ва­ние и группировку в различные классы и подклассы. Можно выделить следующие основные У. я.: фонемный, морфемный, лексический (словесный), синтаксический (уровень предложения).»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(ЛЭС)</a:t>
            </a:r>
          </a:p>
          <a:p>
            <a:pPr algn="l" eaLnBrk="1">
              <a:spcAft>
                <a:spcPts val="1425"/>
              </a:spcAft>
              <a:buSzPct val="45000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endParaRPr lang="de-CH" alt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C03714C5-E9CC-BC75-3235-32B240FDFA9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87338" y="287338"/>
            <a:ext cx="9575800" cy="7127875"/>
          </a:xfrm>
        </p:spPr>
        <p:txBody>
          <a:bodyPr tIns="28080" anchor="t"/>
          <a:lstStyle/>
          <a:p>
            <a:pPr marL="331788" indent="-33178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«Уровни языка – некоторые «части» языка; подсистемы общей системы языка, каждая из которых характе­ри­зу­ет­ся совокупностью относительно однородных единиц и набором правил, регулирующих их исполь­зо­ва­ние и группировку в различные классы и подклассы. Можно выделить следующие основные У. я.: фонемный, морфемный, лексический (словесный), синтаксический (уровень предложения).»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(ЛЭС)</a:t>
            </a:r>
          </a:p>
          <a:p>
            <a:pPr marL="331788" indent="-33178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 – как себе вообразить отношения между этими уровнями?</a:t>
            </a:r>
          </a:p>
          <a:p>
            <a:pPr algn="l" eaLnBrk="1">
              <a:spcAft>
                <a:spcPts val="1425"/>
              </a:spcAft>
              <a:buSzPct val="45000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endParaRPr lang="de-CH" alt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Grafik 2">
            <a:extLst>
              <a:ext uri="{FF2B5EF4-FFF2-40B4-BE49-F238E27FC236}">
                <a16:creationId xmlns:a16="http://schemas.microsoft.com/office/drawing/2014/main" id="{BC2366E8-843F-57C1-F4B6-271B2808C8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363" y="684213"/>
            <a:ext cx="5295900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Textfeld 3">
            <a:extLst>
              <a:ext uri="{FF2B5EF4-FFF2-40B4-BE49-F238E27FC236}">
                <a16:creationId xmlns:a16="http://schemas.microsoft.com/office/drawing/2014/main" id="{00E8CDA3-7656-A76A-7B75-D822FFB5DA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5263" y="4716463"/>
            <a:ext cx="5249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de-DE" altLang="de-CZ" sz="2000">
                <a:solidFill>
                  <a:schemeClr val="tx1"/>
                </a:solidFill>
                <a:latin typeface="Times New Roman" panose="02020603050405020304" pitchFamily="18" charset="0"/>
                <a:hlinkClick r:id="rId4"/>
              </a:rPr>
              <a:t>http://elearning.mslu.by/assignments/73/topic_2/</a:t>
            </a:r>
            <a:endParaRPr lang="de-CZ" altLang="de-CZ" sz="2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feld 3">
            <a:extLst>
              <a:ext uri="{FF2B5EF4-FFF2-40B4-BE49-F238E27FC236}">
                <a16:creationId xmlns:a16="http://schemas.microsoft.com/office/drawing/2014/main" id="{60CAA4CC-476D-88C9-0837-753FB82E7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5263" y="4716463"/>
            <a:ext cx="5062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de-DE" altLang="de-CZ" sz="2000">
                <a:solidFill>
                  <a:schemeClr val="tx1"/>
                </a:solidFill>
                <a:latin typeface="Times New Roman" panose="02020603050405020304" pitchFamily="18" charset="0"/>
                <a:hlinkClick r:id="rId3"/>
              </a:rPr>
              <a:t>http://www.lingwo-wed.ru/lingwos-206-7.html</a:t>
            </a:r>
            <a:r>
              <a:rPr lang="ru-RU" altLang="de-CZ" sz="20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endParaRPr lang="de-CZ" altLang="de-CZ" sz="2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56323" name="Grafik 1">
            <a:extLst>
              <a:ext uri="{FF2B5EF4-FFF2-40B4-BE49-F238E27FC236}">
                <a16:creationId xmlns:a16="http://schemas.microsoft.com/office/drawing/2014/main" id="{A4088859-B74E-48E5-ECC2-219BFF807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063" y="1474788"/>
            <a:ext cx="4860925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CF9386B8-8F1C-74A4-025A-928A83918FC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63538" y="268288"/>
            <a:ext cx="9351962" cy="682625"/>
          </a:xfrm>
        </p:spPr>
        <p:txBody>
          <a:bodyPr tIns="28080" anchor="t"/>
          <a:lstStyle/>
          <a:p>
            <a:pPr algn="l" eaLnBrk="1">
              <a:spcAft>
                <a:spcPts val="1425"/>
              </a:spcAft>
              <a:buSzPct val="45000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Языковая система</a:t>
            </a:r>
          </a:p>
        </p:txBody>
      </p:sp>
      <p:pic>
        <p:nvPicPr>
          <p:cNvPr id="58371" name="Grafik 4">
            <a:extLst>
              <a:ext uri="{FF2B5EF4-FFF2-40B4-BE49-F238E27FC236}">
                <a16:creationId xmlns:a16="http://schemas.microsoft.com/office/drawing/2014/main" id="{97FAD226-6137-9907-B618-04C2DF212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1187450"/>
            <a:ext cx="10080625" cy="559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Inhaltsplatzhalter 2">
            <a:extLst>
              <a:ext uri="{FF2B5EF4-FFF2-40B4-BE49-F238E27FC236}">
                <a16:creationId xmlns:a16="http://schemas.microsoft.com/office/drawing/2014/main" id="{C6605AC0-A0CB-EBA5-B89D-B83C254A18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323850"/>
            <a:ext cx="9051925" cy="641508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В лексической частичной системе отношения более идиосинкратические</a:t>
            </a:r>
            <a:r>
              <a:rPr lang="de-CH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>
                <a:latin typeface="Times New Roman" panose="02020603050405020304" pitchFamily="18" charset="0"/>
              </a:rPr>
              <a:t>значения более целостные, в грамматической частичной системе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отношения более регулярные, значения более аналитические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Inhaltsplatzhalter 2">
            <a:extLst>
              <a:ext uri="{FF2B5EF4-FFF2-40B4-BE49-F238E27FC236}">
                <a16:creationId xmlns:a16="http://schemas.microsoft.com/office/drawing/2014/main" id="{C47687D2-13D2-6628-1436-F5E3C150FD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323850"/>
            <a:ext cx="9051925" cy="641508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В лексической частичной системе отношения более идиосинкратические</a:t>
            </a:r>
            <a:r>
              <a:rPr lang="de-CH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>
                <a:latin typeface="Times New Roman" panose="02020603050405020304" pitchFamily="18" charset="0"/>
              </a:rPr>
              <a:t>значения более целостные, в грамматической частичной системе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отношения более регулярные, значения более аналитические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Вне системы: отношения общества говорящих и его слоев к языку (</a:t>
            </a:r>
            <a:r>
              <a:rPr lang="de-CH" altLang="de-CZ" sz="2800">
                <a:latin typeface="Times New Roman" panose="02020603050405020304" pitchFamily="18" charset="0"/>
              </a:rPr>
              <a:t>=&gt; </a:t>
            </a:r>
            <a:r>
              <a:rPr lang="ru-RU" altLang="de-CZ" sz="2800">
                <a:latin typeface="Times New Roman" panose="02020603050405020304" pitchFamily="18" charset="0"/>
              </a:rPr>
              <a:t>социолингвистика), отношения между</a:t>
            </a:r>
            <a:r>
              <a:rPr lang="de-DE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знак</a:t>
            </a:r>
            <a:r>
              <a:rPr lang="de-DE" altLang="de-CZ" sz="2800">
                <a:latin typeface="Times New Roman" panose="02020603050405020304" pitchFamily="18" charset="0"/>
              </a:rPr>
              <a:t>o</a:t>
            </a:r>
            <a:r>
              <a:rPr lang="ru-RU" altLang="de-CZ" sz="2800">
                <a:latin typeface="Times New Roman" panose="02020603050405020304" pitchFamily="18" charset="0"/>
              </a:rPr>
              <a:t>м и его</a:t>
            </a:r>
            <a:r>
              <a:rPr lang="de-DE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пользователем (</a:t>
            </a:r>
            <a:r>
              <a:rPr lang="de-CH" altLang="de-CZ" sz="2800">
                <a:latin typeface="Times New Roman" panose="02020603050405020304" pitchFamily="18" charset="0"/>
              </a:rPr>
              <a:t>=&gt;</a:t>
            </a:r>
            <a:r>
              <a:rPr lang="ru-RU" altLang="de-CZ" sz="2800">
                <a:latin typeface="Times New Roman" panose="02020603050405020304" pitchFamily="18" charset="0"/>
              </a:rPr>
              <a:t> прагматика)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579EA39B-7E6F-3D0E-5D33-F1FA63A159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38125"/>
            <a:ext cx="9070975" cy="1387475"/>
          </a:xfrm>
        </p:spPr>
        <p:txBody>
          <a:bodyPr tIns="28080"/>
          <a:lstStyle/>
          <a:p>
            <a:pPr eaLnBrk="1">
              <a:spcAft>
                <a:spcPts val="10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de-CZ" sz="3200">
                <a:latin typeface="Times New Roman" panose="02020603050405020304" pitchFamily="18" charset="0"/>
              </a:rPr>
              <a:t>Введение</a:t>
            </a:r>
            <a:endParaRPr lang="cs-CZ" altLang="de-CZ" sz="3200">
              <a:latin typeface="Times New Roman" panose="02020603050405020304" pitchFamily="18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1352C9F6-CD1E-49BA-3276-FE5F19B47A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1800" y="1439863"/>
            <a:ext cx="9359900" cy="5903912"/>
          </a:xfrm>
        </p:spPr>
        <p:txBody>
          <a:bodyPr tIns="24840"/>
          <a:lstStyle/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ru-RU" altLang="de-CZ" sz="2800" dirty="0">
                <a:latin typeface="Times New Roman" panose="02020603050405020304" pitchFamily="18" charset="0"/>
              </a:rPr>
              <a:t>Раньше лекция </a:t>
            </a:r>
            <a:r>
              <a:rPr lang="cs-CZ" altLang="de-CZ" sz="2800" dirty="0">
                <a:latin typeface="Times New Roman" panose="02020603050405020304" pitchFamily="18" charset="0"/>
              </a:rPr>
              <a:t>„Aktuální otázky gramatického systému ruštiny I+II“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Inhaltsplatzhalter 2">
            <a:extLst>
              <a:ext uri="{FF2B5EF4-FFF2-40B4-BE49-F238E27FC236}">
                <a16:creationId xmlns:a16="http://schemas.microsoft.com/office/drawing/2014/main" id="{8F10EBD5-08AC-4F4A-AEB6-8AE5BF1856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179388"/>
            <a:ext cx="9217025" cy="72009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Устойчивость языковой системы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Как быстро изменяется языковая система?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Inhaltsplatzhalter 2">
            <a:extLst>
              <a:ext uri="{FF2B5EF4-FFF2-40B4-BE49-F238E27FC236}">
                <a16:creationId xmlns:a16="http://schemas.microsoft.com/office/drawing/2014/main" id="{BFE05DB5-8A28-4F60-6990-B1289DE5E7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179388"/>
            <a:ext cx="9217025" cy="72009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Устойчивость языковой системы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Как быстро изменяется языковая система?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Конечно разные частичные системы по-разному…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Inhaltsplatzhalter 2">
            <a:extLst>
              <a:ext uri="{FF2B5EF4-FFF2-40B4-BE49-F238E27FC236}">
                <a16:creationId xmlns:a16="http://schemas.microsoft.com/office/drawing/2014/main" id="{91933222-A74F-E32A-95D9-3D9550E7AEC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179388"/>
            <a:ext cx="9217025" cy="72009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Устойчивость языковой системы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Как быстро изменяется языковая система?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Конечно разные частичные системы по-разному… Лексика развивается быстрее грамматики.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Inhaltsplatzhalter 2">
            <a:extLst>
              <a:ext uri="{FF2B5EF4-FFF2-40B4-BE49-F238E27FC236}">
                <a16:creationId xmlns:a16="http://schemas.microsoft.com/office/drawing/2014/main" id="{C2EA423B-8579-28C2-8994-26288F73B1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179388"/>
            <a:ext cx="9217025" cy="72009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Устойчивость языковой системы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Как быстро изменяется языковая система?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Конечно разные частичные системы по-разному… Лексика развивается быстрее грамматики.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Как быстро развивается грамматика…?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Inhaltsplatzhalter 2">
            <a:extLst>
              <a:ext uri="{FF2B5EF4-FFF2-40B4-BE49-F238E27FC236}">
                <a16:creationId xmlns:a16="http://schemas.microsoft.com/office/drawing/2014/main" id="{F5A9118A-32C5-A788-E44C-D4DA0A3DC6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179388"/>
            <a:ext cx="9217025" cy="72009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Устойчивость языковой системы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Как быстро изменяется языковая система?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Конечно разные частичные системы по-разному… Лексика развивается быстрее грамматики.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Как быстро развивается грамматика…?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На самом деле медленно…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Inhaltsplatzhalter 2">
            <a:extLst>
              <a:ext uri="{FF2B5EF4-FFF2-40B4-BE49-F238E27FC236}">
                <a16:creationId xmlns:a16="http://schemas.microsoft.com/office/drawing/2014/main" id="{BC772C5D-F215-A906-5DB8-EBB5AC3BBA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179388"/>
            <a:ext cx="9217025" cy="72009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Устойчивость языковой системы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Как быстро изменяется языковая система?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Конечно разные частичные системы по-разному… Лексика развивается быстрее грамматики.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Как быстро развивается грамматика…?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На самом деле медленно… См. категории рода, падежа и числа у имен существительных, категорию наклонения у глагола. Мы знаем конечно об исторических изменениях, см. упомянутое выше дв. число или имперфект и аорист глагола, которые исчезли, или наоборот возникновение современной видовой оппозиции – но все это длится довольно долго…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Inhaltsplatzhalter 2">
            <a:extLst>
              <a:ext uri="{FF2B5EF4-FFF2-40B4-BE49-F238E27FC236}">
                <a16:creationId xmlns:a16="http://schemas.microsoft.com/office/drawing/2014/main" id="{0E118006-9134-443F-C077-384C147EFA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179388"/>
            <a:ext cx="9217025" cy="72009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Устойчивость языковой системы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Как быстро изменяется языковая система?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Конечно разные частичные системы по-разному… Лексика развивается быстрее грамматики.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Как быстро развивается грамматика…?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На самом деле медленно… См. категории рода, падежа и числа у имен существительных, категорию наклонения у глагола. Мы знаем конечно об исторических изменениях, см. упомянутое выше дв. число или имперфект и аорист глагола, которые исчезли, или наоборот возникновение современной видовой оппозиции – но все это длится довольно долго…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Часто придется прослеживать явление в течение веков, чтобы понять процесс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CAAEDCFB-282A-A047-8AE6-AF7EB158DCC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503238" y="419100"/>
            <a:ext cx="9288462" cy="6853238"/>
          </a:xfrm>
        </p:spPr>
        <p:txBody>
          <a:bodyPr tIns="28080" anchor="t"/>
          <a:lstStyle/>
          <a:p>
            <a:pPr marL="334963" indent="-33496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Литературный язык</a:t>
            </a:r>
          </a:p>
          <a:p>
            <a:pPr marL="334963" indent="-33496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334963" indent="-33496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Не надо забыть о том, что мы обыкновенно занимаемся литературным языком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8E03C5F6-C37F-51A9-F555-4DD9E444E2C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503238" y="419100"/>
            <a:ext cx="9288462" cy="6853238"/>
          </a:xfrm>
        </p:spPr>
        <p:txBody>
          <a:bodyPr tIns="28080" anchor="t"/>
          <a:lstStyle/>
          <a:p>
            <a:pPr marL="334963" indent="-33496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Литературный язык</a:t>
            </a:r>
          </a:p>
          <a:p>
            <a:pPr marL="334963" indent="-33496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334963" indent="-33496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Не надо забыть о том, что мы обыкновенно занимаемся литературным языком </a:t>
            </a:r>
          </a:p>
          <a:p>
            <a:pPr marL="334963" indent="-33496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Это касается естественным, но надо иметь в виду, что лит. яз. имеет свои специфические черты: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29" name="Grafik 4">
            <a:extLst>
              <a:ext uri="{FF2B5EF4-FFF2-40B4-BE49-F238E27FC236}">
                <a16:creationId xmlns:a16="http://schemas.microsoft.com/office/drawing/2014/main" id="{C4056EEC-234E-519B-47B9-8776A5C7C4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" y="611188"/>
            <a:ext cx="10080625" cy="528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0" name="Textfeld 5">
            <a:extLst>
              <a:ext uri="{FF2B5EF4-FFF2-40B4-BE49-F238E27FC236}">
                <a16:creationId xmlns:a16="http://schemas.microsoft.com/office/drawing/2014/main" id="{F2A980F4-DADD-1CA5-E359-D67F51DE4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6800" y="6156325"/>
            <a:ext cx="1787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de-CZ" sz="2000">
                <a:solidFill>
                  <a:schemeClr val="tx1"/>
                </a:solidFill>
                <a:latin typeface="Times New Roman" panose="02020603050405020304" pitchFamily="18" charset="0"/>
              </a:rPr>
              <a:t>Исаченко 1958</a:t>
            </a:r>
            <a:endParaRPr lang="de-CZ" altLang="de-CZ" sz="2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>
            <a:extLst>
              <a:ext uri="{FF2B5EF4-FFF2-40B4-BE49-F238E27FC236}">
                <a16:creationId xmlns:a16="http://schemas.microsoft.com/office/drawing/2014/main" id="{46AC53CA-1FCB-8CEB-5BE0-AD7037ECF8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38125"/>
            <a:ext cx="9070975" cy="1387475"/>
          </a:xfrm>
        </p:spPr>
        <p:txBody>
          <a:bodyPr tIns="28080"/>
          <a:lstStyle/>
          <a:p>
            <a:pPr eaLnBrk="1">
              <a:spcAft>
                <a:spcPts val="10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de-CZ" sz="3200">
                <a:latin typeface="Times New Roman" panose="02020603050405020304" pitchFamily="18" charset="0"/>
              </a:rPr>
              <a:t>Введение</a:t>
            </a:r>
            <a:endParaRPr lang="cs-CZ" altLang="de-CZ" sz="3200">
              <a:latin typeface="Times New Roman" panose="02020603050405020304" pitchFamily="18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329F2436-C7F2-8D3F-28E9-9FE199DB01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1800" y="1439863"/>
            <a:ext cx="9359900" cy="5903912"/>
          </a:xfrm>
        </p:spPr>
        <p:txBody>
          <a:bodyPr tIns="24840"/>
          <a:lstStyle/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ru-RU" altLang="de-CZ" sz="2800" dirty="0">
                <a:latin typeface="Times New Roman" panose="02020603050405020304" pitchFamily="18" charset="0"/>
              </a:rPr>
              <a:t>Раньше лекция </a:t>
            </a:r>
            <a:r>
              <a:rPr lang="cs-CZ" altLang="de-CZ" sz="2800" dirty="0">
                <a:latin typeface="Times New Roman" panose="02020603050405020304" pitchFamily="18" charset="0"/>
              </a:rPr>
              <a:t>„Aktuální otázky gramatického systému ruštiny I+II“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ru-RU" altLang="de-CZ" sz="2800" dirty="0">
                <a:latin typeface="Times New Roman" panose="02020603050405020304" pitchFamily="18" charset="0"/>
              </a:rPr>
              <a:t>Новые аккредитации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dirty="0">
                <a:latin typeface="Times New Roman" panose="02020603050405020304" pitchFamily="18" charset="0"/>
              </a:rPr>
              <a:t>требования учебной комиссии</a:t>
            </a:r>
            <a:r>
              <a:rPr lang="cs-CZ" altLang="de-CZ" sz="2800" dirty="0">
                <a:latin typeface="Times New Roman" panose="02020603050405020304" pitchFamily="18" charset="0"/>
              </a:rPr>
              <a:t>:</a:t>
            </a:r>
            <a:r>
              <a:rPr lang="ru-RU" altLang="de-CZ" sz="2800" dirty="0">
                <a:latin typeface="Times New Roman" panose="02020603050405020304" pitchFamily="18" charset="0"/>
              </a:rPr>
              <a:t> 1. более широкая тематика («прагматика»), </a:t>
            </a:r>
            <a:r>
              <a:rPr lang="cs-CZ" altLang="de-CZ" sz="2800" dirty="0">
                <a:latin typeface="Times New Roman" panose="02020603050405020304" pitchFamily="18" charset="0"/>
              </a:rPr>
              <a:t>2. </a:t>
            </a:r>
            <a:r>
              <a:rPr lang="ru-RU" altLang="de-CZ" sz="2800" dirty="0">
                <a:latin typeface="Times New Roman" panose="02020603050405020304" pitchFamily="18" charset="0"/>
              </a:rPr>
              <a:t>лекция «на иностранном языке» (т.е. на английском)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7D5DED6A-29EC-580E-4A2F-A7ACED009A8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87338" y="323850"/>
            <a:ext cx="9061450" cy="6732588"/>
          </a:xfrm>
        </p:spPr>
        <p:txBody>
          <a:bodyPr tIns="28080" anchor="t"/>
          <a:lstStyle/>
          <a:p>
            <a:pPr marL="334963" indent="-33496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этими пунктами, прежде всего со вторым (кодификация!) и третьем (школьное обучение) лит. яз. относительно консервативен, быстро не меняется, потому что его пользователи научились, каким он есть и должен быть.</a:t>
            </a:r>
          </a:p>
          <a:p>
            <a:pPr marL="334963" indent="-33496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endParaRPr lang="ru-RU" alt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de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Екатерина Владимировна, Вы проводите исследования актуального состояния грамматической системы русского языка. Скажите, русский язык консервативен или он постоянно меняется?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>
              <a:defRPr/>
            </a:pP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 Как всякий естественный язык, русский язык постоянно меняется. Изменчивость – это главное свойство языковой системы.</a:t>
            </a:r>
          </a:p>
          <a:p>
            <a:pPr algn="l">
              <a:defRPr/>
            </a:pP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(…)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A4F2EE9C-F16E-517A-DE07-CAF322E99B1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60363" y="215900"/>
            <a:ext cx="9061450" cy="7127875"/>
          </a:xfrm>
        </p:spPr>
        <p:txBody>
          <a:bodyPr tIns="28080" anchor="t"/>
          <a:lstStyle/>
          <a:p>
            <a:pPr algn="l">
              <a:defRPr/>
            </a:pPr>
            <a:r>
              <a:rPr lang="de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какие новые языковые явления Вы фиксируете последнее время?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>
              <a:defRPr/>
            </a:pP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 Конечно, все обращают внимание на существенный приток новых слов, прежде всего из английского – но это очень поверхностное явление, оно практически не затрагивает языковую систему в целом: грамматика русского языка остается неизменной.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(…)</a:t>
            </a:r>
          </a:p>
          <a:p>
            <a:pPr algn="l">
              <a:defRPr/>
            </a:pP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Самые частотные слова – союзы (как </a:t>
            </a:r>
            <a:r>
              <a:rPr 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и, но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 предлоги (</a:t>
            </a:r>
            <a:r>
              <a:rPr 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в, на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 под.), а из знаменательных – такие как </a:t>
            </a:r>
            <a:r>
              <a:rPr 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год, люди, большой, новый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и конечно, глагол </a:t>
            </a:r>
            <a:r>
              <a:rPr 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быть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Частотные слова как раз самые устойчивые: они практически не меняются. Вообще, язык гораздо более консервативен и устойчив, чем нам это кажется.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r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(Е. В.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Рахилина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интервью)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Inhaltsplatzhalter 2">
            <a:extLst>
              <a:ext uri="{FF2B5EF4-FFF2-40B4-BE49-F238E27FC236}">
                <a16:creationId xmlns:a16="http://schemas.microsoft.com/office/drawing/2014/main" id="{0BB01D31-40CC-589B-C91D-0DCC8C6FEF4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23850"/>
            <a:ext cx="9432925" cy="66960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CZ" altLang="de-CZ" sz="2800" dirty="0">
                <a:latin typeface="Times New Roman" panose="02020603050405020304" pitchFamily="18" charset="0"/>
              </a:rPr>
              <a:t>=&gt; </a:t>
            </a:r>
            <a:r>
              <a:rPr lang="ru-RU" altLang="de-CZ" sz="2800" dirty="0">
                <a:latin typeface="Times New Roman" panose="02020603050405020304" pitchFamily="18" charset="0"/>
              </a:rPr>
              <a:t>Иногда придется в рамках лекции об актуальных аспектах современного русского языка (тем более литературного) привести цитату из Ломоносова или даже древнерусскую форму…</a:t>
            </a:r>
            <a:endParaRPr lang="de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1ED24926-A82B-67A6-5D4B-F88E66926CE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9213" y="304800"/>
            <a:ext cx="9982200" cy="5686425"/>
          </a:xfrm>
        </p:spPr>
        <p:txBody>
          <a:bodyPr anchor="t"/>
          <a:lstStyle/>
          <a:p>
            <a:pPr algn="l" eaLnBrk="1" hangingPunct="1">
              <a:spcBef>
                <a:spcPts val="882"/>
              </a:spcBef>
              <a:buSzPct val="45000"/>
              <a:tabLst>
                <a:tab pos="370979" algn="l"/>
                <a:tab pos="486473" algn="l"/>
                <a:tab pos="981695" algn="l"/>
                <a:tab pos="1476917" algn="l"/>
                <a:tab pos="1972139" algn="l"/>
                <a:tab pos="2467361" algn="l"/>
                <a:tab pos="2962583" algn="l"/>
                <a:tab pos="3457805" algn="l"/>
                <a:tab pos="3953027" algn="l"/>
                <a:tab pos="4448249" algn="l"/>
                <a:tab pos="4943472" algn="l"/>
                <a:tab pos="5438693" algn="l"/>
                <a:tab pos="5933916" algn="l"/>
                <a:tab pos="6429137" algn="l"/>
                <a:tab pos="6924360" algn="l"/>
                <a:tab pos="7419581" algn="l"/>
                <a:tab pos="7914804" algn="l"/>
                <a:tab pos="8410025" algn="l"/>
                <a:tab pos="8905248" algn="l"/>
                <a:tab pos="9400470" algn="l"/>
                <a:tab pos="9895692" algn="l"/>
              </a:tabLst>
              <a:defRPr/>
            </a:pPr>
            <a:r>
              <a:rPr lang="ru-RU" altLang="de-CZ" sz="3086" dirty="0">
                <a:latin typeface="Times New Roman" panose="02020603050405020304" pitchFamily="18" charset="0"/>
              </a:rPr>
              <a:t>									</a:t>
            </a:r>
            <a:r>
              <a:rPr lang="ru-RU" altLang="de-CZ" sz="3086" dirty="0" err="1">
                <a:latin typeface="Times New Roman" panose="02020603050405020304" pitchFamily="18" charset="0"/>
              </a:rPr>
              <a:t>этноязык</a:t>
            </a:r>
            <a:endParaRPr lang="cs-CZ" altLang="de-CZ" sz="3086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ts val="882"/>
              </a:spcBef>
              <a:buSzPct val="45000"/>
              <a:tabLst>
                <a:tab pos="370979" algn="l"/>
                <a:tab pos="486473" algn="l"/>
                <a:tab pos="981695" algn="l"/>
                <a:tab pos="1476917" algn="l"/>
                <a:tab pos="1972139" algn="l"/>
                <a:tab pos="2467361" algn="l"/>
                <a:tab pos="2962583" algn="l"/>
                <a:tab pos="3457805" algn="l"/>
                <a:tab pos="3953027" algn="l"/>
                <a:tab pos="4448249" algn="l"/>
                <a:tab pos="4943472" algn="l"/>
                <a:tab pos="5438693" algn="l"/>
                <a:tab pos="5933916" algn="l"/>
                <a:tab pos="6429137" algn="l"/>
                <a:tab pos="6924360" algn="l"/>
                <a:tab pos="7419581" algn="l"/>
                <a:tab pos="7914804" algn="l"/>
                <a:tab pos="8410025" algn="l"/>
                <a:tab pos="8905248" algn="l"/>
                <a:tab pos="9400470" algn="l"/>
                <a:tab pos="9895692" algn="l"/>
              </a:tabLst>
              <a:defRPr/>
            </a:pPr>
            <a:endParaRPr lang="cs-CZ" altLang="de-CZ" sz="3086" dirty="0">
              <a:latin typeface="Times New Roman" panose="02020603050405020304" pitchFamily="18" charset="0"/>
            </a:endParaRPr>
          </a:p>
          <a:p>
            <a:pPr algn="l" eaLnBrk="1" hangingPunct="1">
              <a:spcBef>
                <a:spcPts val="882"/>
              </a:spcBef>
              <a:buSzPct val="45000"/>
              <a:tabLst>
                <a:tab pos="370979" algn="l"/>
                <a:tab pos="486473" algn="l"/>
                <a:tab pos="981695" algn="l"/>
                <a:tab pos="1476917" algn="l"/>
                <a:tab pos="1972139" algn="l"/>
                <a:tab pos="2467361" algn="l"/>
                <a:tab pos="2962583" algn="l"/>
                <a:tab pos="3457805" algn="l"/>
                <a:tab pos="3953027" algn="l"/>
                <a:tab pos="4448249" algn="l"/>
                <a:tab pos="4943472" algn="l"/>
                <a:tab pos="5438693" algn="l"/>
                <a:tab pos="5933916" algn="l"/>
                <a:tab pos="6429137" algn="l"/>
                <a:tab pos="6924360" algn="l"/>
                <a:tab pos="7419581" algn="l"/>
                <a:tab pos="7914804" algn="l"/>
                <a:tab pos="8410025" algn="l"/>
                <a:tab pos="8905248" algn="l"/>
                <a:tab pos="9400470" algn="l"/>
                <a:tab pos="9895692" algn="l"/>
              </a:tabLst>
              <a:defRPr/>
            </a:pPr>
            <a:r>
              <a:rPr lang="ru-RU" altLang="de-CZ" sz="2205" dirty="0">
                <a:latin typeface="Times New Roman" panose="02020603050405020304" pitchFamily="18" charset="0"/>
              </a:rPr>
              <a:t>территориальные</a:t>
            </a:r>
            <a:r>
              <a:rPr lang="cs-CZ" altLang="de-CZ" sz="2205" dirty="0">
                <a:latin typeface="Times New Roman" panose="02020603050405020304" pitchFamily="18" charset="0"/>
              </a:rPr>
              <a:t> </a:t>
            </a:r>
            <a:r>
              <a:rPr lang="ru-RU" altLang="de-CZ" sz="2205" dirty="0" err="1">
                <a:latin typeface="Times New Roman" panose="02020603050405020304" pitchFamily="18" charset="0"/>
              </a:rPr>
              <a:t>разнов</a:t>
            </a:r>
            <a:r>
              <a:rPr lang="ru-RU" altLang="de-CZ" sz="2205" dirty="0">
                <a:latin typeface="Times New Roman" panose="02020603050405020304" pitchFamily="18" charset="0"/>
              </a:rPr>
              <a:t>.        социальные</a:t>
            </a:r>
            <a:r>
              <a:rPr lang="cs-CZ" altLang="de-CZ" sz="2205" dirty="0">
                <a:latin typeface="Times New Roman" panose="02020603050405020304" pitchFamily="18" charset="0"/>
              </a:rPr>
              <a:t> </a:t>
            </a:r>
            <a:r>
              <a:rPr lang="ru-RU" altLang="de-CZ" sz="2205" dirty="0" err="1">
                <a:latin typeface="Times New Roman" panose="02020603050405020304" pitchFamily="18" charset="0"/>
              </a:rPr>
              <a:t>разнов</a:t>
            </a:r>
            <a:r>
              <a:rPr lang="ru-RU" altLang="de-CZ" sz="2205" dirty="0">
                <a:latin typeface="Times New Roman" panose="02020603050405020304" pitchFamily="18" charset="0"/>
              </a:rPr>
              <a:t>.</a:t>
            </a:r>
            <a:r>
              <a:rPr lang="cs-CZ" altLang="de-CZ" sz="2205" dirty="0">
                <a:latin typeface="Times New Roman" panose="02020603050405020304" pitchFamily="18" charset="0"/>
              </a:rPr>
              <a:t>       </a:t>
            </a:r>
            <a:r>
              <a:rPr lang="ru-RU" altLang="de-CZ" sz="2205" dirty="0">
                <a:latin typeface="Times New Roman" panose="02020603050405020304" pitchFamily="18" charset="0"/>
              </a:rPr>
              <a:t>         литературный язык</a:t>
            </a:r>
            <a:endParaRPr lang="cs-CZ" altLang="de-CZ" sz="2205" dirty="0">
              <a:latin typeface="Times New Roman" panose="02020603050405020304" pitchFamily="18" charset="0"/>
            </a:endParaRPr>
          </a:p>
          <a:p>
            <a:pPr algn="l" eaLnBrk="1" hangingPunct="1">
              <a:spcBef>
                <a:spcPts val="882"/>
              </a:spcBef>
              <a:buSzPct val="45000"/>
              <a:tabLst>
                <a:tab pos="370979" algn="l"/>
                <a:tab pos="486473" algn="l"/>
                <a:tab pos="981695" algn="l"/>
                <a:tab pos="1476917" algn="l"/>
                <a:tab pos="1972139" algn="l"/>
                <a:tab pos="2467361" algn="l"/>
                <a:tab pos="2962583" algn="l"/>
                <a:tab pos="3457805" algn="l"/>
                <a:tab pos="3953027" algn="l"/>
                <a:tab pos="4448249" algn="l"/>
                <a:tab pos="4943472" algn="l"/>
                <a:tab pos="5438693" algn="l"/>
                <a:tab pos="5933916" algn="l"/>
                <a:tab pos="6429137" algn="l"/>
                <a:tab pos="6924360" algn="l"/>
                <a:tab pos="7419581" algn="l"/>
                <a:tab pos="7914804" algn="l"/>
                <a:tab pos="8410025" algn="l"/>
                <a:tab pos="8905248" algn="l"/>
                <a:tab pos="9400470" algn="l"/>
                <a:tab pos="9895692" algn="l"/>
              </a:tabLst>
              <a:defRPr/>
            </a:pPr>
            <a:endParaRPr lang="cs-CZ" altLang="de-CZ" sz="2205" dirty="0">
              <a:latin typeface="Times New Roman" panose="02020603050405020304" pitchFamily="18" charset="0"/>
            </a:endParaRPr>
          </a:p>
          <a:p>
            <a:pPr algn="l" eaLnBrk="1" hangingPunct="1">
              <a:spcBef>
                <a:spcPts val="882"/>
              </a:spcBef>
              <a:buSzPct val="45000"/>
              <a:tabLst>
                <a:tab pos="370979" algn="l"/>
                <a:tab pos="486473" algn="l"/>
                <a:tab pos="981695" algn="l"/>
                <a:tab pos="1476917" algn="l"/>
                <a:tab pos="1972139" algn="l"/>
                <a:tab pos="2467361" algn="l"/>
                <a:tab pos="2962583" algn="l"/>
                <a:tab pos="3457805" algn="l"/>
                <a:tab pos="3953027" algn="l"/>
                <a:tab pos="4448249" algn="l"/>
                <a:tab pos="4943472" algn="l"/>
                <a:tab pos="5438693" algn="l"/>
                <a:tab pos="5933916" algn="l"/>
                <a:tab pos="6429137" algn="l"/>
                <a:tab pos="6924360" algn="l"/>
                <a:tab pos="7419581" algn="l"/>
                <a:tab pos="7914804" algn="l"/>
                <a:tab pos="8410025" algn="l"/>
                <a:tab pos="8905248" algn="l"/>
                <a:tab pos="9400470" algn="l"/>
                <a:tab pos="9895692" algn="l"/>
              </a:tabLst>
              <a:defRPr/>
            </a:pPr>
            <a:endParaRPr lang="cs-CZ" altLang="de-CZ" sz="2205" dirty="0">
              <a:latin typeface="Times New Roman" panose="02020603050405020304" pitchFamily="18" charset="0"/>
            </a:endParaRPr>
          </a:p>
          <a:p>
            <a:pPr algn="l" eaLnBrk="1" hangingPunct="1">
              <a:spcBef>
                <a:spcPts val="882"/>
              </a:spcBef>
              <a:buSzPct val="45000"/>
              <a:tabLst>
                <a:tab pos="370979" algn="l"/>
                <a:tab pos="486473" algn="l"/>
                <a:tab pos="981695" algn="l"/>
                <a:tab pos="1476917" algn="l"/>
                <a:tab pos="1972139" algn="l"/>
                <a:tab pos="2467361" algn="l"/>
                <a:tab pos="2962583" algn="l"/>
                <a:tab pos="3457805" algn="l"/>
                <a:tab pos="3953027" algn="l"/>
                <a:tab pos="4448249" algn="l"/>
                <a:tab pos="4943472" algn="l"/>
                <a:tab pos="5438693" algn="l"/>
                <a:tab pos="5933916" algn="l"/>
                <a:tab pos="6429137" algn="l"/>
                <a:tab pos="6924360" algn="l"/>
                <a:tab pos="7419581" algn="l"/>
                <a:tab pos="7914804" algn="l"/>
                <a:tab pos="8410025" algn="l"/>
                <a:tab pos="8905248" algn="l"/>
                <a:tab pos="9400470" algn="l"/>
                <a:tab pos="9895692" algn="l"/>
              </a:tabLst>
              <a:defRPr/>
            </a:pPr>
            <a:r>
              <a:rPr lang="ru-RU" altLang="de-CZ" sz="2205" dirty="0">
                <a:latin typeface="Times New Roman" panose="02020603050405020304" pitchFamily="18" charset="0"/>
              </a:rPr>
              <a:t>группа</a:t>
            </a:r>
            <a:r>
              <a:rPr lang="cs-CZ" altLang="de-CZ" sz="2205" dirty="0">
                <a:latin typeface="Times New Roman" panose="02020603050405020304" pitchFamily="18" charset="0"/>
              </a:rPr>
              <a:t> </a:t>
            </a:r>
            <a:r>
              <a:rPr lang="ru-RU" altLang="de-CZ" sz="2205" dirty="0">
                <a:latin typeface="Times New Roman" panose="02020603050405020304" pitchFamily="18" charset="0"/>
              </a:rPr>
              <a:t>наречий</a:t>
            </a:r>
            <a:r>
              <a:rPr lang="cs-CZ" altLang="de-CZ" sz="2205" dirty="0">
                <a:latin typeface="Times New Roman" panose="02020603050405020304" pitchFamily="18" charset="0"/>
              </a:rPr>
              <a:t>,                   </a:t>
            </a:r>
            <a:r>
              <a:rPr lang="ru-RU" altLang="de-CZ" sz="2205" dirty="0">
                <a:latin typeface="Times New Roman" panose="02020603050405020304" pitchFamily="18" charset="0"/>
              </a:rPr>
              <a:t>сленг</a:t>
            </a:r>
            <a:r>
              <a:rPr lang="cs-CZ" altLang="de-CZ" sz="2205" dirty="0">
                <a:latin typeface="Times New Roman" panose="02020603050405020304" pitchFamily="18" charset="0"/>
              </a:rPr>
              <a:t>     </a:t>
            </a:r>
            <a:r>
              <a:rPr lang="ru-RU" altLang="de-CZ" sz="2205" dirty="0">
                <a:latin typeface="Times New Roman" panose="02020603050405020304" pitchFamily="18" charset="0"/>
              </a:rPr>
              <a:t>жаргон</a:t>
            </a:r>
            <a:r>
              <a:rPr lang="cs-CZ" altLang="de-CZ" sz="2205" dirty="0">
                <a:latin typeface="Times New Roman" panose="02020603050405020304" pitchFamily="18" charset="0"/>
              </a:rPr>
              <a:t>      </a:t>
            </a:r>
            <a:r>
              <a:rPr lang="ru-RU" altLang="de-CZ" sz="2205" dirty="0">
                <a:latin typeface="Times New Roman" panose="02020603050405020304" pitchFamily="18" charset="0"/>
              </a:rPr>
              <a:t>   арго</a:t>
            </a:r>
            <a:r>
              <a:rPr lang="cs-CZ" altLang="de-CZ" sz="2205" dirty="0">
                <a:latin typeface="Times New Roman" panose="02020603050405020304" pitchFamily="18" charset="0"/>
              </a:rPr>
              <a:t> </a:t>
            </a:r>
            <a:r>
              <a:rPr lang="ru-RU" altLang="de-CZ" sz="2205" dirty="0">
                <a:latin typeface="Times New Roman" panose="02020603050405020304" pitchFamily="18" charset="0"/>
              </a:rPr>
              <a:t>   устный            письменный</a:t>
            </a:r>
            <a:endParaRPr lang="cs-CZ" altLang="de-CZ" sz="2205" dirty="0">
              <a:latin typeface="Times New Roman" panose="02020603050405020304" pitchFamily="18" charset="0"/>
            </a:endParaRPr>
          </a:p>
          <a:p>
            <a:pPr algn="l" eaLnBrk="1" hangingPunct="1">
              <a:spcBef>
                <a:spcPts val="882"/>
              </a:spcBef>
              <a:buSzPct val="45000"/>
              <a:tabLst>
                <a:tab pos="370979" algn="l"/>
                <a:tab pos="486473" algn="l"/>
                <a:tab pos="981695" algn="l"/>
                <a:tab pos="1476917" algn="l"/>
                <a:tab pos="1972139" algn="l"/>
                <a:tab pos="2467361" algn="l"/>
                <a:tab pos="2962583" algn="l"/>
                <a:tab pos="3457805" algn="l"/>
                <a:tab pos="3953027" algn="l"/>
                <a:tab pos="4448249" algn="l"/>
                <a:tab pos="4943472" algn="l"/>
                <a:tab pos="5438693" algn="l"/>
                <a:tab pos="5933916" algn="l"/>
                <a:tab pos="6429137" algn="l"/>
                <a:tab pos="6924360" algn="l"/>
                <a:tab pos="7419581" algn="l"/>
                <a:tab pos="7914804" algn="l"/>
                <a:tab pos="8410025" algn="l"/>
                <a:tab pos="8905248" algn="l"/>
                <a:tab pos="9400470" algn="l"/>
                <a:tab pos="9895692" algn="l"/>
              </a:tabLst>
              <a:defRPr/>
            </a:pPr>
            <a:r>
              <a:rPr lang="ru-RU" altLang="de-CZ" sz="2205" dirty="0" err="1">
                <a:latin typeface="Times New Roman" panose="02020603050405020304" pitchFamily="18" charset="0"/>
              </a:rPr>
              <a:t>интердиалекты</a:t>
            </a:r>
            <a:r>
              <a:rPr lang="ru-RU" altLang="de-CZ" sz="2205" dirty="0">
                <a:latin typeface="Times New Roman" panose="02020603050405020304" pitchFamily="18" charset="0"/>
              </a:rPr>
              <a:t>                         </a:t>
            </a:r>
            <a:r>
              <a:rPr lang="ru-RU" altLang="de-CZ" sz="2205" i="1" dirty="0">
                <a:latin typeface="Times New Roman" panose="02020603050405020304" pitchFamily="18" charset="0"/>
              </a:rPr>
              <a:t>просторечие?</a:t>
            </a:r>
            <a:endParaRPr lang="cs-CZ" altLang="de-CZ" sz="2205" i="1" dirty="0">
              <a:latin typeface="Times New Roman" panose="02020603050405020304" pitchFamily="18" charset="0"/>
            </a:endParaRPr>
          </a:p>
          <a:p>
            <a:pPr algn="l" eaLnBrk="1" hangingPunct="1">
              <a:spcBef>
                <a:spcPts val="882"/>
              </a:spcBef>
              <a:buSzPct val="45000"/>
              <a:tabLst>
                <a:tab pos="370979" algn="l"/>
                <a:tab pos="486473" algn="l"/>
                <a:tab pos="981695" algn="l"/>
                <a:tab pos="1476917" algn="l"/>
                <a:tab pos="1972139" algn="l"/>
                <a:tab pos="2467361" algn="l"/>
                <a:tab pos="2962583" algn="l"/>
                <a:tab pos="3457805" algn="l"/>
                <a:tab pos="3953027" algn="l"/>
                <a:tab pos="4448249" algn="l"/>
                <a:tab pos="4943472" algn="l"/>
                <a:tab pos="5438693" algn="l"/>
                <a:tab pos="5933916" algn="l"/>
                <a:tab pos="6429137" algn="l"/>
                <a:tab pos="6924360" algn="l"/>
                <a:tab pos="7419581" algn="l"/>
                <a:tab pos="7914804" algn="l"/>
                <a:tab pos="8410025" algn="l"/>
                <a:tab pos="8905248" algn="l"/>
                <a:tab pos="9400470" algn="l"/>
                <a:tab pos="9895692" algn="l"/>
              </a:tabLst>
              <a:defRPr/>
            </a:pPr>
            <a:r>
              <a:rPr lang="ru-RU" altLang="de-CZ" sz="2205" dirty="0">
                <a:latin typeface="Times New Roman" panose="02020603050405020304" pitchFamily="18" charset="0"/>
              </a:rPr>
              <a:t>								  </a:t>
            </a:r>
            <a:r>
              <a:rPr lang="ru-RU" altLang="de-CZ" sz="2205" i="1" dirty="0" err="1">
                <a:latin typeface="Times New Roman" panose="02020603050405020304" pitchFamily="18" charset="0"/>
              </a:rPr>
              <a:t>o</a:t>
            </a:r>
            <a:r>
              <a:rPr lang="cs-CZ" altLang="de-CZ" sz="2205" i="1" dirty="0" err="1">
                <a:latin typeface="Times New Roman" panose="02020603050405020304" pitchFamily="18" charset="0"/>
              </a:rPr>
              <a:t>becná</a:t>
            </a:r>
            <a:r>
              <a:rPr lang="cs-CZ" altLang="de-CZ" sz="2205" i="1" dirty="0">
                <a:latin typeface="Times New Roman" panose="02020603050405020304" pitchFamily="18" charset="0"/>
              </a:rPr>
              <a:t> čeština?</a:t>
            </a:r>
          </a:p>
          <a:p>
            <a:pPr algn="l" eaLnBrk="1" hangingPunct="1">
              <a:spcBef>
                <a:spcPts val="882"/>
              </a:spcBef>
              <a:buSzPct val="45000"/>
              <a:tabLst>
                <a:tab pos="370979" algn="l"/>
                <a:tab pos="486473" algn="l"/>
                <a:tab pos="981695" algn="l"/>
                <a:tab pos="1476917" algn="l"/>
                <a:tab pos="1972139" algn="l"/>
                <a:tab pos="2467361" algn="l"/>
                <a:tab pos="2962583" algn="l"/>
                <a:tab pos="3457805" algn="l"/>
                <a:tab pos="3953027" algn="l"/>
                <a:tab pos="4448249" algn="l"/>
                <a:tab pos="4943472" algn="l"/>
                <a:tab pos="5438693" algn="l"/>
                <a:tab pos="5933916" algn="l"/>
                <a:tab pos="6429137" algn="l"/>
                <a:tab pos="6924360" algn="l"/>
                <a:tab pos="7419581" algn="l"/>
                <a:tab pos="7914804" algn="l"/>
                <a:tab pos="8410025" algn="l"/>
                <a:tab pos="8905248" algn="l"/>
                <a:tab pos="9400470" algn="l"/>
                <a:tab pos="9895692" algn="l"/>
              </a:tabLst>
              <a:defRPr/>
            </a:pPr>
            <a:endParaRPr lang="cs-CZ" altLang="de-CZ" sz="2205" dirty="0">
              <a:latin typeface="Times New Roman" panose="02020603050405020304" pitchFamily="18" charset="0"/>
            </a:endParaRPr>
          </a:p>
          <a:p>
            <a:pPr algn="l" eaLnBrk="1" hangingPunct="1">
              <a:spcBef>
                <a:spcPts val="882"/>
              </a:spcBef>
              <a:buSzPct val="45000"/>
              <a:tabLst>
                <a:tab pos="370979" algn="l"/>
                <a:tab pos="486473" algn="l"/>
                <a:tab pos="981695" algn="l"/>
                <a:tab pos="1476917" algn="l"/>
                <a:tab pos="1972139" algn="l"/>
                <a:tab pos="2467361" algn="l"/>
                <a:tab pos="2962583" algn="l"/>
                <a:tab pos="3457805" algn="l"/>
                <a:tab pos="3953027" algn="l"/>
                <a:tab pos="4448249" algn="l"/>
                <a:tab pos="4943472" algn="l"/>
                <a:tab pos="5438693" algn="l"/>
                <a:tab pos="5933916" algn="l"/>
                <a:tab pos="6429137" algn="l"/>
                <a:tab pos="6924360" algn="l"/>
                <a:tab pos="7419581" algn="l"/>
                <a:tab pos="7914804" algn="l"/>
                <a:tab pos="8410025" algn="l"/>
                <a:tab pos="8905248" algn="l"/>
                <a:tab pos="9400470" algn="l"/>
                <a:tab pos="9895692" algn="l"/>
              </a:tabLst>
              <a:defRPr/>
            </a:pPr>
            <a:r>
              <a:rPr lang="ru-RU" altLang="de-CZ" sz="2205" dirty="0">
                <a:latin typeface="Times New Roman" panose="02020603050405020304" pitchFamily="18" charset="0"/>
              </a:rPr>
              <a:t>отдельные</a:t>
            </a:r>
            <a:r>
              <a:rPr lang="cs-CZ" altLang="de-CZ" sz="2205" dirty="0">
                <a:latin typeface="Times New Roman" panose="02020603050405020304" pitchFamily="18" charset="0"/>
              </a:rPr>
              <a:t> </a:t>
            </a:r>
            <a:r>
              <a:rPr lang="ru-RU" altLang="de-CZ" sz="2205" dirty="0">
                <a:latin typeface="Times New Roman" panose="02020603050405020304" pitchFamily="18" charset="0"/>
              </a:rPr>
              <a:t>говоры</a:t>
            </a:r>
            <a:r>
              <a:rPr lang="cs-CZ" altLang="de-CZ" sz="2205" dirty="0">
                <a:latin typeface="Times New Roman" panose="02020603050405020304" pitchFamily="18" charset="0"/>
              </a:rPr>
              <a:t>                   </a:t>
            </a:r>
            <a:r>
              <a:rPr lang="ru-RU" altLang="de-CZ" sz="2205" dirty="0">
                <a:latin typeface="Times New Roman" panose="02020603050405020304" pitchFamily="18" charset="0"/>
              </a:rPr>
              <a:t>   </a:t>
            </a:r>
            <a:r>
              <a:rPr lang="ru-RU" altLang="de-CZ" sz="2205" dirty="0" err="1">
                <a:latin typeface="Times New Roman" panose="02020603050405020304" pitchFamily="18" charset="0"/>
              </a:rPr>
              <a:t>элаборированный</a:t>
            </a:r>
            <a:r>
              <a:rPr lang="cs-CZ" altLang="de-CZ" sz="2205" dirty="0">
                <a:latin typeface="Times New Roman" panose="02020603050405020304" pitchFamily="18" charset="0"/>
              </a:rPr>
              <a:t>    </a:t>
            </a:r>
            <a:r>
              <a:rPr lang="ru-RU" altLang="de-CZ" sz="2205" dirty="0">
                <a:latin typeface="Times New Roman" panose="02020603050405020304" pitchFamily="18" charset="0"/>
              </a:rPr>
              <a:t> спонтанный</a:t>
            </a:r>
            <a:r>
              <a:rPr lang="cs-CZ" altLang="de-CZ" sz="2205" dirty="0">
                <a:latin typeface="Times New Roman" panose="02020603050405020304" pitchFamily="18" charset="0"/>
              </a:rPr>
              <a:t>    </a:t>
            </a:r>
            <a:r>
              <a:rPr lang="ru-RU" altLang="de-CZ" sz="2205" dirty="0">
                <a:latin typeface="Times New Roman" panose="02020603050405020304" pitchFamily="18" charset="0"/>
              </a:rPr>
              <a:t> жанры текстов</a:t>
            </a:r>
          </a:p>
          <a:p>
            <a:pPr algn="l" eaLnBrk="1" hangingPunct="1">
              <a:spcBef>
                <a:spcPts val="882"/>
              </a:spcBef>
              <a:buSzPct val="45000"/>
              <a:tabLst>
                <a:tab pos="370979" algn="l"/>
                <a:tab pos="486473" algn="l"/>
                <a:tab pos="981695" algn="l"/>
                <a:tab pos="1476917" algn="l"/>
                <a:tab pos="1972139" algn="l"/>
                <a:tab pos="2467361" algn="l"/>
                <a:tab pos="2962583" algn="l"/>
                <a:tab pos="3457805" algn="l"/>
                <a:tab pos="3953027" algn="l"/>
                <a:tab pos="4448249" algn="l"/>
                <a:tab pos="4943472" algn="l"/>
                <a:tab pos="5438693" algn="l"/>
                <a:tab pos="5933916" algn="l"/>
                <a:tab pos="6429137" algn="l"/>
                <a:tab pos="6924360" algn="l"/>
                <a:tab pos="7419581" algn="l"/>
                <a:tab pos="7914804" algn="l"/>
                <a:tab pos="8410025" algn="l"/>
                <a:tab pos="8905248" algn="l"/>
                <a:tab pos="9400470" algn="l"/>
                <a:tab pos="9895692" algn="l"/>
              </a:tabLst>
              <a:defRPr/>
            </a:pPr>
            <a:r>
              <a:rPr lang="ru-RU" altLang="de-CZ" sz="2205" dirty="0">
                <a:latin typeface="Times New Roman" panose="02020603050405020304" pitchFamily="18" charset="0"/>
              </a:rPr>
              <a:t>													   (РРР)</a:t>
            </a:r>
            <a:r>
              <a:rPr lang="cs-CZ" altLang="de-CZ" sz="2205" dirty="0">
                <a:latin typeface="Times New Roman" panose="02020603050405020304" pitchFamily="18" charset="0"/>
              </a:rPr>
              <a:t>        </a:t>
            </a:r>
            <a:r>
              <a:rPr lang="ru-RU" altLang="de-CZ" sz="2205" dirty="0">
                <a:latin typeface="Times New Roman" panose="02020603050405020304" pitchFamily="18" charset="0"/>
              </a:rPr>
              <a:t>         </a:t>
            </a:r>
            <a:r>
              <a:rPr lang="ru-RU" altLang="de-CZ" sz="2205" i="1" dirty="0">
                <a:latin typeface="Times New Roman" panose="02020603050405020304" pitchFamily="18" charset="0"/>
              </a:rPr>
              <a:t>функциональные           																        стили</a:t>
            </a:r>
            <a:endParaRPr lang="cs-CZ" altLang="de-CZ" sz="2205" i="1" dirty="0">
              <a:latin typeface="Times New Roman" panose="02020603050405020304" pitchFamily="18" charset="0"/>
            </a:endParaRPr>
          </a:p>
        </p:txBody>
      </p:sp>
      <p:cxnSp>
        <p:nvCxnSpPr>
          <p:cNvPr id="79874" name="Gerade Verbindung 2">
            <a:extLst>
              <a:ext uri="{FF2B5EF4-FFF2-40B4-BE49-F238E27FC236}">
                <a16:creationId xmlns:a16="http://schemas.microsoft.com/office/drawing/2014/main" id="{A9A33534-1AAB-331C-52A5-368CDD53B026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439863" y="808038"/>
            <a:ext cx="3095625" cy="5556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75" name="Gerade Verbindung 4">
            <a:extLst>
              <a:ext uri="{FF2B5EF4-FFF2-40B4-BE49-F238E27FC236}">
                <a16:creationId xmlns:a16="http://schemas.microsoft.com/office/drawing/2014/main" id="{29B98AFD-FBFA-D3E6-34BC-8D33FD362BD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35488" y="803275"/>
            <a:ext cx="2936875" cy="635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76" name="Gerade Verbindung 6">
            <a:extLst>
              <a:ext uri="{FF2B5EF4-FFF2-40B4-BE49-F238E27FC236}">
                <a16:creationId xmlns:a16="http://schemas.microsoft.com/office/drawing/2014/main" id="{BF597989-B591-0562-4196-8107A5B403A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35488" y="809625"/>
            <a:ext cx="0" cy="636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77" name="Gerade Verbindung 8">
            <a:extLst>
              <a:ext uri="{FF2B5EF4-FFF2-40B4-BE49-F238E27FC236}">
                <a16:creationId xmlns:a16="http://schemas.microsoft.com/office/drawing/2014/main" id="{E3F471DB-5D30-B32A-A40F-90C0E9F60C04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57188" y="1954213"/>
            <a:ext cx="1270000" cy="635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78" name="Gerade Verbindung 10">
            <a:extLst>
              <a:ext uri="{FF2B5EF4-FFF2-40B4-BE49-F238E27FC236}">
                <a16:creationId xmlns:a16="http://schemas.microsoft.com/office/drawing/2014/main" id="{E4FDCA02-E0F9-C197-B830-24F224A4156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27188" y="1954213"/>
            <a:ext cx="0" cy="635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79" name="Gerade Verbindung 12">
            <a:extLst>
              <a:ext uri="{FF2B5EF4-FFF2-40B4-BE49-F238E27FC236}">
                <a16:creationId xmlns:a16="http://schemas.microsoft.com/office/drawing/2014/main" id="{3D97FBC2-B6A6-1643-2666-D295DD41A11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27188" y="1954213"/>
            <a:ext cx="1270000" cy="635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80" name="Gerade Verbindung 16">
            <a:extLst>
              <a:ext uri="{FF2B5EF4-FFF2-40B4-BE49-F238E27FC236}">
                <a16:creationId xmlns:a16="http://schemas.microsoft.com/office/drawing/2014/main" id="{4DEDA9B2-281B-6EF8-665D-80F7B58466C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46088" y="3459163"/>
            <a:ext cx="0" cy="635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81" name="Gerade Verbindung 20">
            <a:extLst>
              <a:ext uri="{FF2B5EF4-FFF2-40B4-BE49-F238E27FC236}">
                <a16:creationId xmlns:a16="http://schemas.microsoft.com/office/drawing/2014/main" id="{CF495418-4551-8775-1D98-920243A9ECB3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9213" y="3459163"/>
            <a:ext cx="396875" cy="7127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82" name="Gerade Verbindung 22">
            <a:extLst>
              <a:ext uri="{FF2B5EF4-FFF2-40B4-BE49-F238E27FC236}">
                <a16:creationId xmlns:a16="http://schemas.microsoft.com/office/drawing/2014/main" id="{C418115A-CCE6-45D1-F1C8-930ABB08717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46088" y="3459163"/>
            <a:ext cx="395287" cy="5540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83" name="Gerade Verbindung 24">
            <a:extLst>
              <a:ext uri="{FF2B5EF4-FFF2-40B4-BE49-F238E27FC236}">
                <a16:creationId xmlns:a16="http://schemas.microsoft.com/office/drawing/2014/main" id="{F25B830B-7081-4330-1911-E70735396899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079500" y="3459163"/>
            <a:ext cx="396875" cy="7127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84" name="Gerade Verbindung 25">
            <a:extLst>
              <a:ext uri="{FF2B5EF4-FFF2-40B4-BE49-F238E27FC236}">
                <a16:creationId xmlns:a16="http://schemas.microsoft.com/office/drawing/2014/main" id="{3DC07579-BAC6-F6F4-BEE9-51F80A0CEA9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476375" y="3459163"/>
            <a:ext cx="0" cy="635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85" name="Gerade Verbindung 26">
            <a:extLst>
              <a:ext uri="{FF2B5EF4-FFF2-40B4-BE49-F238E27FC236}">
                <a16:creationId xmlns:a16="http://schemas.microsoft.com/office/drawing/2014/main" id="{7496C898-2A17-0CA5-2DA2-10D6B33BE7D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476375" y="3459163"/>
            <a:ext cx="396875" cy="5540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86" name="Gerade Verbindung 27">
            <a:extLst>
              <a:ext uri="{FF2B5EF4-FFF2-40B4-BE49-F238E27FC236}">
                <a16:creationId xmlns:a16="http://schemas.microsoft.com/office/drawing/2014/main" id="{900F4922-0E61-3F8B-41DD-12932F96510B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033588" y="3459163"/>
            <a:ext cx="396875" cy="7127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87" name="Gerade Verbindung 28">
            <a:extLst>
              <a:ext uri="{FF2B5EF4-FFF2-40B4-BE49-F238E27FC236}">
                <a16:creationId xmlns:a16="http://schemas.microsoft.com/office/drawing/2014/main" id="{94A4DEBD-DA97-1E67-FE18-0EACA9B9C2B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430463" y="3459163"/>
            <a:ext cx="0" cy="635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88" name="Gerade Verbindung 29">
            <a:extLst>
              <a:ext uri="{FF2B5EF4-FFF2-40B4-BE49-F238E27FC236}">
                <a16:creationId xmlns:a16="http://schemas.microsoft.com/office/drawing/2014/main" id="{A7AB5610-EF5D-AE4F-2490-D91205E9FC4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430463" y="3459163"/>
            <a:ext cx="395287" cy="5540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89" name="Gerade Verbindung 30">
            <a:extLst>
              <a:ext uri="{FF2B5EF4-FFF2-40B4-BE49-F238E27FC236}">
                <a16:creationId xmlns:a16="http://schemas.microsoft.com/office/drawing/2014/main" id="{BA3C6367-4A98-CFE4-E7B0-FBFE4C453D64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690938" y="1954213"/>
            <a:ext cx="1270000" cy="635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90" name="Gerade Verbindung 31">
            <a:extLst>
              <a:ext uri="{FF2B5EF4-FFF2-40B4-BE49-F238E27FC236}">
                <a16:creationId xmlns:a16="http://schemas.microsoft.com/office/drawing/2014/main" id="{797E03E2-F8AC-8E07-9B86-D454E9A7496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960938" y="1954213"/>
            <a:ext cx="0" cy="635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91" name="Gerade Verbindung 32">
            <a:extLst>
              <a:ext uri="{FF2B5EF4-FFF2-40B4-BE49-F238E27FC236}">
                <a16:creationId xmlns:a16="http://schemas.microsoft.com/office/drawing/2014/main" id="{30C87762-A530-19D4-8C2E-19161E861F4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960938" y="1954213"/>
            <a:ext cx="1270000" cy="635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92" name="Gerade Verbindung 35">
            <a:extLst>
              <a:ext uri="{FF2B5EF4-FFF2-40B4-BE49-F238E27FC236}">
                <a16:creationId xmlns:a16="http://schemas.microsoft.com/office/drawing/2014/main" id="{8171FB9F-D26D-3AB7-4198-30AEB3E45DF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294688" y="1954213"/>
            <a:ext cx="1268412" cy="635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93" name="Gerade Verbindung 7170">
            <a:extLst>
              <a:ext uri="{FF2B5EF4-FFF2-40B4-BE49-F238E27FC236}">
                <a16:creationId xmlns:a16="http://schemas.microsoft.com/office/drawing/2014/main" id="{8ABD16E0-8656-2DE1-5927-F2886DB15DF9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7104063" y="1954213"/>
            <a:ext cx="1190625" cy="635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94" name="Gerade Verbindung 7182">
            <a:extLst>
              <a:ext uri="{FF2B5EF4-FFF2-40B4-BE49-F238E27FC236}">
                <a16:creationId xmlns:a16="http://schemas.microsoft.com/office/drawing/2014/main" id="{BEFC1665-E4B6-1459-5F88-77E087B6F6A8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5905500" y="2886075"/>
            <a:ext cx="1111250" cy="15081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95" name="Gerade Verbindung 7184">
            <a:extLst>
              <a:ext uri="{FF2B5EF4-FFF2-40B4-BE49-F238E27FC236}">
                <a16:creationId xmlns:a16="http://schemas.microsoft.com/office/drawing/2014/main" id="{3FB35004-2313-BBF1-D2AA-D9823CF3B94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038975" y="2889250"/>
            <a:ext cx="395288" cy="15875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96" name="Gerade Verbindung 7186">
            <a:extLst>
              <a:ext uri="{FF2B5EF4-FFF2-40B4-BE49-F238E27FC236}">
                <a16:creationId xmlns:a16="http://schemas.microsoft.com/office/drawing/2014/main" id="{542200AB-804D-61B6-633B-03EF1555FCC7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8343900" y="2906713"/>
            <a:ext cx="555625" cy="14303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97" name="Gerade Verbindung 7188">
            <a:extLst>
              <a:ext uri="{FF2B5EF4-FFF2-40B4-BE49-F238E27FC236}">
                <a16:creationId xmlns:a16="http://schemas.microsoft.com/office/drawing/2014/main" id="{4B9491D3-6B82-B549-F2D6-7DD83BB95D4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904288" y="2933700"/>
            <a:ext cx="633412" cy="14287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98" name="Gerade Verbindung 7190">
            <a:extLst>
              <a:ext uri="{FF2B5EF4-FFF2-40B4-BE49-F238E27FC236}">
                <a16:creationId xmlns:a16="http://schemas.microsoft.com/office/drawing/2014/main" id="{E07AEE69-E20A-B263-337F-E7AFAF3470D4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8661400" y="2941638"/>
            <a:ext cx="238125" cy="14287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99" name="Gerade Verbindung 7192">
            <a:extLst>
              <a:ext uri="{FF2B5EF4-FFF2-40B4-BE49-F238E27FC236}">
                <a16:creationId xmlns:a16="http://schemas.microsoft.com/office/drawing/2014/main" id="{C582184C-1AD1-D3AF-7311-49BF6FCFD24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902700" y="2938463"/>
            <a:ext cx="0" cy="14287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900" name="Gerade Verbindung 7194">
            <a:extLst>
              <a:ext uri="{FF2B5EF4-FFF2-40B4-BE49-F238E27FC236}">
                <a16:creationId xmlns:a16="http://schemas.microsoft.com/office/drawing/2014/main" id="{BD829554-4062-D5BA-ACAC-CBAD5328412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901113" y="2921000"/>
            <a:ext cx="238125" cy="13509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901" name="Gerade Verbindung 7196">
            <a:extLst>
              <a:ext uri="{FF2B5EF4-FFF2-40B4-BE49-F238E27FC236}">
                <a16:creationId xmlns:a16="http://schemas.microsoft.com/office/drawing/2014/main" id="{2C852249-F9F9-48AF-E351-0A9910D03AC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886825" y="2911475"/>
            <a:ext cx="873125" cy="14287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9902" name="Textfeld 7197">
            <a:extLst>
              <a:ext uri="{FF2B5EF4-FFF2-40B4-BE49-F238E27FC236}">
                <a16:creationId xmlns:a16="http://schemas.microsoft.com/office/drawing/2014/main" id="{AC244CCF-CBE4-F144-4B3D-70ABC7F0B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5922963"/>
            <a:ext cx="940276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</a:pPr>
            <a:r>
              <a:rPr lang="ru-RU" altLang="de-CZ" sz="2000">
                <a:solidFill>
                  <a:schemeClr val="tx1"/>
                </a:solidFill>
                <a:latin typeface="Times New Roman" panose="02020603050405020304" pitchFamily="18" charset="0"/>
              </a:rPr>
              <a:t>Точное место отдельных конкретных разновидностей иногда проблематично, ср. русское просторечие и </a:t>
            </a:r>
            <a:r>
              <a:rPr lang="cs-CZ" altLang="de-CZ" sz="2000">
                <a:solidFill>
                  <a:schemeClr val="tx1"/>
                </a:solidFill>
                <a:latin typeface="Times New Roman" panose="02020603050405020304" pitchFamily="18" charset="0"/>
              </a:rPr>
              <a:t>obecná čeština.</a:t>
            </a:r>
            <a:r>
              <a:rPr lang="ru-RU" altLang="de-CZ" sz="2000">
                <a:solidFill>
                  <a:schemeClr val="tx1"/>
                </a:solidFill>
                <a:latin typeface="Times New Roman" panose="02020603050405020304" pitchFamily="18" charset="0"/>
              </a:rPr>
              <a:t> Функционально </a:t>
            </a:r>
            <a:r>
              <a:rPr lang="cs-CZ" altLang="de-CZ" sz="2000">
                <a:solidFill>
                  <a:schemeClr val="tx1"/>
                </a:solidFill>
                <a:latin typeface="Times New Roman" panose="02020603050405020304" pitchFamily="18" charset="0"/>
              </a:rPr>
              <a:t>OČ </a:t>
            </a:r>
            <a:r>
              <a:rPr lang="ru-RU" altLang="de-CZ" sz="2000">
                <a:solidFill>
                  <a:schemeClr val="tx1"/>
                </a:solidFill>
                <a:latin typeface="Times New Roman" panose="02020603050405020304" pitchFamily="18" charset="0"/>
              </a:rPr>
              <a:t>отвечает скорее РРР, но она не является разновидностью чешского литературного языка.</a:t>
            </a:r>
            <a:endParaRPr lang="cs-CZ" altLang="de-CZ" sz="2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95299B-8274-4BA4-CD70-0C91AC8FB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250825"/>
            <a:ext cx="9051925" cy="64881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dirty="0">
                <a:solidFill>
                  <a:schemeClr val="tx1"/>
                </a:solidFill>
                <a:hlinkClick r:id="rId2"/>
              </a:rPr>
              <a:t>Ferdinand de Saussure (1857-1913):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de-DE" dirty="0">
              <a:solidFill>
                <a:schemeClr val="accent2"/>
              </a:solidFill>
              <a:hlinkClick r:id="rId2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u="sng" dirty="0">
                <a:solidFill>
                  <a:schemeClr val="accent2"/>
                </a:solidFill>
              </a:rPr>
              <a:t>https://</a:t>
            </a:r>
            <a:r>
              <a:rPr lang="de-DE" u="sng" dirty="0" err="1">
                <a:solidFill>
                  <a:schemeClr val="accent2"/>
                </a:solidFill>
              </a:rPr>
              <a:t>nashagazeta.ch</a:t>
            </a:r>
            <a:r>
              <a:rPr lang="de-DE" u="sng" dirty="0">
                <a:solidFill>
                  <a:schemeClr val="accent2"/>
                </a:solidFill>
              </a:rPr>
              <a:t>/</a:t>
            </a:r>
            <a:r>
              <a:rPr lang="de-DE" u="sng" dirty="0" err="1">
                <a:solidFill>
                  <a:schemeClr val="accent2"/>
                </a:solidFill>
              </a:rPr>
              <a:t>news</a:t>
            </a:r>
            <a:r>
              <a:rPr lang="de-DE" u="sng" dirty="0">
                <a:solidFill>
                  <a:schemeClr val="accent2"/>
                </a:solidFill>
              </a:rPr>
              <a:t>/15149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dirty="0">
                <a:solidFill>
                  <a:schemeClr val="accent2"/>
                </a:solidFill>
                <a:hlinkClick r:id="rId3"/>
              </a:rPr>
              <a:t>https://fr.wikipedia.org/wiki/Maison_de_Saussure</a:t>
            </a:r>
            <a:endParaRPr lang="ru-RU" dirty="0">
              <a:solidFill>
                <a:schemeClr val="accent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dirty="0">
                <a:solidFill>
                  <a:schemeClr val="accent2"/>
                </a:solidFill>
                <a:hlinkClick r:id="rId4"/>
              </a:rPr>
              <a:t>https://www.databazeknih.cz/knihy/kurs-obecne-lingvistiky-37682</a:t>
            </a:r>
            <a:endParaRPr lang="de-DE" dirty="0">
              <a:solidFill>
                <a:schemeClr val="accent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de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Inhaltsplatzhalter 2">
            <a:extLst>
              <a:ext uri="{FF2B5EF4-FFF2-40B4-BE49-F238E27FC236}">
                <a16:creationId xmlns:a16="http://schemas.microsoft.com/office/drawing/2014/main" id="{AD3BC036-C406-1A12-60AE-40A87D2EBF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23850"/>
            <a:ext cx="9432925" cy="66960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Морфология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Морфема – наименьшая единица языка, имеющая значение (фонемы не имеют значения), нельзя их сегментировать на более мелкие единицы имеющие значение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Inhaltsplatzhalter 2">
            <a:extLst>
              <a:ext uri="{FF2B5EF4-FFF2-40B4-BE49-F238E27FC236}">
                <a16:creationId xmlns:a16="http://schemas.microsoft.com/office/drawing/2014/main" id="{45432420-1BF9-AFB1-2A5D-F9AE690BA7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23850"/>
            <a:ext cx="9432925" cy="66960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Морфология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Морфема – наименьшая единица языка, имеющая значение (фонемы не имеют значения), нельзя их сегментировать на более мелкие единицы имеющие значение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Ср. </a:t>
            </a:r>
            <a:r>
              <a:rPr lang="ru-RU" altLang="de-CZ" sz="2800" i="1" dirty="0">
                <a:latin typeface="Times New Roman" panose="02020603050405020304" pitchFamily="18" charset="0"/>
              </a:rPr>
              <a:t>город-</a:t>
            </a:r>
            <a:r>
              <a:rPr lang="ru-RU" altLang="de-CZ" sz="2800" dirty="0">
                <a:latin typeface="Times New Roman" panose="02020603050405020304" pitchFamily="18" charset="0"/>
              </a:rPr>
              <a:t>, пять фонем, но нет никаких частей обладающих значением (</a:t>
            </a:r>
            <a:r>
              <a:rPr lang="de-CH" altLang="de-CZ" sz="2800" dirty="0">
                <a:latin typeface="Times New Roman" panose="02020603050405020304" pitchFamily="18" charset="0"/>
              </a:rPr>
              <a:t>*</a:t>
            </a:r>
            <a:r>
              <a:rPr lang="ru-RU" altLang="de-CZ" sz="2800" dirty="0">
                <a:latin typeface="Times New Roman" panose="02020603050405020304" pitchFamily="18" charset="0"/>
              </a:rPr>
              <a:t>гор</a:t>
            </a:r>
            <a:r>
              <a:rPr lang="de-CH" altLang="de-CZ" sz="2800" dirty="0">
                <a:latin typeface="Times New Roman" panose="02020603050405020304" pitchFamily="18" charset="0"/>
              </a:rPr>
              <a:t>+*</a:t>
            </a:r>
            <a:r>
              <a:rPr lang="ru-RU" altLang="de-CZ" sz="2800" dirty="0">
                <a:latin typeface="Times New Roman" panose="02020603050405020304" pitchFamily="18" charset="0"/>
              </a:rPr>
              <a:t>од </a:t>
            </a:r>
            <a:r>
              <a:rPr lang="ru-RU" altLang="de-CZ" sz="2800" dirty="0" err="1">
                <a:latin typeface="Times New Roman" panose="02020603050405020304" pitchFamily="18" charset="0"/>
              </a:rPr>
              <a:t>итп</a:t>
            </a:r>
            <a:r>
              <a:rPr lang="ru-RU" altLang="de-CZ" sz="2800" dirty="0">
                <a:latin typeface="Times New Roman" panose="02020603050405020304" pitchFamily="18" charset="0"/>
              </a:rPr>
              <a:t>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 err="1">
                <a:latin typeface="Times New Roman" panose="02020603050405020304" pitchFamily="18" charset="0"/>
              </a:rPr>
              <a:t>Лексикальные</a:t>
            </a:r>
            <a:r>
              <a:rPr lang="ru-RU" altLang="de-CZ" sz="2800" dirty="0">
                <a:latin typeface="Times New Roman" panose="02020603050405020304" pitchFamily="18" charset="0"/>
              </a:rPr>
              <a:t> и грамматические морфемы, напр. </a:t>
            </a:r>
            <a:r>
              <a:rPr lang="ru-RU" altLang="de-CZ" sz="2800" i="1" dirty="0">
                <a:latin typeface="Times New Roman" panose="02020603050405020304" pitchFamily="18" charset="0"/>
              </a:rPr>
              <a:t>город</a:t>
            </a:r>
            <a:r>
              <a:rPr lang="de-CH" altLang="de-CZ" sz="2800" i="1" dirty="0">
                <a:latin typeface="Times New Roman" panose="02020603050405020304" pitchFamily="18" charset="0"/>
              </a:rPr>
              <a:t>+</a:t>
            </a:r>
            <a:r>
              <a:rPr lang="ru-RU" altLang="de-CZ" sz="2800" i="1" dirty="0">
                <a:latin typeface="Times New Roman" panose="02020603050405020304" pitchFamily="18" charset="0"/>
              </a:rPr>
              <a:t>а</a:t>
            </a:r>
            <a:endParaRPr lang="ru-RU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Inhaltsplatzhalter 2">
            <a:extLst>
              <a:ext uri="{FF2B5EF4-FFF2-40B4-BE49-F238E27FC236}">
                <a16:creationId xmlns:a16="http://schemas.microsoft.com/office/drawing/2014/main" id="{144819C3-930F-B931-D884-8BA3C10D60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23850"/>
            <a:ext cx="9432925" cy="66960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Морфология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Морфема – наименьшая единица языка, имеющая значение (фонемы не имеют значения), нельзя их сегментировать на более мелкие единицы имеющие значение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Ср. </a:t>
            </a:r>
            <a:r>
              <a:rPr lang="ru-RU" altLang="de-CZ" sz="2800" i="1" dirty="0">
                <a:latin typeface="Times New Roman" panose="02020603050405020304" pitchFamily="18" charset="0"/>
              </a:rPr>
              <a:t>город-</a:t>
            </a:r>
            <a:r>
              <a:rPr lang="ru-RU" altLang="de-CZ" sz="2800" dirty="0">
                <a:latin typeface="Times New Roman" panose="02020603050405020304" pitchFamily="18" charset="0"/>
              </a:rPr>
              <a:t>, пять фонем, но нет никаких частей обладающих значением (</a:t>
            </a:r>
            <a:r>
              <a:rPr lang="de-CH" altLang="de-CZ" sz="2800" dirty="0">
                <a:latin typeface="Times New Roman" panose="02020603050405020304" pitchFamily="18" charset="0"/>
              </a:rPr>
              <a:t>*</a:t>
            </a:r>
            <a:r>
              <a:rPr lang="ru-RU" altLang="de-CZ" sz="2800" dirty="0">
                <a:latin typeface="Times New Roman" panose="02020603050405020304" pitchFamily="18" charset="0"/>
              </a:rPr>
              <a:t>гор</a:t>
            </a:r>
            <a:r>
              <a:rPr lang="de-CH" altLang="de-CZ" sz="2800" dirty="0">
                <a:latin typeface="Times New Roman" panose="02020603050405020304" pitchFamily="18" charset="0"/>
              </a:rPr>
              <a:t>+*</a:t>
            </a:r>
            <a:r>
              <a:rPr lang="ru-RU" altLang="de-CZ" sz="2800" dirty="0">
                <a:latin typeface="Times New Roman" panose="02020603050405020304" pitchFamily="18" charset="0"/>
              </a:rPr>
              <a:t>од </a:t>
            </a:r>
            <a:r>
              <a:rPr lang="ru-RU" altLang="de-CZ" sz="2800" dirty="0" err="1">
                <a:latin typeface="Times New Roman" panose="02020603050405020304" pitchFamily="18" charset="0"/>
              </a:rPr>
              <a:t>итп</a:t>
            </a:r>
            <a:r>
              <a:rPr lang="ru-RU" altLang="de-CZ" sz="2800" dirty="0">
                <a:latin typeface="Times New Roman" panose="02020603050405020304" pitchFamily="18" charset="0"/>
              </a:rPr>
              <a:t>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 err="1">
                <a:latin typeface="Times New Roman" panose="02020603050405020304" pitchFamily="18" charset="0"/>
              </a:rPr>
              <a:t>Лексикальные</a:t>
            </a:r>
            <a:r>
              <a:rPr lang="ru-RU" altLang="de-CZ" sz="2800" dirty="0">
                <a:latin typeface="Times New Roman" panose="02020603050405020304" pitchFamily="18" charset="0"/>
              </a:rPr>
              <a:t> и грамматические морфемы, напр. </a:t>
            </a:r>
            <a:r>
              <a:rPr lang="ru-RU" altLang="de-CZ" sz="2800" i="1" dirty="0">
                <a:latin typeface="Times New Roman" panose="02020603050405020304" pitchFamily="18" charset="0"/>
              </a:rPr>
              <a:t>город</a:t>
            </a:r>
            <a:r>
              <a:rPr lang="de-CH" altLang="de-CZ" sz="2800" i="1" dirty="0">
                <a:latin typeface="Times New Roman" panose="02020603050405020304" pitchFamily="18" charset="0"/>
              </a:rPr>
              <a:t>+</a:t>
            </a:r>
            <a:r>
              <a:rPr lang="ru-RU" altLang="de-CZ" sz="2800" i="1" dirty="0">
                <a:latin typeface="Times New Roman" panose="02020603050405020304" pitchFamily="18" charset="0"/>
              </a:rPr>
              <a:t>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Алломорфы: варианты морфемы, напр. </a:t>
            </a:r>
            <a:r>
              <a:rPr lang="ru-RU" altLang="de-CZ" sz="2800" i="1" dirty="0">
                <a:latin typeface="Times New Roman" panose="02020603050405020304" pitchFamily="18" charset="0"/>
              </a:rPr>
              <a:t>друг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>
                <a:latin typeface="Times New Roman" panose="02020603050405020304" pitchFamily="18" charset="0"/>
              </a:rPr>
              <a:t>/d</a:t>
            </a:r>
            <a:r>
              <a:rPr lang="de-CH" altLang="de-CZ" sz="2800" baseline="-25000" dirty="0">
                <a:latin typeface="Times New Roman" panose="02020603050405020304" pitchFamily="18" charset="0"/>
              </a:rPr>
              <a:t>1</a:t>
            </a:r>
            <a:r>
              <a:rPr lang="de-CH" altLang="de-CZ" sz="2800" dirty="0">
                <a:latin typeface="Times New Roman" panose="02020603050405020304" pitchFamily="18" charset="0"/>
              </a:rPr>
              <a:t>rug/ - </a:t>
            </a:r>
            <a:r>
              <a:rPr lang="ru-RU" altLang="de-CZ" sz="2800" i="1" dirty="0">
                <a:latin typeface="Times New Roman" panose="02020603050405020304" pitchFamily="18" charset="0"/>
              </a:rPr>
              <a:t>друзья</a:t>
            </a:r>
            <a:r>
              <a:rPr lang="ru-RU" altLang="de-CZ" sz="2800" dirty="0">
                <a:latin typeface="Times New Roman" panose="02020603050405020304" pitchFamily="18" charset="0"/>
              </a:rPr>
              <a:t> /</a:t>
            </a:r>
            <a:r>
              <a:rPr lang="de-CH" altLang="de-CZ" sz="2800" dirty="0">
                <a:latin typeface="Times New Roman" panose="02020603050405020304" pitchFamily="18" charset="0"/>
              </a:rPr>
              <a:t>d</a:t>
            </a:r>
            <a:r>
              <a:rPr lang="de-CH" altLang="de-CZ" sz="2800" baseline="-25000" dirty="0">
                <a:latin typeface="Times New Roman" panose="02020603050405020304" pitchFamily="18" charset="0"/>
              </a:rPr>
              <a:t>1</a:t>
            </a:r>
            <a:r>
              <a:rPr lang="de-CH" altLang="de-CZ" sz="2800" dirty="0">
                <a:latin typeface="Times New Roman" panose="02020603050405020304" pitchFamily="18" charset="0"/>
              </a:rPr>
              <a:t>ruz</a:t>
            </a:r>
            <a:r>
              <a:rPr lang="de-CH" altLang="de-CZ" sz="2800" baseline="-25000" dirty="0">
                <a:latin typeface="Times New Roman" panose="02020603050405020304" pitchFamily="18" charset="0"/>
              </a:rPr>
              <a:t>1</a:t>
            </a:r>
            <a:r>
              <a:rPr lang="de-CH" altLang="de-CZ" sz="2800" dirty="0">
                <a:latin typeface="Times New Roman" panose="02020603050405020304" pitchFamily="18" charset="0"/>
              </a:rPr>
              <a:t>j-</a:t>
            </a:r>
            <a:r>
              <a:rPr lang="ru-RU" altLang="de-CZ" sz="2800" dirty="0">
                <a:latin typeface="Times New Roman" panose="02020603050405020304" pitchFamily="18" charset="0"/>
              </a:rPr>
              <a:t>/, </a:t>
            </a:r>
            <a:r>
              <a:rPr lang="ru-RU" altLang="de-CZ" sz="2800" i="1" dirty="0">
                <a:latin typeface="Times New Roman" panose="02020603050405020304" pitchFamily="18" charset="0"/>
              </a:rPr>
              <a:t>кранов-</a:t>
            </a:r>
            <a:r>
              <a:rPr lang="ru-RU" altLang="de-CZ" sz="2800" i="1" u="sng" dirty="0" err="1">
                <a:latin typeface="Times New Roman" panose="02020603050405020304" pitchFamily="18" charset="0"/>
              </a:rPr>
              <a:t>щик</a:t>
            </a:r>
            <a:r>
              <a:rPr lang="ru-RU" altLang="de-CZ" sz="2800" i="1" dirty="0">
                <a:latin typeface="Times New Roman" panose="02020603050405020304" pitchFamily="18" charset="0"/>
              </a:rPr>
              <a:t> -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перевод-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чик</a:t>
            </a:r>
            <a:r>
              <a:rPr lang="ru-RU" altLang="de-CZ" sz="2800" dirty="0">
                <a:latin typeface="Times New Roman" panose="02020603050405020304" pitchFamily="18" charset="0"/>
              </a:rPr>
              <a:t> (позиционный алломорф, ср. ч. 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ruk</a:t>
            </a:r>
            <a:r>
              <a:rPr lang="cs-CZ" altLang="de-CZ" sz="2800" i="1" dirty="0">
                <a:latin typeface="Times New Roman" panose="02020603050405020304" pitchFamily="18" charset="0"/>
              </a:rPr>
              <a:t>-a,</a:t>
            </a:r>
            <a:r>
              <a:rPr lang="ru-RU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ruc</a:t>
            </a:r>
            <a:r>
              <a:rPr lang="cs-CZ" altLang="de-CZ" sz="2800" i="1" dirty="0">
                <a:latin typeface="Times New Roman" panose="02020603050405020304" pitchFamily="18" charset="0"/>
              </a:rPr>
              <a:t>-e</a:t>
            </a:r>
            <a:r>
              <a:rPr lang="ru-RU" altLang="de-CZ" sz="2800" dirty="0">
                <a:latin typeface="Times New Roman" panose="02020603050405020304" pitchFamily="18" charset="0"/>
              </a:rPr>
              <a:t>)</a:t>
            </a:r>
            <a:r>
              <a:rPr lang="de-CH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женой/женою </a:t>
            </a:r>
            <a:r>
              <a:rPr lang="ru-RU" altLang="de-CZ" sz="2800" dirty="0">
                <a:latin typeface="Times New Roman" panose="02020603050405020304" pitchFamily="18" charset="0"/>
              </a:rPr>
              <a:t>(свободные алломорфы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с</a:t>
            </a:r>
            <a:r>
              <a:rPr lang="ru-RU" altLang="de-CZ" sz="2800" dirty="0">
                <a:latin typeface="Times New Roman" panose="02020603050405020304" pitchFamily="18" charset="0"/>
              </a:rPr>
              <a:t>р. ч. </a:t>
            </a:r>
            <a:r>
              <a:rPr lang="cs-CZ" altLang="de-CZ" sz="2800" i="1" dirty="0">
                <a:latin typeface="Times New Roman" panose="02020603050405020304" pitchFamily="18" charset="0"/>
              </a:rPr>
              <a:t>soudci / soudcové</a:t>
            </a:r>
            <a:r>
              <a:rPr lang="ru-RU" altLang="de-CZ" sz="2800" dirty="0">
                <a:latin typeface="Times New Roman" panose="02020603050405020304" pitchFamily="18" charset="0"/>
              </a:rPr>
              <a:t>) </a:t>
            </a:r>
            <a:r>
              <a:rPr lang="ru-RU" altLang="de-CZ" sz="2800" dirty="0" err="1">
                <a:latin typeface="Times New Roman" panose="02020603050405020304" pitchFamily="18" charset="0"/>
              </a:rPr>
              <a:t>итп</a:t>
            </a:r>
            <a:r>
              <a:rPr lang="ru-RU" altLang="de-CZ" sz="2800" dirty="0">
                <a:latin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Inhaltsplatzhalter 2">
            <a:extLst>
              <a:ext uri="{FF2B5EF4-FFF2-40B4-BE49-F238E27FC236}">
                <a16:creationId xmlns:a16="http://schemas.microsoft.com/office/drawing/2014/main" id="{E86D3CB6-E330-7469-D390-CD015D0B21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23850"/>
            <a:ext cx="9432925" cy="66960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Корень: морфема несущая основное лексическое значение слова: </a:t>
            </a:r>
            <a:r>
              <a:rPr lang="cs-CZ" altLang="de-CZ" sz="2800" i="1" u="sng">
                <a:latin typeface="Times New Roman" panose="02020603050405020304" pitchFamily="18" charset="0"/>
              </a:rPr>
              <a:t>вод</a:t>
            </a:r>
            <a:r>
              <a:rPr lang="cs-CZ" altLang="de-CZ" sz="2800" i="1">
                <a:latin typeface="Times New Roman" panose="02020603050405020304" pitchFamily="18" charset="0"/>
              </a:rPr>
              <a:t>-и-ть, </a:t>
            </a:r>
            <a:r>
              <a:rPr lang="cs-CZ" altLang="de-CZ" sz="2800" i="1" u="sng">
                <a:latin typeface="Times New Roman" panose="02020603050405020304" pitchFamily="18" charset="0"/>
              </a:rPr>
              <a:t>вод</a:t>
            </a:r>
            <a:r>
              <a:rPr lang="cs-CZ" altLang="de-CZ" sz="2800" i="1">
                <a:latin typeface="Times New Roman" panose="02020603050405020304" pitchFamily="18" charset="0"/>
              </a:rPr>
              <a:t>-и-тель-Ø</a:t>
            </a:r>
            <a:r>
              <a:rPr lang="cs-CZ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 i="1">
                <a:latin typeface="Times New Roman" panose="02020603050405020304" pitchFamily="18" charset="0"/>
              </a:rPr>
              <a:t>пере-</a:t>
            </a:r>
            <a:r>
              <a:rPr lang="cs-CZ" altLang="de-CZ" sz="2800" i="1" u="sng">
                <a:latin typeface="Times New Roman" panose="02020603050405020304" pitchFamily="18" charset="0"/>
              </a:rPr>
              <a:t>вод</a:t>
            </a:r>
            <a:r>
              <a:rPr lang="cs-CZ" altLang="de-CZ" sz="2800" i="1">
                <a:latin typeface="Times New Roman" panose="02020603050405020304" pitchFamily="18" charset="0"/>
              </a:rPr>
              <a:t>-чик-Ø, вы-</a:t>
            </a:r>
            <a:r>
              <a:rPr lang="cs-CZ" altLang="de-CZ" sz="2800" i="1" u="sng">
                <a:latin typeface="Times New Roman" panose="02020603050405020304" pitchFamily="18" charset="0"/>
              </a:rPr>
              <a:t>вод</a:t>
            </a:r>
            <a:r>
              <a:rPr lang="cs-CZ" altLang="de-CZ" sz="2800" i="1">
                <a:latin typeface="Times New Roman" panose="02020603050405020304" pitchFamily="18" charset="0"/>
              </a:rPr>
              <a:t>-Ø</a:t>
            </a:r>
            <a:endParaRPr lang="ru-RU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Inhaltsplatzhalter 2">
            <a:extLst>
              <a:ext uri="{FF2B5EF4-FFF2-40B4-BE49-F238E27FC236}">
                <a16:creationId xmlns:a16="http://schemas.microsoft.com/office/drawing/2014/main" id="{D260A616-1BB3-EAC7-D08E-5AA6706F26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23850"/>
            <a:ext cx="9432925" cy="66960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Корень: морфема несущая основное лексическое значение слова: </a:t>
            </a:r>
            <a:r>
              <a:rPr lang="cs-CZ" altLang="de-CZ" sz="2800" i="1" u="sng">
                <a:latin typeface="Times New Roman" panose="02020603050405020304" pitchFamily="18" charset="0"/>
              </a:rPr>
              <a:t>вод</a:t>
            </a:r>
            <a:r>
              <a:rPr lang="cs-CZ" altLang="de-CZ" sz="2800" i="1">
                <a:latin typeface="Times New Roman" panose="02020603050405020304" pitchFamily="18" charset="0"/>
              </a:rPr>
              <a:t>-и-ть, </a:t>
            </a:r>
            <a:r>
              <a:rPr lang="cs-CZ" altLang="de-CZ" sz="2800" i="1" u="sng">
                <a:latin typeface="Times New Roman" panose="02020603050405020304" pitchFamily="18" charset="0"/>
              </a:rPr>
              <a:t>вод</a:t>
            </a:r>
            <a:r>
              <a:rPr lang="cs-CZ" altLang="de-CZ" sz="2800" i="1">
                <a:latin typeface="Times New Roman" panose="02020603050405020304" pitchFamily="18" charset="0"/>
              </a:rPr>
              <a:t>-и-тель-Ø</a:t>
            </a:r>
            <a:r>
              <a:rPr lang="cs-CZ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 i="1">
                <a:latin typeface="Times New Roman" panose="02020603050405020304" pitchFamily="18" charset="0"/>
              </a:rPr>
              <a:t>пере-</a:t>
            </a:r>
            <a:r>
              <a:rPr lang="cs-CZ" altLang="de-CZ" sz="2800" i="1" u="sng">
                <a:latin typeface="Times New Roman" panose="02020603050405020304" pitchFamily="18" charset="0"/>
              </a:rPr>
              <a:t>вод</a:t>
            </a:r>
            <a:r>
              <a:rPr lang="cs-CZ" altLang="de-CZ" sz="2800" i="1">
                <a:latin typeface="Times New Roman" panose="02020603050405020304" pitchFamily="18" charset="0"/>
              </a:rPr>
              <a:t>-чик-Ø, вы-</a:t>
            </a:r>
            <a:r>
              <a:rPr lang="cs-CZ" altLang="de-CZ" sz="2800" i="1" u="sng">
                <a:latin typeface="Times New Roman" panose="02020603050405020304" pitchFamily="18" charset="0"/>
              </a:rPr>
              <a:t>вод</a:t>
            </a:r>
            <a:r>
              <a:rPr lang="cs-CZ" altLang="de-CZ" sz="2800" i="1">
                <a:latin typeface="Times New Roman" panose="02020603050405020304" pitchFamily="18" charset="0"/>
              </a:rPr>
              <a:t>-Ø</a:t>
            </a:r>
            <a:r>
              <a:rPr lang="de-CZ" altLang="de-CZ" sz="2800">
                <a:latin typeface="Times New Roman" panose="02020603050405020304" pitchFamily="18" charset="0"/>
              </a:rPr>
              <a:t> </a:t>
            </a:r>
            <a:endParaRPr lang="ru-RU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Аффиксы: префикс (приставка) </a:t>
            </a:r>
            <a:r>
              <a:rPr lang="ru-RU" altLang="de-CZ" sz="2800" i="1">
                <a:latin typeface="Times New Roman" panose="02020603050405020304" pitchFamily="18" charset="0"/>
              </a:rPr>
              <a:t>(</a:t>
            </a:r>
            <a:r>
              <a:rPr lang="ru-RU" altLang="de-CZ" sz="2800" i="1" u="sng">
                <a:latin typeface="Times New Roman" panose="02020603050405020304" pitchFamily="18" charset="0"/>
              </a:rPr>
              <a:t>под</a:t>
            </a:r>
            <a:r>
              <a:rPr lang="ru-RU" altLang="de-CZ" sz="2800" i="1">
                <a:latin typeface="Times New Roman" panose="02020603050405020304" pitchFamily="18" charset="0"/>
              </a:rPr>
              <a:t>писать, </a:t>
            </a:r>
            <a:r>
              <a:rPr lang="ru-RU" altLang="de-CZ" sz="2800" i="1" u="sng">
                <a:latin typeface="Times New Roman" panose="02020603050405020304" pitchFamily="18" charset="0"/>
              </a:rPr>
              <a:t>по</a:t>
            </a:r>
            <a:r>
              <a:rPr lang="ru-RU" altLang="de-CZ" sz="2800" i="1">
                <a:latin typeface="Times New Roman" panose="02020603050405020304" pitchFamily="18" charset="0"/>
              </a:rPr>
              <a:t>друга)</a:t>
            </a:r>
            <a:r>
              <a:rPr lang="ru-RU" altLang="de-CZ" sz="2800">
                <a:latin typeface="Times New Roman" panose="02020603050405020304" pitchFamily="18" charset="0"/>
              </a:rPr>
              <a:t>, суффикс </a:t>
            </a:r>
            <a:r>
              <a:rPr lang="ru-RU" altLang="de-CZ" sz="2800" i="1">
                <a:latin typeface="Times New Roman" panose="02020603050405020304" pitchFamily="18" charset="0"/>
              </a:rPr>
              <a:t>(учи</a:t>
            </a:r>
            <a:r>
              <a:rPr lang="ru-RU" altLang="de-CZ" sz="2800" i="1" u="sng">
                <a:latin typeface="Times New Roman" panose="02020603050405020304" pitchFamily="18" charset="0"/>
              </a:rPr>
              <a:t>тель</a:t>
            </a:r>
            <a:r>
              <a:rPr lang="ru-RU" altLang="de-CZ" sz="2800" i="1">
                <a:latin typeface="Times New Roman" panose="02020603050405020304" pitchFamily="18" charset="0"/>
              </a:rPr>
              <a:t>, перевод</a:t>
            </a:r>
            <a:r>
              <a:rPr lang="ru-RU" altLang="de-CZ" sz="2800" i="1" u="sng">
                <a:latin typeface="Times New Roman" panose="02020603050405020304" pitchFamily="18" charset="0"/>
              </a:rPr>
              <a:t>чик</a:t>
            </a:r>
            <a:r>
              <a:rPr lang="ru-RU" altLang="de-CZ" sz="2800" i="1">
                <a:latin typeface="Times New Roman" panose="02020603050405020304" pitchFamily="18" charset="0"/>
              </a:rPr>
              <a:t>)</a:t>
            </a:r>
            <a:r>
              <a:rPr lang="ru-RU" altLang="de-CZ" sz="2800">
                <a:latin typeface="Times New Roman" panose="02020603050405020304" pitchFamily="18" charset="0"/>
              </a:rPr>
              <a:t>, интерфикс (</a:t>
            </a:r>
            <a:r>
              <a:rPr lang="cs-CZ" altLang="de-CZ" sz="2800" i="1">
                <a:latin typeface="Times New Roman" panose="02020603050405020304" pitchFamily="18" charset="0"/>
              </a:rPr>
              <a:t>дом</a:t>
            </a:r>
            <a:r>
              <a:rPr lang="cs-CZ" altLang="de-CZ" sz="2800" i="1" u="sng">
                <a:latin typeface="Times New Roman" panose="02020603050405020304" pitchFamily="18" charset="0"/>
              </a:rPr>
              <a:t>о</a:t>
            </a:r>
            <a:r>
              <a:rPr lang="cs-CZ" altLang="de-CZ" sz="2800" i="1">
                <a:latin typeface="Times New Roman" panose="02020603050405020304" pitchFamily="18" charset="0"/>
              </a:rPr>
              <a:t>влад</a:t>
            </a:r>
            <a:r>
              <a:rPr lang="ru-RU" altLang="de-CZ" sz="2800" i="1">
                <a:latin typeface="Times New Roman" panose="02020603050405020304" pitchFamily="18" charset="0"/>
              </a:rPr>
              <a:t>е</a:t>
            </a:r>
            <a:r>
              <a:rPr lang="cs-CZ" altLang="de-CZ" sz="2800" i="1">
                <a:latin typeface="Times New Roman" panose="02020603050405020304" pitchFamily="18" charset="0"/>
              </a:rPr>
              <a:t>лец</a:t>
            </a:r>
            <a:r>
              <a:rPr lang="ru-RU" altLang="de-CZ" sz="2800">
                <a:latin typeface="Times New Roman" panose="02020603050405020304" pitchFamily="18" charset="0"/>
              </a:rPr>
              <a:t>), циркумфикс (</a:t>
            </a:r>
            <a:r>
              <a:rPr lang="ru-RU" altLang="de-CZ" sz="2800" i="1">
                <a:latin typeface="Times New Roman" panose="02020603050405020304" pitchFamily="18" charset="0"/>
              </a:rPr>
              <a:t>поморье</a:t>
            </a:r>
            <a:r>
              <a:rPr lang="ru-RU" altLang="de-CZ" sz="2800">
                <a:latin typeface="Times New Roman" panose="02020603050405020304" pitchFamily="18" charset="0"/>
              </a:rPr>
              <a:t> /</a:t>
            </a:r>
            <a:r>
              <a:rPr lang="de-CH" altLang="de-CZ" sz="2800" u="sng">
                <a:latin typeface="Times New Roman" panose="02020603050405020304" pitchFamily="18" charset="0"/>
              </a:rPr>
              <a:t>po</a:t>
            </a:r>
            <a:r>
              <a:rPr lang="de-CH" altLang="de-CZ" sz="2800">
                <a:latin typeface="Times New Roman" panose="02020603050405020304" pitchFamily="18" charset="0"/>
              </a:rPr>
              <a:t>-mor</a:t>
            </a:r>
            <a:r>
              <a:rPr lang="de-CH" altLang="de-CZ" sz="2800" baseline="-25000">
                <a:latin typeface="Times New Roman" panose="02020603050405020304" pitchFamily="18" charset="0"/>
              </a:rPr>
              <a:t>1</a:t>
            </a:r>
            <a:r>
              <a:rPr lang="de-CH" altLang="de-CZ" sz="2800">
                <a:latin typeface="Times New Roman" panose="02020603050405020304" pitchFamily="18" charset="0"/>
              </a:rPr>
              <a:t>-</a:t>
            </a:r>
            <a:r>
              <a:rPr lang="de-CH" altLang="de-CZ" sz="2800" u="sng">
                <a:latin typeface="Times New Roman" panose="02020603050405020304" pitchFamily="18" charset="0"/>
              </a:rPr>
              <a:t>j</a:t>
            </a:r>
            <a:r>
              <a:rPr lang="de-CH" altLang="de-CZ" sz="2800">
                <a:latin typeface="Times New Roman" panose="02020603050405020304" pitchFamily="18" charset="0"/>
              </a:rPr>
              <a:t>-o</a:t>
            </a:r>
            <a:r>
              <a:rPr lang="ru-RU" altLang="de-CZ" sz="2800">
                <a:latin typeface="Times New Roman" panose="02020603050405020304" pitchFamily="18" charset="0"/>
              </a:rPr>
              <a:t>/</a:t>
            </a:r>
            <a:r>
              <a:rPr lang="de-CH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>
                <a:latin typeface="Times New Roman" panose="02020603050405020304" pitchFamily="18" charset="0"/>
              </a:rPr>
              <a:t>нем. </a:t>
            </a:r>
            <a:r>
              <a:rPr lang="cs-CZ" altLang="de-CZ" sz="2800" i="1" u="sng">
                <a:latin typeface="Times New Roman" panose="02020603050405020304" pitchFamily="18" charset="0"/>
              </a:rPr>
              <a:t>ge</a:t>
            </a:r>
            <a:r>
              <a:rPr lang="cs-CZ" altLang="de-CZ" sz="2800" i="1">
                <a:latin typeface="Times New Roman" panose="02020603050405020304" pitchFamily="18" charset="0"/>
              </a:rPr>
              <a:t>-mach-</a:t>
            </a:r>
            <a:r>
              <a:rPr lang="cs-CZ" altLang="de-CZ" sz="2800" i="1" u="sng">
                <a:latin typeface="Times New Roman" panose="02020603050405020304" pitchFamily="18" charset="0"/>
              </a:rPr>
              <a:t>t</a:t>
            </a:r>
            <a:r>
              <a:rPr lang="ru-RU" altLang="de-CZ" sz="2800">
                <a:latin typeface="Times New Roman" panose="02020603050405020304" pitchFamily="18" charset="0"/>
              </a:rPr>
              <a:t>)</a:t>
            </a:r>
            <a:r>
              <a:rPr lang="cs-CZ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>
                <a:latin typeface="Times New Roman" panose="02020603050405020304" pitchFamily="18" charset="0"/>
              </a:rPr>
              <a:t>постфикс </a:t>
            </a:r>
            <a:r>
              <a:rPr lang="ru-RU" altLang="de-CZ" sz="2800" i="1">
                <a:latin typeface="Times New Roman" panose="02020603050405020304" pitchFamily="18" charset="0"/>
              </a:rPr>
              <a:t>(влюбить</a:t>
            </a:r>
            <a:r>
              <a:rPr lang="ru-RU" altLang="de-CZ" sz="2800" i="1" u="sng">
                <a:latin typeface="Times New Roman" panose="02020603050405020304" pitchFamily="18" charset="0"/>
              </a:rPr>
              <a:t>ся</a:t>
            </a:r>
            <a:r>
              <a:rPr lang="ru-RU" altLang="de-CZ" sz="2800" i="1">
                <a:latin typeface="Times New Roman" panose="02020603050405020304" pitchFamily="18" charset="0"/>
              </a:rPr>
              <a:t>, влюблю</a:t>
            </a:r>
            <a:r>
              <a:rPr lang="ru-RU" altLang="de-CZ" sz="2800" i="1" u="sng">
                <a:latin typeface="Times New Roman" panose="02020603050405020304" pitchFamily="18" charset="0"/>
              </a:rPr>
              <a:t>сь</a:t>
            </a:r>
            <a:r>
              <a:rPr lang="ru-RU" altLang="de-CZ" sz="2800" i="1">
                <a:latin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>
            <a:extLst>
              <a:ext uri="{FF2B5EF4-FFF2-40B4-BE49-F238E27FC236}">
                <a16:creationId xmlns:a16="http://schemas.microsoft.com/office/drawing/2014/main" id="{832E305A-38CD-F67B-13CA-BE4DD00A98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38125"/>
            <a:ext cx="9070975" cy="1387475"/>
          </a:xfrm>
        </p:spPr>
        <p:txBody>
          <a:bodyPr tIns="28080"/>
          <a:lstStyle/>
          <a:p>
            <a:pPr eaLnBrk="1">
              <a:spcAft>
                <a:spcPts val="10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de-CZ" sz="3200">
                <a:latin typeface="Times New Roman" panose="02020603050405020304" pitchFamily="18" charset="0"/>
              </a:rPr>
              <a:t>Введение</a:t>
            </a:r>
            <a:endParaRPr lang="cs-CZ" altLang="de-CZ" sz="3200">
              <a:latin typeface="Times New Roman" panose="02020603050405020304" pitchFamily="18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6222946D-34D8-D1E9-58B9-B2FBC197DD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1800" y="1439863"/>
            <a:ext cx="9359900" cy="5903912"/>
          </a:xfrm>
        </p:spPr>
        <p:txBody>
          <a:bodyPr tIns="24840"/>
          <a:lstStyle/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ru-RU" altLang="de-CZ" sz="2800" dirty="0">
                <a:latin typeface="Times New Roman" panose="02020603050405020304" pitchFamily="18" charset="0"/>
              </a:rPr>
              <a:t>Раньше лекция </a:t>
            </a:r>
            <a:r>
              <a:rPr lang="cs-CZ" altLang="de-CZ" sz="2800" dirty="0">
                <a:latin typeface="Times New Roman" panose="02020603050405020304" pitchFamily="18" charset="0"/>
              </a:rPr>
              <a:t>„Aktuální otázky gramatického systému ruštiny I+II“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ru-RU" altLang="de-CZ" sz="2800" dirty="0">
                <a:latin typeface="Times New Roman" panose="02020603050405020304" pitchFamily="18" charset="0"/>
              </a:rPr>
              <a:t>Новые аккредитации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dirty="0">
                <a:latin typeface="Times New Roman" panose="02020603050405020304" pitchFamily="18" charset="0"/>
              </a:rPr>
              <a:t>требования учебной комиссии 1. более широкая тематика («прагматика»), </a:t>
            </a:r>
            <a:r>
              <a:rPr lang="cs-CZ" altLang="de-CZ" sz="2800" dirty="0">
                <a:latin typeface="Times New Roman" panose="02020603050405020304" pitchFamily="18" charset="0"/>
              </a:rPr>
              <a:t>2. </a:t>
            </a:r>
            <a:r>
              <a:rPr lang="ru-RU" altLang="de-CZ" sz="2800" dirty="0">
                <a:latin typeface="Times New Roman" panose="02020603050405020304" pitchFamily="18" charset="0"/>
              </a:rPr>
              <a:t>лекция «на иностранном языке» (т.е. на английском) 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de-CH" altLang="de-CZ" sz="2800" dirty="0">
                <a:latin typeface="Times New Roman" panose="02020603050405020304" pitchFamily="18" charset="0"/>
              </a:rPr>
              <a:t>=&gt; </a:t>
            </a:r>
            <a:r>
              <a:rPr lang="ru-RU" altLang="de-CZ" sz="2800" dirty="0">
                <a:latin typeface="Times New Roman" panose="02020603050405020304" pitchFamily="18" charset="0"/>
              </a:rPr>
              <a:t>Новая концепция, где грамматика занимает только приблизительно первый семестр, а в течение второго семестра можно заниматься другими уровнями языка кроме грамматики (напр. фонетикой, лексикой, словообразованием, текстом), но и разными подходами к языку, которые не намерены на языковую систему, напр. социолингвистикой или, пожалуй, прагматикой…</a:t>
            </a: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Inhaltsplatzhalter 2">
            <a:extLst>
              <a:ext uri="{FF2B5EF4-FFF2-40B4-BE49-F238E27FC236}">
                <a16:creationId xmlns:a16="http://schemas.microsoft.com/office/drawing/2014/main" id="{72705F8E-A98A-3263-023B-527872608D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23850"/>
            <a:ext cx="9432925" cy="66960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Корень: морфема несущая основное лексическое значение слова: 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вод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-и-ть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вод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-и-тель-Ø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пере-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вод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-чик-Ø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вы-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вод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-Ø</a:t>
            </a:r>
            <a:r>
              <a:rPr lang="de-CZ" altLang="de-CZ" sz="2800" dirty="0">
                <a:latin typeface="Times New Roman" panose="02020603050405020304" pitchFamily="18" charset="0"/>
              </a:rPr>
              <a:t> </a:t>
            </a:r>
            <a:endParaRPr lang="ru-RU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Аффиксы: префикс (приставка) </a:t>
            </a:r>
            <a:r>
              <a:rPr lang="ru-RU" altLang="de-CZ" sz="2800" i="1" dirty="0">
                <a:latin typeface="Times New Roman" panose="02020603050405020304" pitchFamily="18" charset="0"/>
              </a:rPr>
              <a:t>(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под</a:t>
            </a:r>
            <a:r>
              <a:rPr lang="ru-RU" altLang="de-CZ" sz="2800" i="1" dirty="0">
                <a:latin typeface="Times New Roman" panose="02020603050405020304" pitchFamily="18" charset="0"/>
              </a:rPr>
              <a:t>писать,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по</a:t>
            </a:r>
            <a:r>
              <a:rPr lang="ru-RU" altLang="de-CZ" sz="2800" i="1" dirty="0">
                <a:latin typeface="Times New Roman" panose="02020603050405020304" pitchFamily="18" charset="0"/>
              </a:rPr>
              <a:t>друга)</a:t>
            </a:r>
            <a:r>
              <a:rPr lang="ru-RU" altLang="de-CZ" sz="2800" dirty="0">
                <a:latin typeface="Times New Roman" panose="02020603050405020304" pitchFamily="18" charset="0"/>
              </a:rPr>
              <a:t>, суффикс </a:t>
            </a:r>
            <a:r>
              <a:rPr lang="ru-RU" altLang="de-CZ" sz="2800" i="1" dirty="0">
                <a:latin typeface="Times New Roman" panose="02020603050405020304" pitchFamily="18" charset="0"/>
              </a:rPr>
              <a:t>(учи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тель</a:t>
            </a:r>
            <a:r>
              <a:rPr lang="ru-RU" altLang="de-CZ" sz="2800" i="1" dirty="0">
                <a:latin typeface="Times New Roman" panose="02020603050405020304" pitchFamily="18" charset="0"/>
              </a:rPr>
              <a:t>, перевод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чик</a:t>
            </a:r>
            <a:r>
              <a:rPr lang="ru-RU" altLang="de-CZ" sz="2800" i="1" dirty="0">
                <a:latin typeface="Times New Roman" panose="02020603050405020304" pitchFamily="18" charset="0"/>
              </a:rPr>
              <a:t>)</a:t>
            </a:r>
            <a:r>
              <a:rPr lang="ru-RU" altLang="de-CZ" sz="2800" dirty="0">
                <a:latin typeface="Times New Roman" panose="02020603050405020304" pitchFamily="18" charset="0"/>
              </a:rPr>
              <a:t>, интерфикс (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дом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о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влад</a:t>
            </a:r>
            <a:r>
              <a:rPr lang="ru-RU" altLang="de-CZ" sz="2800" i="1" dirty="0">
                <a:latin typeface="Times New Roman" panose="02020603050405020304" pitchFamily="18" charset="0"/>
              </a:rPr>
              <a:t>е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лец</a:t>
            </a:r>
            <a:r>
              <a:rPr lang="ru-RU" altLang="de-CZ" sz="2800" dirty="0">
                <a:latin typeface="Times New Roman" panose="02020603050405020304" pitchFamily="18" charset="0"/>
              </a:rPr>
              <a:t>), </a:t>
            </a:r>
            <a:r>
              <a:rPr lang="ru-RU" altLang="de-CZ" sz="2800" dirty="0" err="1">
                <a:latin typeface="Times New Roman" panose="02020603050405020304" pitchFamily="18" charset="0"/>
              </a:rPr>
              <a:t>циркумфикс</a:t>
            </a:r>
            <a:r>
              <a:rPr lang="ru-RU" altLang="de-CZ" sz="2800" dirty="0">
                <a:latin typeface="Times New Roman" panose="02020603050405020304" pitchFamily="18" charset="0"/>
              </a:rPr>
              <a:t> (</a:t>
            </a:r>
            <a:r>
              <a:rPr lang="ru-RU" altLang="de-CZ" sz="2800" i="1" dirty="0">
                <a:latin typeface="Times New Roman" panose="02020603050405020304" pitchFamily="18" charset="0"/>
              </a:rPr>
              <a:t>поморье</a:t>
            </a:r>
            <a:r>
              <a:rPr lang="ru-RU" altLang="de-CZ" sz="2800" dirty="0">
                <a:latin typeface="Times New Roman" panose="02020603050405020304" pitchFamily="18" charset="0"/>
              </a:rPr>
              <a:t> /</a:t>
            </a:r>
            <a:r>
              <a:rPr lang="de-CH" altLang="de-CZ" sz="2800" u="sng" dirty="0">
                <a:latin typeface="Times New Roman" panose="02020603050405020304" pitchFamily="18" charset="0"/>
              </a:rPr>
              <a:t>po</a:t>
            </a:r>
            <a:r>
              <a:rPr lang="de-CH" altLang="de-CZ" sz="2800" dirty="0">
                <a:latin typeface="Times New Roman" panose="02020603050405020304" pitchFamily="18" charset="0"/>
              </a:rPr>
              <a:t>-mor</a:t>
            </a:r>
            <a:r>
              <a:rPr lang="de-CH" altLang="de-CZ" sz="2800" baseline="-25000" dirty="0">
                <a:latin typeface="Times New Roman" panose="02020603050405020304" pitchFamily="18" charset="0"/>
              </a:rPr>
              <a:t>1</a:t>
            </a:r>
            <a:r>
              <a:rPr lang="de-CH" altLang="de-CZ" sz="2800" dirty="0">
                <a:latin typeface="Times New Roman" panose="02020603050405020304" pitchFamily="18" charset="0"/>
              </a:rPr>
              <a:t>-</a:t>
            </a:r>
            <a:r>
              <a:rPr lang="de-CH" altLang="de-CZ" sz="2800" u="sng" dirty="0">
                <a:latin typeface="Times New Roman" panose="02020603050405020304" pitchFamily="18" charset="0"/>
              </a:rPr>
              <a:t>j</a:t>
            </a:r>
            <a:r>
              <a:rPr lang="de-CH" altLang="de-CZ" sz="2800" dirty="0">
                <a:latin typeface="Times New Roman" panose="02020603050405020304" pitchFamily="18" charset="0"/>
              </a:rPr>
              <a:t>-o</a:t>
            </a:r>
            <a:r>
              <a:rPr lang="ru-RU" altLang="de-CZ" sz="2800" dirty="0">
                <a:latin typeface="Times New Roman" panose="02020603050405020304" pitchFamily="18" charset="0"/>
              </a:rPr>
              <a:t>/</a:t>
            </a:r>
            <a:r>
              <a:rPr lang="de-CH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dirty="0">
                <a:latin typeface="Times New Roman" panose="02020603050405020304" pitchFamily="18" charset="0"/>
              </a:rPr>
              <a:t>нем. 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ge</a:t>
            </a:r>
            <a:r>
              <a:rPr lang="cs-CZ" altLang="de-CZ" sz="2800" i="1" dirty="0">
                <a:latin typeface="Times New Roman" panose="02020603050405020304" pitchFamily="18" charset="0"/>
              </a:rPr>
              <a:t>-mach-</a:t>
            </a:r>
            <a:r>
              <a:rPr lang="cs-CZ" altLang="de-CZ" sz="2800" i="1" u="sng" dirty="0">
                <a:latin typeface="Times New Roman" panose="02020603050405020304" pitchFamily="18" charset="0"/>
              </a:rPr>
              <a:t>t</a:t>
            </a:r>
            <a:r>
              <a:rPr lang="ru-RU" altLang="de-CZ" sz="2800" dirty="0">
                <a:latin typeface="Times New Roman" panose="02020603050405020304" pitchFamily="18" charset="0"/>
              </a:rPr>
              <a:t>)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dirty="0">
                <a:latin typeface="Times New Roman" panose="02020603050405020304" pitchFamily="18" charset="0"/>
              </a:rPr>
              <a:t>постфикс </a:t>
            </a:r>
            <a:r>
              <a:rPr lang="ru-RU" altLang="de-CZ" sz="2800" i="1" dirty="0">
                <a:latin typeface="Times New Roman" panose="02020603050405020304" pitchFamily="18" charset="0"/>
              </a:rPr>
              <a:t>(влюбить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ся</a:t>
            </a:r>
            <a:r>
              <a:rPr lang="ru-RU" altLang="de-CZ" sz="2800" i="1" dirty="0">
                <a:latin typeface="Times New Roman" panose="02020603050405020304" pitchFamily="18" charset="0"/>
              </a:rPr>
              <a:t>, влюблю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сь</a:t>
            </a:r>
            <a:r>
              <a:rPr lang="ru-RU" altLang="de-CZ" sz="2800" i="1" dirty="0">
                <a:latin typeface="Times New Roman" panose="02020603050405020304" pitchFamily="18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Основа: часть слова без окончания и формообразующего суффикса </a:t>
            </a:r>
            <a:r>
              <a:rPr lang="ru-RU" altLang="de-CZ" sz="2800" i="1" dirty="0">
                <a:latin typeface="Times New Roman" panose="02020603050405020304" pitchFamily="18" charset="0"/>
              </a:rPr>
              <a:t>(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чита</a:t>
            </a:r>
            <a:r>
              <a:rPr lang="ru-RU" altLang="de-CZ" sz="2800" i="1" dirty="0">
                <a:latin typeface="Times New Roman" panose="02020603050405020304" pitchFamily="18" charset="0"/>
              </a:rPr>
              <a:t>-л-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2800" i="1" dirty="0">
                <a:latin typeface="Times New Roman" panose="02020603050405020304" pitchFamily="18" charset="0"/>
              </a:rPr>
              <a:t>)</a:t>
            </a:r>
            <a:r>
              <a:rPr lang="ru-RU" altLang="de-CZ" sz="2800" dirty="0">
                <a:latin typeface="Times New Roman" panose="02020603050405020304" pitchFamily="18" charset="0"/>
              </a:rPr>
              <a:t>, может содержать только корень или несколько морфем (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без-дом-н</a:t>
            </a:r>
            <a:r>
              <a:rPr lang="ru-RU" altLang="de-CZ" sz="2800" dirty="0">
                <a:latin typeface="Times New Roman" panose="02020603050405020304" pitchFamily="18" charset="0"/>
              </a:rPr>
              <a:t>-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ый</a:t>
            </a:r>
            <a:r>
              <a:rPr lang="ru-RU" altLang="de-CZ" sz="2800" dirty="0">
                <a:latin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Inhaltsplatzhalter 2">
            <a:extLst>
              <a:ext uri="{FF2B5EF4-FFF2-40B4-BE49-F238E27FC236}">
                <a16:creationId xmlns:a16="http://schemas.microsoft.com/office/drawing/2014/main" id="{EE262252-153E-4174-ED08-5F69E2C552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23850"/>
            <a:ext cx="9432925" cy="66960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Корень: морфема несущая основное лексическое значение слова: 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вод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-и-ть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вод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-и-тель-Ø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пере-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вод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-чик-Ø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вы-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вод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-Ø</a:t>
            </a:r>
            <a:r>
              <a:rPr lang="de-CZ" altLang="de-CZ" sz="2800" dirty="0">
                <a:latin typeface="Times New Roman" panose="02020603050405020304" pitchFamily="18" charset="0"/>
              </a:rPr>
              <a:t> </a:t>
            </a:r>
            <a:endParaRPr lang="ru-RU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Аффиксы: префикс (приставка) </a:t>
            </a:r>
            <a:r>
              <a:rPr lang="ru-RU" altLang="de-CZ" sz="2800" i="1" dirty="0">
                <a:latin typeface="Times New Roman" panose="02020603050405020304" pitchFamily="18" charset="0"/>
              </a:rPr>
              <a:t>(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под</a:t>
            </a:r>
            <a:r>
              <a:rPr lang="ru-RU" altLang="de-CZ" sz="2800" i="1" dirty="0">
                <a:latin typeface="Times New Roman" panose="02020603050405020304" pitchFamily="18" charset="0"/>
              </a:rPr>
              <a:t>писать,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по</a:t>
            </a:r>
            <a:r>
              <a:rPr lang="ru-RU" altLang="de-CZ" sz="2800" i="1" dirty="0">
                <a:latin typeface="Times New Roman" panose="02020603050405020304" pitchFamily="18" charset="0"/>
              </a:rPr>
              <a:t>друга)</a:t>
            </a:r>
            <a:r>
              <a:rPr lang="ru-RU" altLang="de-CZ" sz="2800" dirty="0">
                <a:latin typeface="Times New Roman" panose="02020603050405020304" pitchFamily="18" charset="0"/>
              </a:rPr>
              <a:t>, суффикс </a:t>
            </a:r>
            <a:r>
              <a:rPr lang="ru-RU" altLang="de-CZ" sz="2800" i="1" dirty="0">
                <a:latin typeface="Times New Roman" panose="02020603050405020304" pitchFamily="18" charset="0"/>
              </a:rPr>
              <a:t>(учи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тель</a:t>
            </a:r>
            <a:r>
              <a:rPr lang="ru-RU" altLang="de-CZ" sz="2800" i="1" dirty="0">
                <a:latin typeface="Times New Roman" panose="02020603050405020304" pitchFamily="18" charset="0"/>
              </a:rPr>
              <a:t>, перевод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чик</a:t>
            </a:r>
            <a:r>
              <a:rPr lang="ru-RU" altLang="de-CZ" sz="2800" i="1" dirty="0">
                <a:latin typeface="Times New Roman" panose="02020603050405020304" pitchFamily="18" charset="0"/>
              </a:rPr>
              <a:t>)</a:t>
            </a:r>
            <a:r>
              <a:rPr lang="ru-RU" altLang="de-CZ" sz="2800" dirty="0">
                <a:latin typeface="Times New Roman" panose="02020603050405020304" pitchFamily="18" charset="0"/>
              </a:rPr>
              <a:t>, интерфикс (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дом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о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влад</a:t>
            </a:r>
            <a:r>
              <a:rPr lang="ru-RU" altLang="de-CZ" sz="2800" i="1" dirty="0">
                <a:latin typeface="Times New Roman" panose="02020603050405020304" pitchFamily="18" charset="0"/>
              </a:rPr>
              <a:t>е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лец</a:t>
            </a:r>
            <a:r>
              <a:rPr lang="ru-RU" altLang="de-CZ" sz="2800" dirty="0">
                <a:latin typeface="Times New Roman" panose="02020603050405020304" pitchFamily="18" charset="0"/>
              </a:rPr>
              <a:t>), </a:t>
            </a:r>
            <a:r>
              <a:rPr lang="ru-RU" altLang="de-CZ" sz="2800" dirty="0" err="1">
                <a:latin typeface="Times New Roman" panose="02020603050405020304" pitchFamily="18" charset="0"/>
              </a:rPr>
              <a:t>циркумфикс</a:t>
            </a:r>
            <a:r>
              <a:rPr lang="ru-RU" altLang="de-CZ" sz="2800" dirty="0">
                <a:latin typeface="Times New Roman" panose="02020603050405020304" pitchFamily="18" charset="0"/>
              </a:rPr>
              <a:t> (</a:t>
            </a:r>
            <a:r>
              <a:rPr lang="ru-RU" altLang="de-CZ" sz="2800" i="1" dirty="0">
                <a:latin typeface="Times New Roman" panose="02020603050405020304" pitchFamily="18" charset="0"/>
              </a:rPr>
              <a:t>поморье</a:t>
            </a:r>
            <a:r>
              <a:rPr lang="ru-RU" altLang="de-CZ" sz="2800" dirty="0">
                <a:latin typeface="Times New Roman" panose="02020603050405020304" pitchFamily="18" charset="0"/>
              </a:rPr>
              <a:t> /</a:t>
            </a:r>
            <a:r>
              <a:rPr lang="de-CH" altLang="de-CZ" sz="2800" u="sng" dirty="0">
                <a:latin typeface="Times New Roman" panose="02020603050405020304" pitchFamily="18" charset="0"/>
              </a:rPr>
              <a:t>po</a:t>
            </a:r>
            <a:r>
              <a:rPr lang="de-CH" altLang="de-CZ" sz="2800" dirty="0">
                <a:latin typeface="Times New Roman" panose="02020603050405020304" pitchFamily="18" charset="0"/>
              </a:rPr>
              <a:t>-mor</a:t>
            </a:r>
            <a:r>
              <a:rPr lang="de-CH" altLang="de-CZ" sz="2800" baseline="-25000" dirty="0">
                <a:latin typeface="Times New Roman" panose="02020603050405020304" pitchFamily="18" charset="0"/>
              </a:rPr>
              <a:t>1</a:t>
            </a:r>
            <a:r>
              <a:rPr lang="de-CH" altLang="de-CZ" sz="2800" dirty="0">
                <a:latin typeface="Times New Roman" panose="02020603050405020304" pitchFamily="18" charset="0"/>
              </a:rPr>
              <a:t>-</a:t>
            </a:r>
            <a:r>
              <a:rPr lang="de-CH" altLang="de-CZ" sz="2800" u="sng" dirty="0">
                <a:latin typeface="Times New Roman" panose="02020603050405020304" pitchFamily="18" charset="0"/>
              </a:rPr>
              <a:t>j</a:t>
            </a:r>
            <a:r>
              <a:rPr lang="de-CH" altLang="de-CZ" sz="2800" dirty="0">
                <a:latin typeface="Times New Roman" panose="02020603050405020304" pitchFamily="18" charset="0"/>
              </a:rPr>
              <a:t>-o</a:t>
            </a:r>
            <a:r>
              <a:rPr lang="ru-RU" altLang="de-CZ" sz="2800" dirty="0">
                <a:latin typeface="Times New Roman" panose="02020603050405020304" pitchFamily="18" charset="0"/>
              </a:rPr>
              <a:t>/</a:t>
            </a:r>
            <a:r>
              <a:rPr lang="de-CH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dirty="0">
                <a:latin typeface="Times New Roman" panose="02020603050405020304" pitchFamily="18" charset="0"/>
              </a:rPr>
              <a:t>нем. 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ge</a:t>
            </a:r>
            <a:r>
              <a:rPr lang="cs-CZ" altLang="de-CZ" sz="2800" i="1" dirty="0">
                <a:latin typeface="Times New Roman" panose="02020603050405020304" pitchFamily="18" charset="0"/>
              </a:rPr>
              <a:t>-mach-</a:t>
            </a:r>
            <a:r>
              <a:rPr lang="cs-CZ" altLang="de-CZ" sz="2800" i="1" u="sng" dirty="0">
                <a:latin typeface="Times New Roman" panose="02020603050405020304" pitchFamily="18" charset="0"/>
              </a:rPr>
              <a:t>t</a:t>
            </a:r>
            <a:r>
              <a:rPr lang="ru-RU" altLang="de-CZ" sz="2800" dirty="0">
                <a:latin typeface="Times New Roman" panose="02020603050405020304" pitchFamily="18" charset="0"/>
              </a:rPr>
              <a:t>)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dirty="0">
                <a:latin typeface="Times New Roman" panose="02020603050405020304" pitchFamily="18" charset="0"/>
              </a:rPr>
              <a:t>постфикс </a:t>
            </a:r>
            <a:r>
              <a:rPr lang="ru-RU" altLang="de-CZ" sz="2800" i="1" dirty="0">
                <a:latin typeface="Times New Roman" panose="02020603050405020304" pitchFamily="18" charset="0"/>
              </a:rPr>
              <a:t>(влюбить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ся</a:t>
            </a:r>
            <a:r>
              <a:rPr lang="ru-RU" altLang="de-CZ" sz="2800" i="1" dirty="0">
                <a:latin typeface="Times New Roman" panose="02020603050405020304" pitchFamily="18" charset="0"/>
              </a:rPr>
              <a:t>, влюблю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сь</a:t>
            </a:r>
            <a:r>
              <a:rPr lang="ru-RU" altLang="de-CZ" sz="2800" i="1" dirty="0">
                <a:latin typeface="Times New Roman" panose="02020603050405020304" pitchFamily="18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Основа: часть слова без окончания и формообразующего суффикса </a:t>
            </a:r>
            <a:r>
              <a:rPr lang="ru-RU" altLang="de-CZ" sz="2800" i="1" dirty="0">
                <a:latin typeface="Times New Roman" panose="02020603050405020304" pitchFamily="18" charset="0"/>
              </a:rPr>
              <a:t>(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чита</a:t>
            </a:r>
            <a:r>
              <a:rPr lang="ru-RU" altLang="de-CZ" sz="2800" i="1" dirty="0">
                <a:latin typeface="Times New Roman" panose="02020603050405020304" pitchFamily="18" charset="0"/>
              </a:rPr>
              <a:t>-л-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2800" i="1" dirty="0">
                <a:latin typeface="Times New Roman" panose="02020603050405020304" pitchFamily="18" charset="0"/>
              </a:rPr>
              <a:t>)</a:t>
            </a:r>
            <a:r>
              <a:rPr lang="ru-RU" altLang="de-CZ" sz="2800" dirty="0">
                <a:latin typeface="Times New Roman" panose="02020603050405020304" pitchFamily="18" charset="0"/>
              </a:rPr>
              <a:t>, может содержать только корень или несколько морфем (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без-дом-н</a:t>
            </a:r>
            <a:r>
              <a:rPr lang="ru-RU" altLang="de-CZ" sz="2800" dirty="0">
                <a:latin typeface="Times New Roman" panose="02020603050405020304" pitchFamily="18" charset="0"/>
              </a:rPr>
              <a:t>-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ый</a:t>
            </a:r>
            <a:r>
              <a:rPr lang="ru-RU" altLang="de-CZ" sz="2800" dirty="0">
                <a:latin typeface="Times New Roman" panose="02020603050405020304" pitchFamily="18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Чередование (альтернация): замена одного звука другим (</a:t>
            </a:r>
            <a:r>
              <a:rPr lang="ru-RU" altLang="de-CZ" sz="2800">
                <a:latin typeface="Times New Roman" panose="02020603050405020304" pitchFamily="18" charset="0"/>
              </a:rPr>
              <a:t>одной фонемы </a:t>
            </a:r>
            <a:r>
              <a:rPr lang="ru-RU" altLang="de-CZ" sz="2800" dirty="0">
                <a:latin typeface="Times New Roman" panose="02020603050405020304" pitchFamily="18" charset="0"/>
              </a:rPr>
              <a:t>другой) в одной и той же морфеме при образовании и изменении слов, </a:t>
            </a:r>
            <a:r>
              <a:rPr lang="de-CZ" altLang="de-CZ" sz="2800" dirty="0">
                <a:latin typeface="Times New Roman" panose="02020603050405020304" pitchFamily="18" charset="0"/>
              </a:rPr>
              <a:t>выделяются два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Z" altLang="de-CZ" sz="2800" dirty="0">
                <a:latin typeface="Times New Roman" panose="02020603050405020304" pitchFamily="18" charset="0"/>
              </a:rPr>
              <a:t>типа: </a:t>
            </a:r>
            <a:r>
              <a:rPr lang="de-CZ" altLang="de-CZ" sz="2800" i="1" dirty="0">
                <a:latin typeface="Times New Roman" panose="02020603050405020304" pitchFamily="18" charset="0"/>
              </a:rPr>
              <a:t>фонетические</a:t>
            </a:r>
            <a:r>
              <a:rPr lang="de-CZ" altLang="de-CZ" sz="2800" dirty="0">
                <a:latin typeface="Times New Roman" panose="02020603050405020304" pitchFamily="18" charset="0"/>
              </a:rPr>
              <a:t> (называемые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Z" altLang="de-CZ" sz="2800" dirty="0">
                <a:latin typeface="Times New Roman" panose="02020603050405020304" pitchFamily="18" charset="0"/>
              </a:rPr>
              <a:t>также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Z" altLang="de-CZ" sz="2800" i="1" dirty="0">
                <a:latin typeface="Times New Roman" panose="02020603050405020304" pitchFamily="18" charset="0"/>
              </a:rPr>
              <a:t>автомати</a:t>
            </a:r>
            <a:r>
              <a:rPr lang="ru-RU" altLang="de-CZ" sz="2800" i="1" dirty="0">
                <a:latin typeface="Times New Roman" panose="02020603050405020304" pitchFamily="18" charset="0"/>
              </a:rPr>
              <a:t>-</a:t>
            </a:r>
            <a:r>
              <a:rPr lang="de-CZ" altLang="de-CZ" sz="2800" i="1" dirty="0">
                <a:latin typeface="Times New Roman" panose="02020603050405020304" pitchFamily="18" charset="0"/>
              </a:rPr>
              <a:t>ческими альтернациями</a:t>
            </a:r>
            <a:r>
              <a:rPr lang="de-CZ" altLang="de-CZ" sz="2800" dirty="0">
                <a:latin typeface="Times New Roman" panose="02020603050405020304" pitchFamily="18" charset="0"/>
              </a:rPr>
              <a:t>)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Z" altLang="de-CZ" sz="2800" dirty="0">
                <a:latin typeface="Times New Roman" panose="02020603050405020304" pitchFamily="18" charset="0"/>
              </a:rPr>
              <a:t>и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Z" altLang="de-CZ" sz="2800" i="1" dirty="0">
                <a:latin typeface="Times New Roman" panose="02020603050405020304" pitchFamily="18" charset="0"/>
              </a:rPr>
              <a:t>нефонетические</a:t>
            </a:r>
            <a:r>
              <a:rPr lang="ru-RU" altLang="de-CZ" sz="2800" i="1" dirty="0">
                <a:latin typeface="Times New Roman" panose="02020603050405020304" pitchFamily="18" charset="0"/>
              </a:rPr>
              <a:t> </a:t>
            </a:r>
            <a:r>
              <a:rPr lang="de-CZ" altLang="de-CZ" sz="2800" dirty="0">
                <a:latin typeface="Times New Roman" panose="02020603050405020304" pitchFamily="18" charset="0"/>
              </a:rPr>
              <a:t>(традиционные, исторические)</a:t>
            </a:r>
            <a:r>
              <a:rPr lang="ru-RU" altLang="de-CZ" sz="2800" dirty="0">
                <a:latin typeface="Times New Roman" panose="02020603050405020304" pitchFamily="18" charset="0"/>
              </a:rPr>
              <a:t>:</a:t>
            </a:r>
            <a:endParaRPr lang="de-CZ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A9CF5B-E762-F0B7-E04F-E5B072EB2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784" y="323453"/>
            <a:ext cx="9433048" cy="669674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[v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ʌ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ˈ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da]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ˈ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вóды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ˈ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vod</a:t>
            </a:r>
            <a:r>
              <a:rPr lang="de-CZ" sz="28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ɪ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воде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[v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ʌ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ˈ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ʲe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(чередования на основе продуктивных фонетических процессов)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ать – пи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– пи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ешь, ви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– ви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ишь – ви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ит, не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– не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ёшь – не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ёт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(разное поведение можно понять только исторически, с точки зрения диахронии)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BF4FCA-2AC2-299D-B514-FA599AE0C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784" y="323453"/>
            <a:ext cx="9433048" cy="669674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[v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ʌ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ˈ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da]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ˈ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вóды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ˈ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vod</a:t>
            </a:r>
            <a:r>
              <a:rPr lang="de-CZ" sz="28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ɪ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воде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[v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ʌ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ˈ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ʲe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(чередования на основе продуктивных фонетических процессов)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ать – пи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– пи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ешь, ви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– ви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ишь – ви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ит, не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– не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ёшь – не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ёт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(разное поведение можно понять только исторически, с точки зрения диахронии)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супплетивизм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(разные корни в одной лексеме):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– люди, хорошо – лучше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0290FC-6CE9-816C-CB00-C4AA2AAF2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784" y="467469"/>
            <a:ext cx="9433048" cy="669674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[v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ʌ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ˈ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da]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ˈ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вóды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ˈ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vod</a:t>
            </a:r>
            <a:r>
              <a:rPr lang="de-CZ" sz="28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ɪ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воде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[v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ʌ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ˈ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ʲe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(чередования на основе продуктивных фонетических процессов)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ать – пи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– пи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ешь, ви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– ви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ишь – ви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ит, не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– не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ёшь – не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ёт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(разное поведение можно понять только исторически, с точки зрения диахронии)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супплетивизм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(разные корни в одной лексеме):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– люди, хорошо – лучше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Ср. материал из введения в морфологию (1. курс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бакк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программы, на чешском языке)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16315E98-BE19-32A6-7654-0A143D58FDD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15900" y="360363"/>
            <a:ext cx="9431338" cy="6624637"/>
          </a:xfrm>
        </p:spPr>
        <p:txBody>
          <a:bodyPr tIns="24840" anchor="t"/>
          <a:lstStyle/>
          <a:p>
            <a:pPr marL="466725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Английский метаязык в лекции посвящённой русскому языку в учебной программе </a:t>
            </a:r>
            <a:r>
              <a:rPr lang="cs-CZ" altLang="de-CZ" sz="2800" dirty="0">
                <a:latin typeface="Times New Roman" panose="02020603050405020304" pitchFamily="18" charset="0"/>
              </a:rPr>
              <a:t>RJL </a:t>
            </a:r>
            <a:r>
              <a:rPr lang="ru-RU" altLang="de-CZ" sz="2800" dirty="0">
                <a:latin typeface="Times New Roman" panose="02020603050405020304" pitchFamily="18" charset="0"/>
              </a:rPr>
              <a:t>с носителями русского, чешского и других славянских языков от носителя немецкого языка мне показался… идеей не очень счастливой…</a:t>
            </a:r>
          </a:p>
          <a:p>
            <a:pPr marL="466725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de-CH" altLang="de-CZ" sz="2800" dirty="0">
                <a:latin typeface="Times New Roman" panose="02020603050405020304" pitchFamily="18" charset="0"/>
              </a:rPr>
              <a:t>=&gt; </a:t>
            </a:r>
            <a:r>
              <a:rPr lang="ru-RU" altLang="de-CZ" sz="2800" dirty="0">
                <a:latin typeface="Times New Roman" panose="02020603050405020304" pitchFamily="18" charset="0"/>
              </a:rPr>
              <a:t>Мы решили с тогдашним директором </a:t>
            </a:r>
            <a:r>
              <a:rPr lang="ru-RU" altLang="de-CZ" sz="2800" dirty="0" err="1">
                <a:latin typeface="Times New Roman" panose="02020603050405020304" pitchFamily="18" charset="0"/>
              </a:rPr>
              <a:t>Ú</a:t>
            </a:r>
            <a:r>
              <a:rPr lang="cs-CZ" altLang="de-CZ" sz="2800" dirty="0">
                <a:latin typeface="Times New Roman" panose="02020603050405020304" pitchFamily="18" charset="0"/>
              </a:rPr>
              <a:t>VES, </a:t>
            </a:r>
            <a:r>
              <a:rPr lang="ru-RU" altLang="de-CZ" sz="2800" dirty="0">
                <a:latin typeface="Times New Roman" panose="02020603050405020304" pitchFamily="18" charset="0"/>
              </a:rPr>
              <a:t>что иностранным языком может для нас быть и русский язык…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E8221873-C200-7C9E-5670-02815EF1FEE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60363" y="215900"/>
            <a:ext cx="9431337" cy="7199313"/>
          </a:xfrm>
        </p:spPr>
        <p:txBody>
          <a:bodyPr tIns="24840" anchor="t"/>
          <a:lstStyle/>
          <a:p>
            <a:pPr marL="571500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425450" algn="l"/>
                <a:tab pos="530225" algn="l"/>
                <a:tab pos="979488" algn="l"/>
                <a:tab pos="1428750" algn="l"/>
                <a:tab pos="1878013" algn="l"/>
                <a:tab pos="2327275" algn="l"/>
                <a:tab pos="2776538" algn="l"/>
                <a:tab pos="3225800" algn="l"/>
                <a:tab pos="3675063" algn="l"/>
                <a:tab pos="4124325" algn="l"/>
                <a:tab pos="4573588" algn="l"/>
                <a:tab pos="5022850" algn="l"/>
                <a:tab pos="5472113" algn="l"/>
                <a:tab pos="5921375" algn="l"/>
                <a:tab pos="6370638" algn="l"/>
                <a:tab pos="6819900" algn="l"/>
                <a:tab pos="7269163" algn="l"/>
                <a:tab pos="7718425" algn="l"/>
                <a:tab pos="8167688" algn="l"/>
                <a:tab pos="8616950" algn="l"/>
                <a:tab pos="9066213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Программа:</a:t>
            </a:r>
          </a:p>
          <a:p>
            <a:pPr marL="571500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425450" algn="l"/>
                <a:tab pos="530225" algn="l"/>
                <a:tab pos="979488" algn="l"/>
                <a:tab pos="1428750" algn="l"/>
                <a:tab pos="1878013" algn="l"/>
                <a:tab pos="2327275" algn="l"/>
                <a:tab pos="2776538" algn="l"/>
                <a:tab pos="3225800" algn="l"/>
                <a:tab pos="3675063" algn="l"/>
                <a:tab pos="4124325" algn="l"/>
                <a:tab pos="4573588" algn="l"/>
                <a:tab pos="5022850" algn="l"/>
                <a:tab pos="5472113" algn="l"/>
                <a:tab pos="5921375" algn="l"/>
                <a:tab pos="6370638" algn="l"/>
                <a:tab pos="6819900" algn="l"/>
                <a:tab pos="7269163" algn="l"/>
                <a:tab pos="7718425" algn="l"/>
                <a:tab pos="8167688" algn="l"/>
                <a:tab pos="8616950" algn="l"/>
                <a:tab pos="9066213" algn="l"/>
                <a:tab pos="9410700" algn="l"/>
              </a:tabLst>
              <a:defRPr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571500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425450" algn="l"/>
                <a:tab pos="530225" algn="l"/>
                <a:tab pos="979488" algn="l"/>
                <a:tab pos="1428750" algn="l"/>
                <a:tab pos="1878013" algn="l"/>
                <a:tab pos="2327275" algn="l"/>
                <a:tab pos="2776538" algn="l"/>
                <a:tab pos="3225800" algn="l"/>
                <a:tab pos="3675063" algn="l"/>
                <a:tab pos="4124325" algn="l"/>
                <a:tab pos="4573588" algn="l"/>
                <a:tab pos="5022850" algn="l"/>
                <a:tab pos="5472113" algn="l"/>
                <a:tab pos="5921375" algn="l"/>
                <a:tab pos="6370638" algn="l"/>
                <a:tab pos="6819900" algn="l"/>
                <a:tab pos="7269163" algn="l"/>
                <a:tab pos="7718425" algn="l"/>
                <a:tab pos="8167688" algn="l"/>
                <a:tab pos="8616950" algn="l"/>
                <a:tab pos="9066213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Выбор грамматических тем, рассчитан на классических 13 уроков пражского семестра, хотя в этом году зимний семестр на неделю короче</a:t>
            </a:r>
            <a:endParaRPr lang="de-CH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5970BE30-674F-9E99-0075-88344010D7D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60363" y="215900"/>
            <a:ext cx="9431337" cy="7199313"/>
          </a:xfrm>
        </p:spPr>
        <p:txBody>
          <a:bodyPr tIns="24840" anchor="t"/>
          <a:lstStyle/>
          <a:p>
            <a:pPr marL="571500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425450" algn="l"/>
                <a:tab pos="530225" algn="l"/>
                <a:tab pos="979488" algn="l"/>
                <a:tab pos="1428750" algn="l"/>
                <a:tab pos="1878013" algn="l"/>
                <a:tab pos="2327275" algn="l"/>
                <a:tab pos="2776538" algn="l"/>
                <a:tab pos="3225800" algn="l"/>
                <a:tab pos="3675063" algn="l"/>
                <a:tab pos="4124325" algn="l"/>
                <a:tab pos="4573588" algn="l"/>
                <a:tab pos="5022850" algn="l"/>
                <a:tab pos="5472113" algn="l"/>
                <a:tab pos="5921375" algn="l"/>
                <a:tab pos="6370638" algn="l"/>
                <a:tab pos="6819900" algn="l"/>
                <a:tab pos="7269163" algn="l"/>
                <a:tab pos="7718425" algn="l"/>
                <a:tab pos="8167688" algn="l"/>
                <a:tab pos="8616950" algn="l"/>
                <a:tab pos="9066213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Программа:</a:t>
            </a:r>
          </a:p>
          <a:p>
            <a:pPr marL="571500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425450" algn="l"/>
                <a:tab pos="530225" algn="l"/>
                <a:tab pos="979488" algn="l"/>
                <a:tab pos="1428750" algn="l"/>
                <a:tab pos="1878013" algn="l"/>
                <a:tab pos="2327275" algn="l"/>
                <a:tab pos="2776538" algn="l"/>
                <a:tab pos="3225800" algn="l"/>
                <a:tab pos="3675063" algn="l"/>
                <a:tab pos="4124325" algn="l"/>
                <a:tab pos="4573588" algn="l"/>
                <a:tab pos="5022850" algn="l"/>
                <a:tab pos="5472113" algn="l"/>
                <a:tab pos="5921375" algn="l"/>
                <a:tab pos="6370638" algn="l"/>
                <a:tab pos="6819900" algn="l"/>
                <a:tab pos="7269163" algn="l"/>
                <a:tab pos="7718425" algn="l"/>
                <a:tab pos="8167688" algn="l"/>
                <a:tab pos="8616950" algn="l"/>
                <a:tab pos="9066213" algn="l"/>
                <a:tab pos="9410700" algn="l"/>
              </a:tabLst>
              <a:defRPr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571500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425450" algn="l"/>
                <a:tab pos="530225" algn="l"/>
                <a:tab pos="979488" algn="l"/>
                <a:tab pos="1428750" algn="l"/>
                <a:tab pos="1878013" algn="l"/>
                <a:tab pos="2327275" algn="l"/>
                <a:tab pos="2776538" algn="l"/>
                <a:tab pos="3225800" algn="l"/>
                <a:tab pos="3675063" algn="l"/>
                <a:tab pos="4124325" algn="l"/>
                <a:tab pos="4573588" algn="l"/>
                <a:tab pos="5022850" algn="l"/>
                <a:tab pos="5472113" algn="l"/>
                <a:tab pos="5921375" algn="l"/>
                <a:tab pos="6370638" algn="l"/>
                <a:tab pos="6819900" algn="l"/>
                <a:tab pos="7269163" algn="l"/>
                <a:tab pos="7718425" algn="l"/>
                <a:tab pos="8167688" algn="l"/>
                <a:tab pos="8616950" algn="l"/>
                <a:tab pos="9066213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Выбор грамматических тем, рассчитан на классических 13 уроков пражского семестра, хотя в этом году зимний семестр на неделю короче</a:t>
            </a:r>
          </a:p>
          <a:p>
            <a:pPr marL="571500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425450" algn="l"/>
                <a:tab pos="530225" algn="l"/>
                <a:tab pos="979488" algn="l"/>
                <a:tab pos="1428750" algn="l"/>
                <a:tab pos="1878013" algn="l"/>
                <a:tab pos="2327275" algn="l"/>
                <a:tab pos="2776538" algn="l"/>
                <a:tab pos="3225800" algn="l"/>
                <a:tab pos="3675063" algn="l"/>
                <a:tab pos="4124325" algn="l"/>
                <a:tab pos="4573588" algn="l"/>
                <a:tab pos="5022850" algn="l"/>
                <a:tab pos="5472113" algn="l"/>
                <a:tab pos="5921375" algn="l"/>
                <a:tab pos="6370638" algn="l"/>
                <a:tab pos="6819900" algn="l"/>
                <a:tab pos="7269163" algn="l"/>
                <a:tab pos="7718425" algn="l"/>
                <a:tab pos="8167688" algn="l"/>
                <a:tab pos="8616950" algn="l"/>
                <a:tab pos="9066213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Темы частично из морфологии, частично из синтаксиса</a:t>
            </a:r>
            <a:r>
              <a:rPr lang="de-CH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dirty="0">
                <a:latin typeface="Times New Roman" panose="02020603050405020304" pitchFamily="18" charset="0"/>
              </a:rPr>
              <a:t>избраны по признаку «актуальности» (см. ниже)</a:t>
            </a: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239CE49B-2474-7E2F-D7D4-96F16CE6D39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60363" y="215900"/>
            <a:ext cx="9431337" cy="7199313"/>
          </a:xfrm>
        </p:spPr>
        <p:txBody>
          <a:bodyPr tIns="24840" anchor="t"/>
          <a:lstStyle/>
          <a:p>
            <a:pPr marL="571500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425450" algn="l"/>
                <a:tab pos="530225" algn="l"/>
                <a:tab pos="979488" algn="l"/>
                <a:tab pos="1428750" algn="l"/>
                <a:tab pos="1878013" algn="l"/>
                <a:tab pos="2327275" algn="l"/>
                <a:tab pos="2776538" algn="l"/>
                <a:tab pos="3225800" algn="l"/>
                <a:tab pos="3675063" algn="l"/>
                <a:tab pos="4124325" algn="l"/>
                <a:tab pos="4573588" algn="l"/>
                <a:tab pos="5022850" algn="l"/>
                <a:tab pos="5472113" algn="l"/>
                <a:tab pos="5921375" algn="l"/>
                <a:tab pos="6370638" algn="l"/>
                <a:tab pos="6819900" algn="l"/>
                <a:tab pos="7269163" algn="l"/>
                <a:tab pos="7718425" algn="l"/>
                <a:tab pos="8167688" algn="l"/>
                <a:tab pos="8616950" algn="l"/>
                <a:tab pos="9066213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Программа:</a:t>
            </a:r>
          </a:p>
          <a:p>
            <a:pPr marL="571500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425450" algn="l"/>
                <a:tab pos="530225" algn="l"/>
                <a:tab pos="979488" algn="l"/>
                <a:tab pos="1428750" algn="l"/>
                <a:tab pos="1878013" algn="l"/>
                <a:tab pos="2327275" algn="l"/>
                <a:tab pos="2776538" algn="l"/>
                <a:tab pos="3225800" algn="l"/>
                <a:tab pos="3675063" algn="l"/>
                <a:tab pos="4124325" algn="l"/>
                <a:tab pos="4573588" algn="l"/>
                <a:tab pos="5022850" algn="l"/>
                <a:tab pos="5472113" algn="l"/>
                <a:tab pos="5921375" algn="l"/>
                <a:tab pos="6370638" algn="l"/>
                <a:tab pos="6819900" algn="l"/>
                <a:tab pos="7269163" algn="l"/>
                <a:tab pos="7718425" algn="l"/>
                <a:tab pos="8167688" algn="l"/>
                <a:tab pos="8616950" algn="l"/>
                <a:tab pos="9066213" algn="l"/>
                <a:tab pos="9410700" algn="l"/>
              </a:tabLst>
              <a:defRPr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571500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425450" algn="l"/>
                <a:tab pos="530225" algn="l"/>
                <a:tab pos="979488" algn="l"/>
                <a:tab pos="1428750" algn="l"/>
                <a:tab pos="1878013" algn="l"/>
                <a:tab pos="2327275" algn="l"/>
                <a:tab pos="2776538" algn="l"/>
                <a:tab pos="3225800" algn="l"/>
                <a:tab pos="3675063" algn="l"/>
                <a:tab pos="4124325" algn="l"/>
                <a:tab pos="4573588" algn="l"/>
                <a:tab pos="5022850" algn="l"/>
                <a:tab pos="5472113" algn="l"/>
                <a:tab pos="5921375" algn="l"/>
                <a:tab pos="6370638" algn="l"/>
                <a:tab pos="6819900" algn="l"/>
                <a:tab pos="7269163" algn="l"/>
                <a:tab pos="7718425" algn="l"/>
                <a:tab pos="8167688" algn="l"/>
                <a:tab pos="8616950" algn="l"/>
                <a:tab pos="9066213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Выбор грамматических тем, рассчитан на классических 13 уроков пражского семестра, хотя в этом году зимний семестр на неделю короче</a:t>
            </a:r>
          </a:p>
          <a:p>
            <a:pPr marL="571500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425450" algn="l"/>
                <a:tab pos="530225" algn="l"/>
                <a:tab pos="979488" algn="l"/>
                <a:tab pos="1428750" algn="l"/>
                <a:tab pos="1878013" algn="l"/>
                <a:tab pos="2327275" algn="l"/>
                <a:tab pos="2776538" algn="l"/>
                <a:tab pos="3225800" algn="l"/>
                <a:tab pos="3675063" algn="l"/>
                <a:tab pos="4124325" algn="l"/>
                <a:tab pos="4573588" algn="l"/>
                <a:tab pos="5022850" algn="l"/>
                <a:tab pos="5472113" algn="l"/>
                <a:tab pos="5921375" algn="l"/>
                <a:tab pos="6370638" algn="l"/>
                <a:tab pos="6819900" algn="l"/>
                <a:tab pos="7269163" algn="l"/>
                <a:tab pos="7718425" algn="l"/>
                <a:tab pos="8167688" algn="l"/>
                <a:tab pos="8616950" algn="l"/>
                <a:tab pos="9066213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Темы частично из морфологии, частично из синтаксиса</a:t>
            </a:r>
            <a:r>
              <a:rPr lang="de-CH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dirty="0">
                <a:latin typeface="Times New Roman" panose="02020603050405020304" pitchFamily="18" charset="0"/>
              </a:rPr>
              <a:t>избраны по признаку «актуальности» (см. ниже)</a:t>
            </a:r>
          </a:p>
          <a:p>
            <a:pPr marL="571500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425450" algn="l"/>
                <a:tab pos="530225" algn="l"/>
                <a:tab pos="979488" algn="l"/>
                <a:tab pos="1428750" algn="l"/>
                <a:tab pos="1878013" algn="l"/>
                <a:tab pos="2327275" algn="l"/>
                <a:tab pos="2776538" algn="l"/>
                <a:tab pos="3225800" algn="l"/>
                <a:tab pos="3675063" algn="l"/>
                <a:tab pos="4124325" algn="l"/>
                <a:tab pos="4573588" algn="l"/>
                <a:tab pos="5022850" algn="l"/>
                <a:tab pos="5472113" algn="l"/>
                <a:tab pos="5921375" algn="l"/>
                <a:tab pos="6370638" algn="l"/>
                <a:tab pos="6819900" algn="l"/>
                <a:tab pos="7269163" algn="l"/>
                <a:tab pos="7718425" algn="l"/>
                <a:tab pos="8167688" algn="l"/>
                <a:tab pos="8616950" algn="l"/>
                <a:tab pos="9066213" algn="l"/>
                <a:tab pos="9410700" algn="l"/>
              </a:tabLst>
              <a:defRPr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571500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425450" algn="l"/>
                <a:tab pos="530225" algn="l"/>
                <a:tab pos="979488" algn="l"/>
                <a:tab pos="1428750" algn="l"/>
                <a:tab pos="1878013" algn="l"/>
                <a:tab pos="2327275" algn="l"/>
                <a:tab pos="2776538" algn="l"/>
                <a:tab pos="3225800" algn="l"/>
                <a:tab pos="3675063" algn="l"/>
                <a:tab pos="4124325" algn="l"/>
                <a:tab pos="4573588" algn="l"/>
                <a:tab pos="5022850" algn="l"/>
                <a:tab pos="5472113" algn="l"/>
                <a:tab pos="5921375" algn="l"/>
                <a:tab pos="6370638" algn="l"/>
                <a:tab pos="6819900" algn="l"/>
                <a:tab pos="7269163" algn="l"/>
                <a:tab pos="7718425" algn="l"/>
                <a:tab pos="8167688" algn="l"/>
                <a:tab pos="8616950" algn="l"/>
                <a:tab pos="9066213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Литература:</a:t>
            </a:r>
          </a:p>
          <a:p>
            <a:pPr marL="571500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425450" algn="l"/>
                <a:tab pos="530225" algn="l"/>
                <a:tab pos="979488" algn="l"/>
                <a:tab pos="1428750" algn="l"/>
                <a:tab pos="1878013" algn="l"/>
                <a:tab pos="2327275" algn="l"/>
                <a:tab pos="2776538" algn="l"/>
                <a:tab pos="3225800" algn="l"/>
                <a:tab pos="3675063" algn="l"/>
                <a:tab pos="4124325" algn="l"/>
                <a:tab pos="4573588" algn="l"/>
                <a:tab pos="5022850" algn="l"/>
                <a:tab pos="5472113" algn="l"/>
                <a:tab pos="5921375" algn="l"/>
                <a:tab pos="6370638" algn="l"/>
                <a:tab pos="6819900" algn="l"/>
                <a:tab pos="7269163" algn="l"/>
                <a:tab pos="7718425" algn="l"/>
                <a:tab pos="8167688" algn="l"/>
                <a:tab pos="8616950" algn="l"/>
                <a:tab pos="9066213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Несколько основных работ о грамматической системе р. я., с особым вниманием к сравнению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dirty="0">
                <a:latin typeface="Times New Roman" panose="02020603050405020304" pitchFamily="18" charset="0"/>
              </a:rPr>
              <a:t>русского и чешского языков</a:t>
            </a:r>
          </a:p>
          <a:p>
            <a:pPr marL="571500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425450" algn="l"/>
                <a:tab pos="530225" algn="l"/>
                <a:tab pos="979488" algn="l"/>
                <a:tab pos="1428750" algn="l"/>
                <a:tab pos="1878013" algn="l"/>
                <a:tab pos="2327275" algn="l"/>
                <a:tab pos="2776538" algn="l"/>
                <a:tab pos="3225800" algn="l"/>
                <a:tab pos="3675063" algn="l"/>
                <a:tab pos="4124325" algn="l"/>
                <a:tab pos="4573588" algn="l"/>
                <a:tab pos="5022850" algn="l"/>
                <a:tab pos="5472113" algn="l"/>
                <a:tab pos="5921375" algn="l"/>
                <a:tab pos="6370638" algn="l"/>
                <a:tab pos="6819900" algn="l"/>
                <a:tab pos="7269163" algn="l"/>
                <a:tab pos="7718425" algn="l"/>
                <a:tab pos="8167688" algn="l"/>
                <a:tab pos="8616950" algn="l"/>
                <a:tab pos="9066213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Несколько работ о вариативности в грамматической системе р. я. во второй половине </a:t>
            </a:r>
            <a:r>
              <a:rPr lang="cs-CZ" altLang="de-CZ" sz="2800" dirty="0">
                <a:latin typeface="Times New Roman" panose="02020603050405020304" pitchFamily="18" charset="0"/>
              </a:rPr>
              <a:t>XX</a:t>
            </a:r>
            <a:r>
              <a:rPr lang="ru-RU" altLang="de-CZ" sz="2800" dirty="0">
                <a:latin typeface="Times New Roman" panose="02020603050405020304" pitchFamily="18" charset="0"/>
              </a:rPr>
              <a:t> в. </a:t>
            </a: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7E2BBCA2-1AC2-AA01-5721-89BC6046265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95275" y="271463"/>
            <a:ext cx="9496425" cy="7143750"/>
          </a:xfrm>
        </p:spPr>
        <p:txBody>
          <a:bodyPr tIns="28080" anchor="t"/>
          <a:lstStyle/>
          <a:p>
            <a:pPr marL="331788" indent="-33178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Язык как система, его уровни</a:t>
            </a:r>
          </a:p>
          <a:p>
            <a:pPr marL="331788" indent="-33178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331788" indent="-33178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Почему система?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Design">
  <a:themeElements>
    <a:clrScheme name="Office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Design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2475</Words>
  <Application>Microsoft Macintosh PowerPoint</Application>
  <PresentationFormat>Benutzerdefiniert</PresentationFormat>
  <Paragraphs>181</Paragraphs>
  <Slides>44</Slides>
  <Notes>22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44</vt:i4>
      </vt:variant>
    </vt:vector>
  </HeadingPairs>
  <TitlesOfParts>
    <vt:vector size="48" baseType="lpstr">
      <vt:lpstr>Arial</vt:lpstr>
      <vt:lpstr>Times New Roman</vt:lpstr>
      <vt:lpstr>Wingdings</vt:lpstr>
      <vt:lpstr>Office-Design</vt:lpstr>
      <vt:lpstr>Актуальные аспекты развития современного русского языка I </vt:lpstr>
      <vt:lpstr>Введение</vt:lpstr>
      <vt:lpstr>Введение</vt:lpstr>
      <vt:lpstr>Введение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Aktuální otázky gramatické struktury ruštiny</dc:title>
  <dc:creator>Markus Giger</dc:creator>
  <cp:lastModifiedBy>Markus Giger</cp:lastModifiedBy>
  <cp:revision>287</cp:revision>
  <cp:lastPrinted>1601-01-01T00:00:00Z</cp:lastPrinted>
  <dcterms:created xsi:type="dcterms:W3CDTF">2012-10-11T18:59:19Z</dcterms:created>
  <dcterms:modified xsi:type="dcterms:W3CDTF">2024-10-04T06:58:58Z</dcterms:modified>
</cp:coreProperties>
</file>