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b06436eb4c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b06436eb4c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b06436eb4c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b06436eb4c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b06436eb4c_0_1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b06436eb4c_0_1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b06436eb4c_0_2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b06436eb4c_0_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b06436eb4c_0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b06436eb4c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b06436eb4c_0_2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b06436eb4c_0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b06436eb4c_0_2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b06436eb4c_0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b06436eb4c_0_2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b06436eb4c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b06436eb4c_0_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b06436eb4c_0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b06436eb4c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b06436eb4c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06436eb4c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06436eb4c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06436eb4c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06436eb4c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06436eb4c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06436eb4c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06436eb4c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06436eb4c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06436eb4c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b06436eb4c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b06436eb4c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b06436eb4c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b06436eb4c_0_2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b06436eb4c_0_2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26430"/>
            <a:ext cx="9144000" cy="609790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type="ctrTitle"/>
          </p:nvPr>
        </p:nvSpPr>
        <p:spPr>
          <a:xfrm>
            <a:off x="311700" y="1706325"/>
            <a:ext cx="8520600" cy="1090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cs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Cronica domus Sarensis</a:t>
            </a:r>
            <a:endParaRPr b="1" i="1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" name="Google Shape;56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 sz="1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Matyáš Svor</a:t>
            </a:r>
            <a:endParaRPr sz="17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3262500" y="2797125"/>
            <a:ext cx="2619000" cy="11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26430"/>
            <a:ext cx="9144000" cy="609790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2"/>
          <p:cNvSpPr txBox="1"/>
          <p:nvPr>
            <p:ph type="title"/>
          </p:nvPr>
        </p:nvSpPr>
        <p:spPr>
          <a:xfrm>
            <a:off x="311700" y="3125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2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Část druhá : institualizace (shrnutí)</a:t>
            </a:r>
            <a:endParaRPr sz="252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9" name="Google Shape;129;p22"/>
          <p:cNvSpPr txBox="1"/>
          <p:nvPr>
            <p:ph idx="1" type="body"/>
          </p:nvPr>
        </p:nvSpPr>
        <p:spPr>
          <a:xfrm>
            <a:off x="311700" y="1045675"/>
            <a:ext cx="8520600" cy="35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367-377 : olomouckému biskupu Brunovi se nelíbí, že klášter spadá pod pražskou diecézi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378-380 : </a:t>
            </a:r>
            <a:r>
              <a:rPr lang="cs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povolán biskup, aby posvětil místo ke cti sv. Petra, Jakuba a Jana</a:t>
            </a:r>
            <a:endParaRPr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381-383 : postavení příbytků přicházejícím bratří na pozdějším rybníce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383-384 : Fridrich první opat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385-393 : pan Boček nechal kopat základy chrámu. </a:t>
            </a:r>
            <a:r>
              <a:rPr lang="cs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Povolal opět biskupa, aby základy posvětil.</a:t>
            </a: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Sešla se hodně lidí. Při příležitosti se se dávaly odpustky.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0" name="Google Shape;130;p22"/>
          <p:cNvSpPr/>
          <p:nvPr/>
        </p:nvSpPr>
        <p:spPr>
          <a:xfrm>
            <a:off x="311700" y="809300"/>
            <a:ext cx="5932800" cy="11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26430"/>
            <a:ext cx="9144000" cy="609790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3"/>
          <p:cNvSpPr txBox="1"/>
          <p:nvPr>
            <p:ph type="title"/>
          </p:nvPr>
        </p:nvSpPr>
        <p:spPr>
          <a:xfrm>
            <a:off x="311700" y="3125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2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Část druhá : institualizace (kontext)</a:t>
            </a:r>
            <a:endParaRPr sz="252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7" name="Google Shape;137;p23"/>
          <p:cNvSpPr txBox="1"/>
          <p:nvPr>
            <p:ph idx="1" type="body"/>
          </p:nvPr>
        </p:nvSpPr>
        <p:spPr>
          <a:xfrm>
            <a:off x="311700" y="1045675"/>
            <a:ext cx="8520600" cy="35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olomouckému biskupovi Brunovi ze Schauenburku, se nelíbilo, že nově založený klášter ve Žďáru nad Sázavou byl podřízen pražské diecézi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místo posvětil osecký opat Slávek</a:t>
            </a:r>
            <a:endParaRPr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Fridrich prvním opatem</a:t>
            </a:r>
            <a:endParaRPr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posvěcení základů kláštera</a:t>
            </a:r>
            <a:endParaRPr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8" name="Google Shape;138;p23"/>
          <p:cNvSpPr/>
          <p:nvPr/>
        </p:nvSpPr>
        <p:spPr>
          <a:xfrm>
            <a:off x="311700" y="809300"/>
            <a:ext cx="5932800" cy="11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26430"/>
            <a:ext cx="9144000" cy="609790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4"/>
          <p:cNvSpPr txBox="1"/>
          <p:nvPr>
            <p:ph type="title"/>
          </p:nvPr>
        </p:nvSpPr>
        <p:spPr>
          <a:xfrm>
            <a:off x="311700" y="3125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2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Část třetí : institualizace (shrnutí)</a:t>
            </a:r>
            <a:endParaRPr sz="252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5" name="Google Shape;145;p24"/>
          <p:cNvSpPr txBox="1"/>
          <p:nvPr>
            <p:ph idx="1" type="body"/>
          </p:nvPr>
        </p:nvSpPr>
        <p:spPr>
          <a:xfrm>
            <a:off x="311700" y="1045675"/>
            <a:ext cx="8520600" cy="35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393-400 : Ďábli zpustošili les, protože utíkali po založení kláštera ; bojí se Krista.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401-404 : Smil z Lichtenburku začal stavět </a:t>
            </a:r>
            <a:r>
              <a:rPr lang="cs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kapli na počest Panny Marie</a:t>
            </a:r>
            <a:endParaRPr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6" name="Google Shape;146;p24"/>
          <p:cNvSpPr/>
          <p:nvPr/>
        </p:nvSpPr>
        <p:spPr>
          <a:xfrm>
            <a:off x="311700" y="809300"/>
            <a:ext cx="5932800" cy="11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26430"/>
            <a:ext cx="9144000" cy="609790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5"/>
          <p:cNvSpPr txBox="1"/>
          <p:nvPr>
            <p:ph type="title"/>
          </p:nvPr>
        </p:nvSpPr>
        <p:spPr>
          <a:xfrm>
            <a:off x="311700" y="3125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2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Část třetí : institualizace (kontext)</a:t>
            </a:r>
            <a:endParaRPr sz="252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3" name="Google Shape;153;p25"/>
          <p:cNvSpPr txBox="1"/>
          <p:nvPr>
            <p:ph idx="1" type="body"/>
          </p:nvPr>
        </p:nvSpPr>
        <p:spPr>
          <a:xfrm>
            <a:off x="311700" y="1045675"/>
            <a:ext cx="8520600" cy="35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vítězství křesťanského řádu nad divočinou a nad silami zla, jež byly symbolicky ztotožňovány s neosídlenou Českomoravskou vrchovinou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Smil z Lichtenburka, vlivný muž své doby, který byl spjatý s královskou mocí; švagr Bočka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4" name="Google Shape;154;p25"/>
          <p:cNvSpPr/>
          <p:nvPr/>
        </p:nvSpPr>
        <p:spPr>
          <a:xfrm>
            <a:off x="311700" y="809300"/>
            <a:ext cx="5932800" cy="11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26430"/>
            <a:ext cx="9144000" cy="609790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6"/>
          <p:cNvSpPr txBox="1"/>
          <p:nvPr>
            <p:ph type="title"/>
          </p:nvPr>
        </p:nvSpPr>
        <p:spPr>
          <a:xfrm>
            <a:off x="311700" y="3125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2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Část čtvrtá : kontext (kontext)</a:t>
            </a:r>
            <a:endParaRPr sz="252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1" name="Google Shape;161;p26"/>
          <p:cNvSpPr txBox="1"/>
          <p:nvPr>
            <p:ph idx="1" type="body"/>
          </p:nvPr>
        </p:nvSpPr>
        <p:spPr>
          <a:xfrm>
            <a:off x="311700" y="1045675"/>
            <a:ext cx="8520600" cy="35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405-406 : 1252 přišel do Žďáru konvent. 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406-409 : 1253 byly zasvěceny základy chrámu (v den Nalezení svatého kříže = 3. 5.)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409-410 : téhož roku zemřel Václav (I.)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411 : téhož roku sesazen opat Fridrich.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412-414 : po smrti otcově na trůn byl zvolen pátý král český (Přemysl Otakar II), za jehož vlády mír a svornost zavládly v zemích.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2" name="Google Shape;162;p26"/>
          <p:cNvSpPr/>
          <p:nvPr/>
        </p:nvSpPr>
        <p:spPr>
          <a:xfrm>
            <a:off x="311700" y="809300"/>
            <a:ext cx="5932800" cy="11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26430"/>
            <a:ext cx="9144000" cy="6097905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7"/>
          <p:cNvSpPr txBox="1"/>
          <p:nvPr>
            <p:ph type="title"/>
          </p:nvPr>
        </p:nvSpPr>
        <p:spPr>
          <a:xfrm>
            <a:off x="311700" y="3125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2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Část čtvrtá : kontext (shrnutí)</a:t>
            </a:r>
            <a:endParaRPr sz="252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9" name="Google Shape;169;p27"/>
          <p:cNvSpPr txBox="1"/>
          <p:nvPr>
            <p:ph idx="1" type="body"/>
          </p:nvPr>
        </p:nvSpPr>
        <p:spPr>
          <a:xfrm>
            <a:off x="311700" y="1045675"/>
            <a:ext cx="8520600" cy="35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Václav I., Bočka dlouhodobě podporoval a odměnil jej za věrnost významnými úřady (moravský maršálek, znojemský purkrabí). Smrt 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 Václavově smrti nastoupil na český trůn jeho syn Přemysl Otakar II., který byl již od roku 1251 rakouským vévodou a v roce 1252 Bočkovi udělil titul hraběte z Perneggu. 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 téhož roku 1253 kronika klade také sesazení opata Fridricha, prvního opata žďárského kláštera. 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0" name="Google Shape;170;p27"/>
          <p:cNvSpPr/>
          <p:nvPr/>
        </p:nvSpPr>
        <p:spPr>
          <a:xfrm>
            <a:off x="311700" y="809300"/>
            <a:ext cx="5932800" cy="11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26430"/>
            <a:ext cx="9144000" cy="609790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8"/>
          <p:cNvSpPr txBox="1"/>
          <p:nvPr>
            <p:ph type="title"/>
          </p:nvPr>
        </p:nvSpPr>
        <p:spPr>
          <a:xfrm>
            <a:off x="311700" y="3125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2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Stavba</a:t>
            </a:r>
            <a:endParaRPr sz="252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7" name="Google Shape;177;p28"/>
          <p:cNvSpPr txBox="1"/>
          <p:nvPr>
            <p:ph idx="1" type="body"/>
          </p:nvPr>
        </p:nvSpPr>
        <p:spPr>
          <a:xfrm>
            <a:off x="311700" y="1045675"/>
            <a:ext cx="8520600" cy="35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Boček se stará o založení a příchod mnichů (347-352)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výběr místa pro klášter (360-363)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vykácení lesa (364-366)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kopání základů a povolání biskupa (384-385)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posvěcení základů a udělení odpustků (391-395)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zázračné vyvrácení lesa v místech rybníka (397-400)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Smil z Lichtenburku staví kapli (401-403)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příchod konventu (404-405)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posvěcení základů chrámu 3. května 1253 (406-409)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8" name="Google Shape;178;p28"/>
          <p:cNvSpPr/>
          <p:nvPr/>
        </p:nvSpPr>
        <p:spPr>
          <a:xfrm>
            <a:off x="311700" y="809300"/>
            <a:ext cx="5932800" cy="11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26430"/>
            <a:ext cx="9144000" cy="6097905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9"/>
          <p:cNvSpPr txBox="1"/>
          <p:nvPr>
            <p:ph type="title"/>
          </p:nvPr>
        </p:nvSpPr>
        <p:spPr>
          <a:xfrm>
            <a:off x="311700" y="3125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2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 bylo potřeba k založení kláštera ?</a:t>
            </a:r>
            <a:endParaRPr sz="252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5" name="Google Shape;185;p29"/>
          <p:cNvSpPr txBox="1"/>
          <p:nvPr>
            <p:ph idx="1" type="body"/>
          </p:nvPr>
        </p:nvSpPr>
        <p:spPr>
          <a:xfrm>
            <a:off x="311700" y="1045675"/>
            <a:ext cx="4260300" cy="409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zakladatel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pozemky a majetkové zázemí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povolání řeholníků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souhlas a spolupráce řádové autority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ustanovení vedení kláštera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olba a úprava vhodného místa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6" name="Google Shape;186;p29"/>
          <p:cNvSpPr/>
          <p:nvPr/>
        </p:nvSpPr>
        <p:spPr>
          <a:xfrm>
            <a:off x="311700" y="809300"/>
            <a:ext cx="5932800" cy="11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29"/>
          <p:cNvSpPr txBox="1"/>
          <p:nvPr>
            <p:ph idx="1" type="body"/>
          </p:nvPr>
        </p:nvSpPr>
        <p:spPr>
          <a:xfrm>
            <a:off x="4572000" y="1045675"/>
            <a:ext cx="4260300" cy="35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417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20"/>
              <a:buFont typeface="Times New Roman"/>
              <a:buChar char="-"/>
            </a:pPr>
            <a:r>
              <a:rPr lang="cs" sz="182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zakládací listina</a:t>
            </a:r>
            <a:endParaRPr sz="182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417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20"/>
              <a:buFont typeface="Times New Roman"/>
              <a:buChar char="-"/>
            </a:pPr>
            <a:r>
              <a:rPr lang="cs" sz="182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církevní schválení a posvěcení</a:t>
            </a:r>
            <a:endParaRPr sz="182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417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20"/>
              <a:buFont typeface="Times New Roman"/>
              <a:buChar char="-"/>
            </a:pPr>
            <a:r>
              <a:rPr lang="cs" sz="182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podpora světské a církevní moci</a:t>
            </a:r>
            <a:endParaRPr sz="182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417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20"/>
              <a:buFont typeface="Times New Roman"/>
              <a:buChar char="-"/>
            </a:pPr>
            <a:r>
              <a:rPr lang="cs" sz="182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duchovní legitimizace</a:t>
            </a:r>
            <a:endParaRPr sz="182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26430"/>
            <a:ext cx="9144000" cy="609790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30"/>
          <p:cNvSpPr txBox="1"/>
          <p:nvPr>
            <p:ph type="title"/>
          </p:nvPr>
        </p:nvSpPr>
        <p:spPr>
          <a:xfrm>
            <a:off x="311700" y="3125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2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Zakládací listina kláštera</a:t>
            </a:r>
            <a:endParaRPr sz="252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4" name="Google Shape;194;p30"/>
          <p:cNvSpPr txBox="1"/>
          <p:nvPr>
            <p:ph idx="1" type="body"/>
          </p:nvPr>
        </p:nvSpPr>
        <p:spPr>
          <a:xfrm>
            <a:off x="311700" y="1045675"/>
            <a:ext cx="8520600" cy="35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5" name="Google Shape;195;p30"/>
          <p:cNvSpPr/>
          <p:nvPr/>
        </p:nvSpPr>
        <p:spPr>
          <a:xfrm>
            <a:off x="311700" y="809300"/>
            <a:ext cx="5932800" cy="11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6" name="Google Shape;196;p30"/>
          <p:cNvPicPr preferRelativeResize="0"/>
          <p:nvPr/>
        </p:nvPicPr>
        <p:blipFill rotWithShape="1">
          <a:blip r:embed="rId4">
            <a:alphaModFix/>
          </a:blip>
          <a:srcRect b="20368" l="48357" r="17462" t="13371"/>
          <a:stretch/>
        </p:blipFill>
        <p:spPr>
          <a:xfrm>
            <a:off x="3119100" y="1266750"/>
            <a:ext cx="3125400" cy="3408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26430"/>
            <a:ext cx="9144000" cy="609790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3125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2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Zdroje</a:t>
            </a:r>
            <a:endParaRPr sz="252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311700" y="1045675"/>
            <a:ext cx="8520600" cy="35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cs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Cronica domus Sarensis</a:t>
            </a:r>
            <a:r>
              <a:rPr lang="cs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Ed. Rudolf Mertlík – Miloslav Zemek. Brno, 1964.</a:t>
            </a:r>
            <a:endParaRPr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cs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Ludvíkovský, Jaroslav. </a:t>
            </a:r>
            <a:r>
              <a:rPr i="1" lang="cs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Úvod: O mnichu Jindřichu Řezbáři a jeho Žďárské kronice</a:t>
            </a:r>
            <a:r>
              <a:rPr lang="cs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in: Cronica domus Sarensis, ed. Rudolf Mertlík – Miloslav Zemek, Brno 1964.</a:t>
            </a:r>
            <a:endParaRPr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cs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Zemek, Metoděj a Bartušek, Antonín. </a:t>
            </a:r>
            <a:r>
              <a:rPr i="1" lang="cs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Dějiny Žďáru nad Sázavou I: 1252–1617</a:t>
            </a:r>
            <a:r>
              <a:rPr lang="cs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Havlíčkův Brod: Krajské nakladatelství, 1956.</a:t>
            </a:r>
            <a:endParaRPr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311700" y="809300"/>
            <a:ext cx="5932800" cy="11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26430"/>
            <a:ext cx="9144000" cy="6097905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3125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2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Jak se nám rukopis dochoval ?</a:t>
            </a:r>
            <a:endParaRPr sz="252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" name="Google Shape;72;p15"/>
          <p:cNvSpPr/>
          <p:nvPr/>
        </p:nvSpPr>
        <p:spPr>
          <a:xfrm>
            <a:off x="311700" y="809300"/>
            <a:ext cx="5932800" cy="11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5"/>
          <p:cNvSpPr txBox="1"/>
          <p:nvPr>
            <p:ph idx="1" type="body"/>
          </p:nvPr>
        </p:nvSpPr>
        <p:spPr>
          <a:xfrm>
            <a:off x="311700" y="1045675"/>
            <a:ext cx="8520600" cy="35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ca. 1300 : kronika sepsána</a:t>
            </a:r>
            <a:endParaRPr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1853 : získán vratislavskou univerzitní knihovnou (opis z první poloviny 15. st.)</a:t>
            </a:r>
            <a:endParaRPr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1875 : kronika v českém překladu od Josefa Truhláře v </a:t>
            </a:r>
            <a:r>
              <a:rPr i="1" lang="cs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Pramenech dějin českých</a:t>
            </a:r>
            <a:r>
              <a:rPr lang="cs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vydaných Josefem Emlerem</a:t>
            </a:r>
            <a:endParaRPr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1964 : překlad Rudolfa Mertlíka, edice Jaroslava Ludvíkovského</a:t>
            </a:r>
            <a:endParaRPr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26430"/>
            <a:ext cx="9144000" cy="609790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 txBox="1"/>
          <p:nvPr>
            <p:ph type="title"/>
          </p:nvPr>
        </p:nvSpPr>
        <p:spPr>
          <a:xfrm>
            <a:off x="311700" y="3125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2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Kdo kroniku napsal ?</a:t>
            </a:r>
            <a:endParaRPr sz="252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0" name="Google Shape;80;p16"/>
          <p:cNvSpPr txBox="1"/>
          <p:nvPr>
            <p:ph idx="1" type="body"/>
          </p:nvPr>
        </p:nvSpPr>
        <p:spPr>
          <a:xfrm>
            <a:off x="311700" y="1045675"/>
            <a:ext cx="8520600" cy="35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Jindřich z Heimburku, nebo Jindřich Řezbář ?</a:t>
            </a:r>
            <a:endParaRPr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Char char="-"/>
            </a:pPr>
            <a:r>
              <a:rPr lang="cs"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Josef Emler → Jindřich z Heimburku, důvody: </a:t>
            </a:r>
            <a:endParaRPr sz="18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Char char="-"/>
            </a:pPr>
            <a:r>
              <a:rPr lang="cs"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tentýž rok narození (1242), shoda jmen</a:t>
            </a:r>
            <a:endParaRPr sz="18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Char char="-"/>
            </a:pPr>
            <a:r>
              <a:rPr lang="cs"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 </a:t>
            </a:r>
            <a:r>
              <a:rPr i="1" lang="cs"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Žďárské kronice </a:t>
            </a:r>
            <a:r>
              <a:rPr lang="cs"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analistické zprávy z českých a obecných dějin</a:t>
            </a:r>
            <a:endParaRPr i="1" sz="18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Char char="-"/>
            </a:pPr>
            <a:r>
              <a:rPr lang="cs"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obě kroniky končí rokem 1300</a:t>
            </a:r>
            <a:endParaRPr sz="18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1" name="Google Shape;81;p16"/>
          <p:cNvSpPr/>
          <p:nvPr/>
        </p:nvSpPr>
        <p:spPr>
          <a:xfrm>
            <a:off x="311700" y="809300"/>
            <a:ext cx="5932800" cy="11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26430"/>
            <a:ext cx="9144000" cy="609790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/>
          <p:nvPr>
            <p:ph type="title"/>
          </p:nvPr>
        </p:nvSpPr>
        <p:spPr>
          <a:xfrm>
            <a:off x="311700" y="3125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2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 je obsahem kroniky ?</a:t>
            </a:r>
            <a:endParaRPr sz="252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8" name="Google Shape;88;p17"/>
          <p:cNvSpPr txBox="1"/>
          <p:nvPr>
            <p:ph idx="1" type="body"/>
          </p:nvPr>
        </p:nvSpPr>
        <p:spPr>
          <a:xfrm>
            <a:off x="311700" y="1045675"/>
            <a:ext cx="8520600" cy="35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okolnosti založení a první léta cisterciáckého kláštera ve Žďáře (1252 až 1300)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nezdařený pokus Jana z Polné o založení cisterciáckého konventu v Nížkově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dějiny 13. století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Přemysl Otakar II. a uherský král Béla IV. 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Otakarova korunovace a sňatek s Kunhutou Uherskou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roky po Otakarově smrti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počátky vsi Žďáru nad Sázavou</a:t>
            </a:r>
            <a:endParaRPr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9" name="Google Shape;89;p17"/>
          <p:cNvSpPr/>
          <p:nvPr/>
        </p:nvSpPr>
        <p:spPr>
          <a:xfrm>
            <a:off x="311700" y="809300"/>
            <a:ext cx="5932800" cy="11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26430"/>
            <a:ext cx="9144000" cy="6097905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3125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2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Kronika jakožto literární dílo</a:t>
            </a:r>
            <a:endParaRPr sz="252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6" name="Google Shape;96;p18"/>
          <p:cNvSpPr txBox="1"/>
          <p:nvPr>
            <p:ph idx="1" type="body"/>
          </p:nvPr>
        </p:nvSpPr>
        <p:spPr>
          <a:xfrm>
            <a:off x="311700" y="1045675"/>
            <a:ext cx="8520600" cy="35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latinský hexametr (ale dosti volný)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nadbytek spojek, adverbií, zájmen, částic (dá se omluvit ?)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slovní hříčky : </a:t>
            </a:r>
            <a:r>
              <a:rPr i="1"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</a:t>
            </a:r>
            <a:r>
              <a:rPr i="1" lang="cs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 ar</a:t>
            </a:r>
            <a:r>
              <a:rPr i="1"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i="1" lang="cs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 ar</a:t>
            </a:r>
            <a:r>
              <a:rPr i="1"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ces, artis p</a:t>
            </a:r>
            <a:r>
              <a:rPr i="1" lang="cs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ater astrui</a:t>
            </a:r>
            <a:r>
              <a:rPr i="1" lang="cs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 ar</a:t>
            </a:r>
            <a:r>
              <a:rPr i="1"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tes // ars arces curas, facis atribus arteque puras</a:t>
            </a: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vyprávění ornamentální, silně rétorické a sakralizované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naturalismus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historické události podávány jako součást duchovního zápasu dobra se zlem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vzdělanost Jindřicha → citace Bernarda z Clairvaux (ř. 1030)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7" name="Google Shape;97;p18"/>
          <p:cNvSpPr/>
          <p:nvPr/>
        </p:nvSpPr>
        <p:spPr>
          <a:xfrm>
            <a:off x="311700" y="809300"/>
            <a:ext cx="5932800" cy="11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26430"/>
            <a:ext cx="9144000" cy="609790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9"/>
          <p:cNvSpPr txBox="1"/>
          <p:nvPr>
            <p:ph type="title"/>
          </p:nvPr>
        </p:nvSpPr>
        <p:spPr>
          <a:xfrm>
            <a:off x="311700" y="3125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2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Část první : založení kláštera (shrnutí)</a:t>
            </a:r>
            <a:endParaRPr sz="252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4" name="Google Shape;104;p19"/>
          <p:cNvSpPr txBox="1"/>
          <p:nvPr>
            <p:ph idx="1" type="body"/>
          </p:nvPr>
        </p:nvSpPr>
        <p:spPr>
          <a:xfrm>
            <a:off x="311700" y="1045675"/>
            <a:ext cx="8520600" cy="35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348-351: pan Boček se staral o založení kláštera a po smrti svého tchána povolal mnichy z Pomuku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353-358 : </a:t>
            </a:r>
            <a:r>
              <a:rPr lang="cs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opat Perchtold minchy vyslal</a:t>
            </a: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 dal jim vše potřebné. Pan Boček se o něj postaral, vše potřebné jim poskytl. Mniši bydleli tam, kde je nyní dvůr.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360: Fridrich byl určen jako správce mnichů.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360-366 : </a:t>
            </a:r>
            <a:r>
              <a:rPr lang="cs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Pan Boček se všemi hledal vhodné místo pro klášter. Pan Boček jej nalezl a nechal vykácet stromy.</a:t>
            </a:r>
            <a:endParaRPr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5" name="Google Shape;105;p19"/>
          <p:cNvSpPr/>
          <p:nvPr/>
        </p:nvSpPr>
        <p:spPr>
          <a:xfrm>
            <a:off x="311700" y="809300"/>
            <a:ext cx="5932800" cy="11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26430"/>
            <a:ext cx="9144000" cy="609790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0"/>
          <p:cNvSpPr txBox="1"/>
          <p:nvPr>
            <p:ph type="title"/>
          </p:nvPr>
        </p:nvSpPr>
        <p:spPr>
          <a:xfrm>
            <a:off x="311700" y="3125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2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Část první : založení kláštera (kontext)</a:t>
            </a:r>
            <a:endParaRPr sz="252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2" name="Google Shape;112;p20"/>
          <p:cNvSpPr/>
          <p:nvPr/>
        </p:nvSpPr>
        <p:spPr>
          <a:xfrm>
            <a:off x="311700" y="809300"/>
            <a:ext cx="5932800" cy="11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20"/>
          <p:cNvSpPr txBox="1"/>
          <p:nvPr>
            <p:ph idx="1" type="body"/>
          </p:nvPr>
        </p:nvSpPr>
        <p:spPr>
          <a:xfrm>
            <a:off x="311700" y="1045675"/>
            <a:ext cx="8520600" cy="35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1251 : po smrti svého tchána Přibyslava z Křižanova roku 1251 převzal Boček úkol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1252 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Times New Roman"/>
              <a:buChar char="-"/>
            </a:pPr>
            <a:r>
              <a:rPr lang="cs" sz="18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Boček povolal cisterciácké mnichy z Pomuku</a:t>
            </a:r>
            <a:endParaRPr sz="180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-"/>
            </a:pPr>
            <a:r>
              <a:rPr lang="cs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správcem mnichů byl ustanoven Fridrich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Times New Roman"/>
              <a:buChar char="-"/>
            </a:pPr>
            <a:r>
              <a:rPr lang="cs" sz="18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hledání vhodného místa pro klášter</a:t>
            </a:r>
            <a:endParaRPr sz="180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26430"/>
            <a:ext cx="9144000" cy="609790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1"/>
          <p:cNvSpPr txBox="1"/>
          <p:nvPr>
            <p:ph type="title"/>
          </p:nvPr>
        </p:nvSpPr>
        <p:spPr>
          <a:xfrm>
            <a:off x="311700" y="3125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2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Část první : založení kláštera (kontext)</a:t>
            </a:r>
            <a:endParaRPr sz="252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0" name="Google Shape;120;p21"/>
          <p:cNvSpPr/>
          <p:nvPr/>
        </p:nvSpPr>
        <p:spPr>
          <a:xfrm>
            <a:off x="311700" y="809300"/>
            <a:ext cx="5932800" cy="114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1"/>
          <p:cNvSpPr txBox="1"/>
          <p:nvPr>
            <p:ph idx="1" type="body"/>
          </p:nvPr>
        </p:nvSpPr>
        <p:spPr>
          <a:xfrm>
            <a:off x="311700" y="1045675"/>
            <a:ext cx="8520600" cy="35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2" name="Google Shape;122;p21"/>
          <p:cNvPicPr preferRelativeResize="0"/>
          <p:nvPr/>
        </p:nvPicPr>
        <p:blipFill rotWithShape="1">
          <a:blip r:embed="rId4">
            <a:alphaModFix/>
          </a:blip>
          <a:srcRect b="9661" l="49334" r="15834" t="13663"/>
          <a:stretch/>
        </p:blipFill>
        <p:spPr>
          <a:xfrm>
            <a:off x="2979537" y="1045675"/>
            <a:ext cx="3184925" cy="3943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