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25" r:id="rId3"/>
    <p:sldId id="324" r:id="rId4"/>
    <p:sldId id="257" r:id="rId5"/>
    <p:sldId id="258" r:id="rId6"/>
    <p:sldId id="259" r:id="rId7"/>
    <p:sldId id="260" r:id="rId8"/>
    <p:sldId id="290" r:id="rId9"/>
    <p:sldId id="321" r:id="rId10"/>
    <p:sldId id="296" r:id="rId11"/>
    <p:sldId id="261" r:id="rId12"/>
    <p:sldId id="262" r:id="rId13"/>
    <p:sldId id="323" r:id="rId14"/>
    <p:sldId id="319" r:id="rId15"/>
    <p:sldId id="320" r:id="rId16"/>
    <p:sldId id="326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" y="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CE43D-1C89-4385-A2D3-5F7166C54E80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89F8A2-3C2F-4D54-9002-AD4836AB96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993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DF751-3640-4B0B-91C9-9D1B2497B1A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70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DF751-3640-4B0B-91C9-9D1B2497B1A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689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8745F7-02F5-4170-86E1-CA9385849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BA154D7-0AF0-42FF-B3C9-DDCA3B5E21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4FCA43-3AF4-4707-8EB9-B80244A38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D032-96A9-4C73-B6C8-F4DD947A201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1936F9-F9FF-4980-B054-B3EF23BDB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300EF1-9D97-4971-A8E1-BEDE112DA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749E-BA77-4DBD-A6C7-BA20F10510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739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B1A470-1322-405A-90D8-C9F8E9F3F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6C52FB3-EEB2-40D2-9169-99BDE6994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4D49CB-679D-46F1-8FF6-B374D49F5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D032-96A9-4C73-B6C8-F4DD947A201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70E515-DD08-4957-8083-EF5C2D63E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8AB3E6-DF5B-433C-B897-3981ADDAD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749E-BA77-4DBD-A6C7-BA20F10510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60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A551F96-2269-4A3F-AE2F-022821F91C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107027C-08D3-4D6D-9ABD-0F475184BD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2D652B-5578-4890-AC6A-557060080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D032-96A9-4C73-B6C8-F4DD947A201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0A2E9C-F036-4222-AAF6-C758AFFC3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267204-3C30-4589-9282-8AA6596FE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749E-BA77-4DBD-A6C7-BA20F10510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29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E28DC3-37D3-463C-9498-B3E5D9667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9E0821-A8A1-4BDF-9D1A-2C9B8B5C3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8D5845-C4DF-4359-9A43-185EC5644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D032-96A9-4C73-B6C8-F4DD947A201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902E87-2FD9-4BA7-9D51-F1AA5F436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DA2500-ADD6-4F11-9006-E7E345413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749E-BA77-4DBD-A6C7-BA20F10510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568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1AB33-0589-47DD-BAA7-6A856CE75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57323E9-DA3A-476E-90DA-A48914F00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3D4EA4-3D36-4071-95A8-A32831CAB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D032-96A9-4C73-B6C8-F4DD947A201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EFDED7-E8BC-4286-A9BB-3EBBCEF71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016B3A-83B2-4B76-AEB5-01D78AED3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749E-BA77-4DBD-A6C7-BA20F10510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364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14FEEA-72B3-4F02-BBA1-22273A8FE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051956-5319-4C6B-981D-0BD2000AFD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432D3E5-3722-47EC-A188-B87B107B62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D6BE8EE-0E49-4226-936E-6BC258282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D032-96A9-4C73-B6C8-F4DD947A201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019C9F-A211-4C77-9B5D-F63D6D4F3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617674A-E651-4869-9861-2B5FCFACD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749E-BA77-4DBD-A6C7-BA20F10510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732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DAECDC-C2DE-4497-BA15-61DB52B6B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811F607-BA9B-407F-B6ED-F5512DE7E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ABBAD0F-E37C-4349-B360-C901B1630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A0E646C-1DCD-4C5C-A40D-9371A2C069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8486064-2A8F-46AA-9CC1-F8EC6BAE60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70D2E4D-1926-41F1-9636-9FCFE88FC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D032-96A9-4C73-B6C8-F4DD947A201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80D1607-58CC-4B63-B419-9435667AE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AB8CC80-E7C2-4A21-83CA-72B56DF5C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749E-BA77-4DBD-A6C7-BA20F10510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A2FE19-4F20-4028-98D7-9BFEB7838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0E12DC5-68B4-4BE0-90EA-B54A36912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D032-96A9-4C73-B6C8-F4DD947A201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DA7871F-975D-42DF-825D-9677836DF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FAE2916-DB81-4723-89B2-65C60DF7A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749E-BA77-4DBD-A6C7-BA20F10510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368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F7815C4-2B55-467A-AE21-08FB000C4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D032-96A9-4C73-B6C8-F4DD947A201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3C1FF85-77A3-4AC0-AAE3-42A7C8BA0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62437C3-040D-4D3B-BEF1-91D1C08C4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749E-BA77-4DBD-A6C7-BA20F10510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260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B70C76-5455-4614-88EB-E6D315809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0C0D24-A288-4879-9F7D-D54FA37E7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71329E6-26F0-454F-BB6E-D02D2A0B38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6DA4D3-8C1E-4B6C-A0DE-8A453E095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D032-96A9-4C73-B6C8-F4DD947A201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29822F8-A28F-45BE-BA91-4796DCCAD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345598E-F6BA-42F8-A079-8969191AB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749E-BA77-4DBD-A6C7-BA20F10510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20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77A2EB-23BB-4721-9506-2712D1A8B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78699BA-6515-45DA-A28F-EA4D52D420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20A3AEA-B711-4782-BBD0-61305687E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EC27076-8303-4908-9A34-0566154DF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D032-96A9-4C73-B6C8-F4DD947A201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4101A7E-D2F1-4946-A36D-98E524747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E15EC61-2820-4216-95B7-8409FE1A1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749E-BA77-4DBD-A6C7-BA20F10510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196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1BD39ED-DD70-4ACD-A1C7-A5EA5A2D4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1AAB10-E9F5-49F2-A8D8-3B559C868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2A4E3E-198E-407F-81B7-C85CEC825E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FD032-96A9-4C73-B6C8-F4DD947A201F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13B1B6-3284-45C8-9D0C-DE02D1DDEC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03A654-7416-4D6F-B3BE-426649BF98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4749E-BA77-4DBD-A6C7-BA20F10510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629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lidovky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lidovky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enikn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enikn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B2A028-209C-44CA-8C42-BAB6161D40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Větné členy pro Kapitoly z gramatiky češtiny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7ABFC0D-F35E-4F3B-9069-7FBEB7CB9E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Hana Prokšová</a:t>
            </a:r>
          </a:p>
        </p:txBody>
      </p:sp>
    </p:spTree>
    <p:extLst>
      <p:ext uri="{BB962C8B-B14F-4D97-AF65-F5344CB8AC3E}">
        <p14:creationId xmlns:p14="http://schemas.microsoft.com/office/powerpoint/2010/main" val="554162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předmět (objekt)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6234" y="1600200"/>
            <a:ext cx="11004332" cy="4709120"/>
          </a:xfrm>
        </p:spPr>
        <p:txBody>
          <a:bodyPr>
            <a:normAutofit/>
          </a:bodyPr>
          <a:lstStyle/>
          <a:p>
            <a:r>
              <a:rPr lang="cs-CZ" b="1" dirty="0"/>
              <a:t>dvě pojetí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u="sng" dirty="0"/>
              <a:t>školské pojetí: sloveso může mít víc předmětů</a:t>
            </a:r>
          </a:p>
          <a:p>
            <a:pPr lvl="2"/>
            <a:r>
              <a:rPr lang="cs-CZ" b="1" dirty="0"/>
              <a:t>jako předmět se určují všechny členy, které jsou valenční (většinou vyjma místa a času)</a:t>
            </a:r>
          </a:p>
          <a:p>
            <a:pPr lvl="2"/>
            <a:r>
              <a:rPr lang="cs-CZ" i="1" dirty="0"/>
              <a:t>Adam dal </a:t>
            </a:r>
            <a:r>
              <a:rPr lang="cs-CZ" i="1" u="sng" dirty="0"/>
              <a:t>Evě</a:t>
            </a:r>
            <a:r>
              <a:rPr lang="cs-CZ" i="1" dirty="0"/>
              <a:t> </a:t>
            </a:r>
            <a:r>
              <a:rPr lang="cs-CZ" i="1" u="sng" dirty="0"/>
              <a:t>tulipány</a:t>
            </a:r>
            <a:r>
              <a:rPr lang="cs-CZ" i="1" dirty="0"/>
              <a:t>.</a:t>
            </a:r>
          </a:p>
          <a:p>
            <a:pPr lvl="2"/>
            <a:r>
              <a:rPr lang="cs-CZ" i="1" u="sng" dirty="0"/>
              <a:t>Co</a:t>
            </a:r>
            <a:r>
              <a:rPr lang="cs-CZ" i="1" dirty="0"/>
              <a:t> jsi řekl </a:t>
            </a:r>
            <a:r>
              <a:rPr lang="cs-CZ" i="1" u="sng" dirty="0"/>
              <a:t>učitelce</a:t>
            </a:r>
            <a:r>
              <a:rPr lang="cs-CZ" i="1" dirty="0"/>
              <a:t>?</a:t>
            </a:r>
          </a:p>
          <a:p>
            <a:pPr lvl="2"/>
            <a:r>
              <a:rPr lang="cs-CZ" b="1" dirty="0"/>
              <a:t>ve škole se často operuje s defektním a zavádějícím poučením, že na předmět se dá ptát pádovou otázku</a:t>
            </a:r>
          </a:p>
          <a:p>
            <a:pPr marL="914400" lvl="2" indent="0">
              <a:buNone/>
            </a:pPr>
            <a:r>
              <a:rPr lang="cs-CZ" i="1" dirty="0"/>
              <a:t>	</a:t>
            </a:r>
            <a:r>
              <a:rPr lang="cs-CZ" dirty="0"/>
              <a:t>× </a:t>
            </a:r>
            <a:r>
              <a:rPr lang="cs-CZ" i="1" dirty="0"/>
              <a:t>Žije v lese.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cs-CZ" i="1" dirty="0"/>
              <a:t> Žije kde? Žije v čem?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složitější pojetí: sloveso má předmět jen jeden, další doplnění určujeme podle významu</a:t>
            </a:r>
          </a:p>
          <a:p>
            <a:pPr lvl="2"/>
            <a:r>
              <a:rPr lang="cs-CZ" i="1" dirty="0"/>
              <a:t>Adam dal Evě </a:t>
            </a:r>
            <a:r>
              <a:rPr lang="cs-CZ" i="1" u="sng" dirty="0"/>
              <a:t>tulipány</a:t>
            </a:r>
            <a:r>
              <a:rPr lang="cs-CZ" i="1" dirty="0"/>
              <a:t>.</a:t>
            </a:r>
          </a:p>
          <a:p>
            <a:pPr lvl="2"/>
            <a:r>
              <a:rPr lang="cs-CZ" i="1" u="sng" dirty="0"/>
              <a:t>Co</a:t>
            </a:r>
            <a:r>
              <a:rPr lang="cs-CZ" i="1" dirty="0"/>
              <a:t> jsi řekl učitelce?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2400" dirty="0"/>
              <a:t>např. dativ (</a:t>
            </a:r>
            <a:r>
              <a:rPr lang="cs-CZ" sz="2400" i="1" dirty="0"/>
              <a:t>Evě</a:t>
            </a:r>
            <a:r>
              <a:rPr lang="cs-CZ" sz="2400" dirty="0"/>
              <a:t>, </a:t>
            </a:r>
            <a:r>
              <a:rPr lang="cs-CZ" sz="2400" i="1" dirty="0"/>
              <a:t>učitelce</a:t>
            </a:r>
            <a:r>
              <a:rPr lang="cs-CZ" sz="2400" dirty="0"/>
              <a:t>) zde funguje sémanticky jako adresát, recipient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2410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4BA469-E4EC-4BB4-9F6B-66F00887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5628EA-76AF-4602-8CA3-117BBB5CA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Určete </a:t>
            </a:r>
            <a:r>
              <a:rPr lang="cs-CZ" b="1" dirty="0" err="1"/>
              <a:t>větněčlenskou</a:t>
            </a:r>
            <a:r>
              <a:rPr lang="cs-CZ" b="1" dirty="0"/>
              <a:t> platnost zvýrazněných slov: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Po prohýřené noci byl úplně </a:t>
            </a:r>
            <a:r>
              <a:rPr lang="cs-CZ" b="1" dirty="0"/>
              <a:t>svěží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Po prohýřené noci se cítil úplně </a:t>
            </a:r>
            <a:r>
              <a:rPr lang="cs-CZ" b="1" dirty="0"/>
              <a:t>svěží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Po prohýřené noci měl </a:t>
            </a:r>
            <a:r>
              <a:rPr lang="cs-CZ" b="1" dirty="0"/>
              <a:t>kupodivu</a:t>
            </a:r>
            <a:r>
              <a:rPr lang="cs-CZ" dirty="0"/>
              <a:t> </a:t>
            </a:r>
            <a:r>
              <a:rPr lang="cs-CZ" b="1" dirty="0"/>
              <a:t>svěží</a:t>
            </a:r>
            <a:r>
              <a:rPr lang="cs-CZ" dirty="0"/>
              <a:t> dech.</a:t>
            </a:r>
          </a:p>
          <a:p>
            <a:pPr marL="0" indent="0">
              <a:buNone/>
            </a:pPr>
            <a:r>
              <a:rPr lang="cs-CZ" dirty="0"/>
              <a:t>Po prohýřené noci vypadá </a:t>
            </a:r>
            <a:r>
              <a:rPr lang="cs-CZ" b="1" dirty="0"/>
              <a:t>svěžeji než večer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Na stole stálo </a:t>
            </a:r>
            <a:r>
              <a:rPr lang="cs-CZ" b="1" dirty="0"/>
              <a:t>šest</a:t>
            </a:r>
            <a:r>
              <a:rPr lang="cs-CZ" dirty="0"/>
              <a:t> žiraf </a:t>
            </a:r>
            <a:r>
              <a:rPr lang="cs-CZ" b="1" dirty="0"/>
              <a:t>z kaštanů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Vyrobila </a:t>
            </a:r>
            <a:r>
              <a:rPr lang="cs-CZ" b="1" dirty="0"/>
              <a:t>z kaštanů</a:t>
            </a:r>
            <a:r>
              <a:rPr lang="cs-CZ" dirty="0"/>
              <a:t> žirafu.</a:t>
            </a:r>
          </a:p>
          <a:p>
            <a:pPr marL="0" indent="0">
              <a:buNone/>
            </a:pPr>
            <a:r>
              <a:rPr lang="cs-CZ" dirty="0"/>
              <a:t>Vyrobila žirafu </a:t>
            </a:r>
            <a:r>
              <a:rPr lang="cs-CZ" b="1" dirty="0"/>
              <a:t>z kaštanů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b="1" dirty="0"/>
              <a:t>Tři </a:t>
            </a:r>
            <a:r>
              <a:rPr lang="cs-CZ" dirty="0"/>
              <a:t>žirafy z kaštanů stály na parapetu.</a:t>
            </a:r>
          </a:p>
          <a:p>
            <a:pPr marL="0" indent="0">
              <a:buNone/>
            </a:pPr>
            <a:r>
              <a:rPr lang="cs-CZ" b="1" dirty="0"/>
              <a:t>Z nudy</a:t>
            </a:r>
            <a:r>
              <a:rPr lang="cs-CZ" dirty="0"/>
              <a:t> vyráběla žirafy z kaštanů </a:t>
            </a:r>
            <a:r>
              <a:rPr lang="cs-CZ" b="1" dirty="0"/>
              <a:t>popíjejíc</a:t>
            </a:r>
            <a:r>
              <a:rPr lang="cs-CZ" dirty="0"/>
              <a:t> u toho kávu.</a:t>
            </a:r>
          </a:p>
          <a:p>
            <a:pPr marL="0" indent="0">
              <a:buNone/>
            </a:pPr>
            <a:r>
              <a:rPr lang="cs-CZ" dirty="0"/>
              <a:t>Vyrábíme žirafy z kaštanů </a:t>
            </a:r>
            <a:r>
              <a:rPr lang="cs-CZ" b="1" dirty="0"/>
              <a:t>Honzíkovi</a:t>
            </a:r>
            <a:r>
              <a:rPr lang="cs-CZ" dirty="0"/>
              <a:t> </a:t>
            </a:r>
            <a:r>
              <a:rPr lang="cs-CZ" b="1" dirty="0"/>
              <a:t>na besídku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Vyrábíme žirafy z kaštanů </a:t>
            </a:r>
            <a:r>
              <a:rPr lang="cs-CZ" b="1" dirty="0"/>
              <a:t>místo Honzíka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b="1" dirty="0"/>
              <a:t>Honzíkovi</a:t>
            </a:r>
            <a:r>
              <a:rPr lang="cs-CZ" dirty="0"/>
              <a:t> se žirafy </a:t>
            </a:r>
            <a:r>
              <a:rPr lang="cs-CZ" b="1" dirty="0"/>
              <a:t>kromobyčejně</a:t>
            </a:r>
            <a:r>
              <a:rPr lang="cs-CZ" dirty="0"/>
              <a:t> líbily.</a:t>
            </a:r>
          </a:p>
          <a:p>
            <a:pPr marL="0" indent="0">
              <a:buNone/>
            </a:pPr>
            <a:r>
              <a:rPr lang="cs-CZ" dirty="0"/>
              <a:t>Kaštany spojíme </a:t>
            </a:r>
            <a:r>
              <a:rPr lang="cs-CZ" b="1" dirty="0"/>
              <a:t>špejlí</a:t>
            </a:r>
            <a:r>
              <a:rPr lang="cs-CZ" dirty="0"/>
              <a:t> seříznutou </a:t>
            </a:r>
            <a:r>
              <a:rPr lang="cs-CZ" b="1" dirty="0"/>
              <a:t>do špičky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Honzík </a:t>
            </a:r>
            <a:r>
              <a:rPr lang="cs-CZ" b="1" dirty="0"/>
              <a:t>žirafám</a:t>
            </a:r>
            <a:r>
              <a:rPr lang="cs-CZ" dirty="0"/>
              <a:t> vyryl </a:t>
            </a:r>
            <a:r>
              <a:rPr lang="cs-CZ" b="1" dirty="0"/>
              <a:t>kružítkem</a:t>
            </a:r>
            <a:r>
              <a:rPr lang="cs-CZ" dirty="0"/>
              <a:t> oči a spokojený úsměv.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346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D81AF9-1EE3-4803-A53D-1F1AE50CD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2847"/>
          </a:xfrm>
        </p:spPr>
        <p:txBody>
          <a:bodyPr>
            <a:normAutofit/>
          </a:bodyPr>
          <a:lstStyle/>
          <a:p>
            <a:r>
              <a:rPr lang="cs-CZ" sz="2800" b="1" dirty="0"/>
              <a:t>pojetí na úrovni závislostní syntaxe na VŠ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97823C-305F-43EE-B8FD-2BA39FFCD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6647"/>
            <a:ext cx="10808368" cy="543628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Po prohýřené noci byl úplně </a:t>
            </a:r>
            <a:r>
              <a:rPr lang="cs-CZ" b="1" dirty="0"/>
              <a:t>svěží</a:t>
            </a:r>
            <a:r>
              <a:rPr lang="cs-CZ" dirty="0"/>
              <a:t>. (PŘÍSUDEK)</a:t>
            </a:r>
          </a:p>
          <a:p>
            <a:pPr marL="0" indent="0">
              <a:buNone/>
            </a:pPr>
            <a:r>
              <a:rPr lang="cs-CZ" dirty="0"/>
              <a:t>Po prohýřené noci se cítil úplně </a:t>
            </a:r>
            <a:r>
              <a:rPr lang="cs-CZ" b="1" dirty="0"/>
              <a:t>svěží</a:t>
            </a:r>
            <a:r>
              <a:rPr lang="cs-CZ" dirty="0"/>
              <a:t>. (DOPLNĚK)</a:t>
            </a:r>
          </a:p>
          <a:p>
            <a:pPr marL="0" indent="0">
              <a:buNone/>
            </a:pPr>
            <a:r>
              <a:rPr lang="cs-CZ" dirty="0"/>
              <a:t>Po prohýřené noci měl </a:t>
            </a:r>
            <a:r>
              <a:rPr lang="cs-CZ" b="1" dirty="0"/>
              <a:t>kupodivu</a:t>
            </a:r>
            <a:r>
              <a:rPr lang="cs-CZ" dirty="0"/>
              <a:t> (Ø) </a:t>
            </a:r>
            <a:r>
              <a:rPr lang="cs-CZ" b="1" dirty="0"/>
              <a:t>svěží</a:t>
            </a:r>
            <a:r>
              <a:rPr lang="cs-CZ" dirty="0"/>
              <a:t> (PKS) dech.</a:t>
            </a:r>
          </a:p>
          <a:p>
            <a:pPr marL="0" indent="0">
              <a:buNone/>
            </a:pPr>
            <a:r>
              <a:rPr lang="cs-CZ" dirty="0"/>
              <a:t>Po prohýřené noci vypadá </a:t>
            </a:r>
            <a:r>
              <a:rPr lang="cs-CZ" b="1" dirty="0"/>
              <a:t>svěžeji </a:t>
            </a:r>
            <a:r>
              <a:rPr lang="cs-CZ" dirty="0"/>
              <a:t>(PU ZPŮSOBU) </a:t>
            </a:r>
            <a:r>
              <a:rPr lang="cs-CZ" b="1" dirty="0"/>
              <a:t>než večer</a:t>
            </a:r>
            <a:r>
              <a:rPr lang="cs-CZ" dirty="0"/>
              <a:t>. (PU SROVN.)</a:t>
            </a:r>
          </a:p>
          <a:p>
            <a:pPr marL="0" indent="0">
              <a:buNone/>
            </a:pPr>
            <a:r>
              <a:rPr lang="cs-CZ" dirty="0"/>
              <a:t>Na stole stálo </a:t>
            </a:r>
            <a:r>
              <a:rPr lang="cs-CZ" b="1" dirty="0"/>
              <a:t>šest</a:t>
            </a:r>
            <a:r>
              <a:rPr lang="cs-CZ" dirty="0"/>
              <a:t> (PODMĚT) žiraf </a:t>
            </a:r>
            <a:r>
              <a:rPr lang="cs-CZ" b="1" dirty="0"/>
              <a:t>z kaštanů</a:t>
            </a:r>
            <a:r>
              <a:rPr lang="cs-CZ" dirty="0"/>
              <a:t>. (PKN)</a:t>
            </a:r>
          </a:p>
          <a:p>
            <a:pPr marL="0" indent="0">
              <a:buNone/>
            </a:pPr>
            <a:r>
              <a:rPr lang="cs-CZ" dirty="0"/>
              <a:t>Vyrobila </a:t>
            </a:r>
            <a:r>
              <a:rPr lang="cs-CZ" b="1" dirty="0"/>
              <a:t>z kaštanů</a:t>
            </a:r>
            <a:r>
              <a:rPr lang="cs-CZ" dirty="0"/>
              <a:t> (PU PŮVODU) žirafu.</a:t>
            </a:r>
          </a:p>
          <a:p>
            <a:pPr marL="0" indent="0">
              <a:buNone/>
            </a:pPr>
            <a:r>
              <a:rPr lang="cs-CZ" dirty="0"/>
              <a:t>Vyrobila žirafu </a:t>
            </a:r>
            <a:r>
              <a:rPr lang="cs-CZ" b="1" dirty="0"/>
              <a:t>z kaštanů</a:t>
            </a:r>
            <a:r>
              <a:rPr lang="cs-CZ" dirty="0"/>
              <a:t>. (PKN)</a:t>
            </a:r>
          </a:p>
          <a:p>
            <a:pPr marL="0" indent="0">
              <a:buNone/>
            </a:pPr>
            <a:r>
              <a:rPr lang="cs-CZ" b="1" dirty="0"/>
              <a:t>Tři </a:t>
            </a:r>
            <a:r>
              <a:rPr lang="cs-CZ" dirty="0"/>
              <a:t>(PKS) žirafy z kaštanů stály na parapetu.</a:t>
            </a:r>
          </a:p>
          <a:p>
            <a:pPr marL="0" indent="0">
              <a:buNone/>
            </a:pPr>
            <a:r>
              <a:rPr lang="cs-CZ" b="1" dirty="0"/>
              <a:t>Z nudy</a:t>
            </a:r>
            <a:r>
              <a:rPr lang="cs-CZ" dirty="0"/>
              <a:t> (PU PŘÍČINY) vyráběla žirafy z kaštanů </a:t>
            </a:r>
            <a:r>
              <a:rPr lang="cs-CZ" b="1" dirty="0"/>
              <a:t>popíjejíc</a:t>
            </a:r>
            <a:r>
              <a:rPr lang="cs-CZ" dirty="0"/>
              <a:t> (DOPLNĚK) u toho kávu.</a:t>
            </a:r>
          </a:p>
          <a:p>
            <a:pPr marL="0" indent="0">
              <a:buNone/>
            </a:pPr>
            <a:r>
              <a:rPr lang="cs-CZ" dirty="0"/>
              <a:t>Vyrábíme žirafy z kaštanů </a:t>
            </a:r>
            <a:r>
              <a:rPr lang="cs-CZ" b="1" dirty="0"/>
              <a:t>Honzíkovi</a:t>
            </a:r>
            <a:r>
              <a:rPr lang="cs-CZ" dirty="0"/>
              <a:t> (PU PROSPĚCHU) </a:t>
            </a:r>
            <a:r>
              <a:rPr lang="cs-CZ" b="1" dirty="0"/>
              <a:t>na besídku</a:t>
            </a:r>
            <a:r>
              <a:rPr lang="cs-CZ" dirty="0"/>
              <a:t>. (PU ÚČELU)</a:t>
            </a:r>
          </a:p>
          <a:p>
            <a:pPr marL="0" indent="0">
              <a:buNone/>
            </a:pPr>
            <a:r>
              <a:rPr lang="cs-CZ" dirty="0"/>
              <a:t>Vyrábíme žirafy z kaštanů </a:t>
            </a:r>
            <a:r>
              <a:rPr lang="cs-CZ" b="1" dirty="0"/>
              <a:t>místo Honzíka</a:t>
            </a:r>
            <a:r>
              <a:rPr lang="cs-CZ" dirty="0"/>
              <a:t>. (PU NÁHRADY)</a:t>
            </a:r>
          </a:p>
          <a:p>
            <a:pPr marL="0" indent="0">
              <a:buNone/>
            </a:pPr>
            <a:r>
              <a:rPr lang="cs-CZ" b="1" dirty="0"/>
              <a:t>Honzíkovi</a:t>
            </a:r>
            <a:r>
              <a:rPr lang="cs-CZ" dirty="0"/>
              <a:t> (PU PROŽIVATELE DĚJE) se žirafy </a:t>
            </a:r>
            <a:r>
              <a:rPr lang="cs-CZ" b="1" dirty="0"/>
              <a:t>kromobyčejně</a:t>
            </a:r>
            <a:r>
              <a:rPr lang="cs-CZ" dirty="0"/>
              <a:t> (PU MÍRY) líbily.</a:t>
            </a:r>
          </a:p>
          <a:p>
            <a:pPr marL="0" indent="0">
              <a:buNone/>
            </a:pPr>
            <a:r>
              <a:rPr lang="cs-CZ" dirty="0"/>
              <a:t>Kaštany spojíme </a:t>
            </a:r>
            <a:r>
              <a:rPr lang="cs-CZ" b="1" dirty="0"/>
              <a:t>špejlí</a:t>
            </a:r>
            <a:r>
              <a:rPr lang="cs-CZ" dirty="0"/>
              <a:t> (PU PROSTŘEDKU) seříznutou </a:t>
            </a:r>
            <a:r>
              <a:rPr lang="cs-CZ" b="1" dirty="0"/>
              <a:t>do špičky </a:t>
            </a:r>
            <a:r>
              <a:rPr lang="cs-CZ" dirty="0"/>
              <a:t>(PU VÝSLEDKU).</a:t>
            </a:r>
          </a:p>
          <a:p>
            <a:pPr marL="0" indent="0">
              <a:buNone/>
            </a:pPr>
            <a:r>
              <a:rPr lang="cs-CZ" dirty="0"/>
              <a:t>Honzík </a:t>
            </a:r>
            <a:r>
              <a:rPr lang="cs-CZ" b="1" dirty="0"/>
              <a:t>žirafám</a:t>
            </a:r>
            <a:r>
              <a:rPr lang="cs-CZ" dirty="0"/>
              <a:t> (PU PROSPĚCHU) vyryl </a:t>
            </a:r>
            <a:r>
              <a:rPr lang="cs-CZ" b="1" dirty="0"/>
              <a:t>kružítkem</a:t>
            </a:r>
            <a:r>
              <a:rPr lang="cs-CZ" dirty="0"/>
              <a:t> (PU PROSTŘEDKU) oči a spokojený úsměv.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6192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D81AF9-1EE3-4803-A53D-1F1AE50CD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2847"/>
          </a:xfrm>
        </p:spPr>
        <p:txBody>
          <a:bodyPr>
            <a:normAutofit/>
          </a:bodyPr>
          <a:lstStyle/>
          <a:p>
            <a:r>
              <a:rPr lang="cs-CZ" sz="2800" b="1" dirty="0"/>
              <a:t>pojetí na úrovni </a:t>
            </a:r>
            <a:r>
              <a:rPr lang="cs-CZ" sz="2800" b="1" dirty="0">
                <a:highlight>
                  <a:srgbClr val="FFFF00"/>
                </a:highlight>
              </a:rPr>
              <a:t>ZŠ/SŠ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97823C-305F-43EE-B8FD-2BA39FFCD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6647"/>
            <a:ext cx="10808368" cy="543628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Po prohýřené noci byl úplně </a:t>
            </a:r>
            <a:r>
              <a:rPr lang="cs-CZ" b="1" dirty="0"/>
              <a:t>svěží</a:t>
            </a:r>
            <a:r>
              <a:rPr lang="cs-CZ" dirty="0"/>
              <a:t>. (PŘÍSUDEK)</a:t>
            </a:r>
          </a:p>
          <a:p>
            <a:pPr marL="0" indent="0">
              <a:buNone/>
            </a:pPr>
            <a:r>
              <a:rPr lang="cs-CZ" dirty="0"/>
              <a:t>Po prohýřené noci se cítil úplně </a:t>
            </a:r>
            <a:r>
              <a:rPr lang="cs-CZ" b="1" dirty="0"/>
              <a:t>svěží</a:t>
            </a:r>
            <a:r>
              <a:rPr lang="cs-CZ" dirty="0"/>
              <a:t>. (DOPLNĚK)</a:t>
            </a:r>
          </a:p>
          <a:p>
            <a:pPr marL="0" indent="0">
              <a:buNone/>
            </a:pPr>
            <a:r>
              <a:rPr lang="cs-CZ" dirty="0"/>
              <a:t>Po prohýřené noci měl </a:t>
            </a:r>
            <a:r>
              <a:rPr lang="cs-CZ" b="1" dirty="0"/>
              <a:t>kupodivu</a:t>
            </a:r>
            <a:r>
              <a:rPr lang="cs-CZ" dirty="0"/>
              <a:t> (Ø) </a:t>
            </a:r>
            <a:r>
              <a:rPr lang="cs-CZ" b="1" dirty="0"/>
              <a:t>svěží</a:t>
            </a:r>
            <a:r>
              <a:rPr lang="cs-CZ" dirty="0"/>
              <a:t> (PKS) dech.</a:t>
            </a:r>
          </a:p>
          <a:p>
            <a:pPr marL="0" indent="0">
              <a:buNone/>
            </a:pPr>
            <a:r>
              <a:rPr lang="cs-CZ" dirty="0"/>
              <a:t>Po prohýřené noci vypadá </a:t>
            </a:r>
            <a:r>
              <a:rPr lang="cs-CZ" b="1" dirty="0"/>
              <a:t>svěžeji </a:t>
            </a:r>
            <a:r>
              <a:rPr lang="cs-CZ" dirty="0"/>
              <a:t>(PU ZPŮSOBU) </a:t>
            </a:r>
            <a:r>
              <a:rPr lang="cs-CZ" b="1" dirty="0"/>
              <a:t>než večer</a:t>
            </a:r>
            <a:r>
              <a:rPr lang="cs-CZ" dirty="0"/>
              <a:t>. (</a:t>
            </a:r>
            <a:r>
              <a:rPr lang="cs-CZ" dirty="0">
                <a:highlight>
                  <a:srgbClr val="FFFF00"/>
                </a:highlight>
              </a:rPr>
              <a:t>PU ČASU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Na stole stálo </a:t>
            </a:r>
            <a:r>
              <a:rPr lang="cs-CZ" b="1" dirty="0"/>
              <a:t>šest</a:t>
            </a:r>
            <a:r>
              <a:rPr lang="cs-CZ" dirty="0"/>
              <a:t> (</a:t>
            </a:r>
            <a:r>
              <a:rPr lang="cs-CZ" dirty="0">
                <a:highlight>
                  <a:srgbClr val="FFFF00"/>
                </a:highlight>
              </a:rPr>
              <a:t>PKS</a:t>
            </a:r>
            <a:r>
              <a:rPr lang="cs-CZ" dirty="0"/>
              <a:t>) žiraf </a:t>
            </a:r>
            <a:r>
              <a:rPr lang="cs-CZ" b="1" dirty="0"/>
              <a:t>z kaštanů</a:t>
            </a:r>
            <a:r>
              <a:rPr lang="cs-CZ" dirty="0"/>
              <a:t>. (PKN)</a:t>
            </a:r>
          </a:p>
          <a:p>
            <a:pPr marL="0" indent="0">
              <a:buNone/>
            </a:pPr>
            <a:r>
              <a:rPr lang="cs-CZ" dirty="0"/>
              <a:t>Vyrobila </a:t>
            </a:r>
            <a:r>
              <a:rPr lang="cs-CZ" b="1" dirty="0"/>
              <a:t>z kaštanů</a:t>
            </a:r>
            <a:r>
              <a:rPr lang="cs-CZ" dirty="0"/>
              <a:t> (</a:t>
            </a:r>
            <a:r>
              <a:rPr lang="cs-CZ" dirty="0">
                <a:highlight>
                  <a:srgbClr val="FFFF00"/>
                </a:highlight>
              </a:rPr>
              <a:t>PŘEDMĚT / PU ZPŮSOBU</a:t>
            </a:r>
            <a:r>
              <a:rPr lang="cs-CZ" dirty="0"/>
              <a:t>) žirafu.</a:t>
            </a:r>
          </a:p>
          <a:p>
            <a:pPr marL="0" indent="0">
              <a:buNone/>
            </a:pPr>
            <a:r>
              <a:rPr lang="cs-CZ" dirty="0"/>
              <a:t>Vyrobila žirafu </a:t>
            </a:r>
            <a:r>
              <a:rPr lang="cs-CZ" b="1" dirty="0"/>
              <a:t>z kaštanů</a:t>
            </a:r>
            <a:r>
              <a:rPr lang="cs-CZ" dirty="0"/>
              <a:t>. (PKN)</a:t>
            </a:r>
          </a:p>
          <a:p>
            <a:pPr marL="0" indent="0">
              <a:buNone/>
            </a:pPr>
            <a:r>
              <a:rPr lang="cs-CZ" b="1" dirty="0"/>
              <a:t>Tři </a:t>
            </a:r>
            <a:r>
              <a:rPr lang="cs-CZ" dirty="0"/>
              <a:t>(PKS) žirafy z kaštanů stály na parapetu.</a:t>
            </a:r>
          </a:p>
          <a:p>
            <a:pPr marL="0" indent="0">
              <a:buNone/>
            </a:pPr>
            <a:r>
              <a:rPr lang="cs-CZ" b="1" dirty="0"/>
              <a:t>Z nudy</a:t>
            </a:r>
            <a:r>
              <a:rPr lang="cs-CZ" dirty="0"/>
              <a:t> (PU PŘÍČINY) vyráběla žirafy z kaštanů </a:t>
            </a:r>
            <a:r>
              <a:rPr lang="cs-CZ" b="1" dirty="0"/>
              <a:t>popíjejíc</a:t>
            </a:r>
            <a:r>
              <a:rPr lang="cs-CZ" dirty="0"/>
              <a:t> (DOPLNĚK) u toho kávu.</a:t>
            </a:r>
          </a:p>
          <a:p>
            <a:pPr marL="0" indent="0">
              <a:buNone/>
            </a:pPr>
            <a:r>
              <a:rPr lang="cs-CZ" dirty="0"/>
              <a:t>Vyrábíme žirafy z kaštanů </a:t>
            </a:r>
            <a:r>
              <a:rPr lang="cs-CZ" b="1" dirty="0"/>
              <a:t>Honzíkovi</a:t>
            </a:r>
            <a:r>
              <a:rPr lang="cs-CZ" dirty="0"/>
              <a:t> (</a:t>
            </a:r>
            <a:r>
              <a:rPr lang="cs-CZ" dirty="0">
                <a:highlight>
                  <a:srgbClr val="FFFF00"/>
                </a:highlight>
              </a:rPr>
              <a:t>PŘEDMĚT</a:t>
            </a:r>
            <a:r>
              <a:rPr lang="cs-CZ" dirty="0"/>
              <a:t>) </a:t>
            </a:r>
            <a:r>
              <a:rPr lang="cs-CZ" b="1" dirty="0"/>
              <a:t>na besídku</a:t>
            </a:r>
            <a:r>
              <a:rPr lang="cs-CZ" dirty="0"/>
              <a:t>. (PU ÚČELU)</a:t>
            </a:r>
          </a:p>
          <a:p>
            <a:pPr marL="0" indent="0">
              <a:buNone/>
            </a:pPr>
            <a:r>
              <a:rPr lang="cs-CZ" dirty="0"/>
              <a:t>Vyrábíme žirafy z kaštanů </a:t>
            </a:r>
            <a:r>
              <a:rPr lang="cs-CZ" b="1" dirty="0"/>
              <a:t>místo Honzíka</a:t>
            </a:r>
            <a:r>
              <a:rPr lang="cs-CZ" dirty="0"/>
              <a:t>. (</a:t>
            </a:r>
            <a:r>
              <a:rPr lang="cs-CZ" dirty="0">
                <a:highlight>
                  <a:srgbClr val="FFFF00"/>
                </a:highlight>
              </a:rPr>
              <a:t>PU ZPŮSOBU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b="1" dirty="0"/>
              <a:t>Honzíkovi</a:t>
            </a:r>
            <a:r>
              <a:rPr lang="cs-CZ" dirty="0"/>
              <a:t> (</a:t>
            </a:r>
            <a:r>
              <a:rPr lang="cs-CZ" dirty="0">
                <a:highlight>
                  <a:srgbClr val="FFFF00"/>
                </a:highlight>
              </a:rPr>
              <a:t>PŘEDMĚT</a:t>
            </a:r>
            <a:r>
              <a:rPr lang="cs-CZ" dirty="0"/>
              <a:t>) se žirafy </a:t>
            </a:r>
            <a:r>
              <a:rPr lang="cs-CZ" b="1" dirty="0"/>
              <a:t>kromobyčejně</a:t>
            </a:r>
            <a:r>
              <a:rPr lang="cs-CZ" dirty="0"/>
              <a:t> (PU MÍRY) líbily.</a:t>
            </a:r>
          </a:p>
          <a:p>
            <a:pPr marL="0" indent="0">
              <a:buNone/>
            </a:pPr>
            <a:r>
              <a:rPr lang="cs-CZ" dirty="0"/>
              <a:t>Kaštany spojíme </a:t>
            </a:r>
            <a:r>
              <a:rPr lang="cs-CZ" b="1" dirty="0"/>
              <a:t>špejlí</a:t>
            </a:r>
            <a:r>
              <a:rPr lang="cs-CZ" dirty="0"/>
              <a:t> (</a:t>
            </a:r>
            <a:r>
              <a:rPr lang="cs-CZ" dirty="0">
                <a:highlight>
                  <a:srgbClr val="FFFF00"/>
                </a:highlight>
              </a:rPr>
              <a:t>PŘEDMĚT</a:t>
            </a:r>
            <a:r>
              <a:rPr lang="cs-CZ" dirty="0"/>
              <a:t>) seříznutou </a:t>
            </a:r>
            <a:r>
              <a:rPr lang="cs-CZ" b="1" dirty="0"/>
              <a:t>do špičky </a:t>
            </a:r>
            <a:r>
              <a:rPr lang="cs-CZ" dirty="0"/>
              <a:t>(</a:t>
            </a:r>
            <a:r>
              <a:rPr lang="cs-CZ" dirty="0">
                <a:highlight>
                  <a:srgbClr val="FFFF00"/>
                </a:highlight>
              </a:rPr>
              <a:t>PU ZPŮSOBU</a:t>
            </a:r>
            <a:r>
              <a:rPr lang="cs-CZ" dirty="0"/>
              <a:t>).</a:t>
            </a:r>
          </a:p>
          <a:p>
            <a:pPr marL="0" indent="0">
              <a:buNone/>
            </a:pPr>
            <a:r>
              <a:rPr lang="cs-CZ" dirty="0"/>
              <a:t>Honzík </a:t>
            </a:r>
            <a:r>
              <a:rPr lang="cs-CZ" b="1" dirty="0"/>
              <a:t>žirafám</a:t>
            </a:r>
            <a:r>
              <a:rPr lang="cs-CZ" dirty="0"/>
              <a:t> (</a:t>
            </a:r>
            <a:r>
              <a:rPr lang="cs-CZ" dirty="0">
                <a:highlight>
                  <a:srgbClr val="FFFF00"/>
                </a:highlight>
              </a:rPr>
              <a:t>PŘEDMĚT</a:t>
            </a:r>
            <a:r>
              <a:rPr lang="cs-CZ" dirty="0"/>
              <a:t>) vyryl </a:t>
            </a:r>
            <a:r>
              <a:rPr lang="cs-CZ" b="1" dirty="0"/>
              <a:t>kružítkem</a:t>
            </a:r>
            <a:r>
              <a:rPr lang="cs-CZ" dirty="0"/>
              <a:t> (</a:t>
            </a:r>
            <a:r>
              <a:rPr lang="cs-CZ" dirty="0">
                <a:highlight>
                  <a:srgbClr val="FFFF00"/>
                </a:highlight>
              </a:rPr>
              <a:t>PŘEDMĚT / PU ZPŮSOBU</a:t>
            </a:r>
            <a:r>
              <a:rPr lang="cs-CZ" dirty="0"/>
              <a:t>) oči a spokojený úsměv.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722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764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příčina, nebo účel?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417639"/>
            <a:ext cx="10597055" cy="470852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1"/>
                </a:solidFill>
              </a:rPr>
              <a:t>Odstěhovali se do Ameriky </a:t>
            </a:r>
            <a:r>
              <a:rPr lang="cs-CZ" i="1" u="sng" dirty="0">
                <a:solidFill>
                  <a:schemeClr val="accent1"/>
                </a:solidFill>
              </a:rPr>
              <a:t>za prací</a:t>
            </a:r>
            <a:r>
              <a:rPr lang="cs-CZ" i="1" dirty="0">
                <a:solidFill>
                  <a:schemeClr val="accent1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1"/>
                </a:solidFill>
              </a:rPr>
              <a:t>Popraskaly jí ruce </a:t>
            </a:r>
            <a:r>
              <a:rPr lang="cs-CZ" i="1" u="sng" dirty="0">
                <a:solidFill>
                  <a:schemeClr val="accent1"/>
                </a:solidFill>
              </a:rPr>
              <a:t>mrazem</a:t>
            </a:r>
            <a:r>
              <a:rPr lang="cs-CZ" i="1" dirty="0">
                <a:solidFill>
                  <a:schemeClr val="accent1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u="sng" dirty="0">
                <a:solidFill>
                  <a:schemeClr val="accent1"/>
                </a:solidFill>
              </a:rPr>
              <a:t>Z</a:t>
            </a:r>
            <a:r>
              <a:rPr lang="cs-CZ" i="1" dirty="0">
                <a:solidFill>
                  <a:schemeClr val="accent1"/>
                </a:solidFill>
              </a:rPr>
              <a:t> toho </a:t>
            </a:r>
            <a:r>
              <a:rPr lang="cs-CZ" i="1" u="sng" dirty="0">
                <a:solidFill>
                  <a:schemeClr val="accent1"/>
                </a:solidFill>
              </a:rPr>
              <a:t>filmu</a:t>
            </a:r>
            <a:r>
              <a:rPr lang="cs-CZ" i="1" dirty="0">
                <a:solidFill>
                  <a:schemeClr val="accent1"/>
                </a:solidFill>
              </a:rPr>
              <a:t> se rozplakala.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1"/>
                </a:solidFill>
              </a:rPr>
              <a:t>Učila se </a:t>
            </a:r>
            <a:r>
              <a:rPr lang="cs-CZ" i="1" u="sng" dirty="0">
                <a:solidFill>
                  <a:schemeClr val="accent1"/>
                </a:solidFill>
              </a:rPr>
              <a:t>kvůli</a:t>
            </a:r>
            <a:r>
              <a:rPr lang="cs-CZ" i="1" dirty="0">
                <a:solidFill>
                  <a:schemeClr val="accent1"/>
                </a:solidFill>
              </a:rPr>
              <a:t> nepovedenému </a:t>
            </a:r>
            <a:r>
              <a:rPr lang="cs-CZ" i="1" u="sng" dirty="0">
                <a:solidFill>
                  <a:schemeClr val="accent1"/>
                </a:solidFill>
              </a:rPr>
              <a:t>testu</a:t>
            </a:r>
            <a:r>
              <a:rPr lang="cs-CZ" i="1" dirty="0">
                <a:solidFill>
                  <a:schemeClr val="accent1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1"/>
                </a:solidFill>
              </a:rPr>
              <a:t>Chodím do Pevnosti </a:t>
            </a:r>
            <a:r>
              <a:rPr lang="cs-CZ" i="1" u="sng" dirty="0">
                <a:solidFill>
                  <a:schemeClr val="accent1"/>
                </a:solidFill>
              </a:rPr>
              <a:t>učit se</a:t>
            </a:r>
            <a:r>
              <a:rPr lang="cs-CZ" i="1" dirty="0">
                <a:solidFill>
                  <a:schemeClr val="accent1"/>
                </a:solidFill>
              </a:rPr>
              <a:t> znakový jazyk.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1"/>
                </a:solidFill>
              </a:rPr>
              <a:t>Učila se </a:t>
            </a:r>
            <a:r>
              <a:rPr lang="cs-CZ" i="1" u="sng" dirty="0">
                <a:solidFill>
                  <a:schemeClr val="accent1"/>
                </a:solidFill>
              </a:rPr>
              <a:t>na přijímačky</a:t>
            </a:r>
            <a:r>
              <a:rPr lang="cs-CZ" i="1" dirty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/>
              <a:t>Pomůže převedení na vedlejší větu.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olidFill>
                  <a:srgbClr val="00B050"/>
                </a:solidFill>
              </a:rPr>
              <a:t>PŘÍČINA → současná situace → ÚČEL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50467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2544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příčina, nebo účel?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417639"/>
            <a:ext cx="10355317" cy="470852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1"/>
                </a:solidFill>
              </a:rPr>
              <a:t>Odstěhovali se do Ameriky </a:t>
            </a:r>
            <a:r>
              <a:rPr lang="cs-CZ" i="1" u="sng" dirty="0">
                <a:solidFill>
                  <a:schemeClr val="accent1"/>
                </a:solidFill>
              </a:rPr>
              <a:t>za prací</a:t>
            </a:r>
            <a:r>
              <a:rPr lang="cs-CZ" i="1" dirty="0">
                <a:solidFill>
                  <a:schemeClr val="accent1"/>
                </a:solidFill>
              </a:rPr>
              <a:t>. 		</a:t>
            </a:r>
            <a:r>
              <a:rPr lang="cs-CZ" dirty="0"/>
              <a:t>ÚČEL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1"/>
                </a:solidFill>
              </a:rPr>
              <a:t>Popraskaly jí ruce </a:t>
            </a:r>
            <a:r>
              <a:rPr lang="cs-CZ" i="1" u="sng" dirty="0">
                <a:solidFill>
                  <a:schemeClr val="accent1"/>
                </a:solidFill>
              </a:rPr>
              <a:t>mrazem</a:t>
            </a:r>
            <a:r>
              <a:rPr lang="cs-CZ" i="1" dirty="0">
                <a:solidFill>
                  <a:schemeClr val="accent1"/>
                </a:solidFill>
              </a:rPr>
              <a:t>. 			</a:t>
            </a:r>
            <a:r>
              <a:rPr lang="cs-CZ" dirty="0"/>
              <a:t>PŘÍČINA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u="sng" dirty="0">
                <a:solidFill>
                  <a:schemeClr val="accent1"/>
                </a:solidFill>
              </a:rPr>
              <a:t>Z</a:t>
            </a:r>
            <a:r>
              <a:rPr lang="cs-CZ" i="1" dirty="0">
                <a:solidFill>
                  <a:schemeClr val="accent1"/>
                </a:solidFill>
              </a:rPr>
              <a:t> toho </a:t>
            </a:r>
            <a:r>
              <a:rPr lang="cs-CZ" i="1" u="sng" dirty="0">
                <a:solidFill>
                  <a:schemeClr val="accent1"/>
                </a:solidFill>
              </a:rPr>
              <a:t>filmu</a:t>
            </a:r>
            <a:r>
              <a:rPr lang="cs-CZ" i="1" dirty="0">
                <a:solidFill>
                  <a:schemeClr val="accent1"/>
                </a:solidFill>
              </a:rPr>
              <a:t> se rozplakala. 			</a:t>
            </a:r>
            <a:r>
              <a:rPr lang="cs-CZ" dirty="0"/>
              <a:t>PŘÍČINA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1"/>
                </a:solidFill>
              </a:rPr>
              <a:t>Učila se </a:t>
            </a:r>
            <a:r>
              <a:rPr lang="cs-CZ" i="1" u="sng" dirty="0">
                <a:solidFill>
                  <a:schemeClr val="accent1"/>
                </a:solidFill>
              </a:rPr>
              <a:t>kvůli</a:t>
            </a:r>
            <a:r>
              <a:rPr lang="cs-CZ" i="1" dirty="0">
                <a:solidFill>
                  <a:schemeClr val="accent1"/>
                </a:solidFill>
              </a:rPr>
              <a:t> nepovedenému </a:t>
            </a:r>
            <a:r>
              <a:rPr lang="cs-CZ" i="1" u="sng" dirty="0">
                <a:solidFill>
                  <a:schemeClr val="accent1"/>
                </a:solidFill>
              </a:rPr>
              <a:t>testu</a:t>
            </a:r>
            <a:r>
              <a:rPr lang="cs-CZ" i="1" dirty="0">
                <a:solidFill>
                  <a:schemeClr val="accent1"/>
                </a:solidFill>
              </a:rPr>
              <a:t>. 		</a:t>
            </a:r>
            <a:r>
              <a:rPr lang="cs-CZ" dirty="0"/>
              <a:t>PŘÍČINA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1"/>
                </a:solidFill>
              </a:rPr>
              <a:t>Chodím do Pevnosti </a:t>
            </a:r>
            <a:r>
              <a:rPr lang="cs-CZ" i="1" u="sng" dirty="0">
                <a:solidFill>
                  <a:schemeClr val="accent1"/>
                </a:solidFill>
              </a:rPr>
              <a:t>učit se</a:t>
            </a:r>
            <a:r>
              <a:rPr lang="cs-CZ" i="1" dirty="0">
                <a:solidFill>
                  <a:schemeClr val="accent1"/>
                </a:solidFill>
              </a:rPr>
              <a:t> znakový jazyk. 	</a:t>
            </a:r>
            <a:r>
              <a:rPr lang="cs-CZ" dirty="0"/>
              <a:t>ÚČEL</a:t>
            </a:r>
          </a:p>
          <a:p>
            <a:pPr marL="514350" indent="-514350">
              <a:buFont typeface="+mj-lt"/>
              <a:buAutoNum type="arabicPeriod"/>
            </a:pPr>
            <a:r>
              <a:rPr lang="cs-CZ" i="1" dirty="0">
                <a:solidFill>
                  <a:schemeClr val="accent1"/>
                </a:solidFill>
              </a:rPr>
              <a:t>Učila se </a:t>
            </a:r>
            <a:r>
              <a:rPr lang="cs-CZ" i="1" u="sng" dirty="0">
                <a:solidFill>
                  <a:schemeClr val="accent1"/>
                </a:solidFill>
              </a:rPr>
              <a:t>na přijímačky</a:t>
            </a:r>
            <a:r>
              <a:rPr lang="cs-CZ" i="1" dirty="0">
                <a:solidFill>
                  <a:schemeClr val="accent1"/>
                </a:solidFill>
              </a:rPr>
              <a:t>. 				</a:t>
            </a:r>
            <a:r>
              <a:rPr lang="cs-CZ" dirty="0"/>
              <a:t>spíš ÚČEL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/>
              <a:t>Pomůže převedení na vedlejší větu.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olidFill>
                  <a:srgbClr val="00B050"/>
                </a:solidFill>
              </a:rPr>
              <a:t>PŘÍČINA → současná situace → ÚČEL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86381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D3C675-CDB3-4C72-B163-C658304DB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80A2A0-F652-4779-BAE0-29BF3115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A co dál?</a:t>
            </a:r>
          </a:p>
          <a:p>
            <a:r>
              <a:rPr lang="cs-CZ" dirty="0"/>
              <a:t>prosím o pěkné cvičení na větné členy</a:t>
            </a:r>
          </a:p>
          <a:p>
            <a:r>
              <a:rPr lang="cs-CZ" dirty="0"/>
              <a:t>10 položek, úroveň 9. třída, mailem do 4. května 2020</a:t>
            </a:r>
          </a:p>
          <a:p>
            <a:r>
              <a:rPr lang="cs-CZ" dirty="0"/>
              <a:t>zkuste zohlednit složitější případy rozlišení rovin slovních druhů a větných členů</a:t>
            </a:r>
          </a:p>
        </p:txBody>
      </p:sp>
    </p:spTree>
    <p:extLst>
      <p:ext uri="{BB962C8B-B14F-4D97-AF65-F5344CB8AC3E}">
        <p14:creationId xmlns:p14="http://schemas.microsoft.com/office/powerpoint/2010/main" val="878794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6C74E3-218B-4DAC-B2EB-168A2CC22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25527A-CFF7-4FED-AD3B-BEF846C72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cs-CZ" b="1" dirty="0"/>
              <a:t>SYNTAX</a:t>
            </a:r>
          </a:p>
          <a:p>
            <a:pPr lvl="0"/>
            <a:r>
              <a:rPr lang="cs-CZ" dirty="0"/>
              <a:t>zkoumá a popisuje</a:t>
            </a:r>
          </a:p>
          <a:p>
            <a:pPr lvl="1"/>
            <a:r>
              <a:rPr lang="cs-CZ" dirty="0"/>
              <a:t>taková </a:t>
            </a:r>
            <a:r>
              <a:rPr lang="cs-CZ" u="sng" dirty="0"/>
              <a:t>uspořádání slov</a:t>
            </a:r>
            <a:r>
              <a:rPr lang="cs-CZ" dirty="0"/>
              <a:t>, která fungují v jazykové komunikaci</a:t>
            </a:r>
          </a:p>
          <a:p>
            <a:pPr lvl="0"/>
            <a:r>
              <a:rPr lang="cs-CZ" dirty="0"/>
              <a:t>zabývá se</a:t>
            </a:r>
          </a:p>
          <a:p>
            <a:pPr lvl="1"/>
            <a:r>
              <a:rPr lang="cs-CZ" dirty="0"/>
              <a:t>formálními a významovými charakteristikami jazykových konstrukcí</a:t>
            </a:r>
          </a:p>
          <a:p>
            <a:pPr lvl="0"/>
            <a:r>
              <a:rPr lang="cs-CZ" dirty="0"/>
              <a:t>rozlišuje a zkoumá</a:t>
            </a:r>
          </a:p>
          <a:p>
            <a:pPr lvl="1"/>
            <a:r>
              <a:rPr lang="cs-CZ" dirty="0"/>
              <a:t>typy slov z hlediska jejich </a:t>
            </a:r>
            <a:r>
              <a:rPr lang="cs-CZ" u="sng" dirty="0"/>
              <a:t>fungování ve větě </a:t>
            </a:r>
            <a:r>
              <a:rPr lang="cs-CZ" dirty="0"/>
              <a:t>(jako ne/větných členů)</a:t>
            </a:r>
          </a:p>
          <a:p>
            <a:pPr lvl="1"/>
            <a:r>
              <a:rPr lang="cs-CZ" dirty="0"/>
              <a:t>jejich </a:t>
            </a:r>
            <a:r>
              <a:rPr lang="cs-CZ" u="sng" dirty="0"/>
              <a:t>vzájemné vztahy </a:t>
            </a:r>
            <a:r>
              <a:rPr lang="cs-CZ" dirty="0"/>
              <a:t>(vztahy mezi větnými členy)</a:t>
            </a:r>
          </a:p>
          <a:p>
            <a:pPr lvl="1"/>
            <a:r>
              <a:rPr lang="cs-CZ" dirty="0"/>
              <a:t>jejich </a:t>
            </a:r>
            <a:r>
              <a:rPr lang="cs-CZ" u="sng" dirty="0"/>
              <a:t>pořadí</a:t>
            </a:r>
            <a:r>
              <a:rPr lang="cs-CZ" dirty="0"/>
              <a:t> v jazykové konstrukci (v sousloví, ve větě, ve větném ekvivalentu),</a:t>
            </a:r>
          </a:p>
          <a:p>
            <a:pPr lvl="1"/>
            <a:r>
              <a:rPr lang="cs-CZ" u="sng" dirty="0"/>
              <a:t>větu</a:t>
            </a:r>
            <a:endParaRPr lang="cs-CZ" dirty="0"/>
          </a:p>
          <a:p>
            <a:pPr lvl="1"/>
            <a:r>
              <a:rPr lang="cs-CZ" dirty="0"/>
              <a:t>spojování vět do </a:t>
            </a:r>
            <a:r>
              <a:rPr lang="cs-CZ" u="sng" dirty="0"/>
              <a:t>souvětí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7637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F1630E-B0A5-4F3D-945F-39D8E99D3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větné členy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8C4DC0-D9FF-4F3B-9428-87E1B6CB9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klasický termín závislostní syntaxe</a:t>
            </a:r>
          </a:p>
          <a:p>
            <a:pPr marL="0" indent="0">
              <a:buNone/>
            </a:pPr>
            <a:r>
              <a:rPr lang="cs-CZ" dirty="0"/>
              <a:t>= syntakticky relevantní element větné struktury, ke kterému se dospívá na základě syntaktické analýzy (NESČ, heslo Větný člen)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funkce konkrétních slov v konkrétní větě</a:t>
            </a:r>
          </a:p>
          <a:p>
            <a:pPr marL="0" indent="0">
              <a:buNone/>
            </a:pPr>
            <a:r>
              <a:rPr lang="cs-CZ" dirty="0"/>
              <a:t>× slovní druhy jsou kategorie slov existující i mimo zapojení do věty</a:t>
            </a:r>
          </a:p>
          <a:p>
            <a:pPr lvl="1"/>
            <a:r>
              <a:rPr lang="cs-CZ" dirty="0"/>
              <a:t>příslovečná určení nejsou tvořena jen příslovci (proto je nevhodné používat pro určení rozdílu mezi předmětem a PU jen pádové otázky)</a:t>
            </a:r>
          </a:p>
          <a:p>
            <a:pPr lvl="1"/>
            <a:r>
              <a:rPr lang="cs-CZ" dirty="0"/>
              <a:t>slovesné tvary (1. </a:t>
            </a:r>
            <a:r>
              <a:rPr lang="cs-CZ" i="1" dirty="0"/>
              <a:t>může</a:t>
            </a:r>
            <a:r>
              <a:rPr lang="cs-CZ" dirty="0"/>
              <a:t> 2. </a:t>
            </a:r>
            <a:r>
              <a:rPr lang="cs-CZ" i="1" dirty="0"/>
              <a:t>přijít</a:t>
            </a:r>
            <a:r>
              <a:rPr lang="cs-CZ" dirty="0"/>
              <a:t>) × přísudky (1. </a:t>
            </a:r>
            <a:r>
              <a:rPr lang="cs-CZ" i="1" dirty="0"/>
              <a:t>může přijít</a:t>
            </a:r>
            <a:r>
              <a:rPr lang="cs-CZ" dirty="0"/>
              <a:t>)</a:t>
            </a:r>
          </a:p>
          <a:p>
            <a:pPr lvl="1"/>
            <a:r>
              <a:rPr lang="cs-CZ" i="1" dirty="0"/>
              <a:t>abyste</a:t>
            </a:r>
            <a:r>
              <a:rPr lang="cs-CZ" dirty="0"/>
              <a:t>, </a:t>
            </a:r>
            <a:r>
              <a:rPr lang="cs-CZ" i="1" dirty="0"/>
              <a:t>kdybyste</a:t>
            </a:r>
            <a:r>
              <a:rPr lang="cs-CZ" dirty="0"/>
              <a:t> – spojka + slovesný tvar × součást přísudku</a:t>
            </a:r>
          </a:p>
          <a:p>
            <a:pPr lvl="1"/>
            <a:r>
              <a:rPr lang="cs-CZ" dirty="0"/>
              <a:t>nepůvodní spojky, sekundární předložky aj.</a:t>
            </a:r>
          </a:p>
          <a:p>
            <a:pPr lvl="2"/>
            <a:r>
              <a:rPr lang="cs-CZ" dirty="0"/>
              <a:t>např. ještě SSJČ má u </a:t>
            </a:r>
            <a:r>
              <a:rPr lang="cs-CZ" i="1" dirty="0"/>
              <a:t>JAKO</a:t>
            </a:r>
            <a:r>
              <a:rPr lang="cs-CZ" dirty="0"/>
              <a:t> příslovce/spojka</a:t>
            </a:r>
          </a:p>
          <a:p>
            <a:pPr marL="914400" lvl="2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4944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677862"/>
          </a:xfrm>
        </p:spPr>
        <p:txBody>
          <a:bodyPr>
            <a:normAutofit/>
          </a:bodyPr>
          <a:lstStyle/>
          <a:p>
            <a:pPr algn="ctr"/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5543" y="365127"/>
            <a:ext cx="10733314" cy="596941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dirty="0"/>
              <a:t>Čas na podání přihlášek na vysoké školy se krátí. Významný počet těch veřejných uzavírá jejich příjem už koncem února či v březnu. Přesné termíny je ovšem dobré si ověřit na webových stránkách jednotlivých škol, kde lze najít </a:t>
            </a:r>
            <a:br>
              <a:rPr lang="cs-CZ" dirty="0"/>
            </a:br>
            <a:r>
              <a:rPr lang="cs-CZ" dirty="0"/>
              <a:t>i podrobnosti o přijímacím řízení. Občas se ve veřejném prostoru ozývá, že máme vysokých škol moc. Ano, přibylo vysokých škol soukromých. Je jich už 38, to je o deset víc než těch veřejných.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800" dirty="0"/>
              <a:t>zdroj: </a:t>
            </a:r>
            <a:r>
              <a:rPr lang="cs-CZ" sz="1800" dirty="0">
                <a:hlinkClick r:id="rId2"/>
              </a:rPr>
              <a:t>http://lidovky.cz</a:t>
            </a:r>
            <a:r>
              <a:rPr lang="cs-CZ" sz="1800" dirty="0"/>
              <a:t>, 23. ledna 2018, upraveno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Najděte </a:t>
            </a:r>
            <a:r>
              <a:rPr lang="cs-CZ" b="1" u="sng" dirty="0"/>
              <a:t>syntagmata</a:t>
            </a:r>
            <a:r>
              <a:rPr lang="cs-CZ" b="1" dirty="0"/>
              <a:t> (jedno syntagma), tj. základní skladební dvojice.</a:t>
            </a:r>
          </a:p>
        </p:txBody>
      </p:sp>
    </p:spTree>
    <p:extLst>
      <p:ext uri="{BB962C8B-B14F-4D97-AF65-F5344CB8AC3E}">
        <p14:creationId xmlns:p14="http://schemas.microsoft.com/office/powerpoint/2010/main" val="3678913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677862"/>
          </a:xfrm>
        </p:spPr>
        <p:txBody>
          <a:bodyPr>
            <a:normAutofit/>
          </a:bodyPr>
          <a:lstStyle/>
          <a:p>
            <a:pPr algn="ctr"/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4657" y="365127"/>
            <a:ext cx="10482943" cy="596941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dirty="0">
                <a:solidFill>
                  <a:srgbClr val="00B050"/>
                </a:solidFill>
              </a:rPr>
              <a:t>Čas</a:t>
            </a:r>
            <a:r>
              <a:rPr lang="cs-CZ" dirty="0"/>
              <a:t> na podání přihlášek na vysoké školy </a:t>
            </a:r>
            <a:r>
              <a:rPr lang="cs-CZ" dirty="0">
                <a:solidFill>
                  <a:srgbClr val="C00000"/>
                </a:solidFill>
              </a:rPr>
              <a:t>se krátí</a:t>
            </a:r>
            <a:r>
              <a:rPr lang="cs-CZ" dirty="0"/>
              <a:t>. Významný </a:t>
            </a:r>
            <a:r>
              <a:rPr lang="cs-CZ" dirty="0">
                <a:solidFill>
                  <a:srgbClr val="00B050"/>
                </a:solidFill>
              </a:rPr>
              <a:t>počet</a:t>
            </a:r>
            <a:r>
              <a:rPr lang="cs-CZ" dirty="0"/>
              <a:t> těch veřejných </a:t>
            </a:r>
            <a:r>
              <a:rPr lang="cs-CZ" dirty="0">
                <a:solidFill>
                  <a:srgbClr val="C00000"/>
                </a:solidFill>
              </a:rPr>
              <a:t>uzavírá</a:t>
            </a:r>
            <a:r>
              <a:rPr lang="cs-CZ" dirty="0"/>
              <a:t> jejich příjem už koncem února či v březnu. Přesné termíny </a:t>
            </a:r>
            <a:r>
              <a:rPr lang="cs-CZ" dirty="0">
                <a:solidFill>
                  <a:srgbClr val="C00000"/>
                </a:solidFill>
              </a:rPr>
              <a:t>je</a:t>
            </a:r>
            <a:r>
              <a:rPr lang="cs-CZ" dirty="0"/>
              <a:t> ovšem </a:t>
            </a:r>
            <a:r>
              <a:rPr lang="cs-CZ" dirty="0">
                <a:solidFill>
                  <a:srgbClr val="C00000"/>
                </a:solidFill>
              </a:rPr>
              <a:t>dobré</a:t>
            </a:r>
            <a:r>
              <a:rPr lang="cs-CZ" dirty="0"/>
              <a:t> </a:t>
            </a:r>
            <a:r>
              <a:rPr lang="cs-CZ" dirty="0">
                <a:solidFill>
                  <a:srgbClr val="00B050"/>
                </a:solidFill>
              </a:rPr>
              <a:t>(si) ověřit</a:t>
            </a:r>
            <a:r>
              <a:rPr lang="cs-CZ" dirty="0"/>
              <a:t> na webových stránkách jednotlivých škol, kde </a:t>
            </a:r>
            <a:r>
              <a:rPr lang="cs-CZ" dirty="0">
                <a:solidFill>
                  <a:srgbClr val="C00000"/>
                </a:solidFill>
              </a:rPr>
              <a:t>lze </a:t>
            </a:r>
            <a:r>
              <a:rPr lang="cs-CZ" dirty="0">
                <a:solidFill>
                  <a:srgbClr val="00B050"/>
                </a:solidFill>
              </a:rPr>
              <a:t>najít</a:t>
            </a:r>
            <a:r>
              <a:rPr lang="cs-CZ" dirty="0"/>
              <a:t> i podrobnosti o přijímacím řízení. Občas </a:t>
            </a:r>
            <a:r>
              <a:rPr lang="cs-CZ" dirty="0">
                <a:solidFill>
                  <a:srgbClr val="C00000"/>
                </a:solidFill>
              </a:rPr>
              <a:t>se</a:t>
            </a:r>
            <a:r>
              <a:rPr lang="cs-CZ" dirty="0"/>
              <a:t> ve veřejném prostoru </a:t>
            </a:r>
            <a:r>
              <a:rPr lang="cs-CZ" dirty="0">
                <a:solidFill>
                  <a:srgbClr val="C00000"/>
                </a:solidFill>
              </a:rPr>
              <a:t>ozývá</a:t>
            </a:r>
            <a:r>
              <a:rPr lang="cs-CZ" dirty="0"/>
              <a:t>, (</a:t>
            </a:r>
            <a:r>
              <a:rPr lang="cs-CZ" dirty="0">
                <a:solidFill>
                  <a:srgbClr val="00B050"/>
                </a:solidFill>
              </a:rPr>
              <a:t>VV podmětná</a:t>
            </a:r>
            <a:r>
              <a:rPr lang="cs-CZ" dirty="0"/>
              <a:t>) že (</a:t>
            </a:r>
            <a:r>
              <a:rPr lang="cs-CZ" dirty="0">
                <a:solidFill>
                  <a:srgbClr val="00B050"/>
                </a:solidFill>
              </a:rPr>
              <a:t>my</a:t>
            </a:r>
            <a:r>
              <a:rPr lang="cs-CZ" dirty="0"/>
              <a:t> – nevyjádřený podmět) </a:t>
            </a:r>
            <a:r>
              <a:rPr lang="cs-CZ" dirty="0">
                <a:solidFill>
                  <a:srgbClr val="C00000"/>
                </a:solidFill>
              </a:rPr>
              <a:t>máme</a:t>
            </a:r>
            <a:r>
              <a:rPr lang="cs-CZ" dirty="0"/>
              <a:t> vysokých škol moc. Ano, </a:t>
            </a:r>
            <a:r>
              <a:rPr lang="cs-CZ" dirty="0">
                <a:solidFill>
                  <a:srgbClr val="C00000"/>
                </a:solidFill>
              </a:rPr>
              <a:t>přibylo</a:t>
            </a:r>
            <a:r>
              <a:rPr lang="cs-CZ" dirty="0"/>
              <a:t> vysokých </a:t>
            </a:r>
            <a:r>
              <a:rPr lang="cs-CZ" dirty="0">
                <a:solidFill>
                  <a:srgbClr val="00B050"/>
                </a:solidFill>
              </a:rPr>
              <a:t>škol</a:t>
            </a:r>
            <a:r>
              <a:rPr lang="cs-CZ" dirty="0"/>
              <a:t> soukromých. (</a:t>
            </a:r>
            <a:r>
              <a:rPr lang="cs-CZ" dirty="0">
                <a:solidFill>
                  <a:srgbClr val="00B050"/>
                </a:solidFill>
              </a:rPr>
              <a:t>věta bezpodmětná</a:t>
            </a:r>
            <a:r>
              <a:rPr lang="cs-CZ" dirty="0"/>
              <a:t>) </a:t>
            </a:r>
            <a:r>
              <a:rPr lang="cs-CZ" dirty="0">
                <a:solidFill>
                  <a:srgbClr val="C00000"/>
                </a:solidFill>
              </a:rPr>
              <a:t>Je</a:t>
            </a:r>
            <a:r>
              <a:rPr lang="cs-CZ" dirty="0"/>
              <a:t> jich už </a:t>
            </a:r>
            <a:r>
              <a:rPr lang="cs-CZ" dirty="0">
                <a:solidFill>
                  <a:srgbClr val="C00000"/>
                </a:solidFill>
              </a:rPr>
              <a:t>38</a:t>
            </a:r>
            <a:r>
              <a:rPr lang="cs-CZ" dirty="0"/>
              <a:t>, </a:t>
            </a:r>
            <a:r>
              <a:rPr lang="cs-CZ" dirty="0">
                <a:solidFill>
                  <a:srgbClr val="00B050"/>
                </a:solidFill>
              </a:rPr>
              <a:t>to</a:t>
            </a:r>
            <a:r>
              <a:rPr lang="cs-CZ" dirty="0"/>
              <a:t> </a:t>
            </a:r>
            <a:r>
              <a:rPr lang="cs-CZ" dirty="0">
                <a:solidFill>
                  <a:srgbClr val="C00000"/>
                </a:solidFill>
              </a:rPr>
              <a:t>je</a:t>
            </a:r>
            <a:r>
              <a:rPr lang="cs-CZ" dirty="0"/>
              <a:t> o deset </a:t>
            </a:r>
            <a:r>
              <a:rPr lang="cs-CZ" dirty="0">
                <a:solidFill>
                  <a:srgbClr val="C00000"/>
                </a:solidFill>
              </a:rPr>
              <a:t>víc</a:t>
            </a:r>
            <a:r>
              <a:rPr lang="cs-CZ" dirty="0"/>
              <a:t> než těch veřejných.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800" dirty="0"/>
              <a:t>zdroj: </a:t>
            </a:r>
            <a:r>
              <a:rPr lang="cs-CZ" sz="1800" dirty="0">
                <a:hlinkClick r:id="rId2"/>
              </a:rPr>
              <a:t>http://lidovky.cz</a:t>
            </a:r>
            <a:r>
              <a:rPr lang="cs-CZ" sz="1800" dirty="0"/>
              <a:t>, 23. ledna 2018, upraveno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PODMĚT</a:t>
            </a:r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PŘÍSUDEK</a:t>
            </a:r>
          </a:p>
        </p:txBody>
      </p:sp>
    </p:spTree>
    <p:extLst>
      <p:ext uri="{BB962C8B-B14F-4D97-AF65-F5344CB8AC3E}">
        <p14:creationId xmlns:p14="http://schemas.microsoft.com/office/powerpoint/2010/main" val="3723768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7B9C43-ECFF-4CD3-964E-8778B6FB2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DDBFFD-7F46-45AD-B608-6B26360B6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Premiér Andrej Babiš se nechal slyšet, že díky snížení daně z přidané hodnoty na čepované pivo mohou hospodští zlevnit.</a:t>
            </a:r>
          </a:p>
          <a:p>
            <a:pPr marL="0" indent="0">
              <a:buNone/>
            </a:pPr>
            <a:r>
              <a:rPr lang="cs-CZ" dirty="0"/>
              <a:t>Zároveň také platí, že hranice, od které lze snížit cenu o pět korun a přitom mít z prodaného piva stejný příjem, je 55 korun.</a:t>
            </a:r>
          </a:p>
          <a:p>
            <a:pPr marL="0" indent="0">
              <a:buNone/>
            </a:pPr>
            <a:r>
              <a:rPr lang="cs-CZ" dirty="0"/>
              <a:t>Mezi jednotlivými kraji jsou navíc v cenách poměrně značné rozdíly.</a:t>
            </a:r>
          </a:p>
          <a:p>
            <a:pPr marL="0" indent="0">
              <a:buNone/>
            </a:pPr>
            <a:r>
              <a:rPr lang="cs-CZ" dirty="0"/>
              <a:t>Některým majitelům malých venkovských výčepů, standardně fungujících bez kuchyně, je navíc nižší sazba k ničemu, jelikož nejsou plátci DPH.</a:t>
            </a:r>
            <a:r>
              <a:rPr lang="cs-CZ" b="1" dirty="0"/>
              <a:t> </a:t>
            </a:r>
          </a:p>
          <a:p>
            <a:pPr marL="0" indent="0">
              <a:buNone/>
            </a:pPr>
            <a:r>
              <a:rPr lang="cs-CZ" dirty="0"/>
              <a:t>Snížení DPH tak nebudou moci využít všichni podnikatelé, smůlu mají například stánkaři.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Dá se očekávat, že řada podnikatelů bude prostě pivo účtovat s nižší sazbou, i když jej zákazník bude chtít s sebou.</a:t>
            </a:r>
          </a:p>
          <a:p>
            <a:pPr marL="0" indent="0">
              <a:buNone/>
            </a:pPr>
            <a:r>
              <a:rPr lang="cs-CZ" sz="1900" dirty="0"/>
              <a:t>zdroj: </a:t>
            </a:r>
            <a:r>
              <a:rPr lang="cs-CZ" sz="1900" dirty="0">
                <a:hlinkClick r:id="rId2"/>
              </a:rPr>
              <a:t>https://denikn.cz/</a:t>
            </a:r>
            <a:r>
              <a:rPr lang="cs-CZ" sz="1900" dirty="0"/>
              <a:t>, 10. února 2020, zkráceno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Najděte </a:t>
            </a:r>
            <a:r>
              <a:rPr lang="cs-CZ" b="1" u="sng" dirty="0"/>
              <a:t>syntagmata</a:t>
            </a:r>
            <a:r>
              <a:rPr lang="cs-CZ" b="1" dirty="0"/>
              <a:t> (jedno syntagma), tj. základní skladební dvojice.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7588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7B9C43-ECFF-4CD3-964E-8778B6FB2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DDBFFD-7F46-45AD-B608-6B26360B6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Premiér Andrej Babiš </a:t>
            </a:r>
            <a:r>
              <a:rPr lang="cs-CZ" dirty="0"/>
              <a:t>se </a:t>
            </a:r>
            <a:r>
              <a:rPr lang="cs-CZ" dirty="0">
                <a:solidFill>
                  <a:srgbClr val="C00000"/>
                </a:solidFill>
              </a:rPr>
              <a:t>nechal (slyšet)</a:t>
            </a:r>
            <a:r>
              <a:rPr lang="cs-CZ" dirty="0"/>
              <a:t>, že díky snížení daně z přidané hodnoty na čepované pivo </a:t>
            </a:r>
            <a:r>
              <a:rPr lang="cs-CZ" dirty="0">
                <a:solidFill>
                  <a:srgbClr val="C00000"/>
                </a:solidFill>
              </a:rPr>
              <a:t>mohou</a:t>
            </a:r>
            <a:r>
              <a:rPr lang="cs-CZ" dirty="0"/>
              <a:t> </a:t>
            </a:r>
            <a:r>
              <a:rPr lang="cs-CZ" dirty="0">
                <a:solidFill>
                  <a:srgbClr val="00B050"/>
                </a:solidFill>
              </a:rPr>
              <a:t>hospodští</a:t>
            </a:r>
            <a:r>
              <a:rPr lang="cs-CZ" dirty="0"/>
              <a:t> </a:t>
            </a:r>
            <a:r>
              <a:rPr lang="cs-CZ" dirty="0">
                <a:solidFill>
                  <a:srgbClr val="C00000"/>
                </a:solidFill>
              </a:rPr>
              <a:t>zlevnit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Zároveň také </a:t>
            </a:r>
            <a:r>
              <a:rPr lang="cs-CZ" dirty="0">
                <a:solidFill>
                  <a:srgbClr val="C00000"/>
                </a:solidFill>
              </a:rPr>
              <a:t>platí</a:t>
            </a:r>
            <a:r>
              <a:rPr lang="cs-CZ" dirty="0"/>
              <a:t>, (</a:t>
            </a:r>
            <a:r>
              <a:rPr lang="cs-CZ" dirty="0">
                <a:solidFill>
                  <a:srgbClr val="00B050"/>
                </a:solidFill>
              </a:rPr>
              <a:t>VV podmětná</a:t>
            </a:r>
            <a:r>
              <a:rPr lang="cs-CZ" dirty="0"/>
              <a:t>) že </a:t>
            </a:r>
            <a:r>
              <a:rPr lang="cs-CZ" dirty="0">
                <a:solidFill>
                  <a:srgbClr val="00B050"/>
                </a:solidFill>
              </a:rPr>
              <a:t>hranice</a:t>
            </a:r>
            <a:r>
              <a:rPr lang="cs-CZ" dirty="0"/>
              <a:t>, od které </a:t>
            </a:r>
            <a:r>
              <a:rPr lang="cs-CZ" dirty="0">
                <a:solidFill>
                  <a:srgbClr val="C00000"/>
                </a:solidFill>
              </a:rPr>
              <a:t>lze</a:t>
            </a:r>
            <a:r>
              <a:rPr lang="cs-CZ" dirty="0"/>
              <a:t> </a:t>
            </a:r>
            <a:r>
              <a:rPr lang="cs-CZ" dirty="0">
                <a:solidFill>
                  <a:srgbClr val="00B050"/>
                </a:solidFill>
              </a:rPr>
              <a:t>snížit</a:t>
            </a:r>
            <a:r>
              <a:rPr lang="cs-CZ" dirty="0"/>
              <a:t> cenu o pět korun a přitom </a:t>
            </a:r>
            <a:r>
              <a:rPr lang="cs-CZ" dirty="0">
                <a:solidFill>
                  <a:srgbClr val="00B050"/>
                </a:solidFill>
              </a:rPr>
              <a:t>mít</a:t>
            </a:r>
            <a:r>
              <a:rPr lang="cs-CZ" dirty="0"/>
              <a:t> z prodaného piva stejný příjem, </a:t>
            </a:r>
            <a:r>
              <a:rPr lang="cs-CZ" dirty="0">
                <a:solidFill>
                  <a:srgbClr val="C00000"/>
                </a:solidFill>
              </a:rPr>
              <a:t>je 55</a:t>
            </a:r>
            <a:r>
              <a:rPr lang="cs-CZ" dirty="0"/>
              <a:t> korun.</a:t>
            </a:r>
          </a:p>
          <a:p>
            <a:pPr marL="0" indent="0">
              <a:buNone/>
            </a:pPr>
            <a:r>
              <a:rPr lang="cs-CZ" dirty="0"/>
              <a:t>Mezi jednotlivými kraji </a:t>
            </a:r>
            <a:r>
              <a:rPr lang="cs-CZ" dirty="0">
                <a:solidFill>
                  <a:srgbClr val="C00000"/>
                </a:solidFill>
              </a:rPr>
              <a:t>jsou</a:t>
            </a:r>
            <a:r>
              <a:rPr lang="cs-CZ" dirty="0"/>
              <a:t> navíc v cenách poměrně značné </a:t>
            </a:r>
            <a:r>
              <a:rPr lang="cs-CZ" dirty="0">
                <a:solidFill>
                  <a:srgbClr val="00B050"/>
                </a:solidFill>
              </a:rPr>
              <a:t>rozdíly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Některým majitelům malých venkovských výčepů, standardně fungujících bez kuchyně, </a:t>
            </a:r>
            <a:r>
              <a:rPr lang="cs-CZ" dirty="0">
                <a:solidFill>
                  <a:srgbClr val="C00000"/>
                </a:solidFill>
              </a:rPr>
              <a:t>je</a:t>
            </a:r>
            <a:r>
              <a:rPr lang="cs-CZ" dirty="0"/>
              <a:t> navíc nižší </a:t>
            </a:r>
            <a:r>
              <a:rPr lang="cs-CZ" dirty="0">
                <a:solidFill>
                  <a:srgbClr val="00B050"/>
                </a:solidFill>
              </a:rPr>
              <a:t>sazba</a:t>
            </a:r>
            <a:r>
              <a:rPr lang="cs-CZ" dirty="0"/>
              <a:t> </a:t>
            </a:r>
            <a:r>
              <a:rPr lang="cs-CZ" dirty="0">
                <a:solidFill>
                  <a:srgbClr val="C00000"/>
                </a:solidFill>
              </a:rPr>
              <a:t>k ničemu</a:t>
            </a:r>
            <a:r>
              <a:rPr lang="cs-CZ" dirty="0"/>
              <a:t>, (</a:t>
            </a:r>
            <a:r>
              <a:rPr lang="cs-CZ" dirty="0">
                <a:solidFill>
                  <a:srgbClr val="00B050"/>
                </a:solidFill>
              </a:rPr>
              <a:t>oni</a:t>
            </a:r>
            <a:r>
              <a:rPr lang="cs-CZ" dirty="0"/>
              <a:t> – nevyjádřený podmět) jelikož </a:t>
            </a:r>
            <a:r>
              <a:rPr lang="cs-CZ" dirty="0">
                <a:solidFill>
                  <a:srgbClr val="C00000"/>
                </a:solidFill>
              </a:rPr>
              <a:t>nejsou plátci </a:t>
            </a:r>
            <a:r>
              <a:rPr lang="cs-CZ" dirty="0"/>
              <a:t>DPH.</a:t>
            </a:r>
            <a:r>
              <a:rPr lang="cs-CZ" b="1" dirty="0"/>
              <a:t> </a:t>
            </a:r>
          </a:p>
          <a:p>
            <a:pPr marL="0" indent="0">
              <a:buNone/>
            </a:pPr>
            <a:r>
              <a:rPr lang="cs-CZ" dirty="0"/>
              <a:t>Snížení DPH tak </a:t>
            </a:r>
            <a:r>
              <a:rPr lang="cs-CZ" dirty="0">
                <a:solidFill>
                  <a:srgbClr val="C00000"/>
                </a:solidFill>
              </a:rPr>
              <a:t>nebudou moci využít </a:t>
            </a:r>
            <a:r>
              <a:rPr lang="cs-CZ" dirty="0"/>
              <a:t>všichni </a:t>
            </a:r>
            <a:r>
              <a:rPr lang="cs-CZ" dirty="0">
                <a:solidFill>
                  <a:srgbClr val="00B050"/>
                </a:solidFill>
              </a:rPr>
              <a:t>podnikatelé</a:t>
            </a:r>
            <a:r>
              <a:rPr lang="cs-CZ" dirty="0"/>
              <a:t>, </a:t>
            </a:r>
            <a:r>
              <a:rPr lang="cs-CZ" dirty="0">
                <a:solidFill>
                  <a:srgbClr val="C00000"/>
                </a:solidFill>
              </a:rPr>
              <a:t>(smůlu) mají </a:t>
            </a:r>
            <a:r>
              <a:rPr lang="cs-CZ" dirty="0"/>
              <a:t>například </a:t>
            </a:r>
            <a:r>
              <a:rPr lang="cs-CZ" dirty="0">
                <a:solidFill>
                  <a:srgbClr val="00B050"/>
                </a:solidFill>
              </a:rPr>
              <a:t>stánkaři</a:t>
            </a:r>
            <a:r>
              <a:rPr lang="cs-CZ" dirty="0"/>
              <a:t>.</a:t>
            </a:r>
            <a:endParaRPr lang="cs-CZ" b="1" dirty="0"/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Dá se očekávat</a:t>
            </a:r>
            <a:r>
              <a:rPr lang="cs-CZ" dirty="0"/>
              <a:t>, (</a:t>
            </a:r>
            <a:r>
              <a:rPr lang="cs-CZ" dirty="0">
                <a:solidFill>
                  <a:srgbClr val="00B050"/>
                </a:solidFill>
              </a:rPr>
              <a:t>VV podmětná</a:t>
            </a:r>
            <a:r>
              <a:rPr lang="cs-CZ" dirty="0"/>
              <a:t>) že </a:t>
            </a:r>
            <a:r>
              <a:rPr lang="cs-CZ" dirty="0">
                <a:solidFill>
                  <a:srgbClr val="00B050"/>
                </a:solidFill>
              </a:rPr>
              <a:t>řada</a:t>
            </a:r>
            <a:r>
              <a:rPr lang="cs-CZ" dirty="0"/>
              <a:t> podnikatelů </a:t>
            </a:r>
            <a:r>
              <a:rPr lang="cs-CZ" dirty="0">
                <a:solidFill>
                  <a:srgbClr val="C00000"/>
                </a:solidFill>
              </a:rPr>
              <a:t>bude</a:t>
            </a:r>
            <a:r>
              <a:rPr lang="cs-CZ" dirty="0"/>
              <a:t> prostě pivo </a:t>
            </a:r>
            <a:r>
              <a:rPr lang="cs-CZ" dirty="0">
                <a:solidFill>
                  <a:srgbClr val="C00000"/>
                </a:solidFill>
              </a:rPr>
              <a:t>účtovat</a:t>
            </a:r>
            <a:r>
              <a:rPr lang="cs-CZ" dirty="0"/>
              <a:t> s nižší sazbou, i když jej </a:t>
            </a:r>
            <a:r>
              <a:rPr lang="cs-CZ" dirty="0">
                <a:solidFill>
                  <a:srgbClr val="00B050"/>
                </a:solidFill>
              </a:rPr>
              <a:t>zákazník</a:t>
            </a:r>
            <a:r>
              <a:rPr lang="cs-CZ" dirty="0"/>
              <a:t> </a:t>
            </a:r>
            <a:r>
              <a:rPr lang="cs-CZ" dirty="0">
                <a:solidFill>
                  <a:srgbClr val="C00000"/>
                </a:solidFill>
              </a:rPr>
              <a:t>bude chtít </a:t>
            </a:r>
            <a:r>
              <a:rPr lang="cs-CZ" dirty="0"/>
              <a:t>s sebou.</a:t>
            </a:r>
          </a:p>
          <a:p>
            <a:pPr marL="0" indent="0">
              <a:buNone/>
            </a:pPr>
            <a:r>
              <a:rPr lang="cs-CZ" sz="1900" dirty="0"/>
              <a:t>zdroj: </a:t>
            </a:r>
            <a:r>
              <a:rPr lang="cs-CZ" sz="1900" dirty="0">
                <a:hlinkClick r:id="rId2"/>
              </a:rPr>
              <a:t>https://denikn.cz/</a:t>
            </a:r>
            <a:r>
              <a:rPr lang="cs-CZ" sz="1900" dirty="0"/>
              <a:t>, 10. února 2020, zkráceno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</a:rPr>
              <a:t>PODMĚT</a:t>
            </a:r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PŘÍSUDEK</a:t>
            </a:r>
          </a:p>
          <a:p>
            <a:pPr marL="457200" lvl="1" indent="0">
              <a:buNone/>
            </a:pPr>
            <a:r>
              <a:rPr lang="cs-CZ" sz="2200" dirty="0">
                <a:solidFill>
                  <a:srgbClr val="C00000"/>
                </a:solidFill>
              </a:rPr>
              <a:t>nechal (slyšet): vizte skripta, přísudek se slovesem NECHAT</a:t>
            </a:r>
          </a:p>
          <a:p>
            <a:pPr marL="457200" lvl="1" indent="0">
              <a:buNone/>
            </a:pPr>
            <a:r>
              <a:rPr lang="cs-CZ" sz="2200" dirty="0">
                <a:solidFill>
                  <a:srgbClr val="C00000"/>
                </a:solidFill>
              </a:rPr>
              <a:t>(smůlu) mají: vizte skripta, přísudek se slovesem MÍT</a:t>
            </a:r>
          </a:p>
        </p:txBody>
      </p:sp>
    </p:spTree>
    <p:extLst>
      <p:ext uri="{BB962C8B-B14F-4D97-AF65-F5344CB8AC3E}">
        <p14:creationId xmlns:p14="http://schemas.microsoft.com/office/powerpoint/2010/main" val="599123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předmět (objekt)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0621" y="1600200"/>
            <a:ext cx="11193517" cy="4983162"/>
          </a:xfrm>
        </p:spPr>
        <p:txBody>
          <a:bodyPr>
            <a:normAutofit/>
          </a:bodyPr>
          <a:lstStyle/>
          <a:p>
            <a:r>
              <a:rPr lang="cs-CZ" dirty="0"/>
              <a:t>je vyžadován, aby věta byla formálně i významově kompletní</a:t>
            </a:r>
          </a:p>
          <a:p>
            <a:pPr lvl="1"/>
            <a:r>
              <a:rPr lang="cs-CZ" sz="2800" dirty="0"/>
              <a:t>předmět je vždycky valenční</a:t>
            </a:r>
          </a:p>
          <a:p>
            <a:pPr lvl="2"/>
            <a:r>
              <a:rPr lang="cs-CZ" sz="2400" b="1" dirty="0"/>
              <a:t>VALENCE</a:t>
            </a:r>
            <a:r>
              <a:rPr lang="cs-CZ" sz="2400" dirty="0"/>
              <a:t> = schopnost slovesa (nebo deverbativa) na sebe vázat nějaká slova tak, aby význam slovesa byl ve větě/výpovědi kompletní</a:t>
            </a:r>
          </a:p>
          <a:p>
            <a:pPr lvl="1"/>
            <a:r>
              <a:rPr lang="cs-CZ" sz="2800" dirty="0"/>
              <a:t>závislý na slovese nebo ADJ ze slovesa</a:t>
            </a:r>
          </a:p>
          <a:p>
            <a:pPr lvl="2"/>
            <a:r>
              <a:rPr lang="cs-CZ" sz="2400" i="1" dirty="0"/>
              <a:t>slečna rozdává </a:t>
            </a:r>
            <a:r>
              <a:rPr lang="cs-CZ" sz="2400" i="1" u="sng" dirty="0"/>
              <a:t>letáky</a:t>
            </a:r>
            <a:r>
              <a:rPr lang="cs-CZ" sz="2400" i="1" dirty="0"/>
              <a:t> → slečna rozdávající </a:t>
            </a:r>
            <a:r>
              <a:rPr lang="cs-CZ" sz="2400" i="1" u="sng" dirty="0"/>
              <a:t>letáky</a:t>
            </a:r>
          </a:p>
          <a:p>
            <a:pPr lvl="2"/>
            <a:r>
              <a:rPr lang="cs-CZ" sz="2400" i="1" dirty="0"/>
              <a:t>studovat </a:t>
            </a:r>
            <a:r>
              <a:rPr lang="cs-CZ" sz="2400" i="1" u="sng" dirty="0"/>
              <a:t>chemii</a:t>
            </a:r>
            <a:r>
              <a:rPr lang="cs-CZ" sz="2400" i="1" dirty="0"/>
              <a:t> → lidé studující </a:t>
            </a:r>
            <a:r>
              <a:rPr lang="cs-CZ" sz="2400" i="1" u="sng" dirty="0"/>
              <a:t>chemii </a:t>
            </a:r>
          </a:p>
          <a:p>
            <a:pPr marL="1371600" lvl="3" indent="0">
              <a:buNone/>
            </a:pPr>
            <a:r>
              <a:rPr lang="cs-CZ" sz="2000" b="1" dirty="0">
                <a:solidFill>
                  <a:schemeClr val="accent1"/>
                </a:solidFill>
              </a:rPr>
              <a:t>Z jakých tvarů slovesa jsou tahle přídavná jména?</a:t>
            </a:r>
          </a:p>
          <a:p>
            <a:pPr lvl="3"/>
            <a:r>
              <a:rPr lang="cs-CZ" sz="2000" b="1" dirty="0"/>
              <a:t>tvar přechodníku přítomného</a:t>
            </a:r>
          </a:p>
          <a:p>
            <a:pPr marL="1371600" lvl="3" indent="0">
              <a:buNone/>
            </a:pPr>
            <a:r>
              <a:rPr lang="cs-CZ" sz="2000" b="1" dirty="0"/>
              <a:t>≈ </a:t>
            </a:r>
            <a:r>
              <a:rPr lang="cs-CZ" sz="2000" b="1" i="1" dirty="0"/>
              <a:t>neslyšící</a:t>
            </a:r>
            <a:r>
              <a:rPr lang="cs-CZ" sz="2000" b="1" dirty="0"/>
              <a:t>, </a:t>
            </a:r>
            <a:r>
              <a:rPr lang="cs-CZ" sz="2000" b="1" i="1" dirty="0"/>
              <a:t>dechberoucí</a:t>
            </a:r>
            <a:r>
              <a:rPr lang="cs-CZ" sz="2000" b="1" dirty="0"/>
              <a:t>, </a:t>
            </a:r>
            <a:r>
              <a:rPr lang="cs-CZ" sz="2000" b="1" i="1" dirty="0"/>
              <a:t>rostoucí</a:t>
            </a:r>
            <a:r>
              <a:rPr lang="cs-CZ" sz="2000" b="1" dirty="0"/>
              <a:t>, </a:t>
            </a:r>
            <a:r>
              <a:rPr lang="cs-CZ" sz="2000" b="1" i="1" dirty="0"/>
              <a:t>vycházející</a:t>
            </a:r>
            <a:r>
              <a:rPr lang="cs-CZ" sz="2000" b="1" dirty="0"/>
              <a:t> </a:t>
            </a:r>
          </a:p>
          <a:p>
            <a:pPr lvl="2"/>
            <a:endParaRPr lang="cs-CZ" b="1" dirty="0">
              <a:solidFill>
                <a:schemeClr val="accent1"/>
              </a:solidFill>
            </a:endParaRPr>
          </a:p>
          <a:p>
            <a:pPr lvl="2"/>
            <a:endParaRPr lang="cs-CZ" i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8674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předmět (objekt)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0621" y="1600200"/>
            <a:ext cx="11193517" cy="4983162"/>
          </a:xfrm>
        </p:spPr>
        <p:txBody>
          <a:bodyPr>
            <a:normAutofit/>
          </a:bodyPr>
          <a:lstStyle/>
          <a:p>
            <a:r>
              <a:rPr lang="cs-CZ" dirty="0"/>
              <a:t>je vyžadován, aby věta byla formálně i významově kompletní</a:t>
            </a:r>
          </a:p>
          <a:p>
            <a:pPr lvl="1"/>
            <a:r>
              <a:rPr lang="cs-CZ" sz="2800" dirty="0"/>
              <a:t>předmět je vždycky valenční</a:t>
            </a:r>
          </a:p>
          <a:p>
            <a:pPr lvl="2"/>
            <a:r>
              <a:rPr lang="cs-CZ" sz="2400" b="1" dirty="0"/>
              <a:t>VALENCE</a:t>
            </a:r>
            <a:r>
              <a:rPr lang="cs-CZ" sz="2400" dirty="0"/>
              <a:t> = schopnost slovesa (nebo deverbativa) na sebe vázat nějaká slova tak, aby význam slovesa byl ve větě/výpovědi kompletní</a:t>
            </a:r>
          </a:p>
          <a:p>
            <a:pPr lvl="1"/>
            <a:r>
              <a:rPr lang="cs-CZ" sz="2800" dirty="0"/>
              <a:t>závislý na slovese nebo ADJ ze slovesa</a:t>
            </a:r>
          </a:p>
          <a:p>
            <a:pPr lvl="2"/>
            <a:r>
              <a:rPr lang="cs-CZ" sz="2400" i="1" dirty="0"/>
              <a:t>slečna rozdává </a:t>
            </a:r>
            <a:r>
              <a:rPr lang="cs-CZ" sz="2400" i="1" u="sng" dirty="0"/>
              <a:t>letáky</a:t>
            </a:r>
            <a:r>
              <a:rPr lang="cs-CZ" sz="2400" i="1" dirty="0"/>
              <a:t> → slečna rozdávající </a:t>
            </a:r>
            <a:r>
              <a:rPr lang="cs-CZ" sz="2400" i="1" u="sng" dirty="0"/>
              <a:t>letáky</a:t>
            </a:r>
          </a:p>
          <a:p>
            <a:pPr lvl="2"/>
            <a:r>
              <a:rPr lang="cs-CZ" sz="2400" i="1" dirty="0"/>
              <a:t>studovat </a:t>
            </a:r>
            <a:r>
              <a:rPr lang="cs-CZ" sz="2400" i="1" u="sng" dirty="0"/>
              <a:t>chemii</a:t>
            </a:r>
            <a:r>
              <a:rPr lang="cs-CZ" sz="2400" i="1" dirty="0"/>
              <a:t> → lidé studující </a:t>
            </a:r>
            <a:r>
              <a:rPr lang="cs-CZ" sz="2400" i="1" u="sng" dirty="0"/>
              <a:t>chemii </a:t>
            </a:r>
          </a:p>
          <a:p>
            <a:pPr marL="1371600" lvl="3" indent="0">
              <a:buNone/>
            </a:pPr>
            <a:r>
              <a:rPr lang="cs-CZ" sz="2000" b="1" dirty="0">
                <a:solidFill>
                  <a:schemeClr val="accent1"/>
                </a:solidFill>
              </a:rPr>
              <a:t>Z jakých tvarů slovesa jsou tahle přídavná jména?</a:t>
            </a:r>
          </a:p>
          <a:p>
            <a:pPr lvl="2"/>
            <a:endParaRPr lang="cs-CZ" b="1" dirty="0">
              <a:solidFill>
                <a:schemeClr val="accent1"/>
              </a:solidFill>
            </a:endParaRPr>
          </a:p>
          <a:p>
            <a:pPr lvl="2"/>
            <a:endParaRPr lang="cs-CZ" i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7144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</TotalTime>
  <Words>1662</Words>
  <Application>Microsoft Office PowerPoint</Application>
  <PresentationFormat>Širokoúhlá obrazovka</PresentationFormat>
  <Paragraphs>160</Paragraphs>
  <Slides>16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Větné členy pro Kapitoly z gramatiky češtiny</vt:lpstr>
      <vt:lpstr>Prezentace aplikace PowerPoint</vt:lpstr>
      <vt:lpstr>větné členy</vt:lpstr>
      <vt:lpstr>Prezentace aplikace PowerPoint</vt:lpstr>
      <vt:lpstr>Prezentace aplikace PowerPoint</vt:lpstr>
      <vt:lpstr>Prezentace aplikace PowerPoint</vt:lpstr>
      <vt:lpstr>Prezentace aplikace PowerPoint</vt:lpstr>
      <vt:lpstr>předmět (objekt)</vt:lpstr>
      <vt:lpstr>předmět (objekt)</vt:lpstr>
      <vt:lpstr>předmět (objekt)</vt:lpstr>
      <vt:lpstr>Prezentace aplikace PowerPoint</vt:lpstr>
      <vt:lpstr>pojetí na úrovni závislostní syntaxe na VŠ</vt:lpstr>
      <vt:lpstr>pojetí na úrovni ZŠ/SŠ</vt:lpstr>
      <vt:lpstr>příčina, nebo účel?</vt:lpstr>
      <vt:lpstr>příčina, nebo účel?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Prokšová, Hana</dc:creator>
  <cp:lastModifiedBy>Hana Prokšová</cp:lastModifiedBy>
  <cp:revision>12</cp:revision>
  <dcterms:created xsi:type="dcterms:W3CDTF">2020-04-20T12:23:30Z</dcterms:created>
  <dcterms:modified xsi:type="dcterms:W3CDTF">2020-04-24T08:42:09Z</dcterms:modified>
</cp:coreProperties>
</file>