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64" r:id="rId6"/>
    <p:sldId id="265" r:id="rId7"/>
    <p:sldId id="258" r:id="rId8"/>
    <p:sldId id="260" r:id="rId9"/>
    <p:sldId id="263" r:id="rId10"/>
    <p:sldId id="259" r:id="rId11"/>
    <p:sldId id="267" r:id="rId12"/>
    <p:sldId id="266" r:id="rId13"/>
    <p:sldId id="268" r:id="rId14"/>
    <p:sldId id="261" r:id="rId15"/>
    <p:sldId id="269" r:id="rId16"/>
    <p:sldId id="262" r:id="rId17"/>
    <p:sldId id="270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5FF03E-5F0E-4D76-B900-4513253DE2B1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5A7FBF-F1C8-4CE9-A74B-58544546906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ADVERBIT, ADPOSITIOT JA PARTIKKELIT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17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KONJUNKTIOT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Yhdyslauseessa</a:t>
            </a:r>
            <a:r>
              <a:rPr lang="cs-CZ" dirty="0" smtClean="0"/>
              <a:t> </a:t>
            </a:r>
            <a:r>
              <a:rPr lang="cs-CZ" dirty="0" err="1" smtClean="0"/>
              <a:t>voi</a:t>
            </a:r>
            <a:r>
              <a:rPr lang="cs-CZ" dirty="0" smtClean="0"/>
              <a:t> </a:t>
            </a:r>
            <a:r>
              <a:rPr lang="cs-CZ" dirty="0" err="1" smtClean="0"/>
              <a:t>olla</a:t>
            </a:r>
            <a:r>
              <a:rPr lang="cs-CZ" dirty="0" smtClean="0"/>
              <a:t> </a:t>
            </a:r>
            <a:r>
              <a:rPr lang="cs-CZ" b="1" dirty="0" err="1" smtClean="0"/>
              <a:t>konjunktio</a:t>
            </a:r>
            <a:r>
              <a:rPr lang="cs-CZ" dirty="0" smtClean="0"/>
              <a:t>, </a:t>
            </a:r>
            <a:r>
              <a:rPr lang="cs-CZ" b="1" dirty="0" err="1" smtClean="0"/>
              <a:t>kysymyssana</a:t>
            </a:r>
            <a:r>
              <a:rPr lang="cs-CZ" b="1" dirty="0" smtClean="0"/>
              <a:t>/</a:t>
            </a:r>
            <a:r>
              <a:rPr lang="cs-CZ" b="1" dirty="0" err="1" smtClean="0"/>
              <a:t>kysymyspronomini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b="1" dirty="0" err="1" smtClean="0"/>
              <a:t>liite</a:t>
            </a:r>
            <a:r>
              <a:rPr lang="cs-CZ" b="1" dirty="0" smtClean="0"/>
              <a:t> </a:t>
            </a:r>
            <a:r>
              <a:rPr lang="cs-CZ" b="1" dirty="0"/>
              <a:t>–</a:t>
            </a:r>
            <a:r>
              <a:rPr lang="cs-CZ" b="1" i="1" dirty="0" err="1" smtClean="0"/>
              <a:t>kO</a:t>
            </a:r>
            <a:r>
              <a:rPr lang="cs-CZ" b="1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b="1" dirty="0" err="1" smtClean="0"/>
              <a:t>relatiivipronomini</a:t>
            </a:r>
            <a:endParaRPr lang="cs-CZ" b="1" dirty="0"/>
          </a:p>
          <a:p>
            <a:pPr marL="0" indent="0">
              <a:buNone/>
            </a:pPr>
            <a:r>
              <a:rPr lang="cs-CZ" b="1" dirty="0" err="1" smtClean="0"/>
              <a:t>lauseenvastikkeet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ei</a:t>
            </a:r>
            <a:r>
              <a:rPr lang="cs-CZ" dirty="0" smtClean="0"/>
              <a:t> 2 </a:t>
            </a:r>
            <a:r>
              <a:rPr lang="cs-CZ" dirty="0" err="1" smtClean="0"/>
              <a:t>lausetta</a:t>
            </a:r>
            <a:r>
              <a:rPr lang="cs-CZ" dirty="0" smtClean="0"/>
              <a:t> </a:t>
            </a:r>
            <a:r>
              <a:rPr lang="cs-CZ" dirty="0" err="1" smtClean="0"/>
              <a:t>vaan</a:t>
            </a:r>
            <a:r>
              <a:rPr lang="cs-CZ" dirty="0" smtClean="0"/>
              <a:t> 1 </a:t>
            </a:r>
            <a:r>
              <a:rPr lang="cs-CZ" dirty="0" err="1" smtClean="0"/>
              <a:t>lause</a:t>
            </a:r>
            <a:r>
              <a:rPr lang="cs-CZ" dirty="0" smtClean="0"/>
              <a:t>!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Virkkeessä</a:t>
            </a:r>
            <a:r>
              <a:rPr lang="cs-CZ" b="1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2 </a:t>
            </a:r>
            <a:r>
              <a:rPr lang="cs-CZ" b="1" dirty="0" err="1" smtClean="0"/>
              <a:t>päälausetta</a:t>
            </a:r>
            <a:r>
              <a:rPr lang="cs-CZ" b="1" dirty="0" smtClean="0"/>
              <a:t> </a:t>
            </a:r>
          </a:p>
          <a:p>
            <a:pPr>
              <a:buFontTx/>
              <a:buChar char="-"/>
            </a:pPr>
            <a:r>
              <a:rPr lang="cs-CZ" b="1" dirty="0" err="1"/>
              <a:t>p</a:t>
            </a:r>
            <a:r>
              <a:rPr lang="cs-CZ" b="1" dirty="0" err="1" smtClean="0"/>
              <a:t>äälause</a:t>
            </a:r>
            <a:r>
              <a:rPr lang="cs-CZ" dirty="0" smtClean="0"/>
              <a:t> + </a:t>
            </a:r>
            <a:r>
              <a:rPr lang="cs-CZ" b="1" dirty="0" err="1" smtClean="0"/>
              <a:t>sivulause</a:t>
            </a:r>
            <a:r>
              <a:rPr lang="cs-CZ" b="1" dirty="0" smtClean="0"/>
              <a:t>(et)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Liisa</a:t>
            </a:r>
            <a:r>
              <a:rPr lang="cs-CZ" i="1" dirty="0"/>
              <a:t> </a:t>
            </a:r>
            <a:r>
              <a:rPr lang="cs-CZ" i="1" dirty="0" err="1"/>
              <a:t>lukee</a:t>
            </a:r>
            <a:r>
              <a:rPr lang="cs-CZ" i="1" dirty="0"/>
              <a:t> </a:t>
            </a:r>
            <a:r>
              <a:rPr lang="cs-CZ" i="1" dirty="0" err="1"/>
              <a:t>kirjaa</a:t>
            </a:r>
            <a:r>
              <a:rPr lang="cs-CZ" i="1" dirty="0"/>
              <a:t> </a:t>
            </a:r>
            <a:r>
              <a:rPr lang="cs-CZ" b="1" i="1" dirty="0" err="1"/>
              <a:t>ja</a:t>
            </a:r>
            <a:r>
              <a:rPr lang="cs-CZ" i="1" dirty="0"/>
              <a:t> </a:t>
            </a:r>
            <a:r>
              <a:rPr lang="cs-CZ" i="1" dirty="0" err="1"/>
              <a:t>Pentti</a:t>
            </a:r>
            <a:r>
              <a:rPr lang="cs-CZ" i="1" dirty="0"/>
              <a:t> </a:t>
            </a:r>
            <a:r>
              <a:rPr lang="cs-CZ" i="1" dirty="0" err="1"/>
              <a:t>katselee</a:t>
            </a:r>
            <a:r>
              <a:rPr lang="cs-CZ" i="1" dirty="0"/>
              <a:t> </a:t>
            </a:r>
            <a:r>
              <a:rPr lang="cs-CZ" i="1" dirty="0" err="1"/>
              <a:t>televisiota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He </a:t>
            </a:r>
            <a:r>
              <a:rPr lang="cs-CZ" i="1" dirty="0" err="1"/>
              <a:t>ovat</a:t>
            </a:r>
            <a:r>
              <a:rPr lang="cs-CZ" i="1" dirty="0"/>
              <a:t> </a:t>
            </a:r>
            <a:r>
              <a:rPr lang="cs-CZ" i="1" dirty="0" err="1"/>
              <a:t>kotona</a:t>
            </a:r>
            <a:r>
              <a:rPr lang="cs-CZ" i="1" dirty="0"/>
              <a:t>, </a:t>
            </a:r>
            <a:r>
              <a:rPr lang="cs-CZ" b="1" i="1" dirty="0" err="1"/>
              <a:t>koska</a:t>
            </a:r>
            <a:r>
              <a:rPr lang="cs-CZ" i="1" dirty="0"/>
              <a:t> </a:t>
            </a:r>
            <a:r>
              <a:rPr lang="cs-CZ" i="1" dirty="0" err="1"/>
              <a:t>ulkona</a:t>
            </a:r>
            <a:r>
              <a:rPr lang="cs-CZ" i="1" dirty="0"/>
              <a:t> </a:t>
            </a:r>
            <a:r>
              <a:rPr lang="cs-CZ" i="1" dirty="0" err="1"/>
              <a:t>sataa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362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KONJUNKTIOT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568952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Kopulatiiviset</a:t>
            </a:r>
            <a:r>
              <a:rPr lang="fi-FI" dirty="0" smtClean="0"/>
              <a:t> </a:t>
            </a:r>
            <a:r>
              <a:rPr lang="fi-FI" dirty="0"/>
              <a:t>(slučovací): </a:t>
            </a:r>
            <a:r>
              <a:rPr lang="fi-FI" i="1" dirty="0"/>
              <a:t>ja, sekä, ynnä, sekä – että, jopa, vieläpä, saati, saatikka, niin – kuin, osaksi – osaksi, milloin – milloin, ei - eikä</a:t>
            </a:r>
          </a:p>
          <a:p>
            <a:pPr marL="0" indent="0">
              <a:buNone/>
            </a:pPr>
            <a:r>
              <a:rPr lang="fi-FI" b="1" dirty="0" smtClean="0"/>
              <a:t>Disjunktiiviset</a:t>
            </a:r>
            <a:r>
              <a:rPr lang="fi-FI" dirty="0" smtClean="0"/>
              <a:t> </a:t>
            </a:r>
            <a:r>
              <a:rPr lang="fi-FI" dirty="0"/>
              <a:t>(vylučovací): </a:t>
            </a:r>
            <a:r>
              <a:rPr lang="fi-FI" i="1" dirty="0"/>
              <a:t>tai, taikka, vai </a:t>
            </a:r>
            <a:r>
              <a:rPr lang="fi-FI" dirty="0" smtClean="0"/>
              <a:t>(</a:t>
            </a:r>
            <a:r>
              <a:rPr lang="cs-CZ" dirty="0" err="1" smtClean="0"/>
              <a:t>kysymyksessä</a:t>
            </a:r>
            <a:r>
              <a:rPr lang="fi-FI" i="1" dirty="0" smtClean="0"/>
              <a:t>), </a:t>
            </a:r>
            <a:r>
              <a:rPr lang="fi-FI" i="1" dirty="0"/>
              <a:t>joko – tai, eli</a:t>
            </a:r>
          </a:p>
          <a:p>
            <a:pPr marL="0" indent="0">
              <a:buNone/>
            </a:pPr>
            <a:r>
              <a:rPr lang="fi-FI" b="1" dirty="0" smtClean="0"/>
              <a:t>Adversatiiviset</a:t>
            </a:r>
            <a:r>
              <a:rPr lang="fi-FI" dirty="0" smtClean="0"/>
              <a:t> </a:t>
            </a:r>
            <a:r>
              <a:rPr lang="fi-FI" dirty="0"/>
              <a:t>(odporovací): </a:t>
            </a:r>
            <a:r>
              <a:rPr lang="fi-FI" i="1" dirty="0"/>
              <a:t>mutta, vaan, paitsi, paitsi – myös, toisin kuin, mutten (muttet, muttei …), ei ainoastaan – vaan myös </a:t>
            </a:r>
          </a:p>
          <a:p>
            <a:pPr marL="0" indent="0">
              <a:buNone/>
            </a:pPr>
            <a:r>
              <a:rPr lang="fi-FI" b="1" dirty="0" smtClean="0"/>
              <a:t>Konklusiiviset</a:t>
            </a:r>
            <a:r>
              <a:rPr lang="fi-FI" dirty="0" smtClean="0"/>
              <a:t> </a:t>
            </a:r>
            <a:r>
              <a:rPr lang="fi-FI" dirty="0"/>
              <a:t>(důsledkové):</a:t>
            </a:r>
            <a:r>
              <a:rPr lang="fi-FI" i="1" dirty="0"/>
              <a:t>siis, siksi, sen tähden, sen takia, sen johdosta, niin, niin muodoin</a:t>
            </a:r>
          </a:p>
          <a:p>
            <a:pPr marL="0" indent="0">
              <a:buNone/>
            </a:pPr>
            <a:r>
              <a:rPr lang="fi-FI" b="1" dirty="0" smtClean="0"/>
              <a:t>Eksplanattiiviset</a:t>
            </a:r>
            <a:r>
              <a:rPr lang="fi-FI" dirty="0" smtClean="0"/>
              <a:t> </a:t>
            </a:r>
            <a:r>
              <a:rPr lang="fi-FI" dirty="0"/>
              <a:t>(vysvětlovací): </a:t>
            </a:r>
            <a:r>
              <a:rPr lang="fi-FI" i="1" dirty="0"/>
              <a:t>sillä, näet, </a:t>
            </a:r>
            <a:r>
              <a:rPr lang="fi-FI" i="1" dirty="0" smtClean="0"/>
              <a:t>nimittäin</a:t>
            </a:r>
            <a:endParaRPr lang="fi-FI" i="1" dirty="0"/>
          </a:p>
          <a:p>
            <a:pPr marL="0" indent="0">
              <a:buNone/>
            </a:pPr>
            <a:r>
              <a:rPr lang="fi-FI" dirty="0"/>
              <a:t>-----------</a:t>
            </a:r>
          </a:p>
          <a:p>
            <a:pPr marL="0" indent="0">
              <a:buNone/>
            </a:pPr>
            <a:r>
              <a:rPr lang="fi-FI" b="1" dirty="0" smtClean="0"/>
              <a:t>Konsekutiiviset</a:t>
            </a:r>
            <a:r>
              <a:rPr lang="fi-FI" dirty="0" smtClean="0"/>
              <a:t> </a:t>
            </a:r>
            <a:r>
              <a:rPr lang="fi-FI" dirty="0"/>
              <a:t>(účinkové): </a:t>
            </a:r>
            <a:r>
              <a:rPr lang="fi-FI" i="1" dirty="0"/>
              <a:t>että, niin että, jotta, niin jotta</a:t>
            </a:r>
          </a:p>
          <a:p>
            <a:pPr marL="0" indent="0">
              <a:buNone/>
            </a:pPr>
            <a:r>
              <a:rPr lang="fi-FI" b="1" dirty="0" smtClean="0"/>
              <a:t>Finaaliset</a:t>
            </a:r>
            <a:r>
              <a:rPr lang="fi-FI" dirty="0" smtClean="0"/>
              <a:t> </a:t>
            </a:r>
            <a:r>
              <a:rPr lang="fi-FI" dirty="0"/>
              <a:t>(účelové): </a:t>
            </a:r>
            <a:r>
              <a:rPr lang="fi-FI" i="1" dirty="0"/>
              <a:t>jotta, että</a:t>
            </a:r>
          </a:p>
          <a:p>
            <a:pPr marL="0" indent="0">
              <a:buNone/>
            </a:pPr>
            <a:r>
              <a:rPr lang="fi-FI" b="1" dirty="0" smtClean="0"/>
              <a:t>Kausaaliset</a:t>
            </a:r>
            <a:r>
              <a:rPr lang="fi-FI" dirty="0" smtClean="0"/>
              <a:t> </a:t>
            </a:r>
            <a:r>
              <a:rPr lang="fi-FI" dirty="0"/>
              <a:t>(příčinné): </a:t>
            </a:r>
            <a:r>
              <a:rPr lang="fi-FI" i="1" dirty="0"/>
              <a:t>koska, kun, sen tähden että, sen vuoksi että, syystä että</a:t>
            </a:r>
          </a:p>
          <a:p>
            <a:pPr marL="0" indent="0">
              <a:buNone/>
            </a:pPr>
            <a:r>
              <a:rPr lang="fi-FI" b="1" dirty="0" smtClean="0"/>
              <a:t>Temporaaliset</a:t>
            </a:r>
            <a:r>
              <a:rPr lang="fi-FI" dirty="0" smtClean="0"/>
              <a:t> </a:t>
            </a:r>
            <a:r>
              <a:rPr lang="fi-FI" dirty="0"/>
              <a:t>(časové): </a:t>
            </a:r>
            <a:r>
              <a:rPr lang="fi-FI" i="1" dirty="0"/>
              <a:t>kun, kunnes, ennen kuin, jahka, sen jälkeen kun, sitten kun, siitä lähtien kun, niin pian kuin</a:t>
            </a:r>
          </a:p>
          <a:p>
            <a:pPr marL="0" indent="0">
              <a:buNone/>
            </a:pPr>
            <a:r>
              <a:rPr lang="fi-FI" b="1" dirty="0" smtClean="0"/>
              <a:t>Konditionaaliset</a:t>
            </a:r>
            <a:r>
              <a:rPr lang="fi-FI" dirty="0" smtClean="0"/>
              <a:t> </a:t>
            </a:r>
            <a:r>
              <a:rPr lang="fi-FI" dirty="0"/>
              <a:t>(podmínkové): </a:t>
            </a:r>
            <a:r>
              <a:rPr lang="fi-FI" i="1" dirty="0"/>
              <a:t>jos,  mikäli, kunhan, kun, ellen (ellet, ellei …), jollen (jollet, jollei …)</a:t>
            </a:r>
          </a:p>
          <a:p>
            <a:pPr marL="0" indent="0">
              <a:buNone/>
            </a:pPr>
            <a:r>
              <a:rPr lang="fi-FI" b="1" dirty="0" smtClean="0"/>
              <a:t>Konsessiiviset</a:t>
            </a:r>
            <a:r>
              <a:rPr lang="fi-FI" dirty="0" smtClean="0"/>
              <a:t> </a:t>
            </a:r>
            <a:r>
              <a:rPr lang="fi-FI" dirty="0"/>
              <a:t>(přípustkové): </a:t>
            </a:r>
            <a:r>
              <a:rPr lang="fi-FI" i="1" dirty="0"/>
              <a:t>vaikka, joskin, jos kohta</a:t>
            </a:r>
          </a:p>
          <a:p>
            <a:pPr marL="0" indent="0">
              <a:buNone/>
            </a:pPr>
            <a:r>
              <a:rPr lang="fi-FI" b="1" dirty="0" smtClean="0"/>
              <a:t>Komparatiiviset</a:t>
            </a:r>
            <a:r>
              <a:rPr lang="fi-FI" dirty="0" smtClean="0"/>
              <a:t> </a:t>
            </a:r>
            <a:r>
              <a:rPr lang="fi-FI" dirty="0"/>
              <a:t>(srovnávací): </a:t>
            </a:r>
            <a:r>
              <a:rPr lang="fi-FI" i="1" dirty="0"/>
              <a:t>kuin, niin kuin, kuten, ikään kuin, samoin kuin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28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PILKKU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8003232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ilkun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pääsääntö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Virkkeen</a:t>
            </a:r>
            <a:r>
              <a:rPr lang="cs-CZ" i="1" dirty="0" smtClean="0"/>
              <a:t> </a:t>
            </a:r>
            <a:r>
              <a:rPr lang="cs-CZ" i="1" dirty="0" err="1"/>
              <a:t>eri</a:t>
            </a:r>
            <a:r>
              <a:rPr lang="cs-CZ" i="1" dirty="0"/>
              <a:t> </a:t>
            </a:r>
            <a:r>
              <a:rPr lang="cs-CZ" i="1" dirty="0" err="1"/>
              <a:t>lauseet</a:t>
            </a:r>
            <a:r>
              <a:rPr lang="cs-CZ" i="1" dirty="0"/>
              <a:t> </a:t>
            </a:r>
            <a:r>
              <a:rPr lang="cs-CZ" i="1" dirty="0" err="1"/>
              <a:t>erotetaan</a:t>
            </a:r>
            <a:r>
              <a:rPr lang="cs-CZ" i="1" dirty="0"/>
              <a:t> </a:t>
            </a:r>
            <a:r>
              <a:rPr lang="cs-CZ" i="1" dirty="0" err="1"/>
              <a:t>toisistaan</a:t>
            </a:r>
            <a:r>
              <a:rPr lang="cs-CZ" i="1" dirty="0"/>
              <a:t> </a:t>
            </a:r>
            <a:r>
              <a:rPr lang="cs-CZ" i="1" dirty="0" err="1"/>
              <a:t>pilkulla</a:t>
            </a:r>
            <a:r>
              <a:rPr lang="cs-CZ" i="1" dirty="0"/>
              <a:t>!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POIKKEUSTA: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 smtClean="0"/>
              <a:t>Kaksi</a:t>
            </a:r>
            <a:r>
              <a:rPr lang="cs-CZ" dirty="0" smtClean="0"/>
              <a:t> </a:t>
            </a:r>
            <a:r>
              <a:rPr lang="cs-CZ" dirty="0" err="1" smtClean="0"/>
              <a:t>rinnakkaissivulausetta</a:t>
            </a:r>
            <a:r>
              <a:rPr lang="cs-CZ" dirty="0" smtClean="0"/>
              <a:t> on </a:t>
            </a:r>
            <a:r>
              <a:rPr lang="cs-CZ" dirty="0" err="1" smtClean="0"/>
              <a:t>ilman</a:t>
            </a:r>
            <a:r>
              <a:rPr lang="cs-CZ" dirty="0" smtClean="0"/>
              <a:t> </a:t>
            </a:r>
            <a:r>
              <a:rPr lang="cs-CZ" dirty="0" err="1" smtClean="0"/>
              <a:t>pilkkua</a:t>
            </a:r>
            <a:r>
              <a:rPr lang="cs-CZ" dirty="0" smtClean="0"/>
              <a:t>, </a:t>
            </a:r>
            <a:r>
              <a:rPr lang="cs-CZ" dirty="0" err="1" smtClean="0"/>
              <a:t>jos</a:t>
            </a:r>
            <a:r>
              <a:rPr lang="cs-CZ" dirty="0" smtClean="0"/>
              <a:t> </a:t>
            </a:r>
            <a:r>
              <a:rPr lang="cs-CZ" dirty="0" err="1" smtClean="0"/>
              <a:t>lauseessa</a:t>
            </a:r>
            <a:r>
              <a:rPr lang="cs-CZ" dirty="0" smtClean="0"/>
              <a:t> on </a:t>
            </a:r>
            <a:r>
              <a:rPr lang="cs-CZ" dirty="0" err="1" smtClean="0"/>
              <a:t>rinnastuskonjunktiot</a:t>
            </a:r>
            <a:r>
              <a:rPr lang="cs-CZ" dirty="0"/>
              <a:t>: </a:t>
            </a:r>
            <a:r>
              <a:rPr lang="cs-CZ" i="1" dirty="0" err="1"/>
              <a:t>ja</a:t>
            </a:r>
            <a:r>
              <a:rPr lang="cs-CZ" i="1" dirty="0"/>
              <a:t>, </a:t>
            </a:r>
            <a:r>
              <a:rPr lang="cs-CZ" i="1" dirty="0" err="1"/>
              <a:t>sekä</a:t>
            </a:r>
            <a:r>
              <a:rPr lang="cs-CZ" i="1" dirty="0"/>
              <a:t>, </a:t>
            </a:r>
            <a:r>
              <a:rPr lang="cs-CZ" i="1" dirty="0" err="1"/>
              <a:t>sekä</a:t>
            </a:r>
            <a:r>
              <a:rPr lang="cs-CZ" i="1" dirty="0"/>
              <a:t> – </a:t>
            </a:r>
            <a:r>
              <a:rPr lang="cs-CZ" i="1" dirty="0" err="1"/>
              <a:t>että</a:t>
            </a:r>
            <a:r>
              <a:rPr lang="cs-CZ" i="1" dirty="0"/>
              <a:t>, -</a:t>
            </a:r>
            <a:r>
              <a:rPr lang="cs-CZ" i="1" dirty="0" err="1"/>
              <a:t>kä</a:t>
            </a:r>
            <a:r>
              <a:rPr lang="cs-CZ" i="1" dirty="0"/>
              <a:t>, </a:t>
            </a:r>
            <a:r>
              <a:rPr lang="cs-CZ" i="1" dirty="0" err="1"/>
              <a:t>eli</a:t>
            </a:r>
            <a:r>
              <a:rPr lang="cs-CZ" i="1" dirty="0"/>
              <a:t>, </a:t>
            </a:r>
            <a:r>
              <a:rPr lang="cs-CZ" i="1" dirty="0" err="1"/>
              <a:t>tai</a:t>
            </a:r>
            <a:r>
              <a:rPr lang="cs-CZ" i="1" dirty="0"/>
              <a:t>, </a:t>
            </a:r>
            <a:r>
              <a:rPr lang="cs-CZ" i="1" dirty="0" err="1"/>
              <a:t>joko</a:t>
            </a:r>
            <a:r>
              <a:rPr lang="cs-CZ" i="1" dirty="0"/>
              <a:t> – </a:t>
            </a:r>
            <a:r>
              <a:rPr lang="cs-CZ" i="1" dirty="0" err="1"/>
              <a:t>tai</a:t>
            </a:r>
            <a:r>
              <a:rPr lang="cs-CZ" i="1" dirty="0"/>
              <a:t>, </a:t>
            </a:r>
            <a:r>
              <a:rPr lang="cs-CZ" i="1" dirty="0" err="1" smtClean="0"/>
              <a:t>vai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Päätin</a:t>
            </a:r>
            <a:r>
              <a:rPr lang="cs-CZ" i="1" dirty="0"/>
              <a:t> </a:t>
            </a:r>
            <a:r>
              <a:rPr lang="cs-CZ" i="1" dirty="0" err="1"/>
              <a:t>lähteä</a:t>
            </a:r>
            <a:r>
              <a:rPr lang="cs-CZ" i="1" dirty="0"/>
              <a:t> </a:t>
            </a:r>
            <a:r>
              <a:rPr lang="cs-CZ" i="1" dirty="0" err="1"/>
              <a:t>kotiin</a:t>
            </a:r>
            <a:r>
              <a:rPr lang="cs-CZ" i="1" dirty="0"/>
              <a:t>, </a:t>
            </a:r>
            <a:r>
              <a:rPr lang="cs-CZ" b="1" i="1" dirty="0" err="1"/>
              <a:t>koska</a:t>
            </a:r>
            <a:r>
              <a:rPr lang="cs-CZ" i="1" dirty="0"/>
              <a:t> </a:t>
            </a:r>
            <a:r>
              <a:rPr lang="cs-CZ" i="1" dirty="0" err="1"/>
              <a:t>olin</a:t>
            </a:r>
            <a:r>
              <a:rPr lang="cs-CZ" i="1" dirty="0"/>
              <a:t> jo </a:t>
            </a:r>
            <a:r>
              <a:rPr lang="cs-CZ" i="1" dirty="0" err="1"/>
              <a:t>saanut</a:t>
            </a:r>
            <a:r>
              <a:rPr lang="cs-CZ" i="1" dirty="0"/>
              <a:t> </a:t>
            </a:r>
            <a:r>
              <a:rPr lang="cs-CZ" i="1" dirty="0" err="1"/>
              <a:t>päivän</a:t>
            </a:r>
            <a:r>
              <a:rPr lang="cs-CZ" i="1" dirty="0"/>
              <a:t> </a:t>
            </a:r>
            <a:r>
              <a:rPr lang="cs-CZ" i="1" dirty="0" err="1"/>
              <a:t>työt</a:t>
            </a:r>
            <a:r>
              <a:rPr lang="cs-CZ" i="1" dirty="0"/>
              <a:t> </a:t>
            </a:r>
            <a:r>
              <a:rPr lang="cs-CZ" i="1" dirty="0" err="1"/>
              <a:t>tehdyksi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ja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/>
              <a:t>koska</a:t>
            </a:r>
            <a:r>
              <a:rPr lang="cs-CZ" i="1" dirty="0"/>
              <a:t> </a:t>
            </a:r>
            <a:r>
              <a:rPr lang="cs-CZ" i="1" dirty="0" err="1"/>
              <a:t>kello</a:t>
            </a:r>
            <a:r>
              <a:rPr lang="cs-CZ" i="1" dirty="0"/>
              <a:t> </a:t>
            </a:r>
            <a:r>
              <a:rPr lang="cs-CZ" i="1" dirty="0" err="1"/>
              <a:t>oli</a:t>
            </a:r>
            <a:r>
              <a:rPr lang="cs-CZ" i="1" dirty="0"/>
              <a:t> jo </a:t>
            </a:r>
            <a:r>
              <a:rPr lang="cs-CZ" i="1" dirty="0" err="1"/>
              <a:t>kuusi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 smtClean="0"/>
              <a:t>Kaksi</a:t>
            </a:r>
            <a:r>
              <a:rPr lang="cs-CZ" dirty="0" smtClean="0"/>
              <a:t> </a:t>
            </a:r>
            <a:r>
              <a:rPr lang="cs-CZ" dirty="0" err="1" smtClean="0"/>
              <a:t>päälausetta</a:t>
            </a:r>
            <a:r>
              <a:rPr lang="cs-CZ" dirty="0" smtClean="0"/>
              <a:t>, </a:t>
            </a:r>
            <a:r>
              <a:rPr lang="cs-CZ" dirty="0" err="1" smtClean="0"/>
              <a:t>joiden</a:t>
            </a:r>
            <a:r>
              <a:rPr lang="cs-CZ" dirty="0" smtClean="0"/>
              <a:t> </a:t>
            </a:r>
            <a:r>
              <a:rPr lang="cs-CZ" dirty="0" err="1" smtClean="0"/>
              <a:t>välissä</a:t>
            </a:r>
            <a:r>
              <a:rPr lang="cs-CZ" dirty="0" smtClean="0"/>
              <a:t> on </a:t>
            </a:r>
            <a:r>
              <a:rPr lang="cs-CZ" dirty="0" err="1" smtClean="0"/>
              <a:t>rinnastuskonjunktio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yhteinen</a:t>
            </a:r>
            <a:r>
              <a:rPr lang="cs-CZ" dirty="0" smtClean="0"/>
              <a:t> osa (</a:t>
            </a:r>
            <a:r>
              <a:rPr lang="cs-CZ" dirty="0" err="1" smtClean="0"/>
              <a:t>esim</a:t>
            </a:r>
            <a:r>
              <a:rPr lang="cs-CZ" dirty="0" smtClean="0"/>
              <a:t>. 1. </a:t>
            </a:r>
            <a:r>
              <a:rPr lang="cs-CZ" dirty="0" err="1" smtClean="0"/>
              <a:t>ja</a:t>
            </a:r>
            <a:r>
              <a:rPr lang="cs-CZ" dirty="0" smtClean="0"/>
              <a:t> 2.persoonan </a:t>
            </a:r>
            <a:r>
              <a:rPr lang="cs-CZ" dirty="0" err="1" smtClean="0"/>
              <a:t>pääte</a:t>
            </a:r>
            <a:r>
              <a:rPr lang="cs-CZ" dirty="0" smtClean="0"/>
              <a:t>, </a:t>
            </a:r>
            <a:r>
              <a:rPr lang="cs-CZ" dirty="0" err="1" smtClean="0"/>
              <a:t>passiivi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Hänet</a:t>
            </a:r>
            <a:r>
              <a:rPr lang="cs-CZ" i="1" dirty="0"/>
              <a:t> </a:t>
            </a:r>
            <a:r>
              <a:rPr lang="cs-CZ" b="1" i="1" dirty="0" err="1"/>
              <a:t>vietiin</a:t>
            </a:r>
            <a:r>
              <a:rPr lang="cs-CZ" i="1" dirty="0"/>
              <a:t> </a:t>
            </a:r>
            <a:r>
              <a:rPr lang="cs-CZ" i="1" dirty="0" err="1"/>
              <a:t>kotiin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ja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/>
              <a:t>siellä</a:t>
            </a:r>
            <a:r>
              <a:rPr lang="cs-CZ" i="1" dirty="0"/>
              <a:t> </a:t>
            </a:r>
            <a:r>
              <a:rPr lang="cs-CZ" i="1" dirty="0" err="1"/>
              <a:t>hänelle</a:t>
            </a:r>
            <a:r>
              <a:rPr lang="cs-CZ" i="1" dirty="0"/>
              <a:t> </a:t>
            </a:r>
            <a:r>
              <a:rPr lang="cs-CZ" b="1" i="1" dirty="0" err="1"/>
              <a:t>annettiin</a:t>
            </a:r>
            <a:r>
              <a:rPr lang="cs-CZ" i="1" dirty="0"/>
              <a:t> </a:t>
            </a:r>
            <a:r>
              <a:rPr lang="cs-CZ" i="1" dirty="0" err="1"/>
              <a:t>yllätyslahja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MUTTA</a:t>
            </a:r>
            <a:r>
              <a:rPr lang="cs-CZ" dirty="0" smtClean="0"/>
              <a:t>: </a:t>
            </a:r>
            <a:r>
              <a:rPr lang="cs-CZ" b="1" i="1" dirty="0" err="1"/>
              <a:t>Pekka</a:t>
            </a:r>
            <a:r>
              <a:rPr lang="cs-CZ" b="1" i="1" dirty="0"/>
              <a:t> </a:t>
            </a:r>
            <a:r>
              <a:rPr lang="cs-CZ" b="1" i="1" dirty="0" err="1"/>
              <a:t>lähti</a:t>
            </a:r>
            <a:r>
              <a:rPr lang="cs-CZ" b="1" i="1" dirty="0"/>
              <a:t> </a:t>
            </a:r>
            <a:r>
              <a:rPr lang="cs-CZ" i="1" dirty="0" err="1"/>
              <a:t>kalaan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ja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/>
              <a:t>minä</a:t>
            </a:r>
            <a:r>
              <a:rPr lang="cs-CZ" b="1" i="1" dirty="0"/>
              <a:t> </a:t>
            </a:r>
            <a:r>
              <a:rPr lang="cs-CZ" b="1" i="1" dirty="0" err="1"/>
              <a:t>odotin</a:t>
            </a:r>
            <a:r>
              <a:rPr lang="cs-CZ" b="1" i="1" dirty="0"/>
              <a:t> </a:t>
            </a:r>
            <a:r>
              <a:rPr lang="cs-CZ" i="1" dirty="0" err="1"/>
              <a:t>saalista</a:t>
            </a:r>
            <a:r>
              <a:rPr lang="cs-CZ" i="1" dirty="0"/>
              <a:t> </a:t>
            </a:r>
            <a:r>
              <a:rPr lang="cs-CZ" i="1" dirty="0" err="1"/>
              <a:t>innokkaana</a:t>
            </a:r>
            <a:r>
              <a:rPr lang="cs-CZ" i="1" dirty="0"/>
              <a:t>.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eri</a:t>
            </a:r>
            <a:r>
              <a:rPr lang="cs-CZ" dirty="0" smtClean="0"/>
              <a:t> </a:t>
            </a:r>
            <a:r>
              <a:rPr lang="cs-CZ" dirty="0" err="1" smtClean="0"/>
              <a:t>persoona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30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608" y="1412776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fi-FI" i="1" dirty="0"/>
              <a:t>Enkä = ja + en, etkä, eikä …</a:t>
            </a:r>
          </a:p>
          <a:p>
            <a:pPr marL="0" indent="0">
              <a:buNone/>
            </a:pPr>
            <a:r>
              <a:rPr lang="fi-FI" i="1" dirty="0"/>
              <a:t>Ellen/jollen = jos + en, ellet/jollet, ellei/jollei </a:t>
            </a:r>
            <a:r>
              <a:rPr lang="fi-FI" i="1" dirty="0" smtClean="0"/>
              <a:t>…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Minä</a:t>
            </a:r>
            <a:r>
              <a:rPr lang="cs-CZ" i="1" dirty="0" smtClean="0"/>
              <a:t> en </a:t>
            </a:r>
            <a:r>
              <a:rPr lang="cs-CZ" i="1" dirty="0" err="1" smtClean="0"/>
              <a:t>tykkää</a:t>
            </a:r>
            <a:r>
              <a:rPr lang="cs-CZ" i="1" dirty="0" smtClean="0"/>
              <a:t> </a:t>
            </a:r>
            <a:r>
              <a:rPr lang="cs-CZ" i="1" dirty="0" err="1" smtClean="0"/>
              <a:t>maidosta</a:t>
            </a:r>
            <a:r>
              <a:rPr lang="cs-CZ" i="1" dirty="0" smtClean="0"/>
              <a:t>, </a:t>
            </a:r>
            <a:r>
              <a:rPr lang="cs-CZ" b="1" i="1" dirty="0" err="1" smtClean="0"/>
              <a:t>enkä</a:t>
            </a:r>
            <a:r>
              <a:rPr lang="cs-CZ" i="1" dirty="0" smtClean="0"/>
              <a:t> </a:t>
            </a:r>
            <a:r>
              <a:rPr lang="cs-CZ" i="1" dirty="0" err="1" smtClean="0"/>
              <a:t>piimästä</a:t>
            </a:r>
            <a:r>
              <a:rPr lang="cs-CZ" i="1" dirty="0" smtClean="0"/>
              <a:t>.</a:t>
            </a:r>
            <a:endParaRPr lang="fi-FI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94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INTERJEKTIOT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5544616"/>
          </a:xfrm>
        </p:spPr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yös</a:t>
            </a:r>
            <a:r>
              <a:rPr lang="cs-CZ" dirty="0" smtClean="0"/>
              <a:t> </a:t>
            </a:r>
            <a:r>
              <a:rPr lang="cs-CZ" dirty="0" err="1" smtClean="0"/>
              <a:t>huudahdussanat</a:t>
            </a:r>
            <a:endParaRPr lang="cs-CZ" dirty="0" smtClean="0"/>
          </a:p>
          <a:p>
            <a:r>
              <a:rPr lang="cs-CZ" dirty="0" err="1"/>
              <a:t>v</a:t>
            </a:r>
            <a:r>
              <a:rPr lang="cs-CZ" dirty="0" err="1" smtClean="0"/>
              <a:t>oivat</a:t>
            </a:r>
            <a:r>
              <a:rPr lang="cs-CZ" dirty="0" smtClean="0"/>
              <a:t> </a:t>
            </a:r>
            <a:r>
              <a:rPr lang="fi-FI" dirty="0" smtClean="0"/>
              <a:t>esiintyä </a:t>
            </a:r>
            <a:r>
              <a:rPr lang="fi-FI" dirty="0"/>
              <a:t>vuoron alussa, sisällä tai lopussa tai muodostaa vuoron </a:t>
            </a:r>
            <a:r>
              <a:rPr lang="fi-FI" dirty="0" smtClean="0"/>
              <a:t>yksin</a:t>
            </a:r>
            <a:endParaRPr lang="cs-CZ" dirty="0" smtClean="0"/>
          </a:p>
          <a:p>
            <a:r>
              <a:rPr lang="cs-CZ" dirty="0"/>
              <a:t>p</a:t>
            </a:r>
            <a:r>
              <a:rPr lang="fi-FI" dirty="0" smtClean="0"/>
              <a:t>rototyyppisiä </a:t>
            </a:r>
            <a:r>
              <a:rPr lang="fi-FI" dirty="0"/>
              <a:t>interjektioita ovat </a:t>
            </a:r>
            <a:r>
              <a:rPr lang="fi-FI" b="1" dirty="0"/>
              <a:t>ekspressiiviset</a:t>
            </a:r>
            <a:r>
              <a:rPr lang="fi-FI" dirty="0"/>
              <a:t>, puhujan tunne- tai mielentiloja osoittavat partikkelit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874037"/>
              </p:ext>
            </p:extLst>
          </p:nvPr>
        </p:nvGraphicFramePr>
        <p:xfrm>
          <a:off x="1475656" y="3501007"/>
          <a:ext cx="5817840" cy="3134708"/>
        </p:xfrm>
        <a:graphic>
          <a:graphicData uri="http://schemas.openxmlformats.org/drawingml/2006/table">
            <a:tbl>
              <a:tblPr/>
              <a:tblGrid>
                <a:gridCol w="1834571"/>
                <a:gridCol w="3983269"/>
              </a:tblGrid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TUNNETILA</a:t>
                      </a:r>
                      <a:endParaRPr lang="cs-CZ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ILMAUS</a:t>
                      </a:r>
                      <a:endParaRPr lang="cs-CZ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err="1">
                          <a:effectLst/>
                        </a:rPr>
                        <a:t>inho</a:t>
                      </a:r>
                      <a:endParaRPr lang="cs-CZ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hyi</a:t>
                      </a:r>
                      <a:r>
                        <a:rPr lang="cs-CZ" i="1" dirty="0">
                          <a:effectLst/>
                        </a:rPr>
                        <a:t>, jak, </a:t>
                      </a:r>
                      <a:r>
                        <a:rPr lang="cs-CZ" i="1" dirty="0" err="1">
                          <a:effectLst/>
                        </a:rPr>
                        <a:t>yäk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hämmästys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>
                          <a:effectLst/>
                        </a:rPr>
                        <a:t>oho, </a:t>
                      </a:r>
                      <a:r>
                        <a:rPr lang="cs-CZ" i="1" dirty="0" err="1">
                          <a:effectLst/>
                        </a:rPr>
                        <a:t>ohhoh</a:t>
                      </a:r>
                      <a:r>
                        <a:rPr lang="cs-CZ" i="1" dirty="0">
                          <a:effectLst/>
                        </a:rPr>
                        <a:t>; </a:t>
                      </a:r>
                      <a:r>
                        <a:rPr lang="cs-CZ" i="1" dirty="0" err="1">
                          <a:effectLst/>
                        </a:rPr>
                        <a:t>hupsis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mielihyvä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ah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aah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mmm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helpotus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huhhuh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pelko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hui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kipu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aih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oioioi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innostus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hihuu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jip</a:t>
                      </a:r>
                      <a:r>
                        <a:rPr lang="cs-CZ" i="1" dirty="0">
                          <a:effectLst/>
                        </a:rPr>
                        <a:t>(p)</a:t>
                      </a:r>
                      <a:r>
                        <a:rPr lang="cs-CZ" i="1" dirty="0" err="1">
                          <a:effectLst/>
                        </a:rPr>
                        <a:t>ii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jess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halveksunta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höh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pyh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57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harmistus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>
                          <a:effectLst/>
                        </a:rPr>
                        <a:t>hm, </a:t>
                      </a:r>
                      <a:r>
                        <a:rPr lang="cs-CZ" i="1" dirty="0" err="1">
                          <a:effectLst/>
                        </a:rPr>
                        <a:t>äh</a:t>
                      </a:r>
                      <a:r>
                        <a:rPr lang="cs-CZ" i="1" dirty="0">
                          <a:effectLst/>
                        </a:rPr>
                        <a:t>, </a:t>
                      </a:r>
                      <a:r>
                        <a:rPr lang="cs-CZ" i="1" dirty="0" err="1">
                          <a:effectLst/>
                        </a:rPr>
                        <a:t>äsh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508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harkitseminen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i="1" dirty="0" err="1">
                          <a:effectLst/>
                        </a:rPr>
                        <a:t>hmm</a:t>
                      </a:r>
                      <a:endParaRPr lang="cs-CZ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INTERJEKTIOT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0553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TERVEHDYKSET</a:t>
            </a:r>
          </a:p>
          <a:p>
            <a:pPr marL="0" indent="0">
              <a:buNone/>
            </a:pPr>
            <a:r>
              <a:rPr lang="cs-CZ" i="1" dirty="0" err="1" smtClean="0"/>
              <a:t>huomenta</a:t>
            </a:r>
            <a:r>
              <a:rPr lang="cs-CZ" i="1" dirty="0"/>
              <a:t>, </a:t>
            </a:r>
            <a:r>
              <a:rPr lang="cs-CZ" i="1" dirty="0" err="1"/>
              <a:t>iltaa</a:t>
            </a:r>
            <a:r>
              <a:rPr lang="cs-CZ" i="1" dirty="0"/>
              <a:t>, </a:t>
            </a:r>
            <a:r>
              <a:rPr lang="cs-CZ" i="1" dirty="0" err="1"/>
              <a:t>hei</a:t>
            </a:r>
            <a:r>
              <a:rPr lang="cs-CZ" i="1" dirty="0"/>
              <a:t>, </a:t>
            </a:r>
            <a:r>
              <a:rPr lang="cs-CZ" i="1" dirty="0" err="1"/>
              <a:t>terve</a:t>
            </a:r>
            <a:r>
              <a:rPr lang="cs-CZ" i="1" dirty="0"/>
              <a:t>, </a:t>
            </a:r>
            <a:r>
              <a:rPr lang="cs-CZ" i="1" dirty="0" err="1"/>
              <a:t>näkemiin</a:t>
            </a:r>
            <a:r>
              <a:rPr lang="cs-CZ" i="1" dirty="0"/>
              <a:t>, </a:t>
            </a:r>
            <a:r>
              <a:rPr lang="cs-CZ" i="1" dirty="0" err="1"/>
              <a:t>hyvästi</a:t>
            </a:r>
            <a:endParaRPr lang="cs-CZ" dirty="0"/>
          </a:p>
          <a:p>
            <a:r>
              <a:rPr lang="cs-CZ" b="1" dirty="0" smtClean="0"/>
              <a:t>MUUT KONTAKTISANAT</a:t>
            </a:r>
          </a:p>
          <a:p>
            <a:pPr marL="0" indent="0">
              <a:buNone/>
            </a:pPr>
            <a:r>
              <a:rPr lang="cs-CZ" i="1" dirty="0" err="1" smtClean="0"/>
              <a:t>kiitos</a:t>
            </a:r>
            <a:r>
              <a:rPr lang="cs-CZ" i="1" dirty="0"/>
              <a:t>, </a:t>
            </a:r>
            <a:r>
              <a:rPr lang="cs-CZ" i="1" dirty="0" err="1"/>
              <a:t>tervetuloa</a:t>
            </a:r>
            <a:endParaRPr lang="cs-CZ" dirty="0"/>
          </a:p>
          <a:p>
            <a:r>
              <a:rPr lang="cs-CZ" b="1" dirty="0" smtClean="0"/>
              <a:t>KIROSANAT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lievät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i="1" dirty="0" err="1" smtClean="0"/>
              <a:t>hitto</a:t>
            </a:r>
            <a:r>
              <a:rPr lang="cs-CZ" i="1" dirty="0" smtClean="0"/>
              <a:t>, </a:t>
            </a:r>
            <a:r>
              <a:rPr lang="cs-CZ" i="1" dirty="0" err="1" smtClean="0"/>
              <a:t>hitsi</a:t>
            </a:r>
            <a:r>
              <a:rPr lang="cs-CZ" i="1" dirty="0"/>
              <a:t>, </a:t>
            </a:r>
            <a:r>
              <a:rPr lang="cs-CZ" i="1" dirty="0" err="1"/>
              <a:t>helkkari</a:t>
            </a:r>
            <a:r>
              <a:rPr lang="cs-CZ" i="1" dirty="0" smtClean="0"/>
              <a:t>, </a:t>
            </a:r>
            <a:r>
              <a:rPr lang="cs-CZ" i="1" dirty="0" err="1" smtClean="0"/>
              <a:t>helkatti</a:t>
            </a:r>
            <a:r>
              <a:rPr lang="cs-CZ" i="1" dirty="0"/>
              <a:t>, </a:t>
            </a:r>
            <a:r>
              <a:rPr lang="cs-CZ" i="1" dirty="0" err="1"/>
              <a:t>jessus</a:t>
            </a:r>
            <a:r>
              <a:rPr lang="cs-CZ" i="1" dirty="0"/>
              <a:t>, </a:t>
            </a:r>
            <a:r>
              <a:rPr lang="cs-CZ" i="1" dirty="0" err="1"/>
              <a:t>jeesus</a:t>
            </a:r>
            <a:r>
              <a:rPr lang="cs-CZ" i="1" dirty="0"/>
              <a:t>, </a:t>
            </a:r>
            <a:r>
              <a:rPr lang="cs-CZ" i="1" dirty="0" err="1"/>
              <a:t>pahus</a:t>
            </a:r>
            <a:r>
              <a:rPr lang="cs-CZ" i="1" dirty="0"/>
              <a:t>, </a:t>
            </a:r>
            <a:r>
              <a:rPr lang="cs-CZ" i="1" dirty="0" err="1"/>
              <a:t>perhana</a:t>
            </a:r>
            <a:r>
              <a:rPr lang="cs-CZ" i="1" dirty="0"/>
              <a:t>, </a:t>
            </a:r>
            <a:r>
              <a:rPr lang="cs-CZ" i="1" dirty="0" err="1"/>
              <a:t>pirulauta</a:t>
            </a:r>
            <a:r>
              <a:rPr lang="cs-CZ" i="1" dirty="0"/>
              <a:t>, </a:t>
            </a:r>
            <a:r>
              <a:rPr lang="cs-CZ" i="1" dirty="0" err="1"/>
              <a:t>saakeli</a:t>
            </a:r>
            <a:r>
              <a:rPr lang="cs-CZ" i="1" dirty="0"/>
              <a:t>, </a:t>
            </a:r>
            <a:r>
              <a:rPr lang="cs-CZ" i="1" dirty="0" err="1"/>
              <a:t>saamari</a:t>
            </a:r>
            <a:r>
              <a:rPr lang="cs-CZ" i="1" dirty="0"/>
              <a:t>, </a:t>
            </a:r>
            <a:r>
              <a:rPr lang="cs-CZ" i="1" dirty="0" err="1"/>
              <a:t>samperi</a:t>
            </a:r>
            <a:r>
              <a:rPr lang="cs-CZ" i="1" dirty="0"/>
              <a:t>, </a:t>
            </a:r>
            <a:r>
              <a:rPr lang="cs-CZ" i="1" dirty="0" err="1"/>
              <a:t>vitsi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fi-FI" b="1" dirty="0" smtClean="0"/>
              <a:t>ONOMATOPOIEETTIS</a:t>
            </a:r>
            <a:r>
              <a:rPr lang="cs-CZ" b="1" dirty="0" smtClean="0"/>
              <a:t>ET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fi-FI" dirty="0" smtClean="0"/>
              <a:t>ääntä matki</a:t>
            </a:r>
            <a:r>
              <a:rPr lang="cs-CZ" dirty="0" smtClean="0"/>
              <a:t>vat)</a:t>
            </a:r>
            <a:r>
              <a:rPr lang="fi-FI" dirty="0" smtClean="0"/>
              <a:t> ilmauk</a:t>
            </a:r>
            <a:r>
              <a:rPr lang="cs-CZ" dirty="0" smtClean="0"/>
              <a:t>set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viuh</a:t>
            </a:r>
            <a:r>
              <a:rPr lang="cs-CZ" dirty="0" smtClean="0"/>
              <a:t>, </a:t>
            </a:r>
            <a:r>
              <a:rPr lang="fi-FI" i="1" dirty="0" smtClean="0"/>
              <a:t>tööt</a:t>
            </a:r>
            <a:endParaRPr lang="cs-CZ" i="1" dirty="0" smtClean="0"/>
          </a:p>
          <a:p>
            <a:pPr marL="0" indent="0">
              <a:buNone/>
            </a:pPr>
            <a:r>
              <a:rPr lang="cs-CZ" dirty="0" err="1"/>
              <a:t>vesi</a:t>
            </a:r>
            <a:r>
              <a:rPr lang="cs-CZ" dirty="0"/>
              <a:t>: </a:t>
            </a:r>
            <a:r>
              <a:rPr lang="cs-CZ" i="1" dirty="0" err="1"/>
              <a:t>loiskis</a:t>
            </a:r>
            <a:r>
              <a:rPr lang="cs-CZ" i="1" dirty="0"/>
              <a:t>, </a:t>
            </a:r>
            <a:r>
              <a:rPr lang="cs-CZ" i="1" dirty="0" err="1"/>
              <a:t>molskis</a:t>
            </a:r>
            <a:r>
              <a:rPr lang="cs-CZ" i="1" dirty="0"/>
              <a:t>, </a:t>
            </a:r>
            <a:r>
              <a:rPr lang="cs-CZ" i="1" dirty="0" err="1"/>
              <a:t>läiskis</a:t>
            </a:r>
            <a:endParaRPr lang="cs-CZ" i="1" dirty="0"/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dirty="0" err="1" smtClean="0"/>
              <a:t>läimet</a:t>
            </a:r>
            <a:r>
              <a:rPr lang="cs-CZ" dirty="0" smtClean="0"/>
              <a:t>: </a:t>
            </a:r>
            <a:r>
              <a:rPr lang="cs-CZ" i="1" dirty="0" err="1"/>
              <a:t>hau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koira</a:t>
            </a:r>
            <a:r>
              <a:rPr lang="cs-CZ" dirty="0" smtClean="0"/>
              <a:t>), </a:t>
            </a:r>
            <a:r>
              <a:rPr lang="cs-CZ" i="1" dirty="0" err="1"/>
              <a:t>mau</a:t>
            </a:r>
            <a:r>
              <a:rPr lang="cs-CZ" i="1" dirty="0"/>
              <a:t>, </a:t>
            </a:r>
            <a:r>
              <a:rPr lang="cs-CZ" i="1" dirty="0" err="1"/>
              <a:t>miau</a:t>
            </a:r>
            <a:r>
              <a:rPr lang="cs-CZ" dirty="0"/>
              <a:t> (</a:t>
            </a:r>
            <a:r>
              <a:rPr lang="cs-CZ" dirty="0" err="1" smtClean="0"/>
              <a:t>kissa</a:t>
            </a:r>
            <a:r>
              <a:rPr lang="cs-CZ" dirty="0" smtClean="0"/>
              <a:t>), </a:t>
            </a:r>
            <a:r>
              <a:rPr lang="cs-CZ" i="1" dirty="0" err="1"/>
              <a:t>nöf</a:t>
            </a:r>
            <a:r>
              <a:rPr lang="cs-CZ" i="1" dirty="0"/>
              <a:t>, </a:t>
            </a:r>
            <a:r>
              <a:rPr lang="cs-CZ" i="1" dirty="0" err="1"/>
              <a:t>röh</a:t>
            </a:r>
            <a:r>
              <a:rPr lang="cs-CZ" dirty="0"/>
              <a:t> </a:t>
            </a:r>
            <a:r>
              <a:rPr lang="cs-CZ" dirty="0" smtClean="0"/>
              <a:t>(sika)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LIITEPARTIKKELIT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077544"/>
          </a:xfrm>
        </p:spPr>
        <p:txBody>
          <a:bodyPr>
            <a:normAutofit/>
          </a:bodyPr>
          <a:lstStyle/>
          <a:p>
            <a:r>
              <a:rPr lang="cs-CZ" sz="2000" dirty="0" err="1"/>
              <a:t>e</a:t>
            </a:r>
            <a:r>
              <a:rPr lang="cs-CZ" sz="2000" dirty="0" err="1" smtClean="0"/>
              <a:t>i</a:t>
            </a:r>
            <a:r>
              <a:rPr lang="cs-CZ" sz="2000" dirty="0" smtClean="0"/>
              <a:t> </a:t>
            </a:r>
            <a:r>
              <a:rPr lang="cs-CZ" sz="2000" dirty="0" err="1" smtClean="0"/>
              <a:t>itsenäisesti</a:t>
            </a:r>
            <a:endParaRPr lang="cs-CZ" sz="2000" dirty="0" smtClean="0"/>
          </a:p>
          <a:p>
            <a:r>
              <a:rPr lang="cs-CZ" sz="2000" dirty="0" err="1"/>
              <a:t>u</a:t>
            </a:r>
            <a:r>
              <a:rPr lang="cs-CZ" sz="2000" dirty="0" err="1" smtClean="0"/>
              <a:t>sein</a:t>
            </a:r>
            <a:r>
              <a:rPr lang="cs-CZ" sz="2000" dirty="0" smtClean="0"/>
              <a:t> </a:t>
            </a:r>
            <a:r>
              <a:rPr lang="cs-CZ" sz="2000" dirty="0" err="1" smtClean="0"/>
              <a:t>puhekielessä</a:t>
            </a:r>
            <a:endParaRPr lang="cs-CZ" sz="2000" dirty="0" smtClean="0"/>
          </a:p>
          <a:p>
            <a:r>
              <a:rPr lang="cs-CZ" sz="2000" dirty="0"/>
              <a:t>u</a:t>
            </a:r>
            <a:r>
              <a:rPr lang="fi-FI" sz="2000" dirty="0" smtClean="0"/>
              <a:t>seimmat </a:t>
            </a:r>
            <a:r>
              <a:rPr lang="fi-FI" sz="2000" dirty="0"/>
              <a:t>liitteet kiinnittyvät lähes kaikkien sanaluokkien </a:t>
            </a:r>
            <a:r>
              <a:rPr lang="fi-FI" sz="2000" dirty="0" smtClean="0"/>
              <a:t>sanoihin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kysymysliite ‑</a:t>
            </a:r>
            <a:r>
              <a:rPr lang="fi-FI" sz="2000" i="1" dirty="0"/>
              <a:t>kO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sävypartikkelit ‑</a:t>
            </a:r>
            <a:r>
              <a:rPr lang="fi-FI" sz="2000" i="1" dirty="0"/>
              <a:t>hAn, ‑pA, ‑s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liitekonjunktio ‑</a:t>
            </a:r>
            <a:r>
              <a:rPr lang="fi-FI" sz="2000" i="1" dirty="0" smtClean="0"/>
              <a:t>kA</a:t>
            </a:r>
            <a:endParaRPr lang="cs-CZ" sz="2000" i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000" dirty="0" err="1"/>
              <a:t>v</a:t>
            </a:r>
            <a:r>
              <a:rPr lang="cs-CZ" sz="2000" dirty="0" err="1" smtClean="0"/>
              <a:t>apaasti</a:t>
            </a:r>
            <a:r>
              <a:rPr lang="cs-CZ" sz="2000" dirty="0" smtClean="0"/>
              <a:t> </a:t>
            </a:r>
            <a:r>
              <a:rPr lang="cs-CZ" sz="2000" dirty="0" err="1" smtClean="0"/>
              <a:t>sijoittuvat</a:t>
            </a:r>
            <a:r>
              <a:rPr lang="cs-CZ" sz="2000" dirty="0" smtClean="0"/>
              <a:t> </a:t>
            </a:r>
            <a:r>
              <a:rPr lang="cs-CZ" sz="2000" i="1" dirty="0" smtClean="0"/>
              <a:t>– kin, </a:t>
            </a:r>
            <a:r>
              <a:rPr lang="cs-CZ" sz="2000" i="1" dirty="0" err="1" smtClean="0"/>
              <a:t>kAAn</a:t>
            </a:r>
            <a:endParaRPr lang="cs-CZ" sz="2000" i="1" dirty="0" smtClean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 err="1" smtClean="0"/>
              <a:t>Partikkeleiden</a:t>
            </a:r>
            <a:r>
              <a:rPr lang="cs-CZ" sz="2000" dirty="0" smtClean="0"/>
              <a:t> </a:t>
            </a:r>
            <a:r>
              <a:rPr lang="cs-CZ" sz="2000" dirty="0" err="1" smtClean="0"/>
              <a:t>järjestys</a:t>
            </a:r>
            <a:r>
              <a:rPr lang="cs-CZ" sz="2000" dirty="0" smtClean="0"/>
              <a:t>:</a:t>
            </a:r>
            <a:endParaRPr lang="cs-CZ" sz="2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78337"/>
              </p:ext>
            </p:extLst>
          </p:nvPr>
        </p:nvGraphicFramePr>
        <p:xfrm>
          <a:off x="1475657" y="5009728"/>
          <a:ext cx="5328590" cy="1371600"/>
        </p:xfrm>
        <a:graphic>
          <a:graphicData uri="http://schemas.openxmlformats.org/drawingml/2006/table">
            <a:tbl>
              <a:tblPr/>
              <a:tblGrid>
                <a:gridCol w="1318960"/>
                <a:gridCol w="379162"/>
                <a:gridCol w="702671"/>
                <a:gridCol w="351335"/>
                <a:gridCol w="2576462"/>
              </a:tblGrid>
              <a:tr h="24482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3810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‑</a:t>
                      </a:r>
                      <a:r>
                        <a:rPr lang="cs-CZ" sz="1800" i="1" dirty="0" err="1">
                          <a:effectLst/>
                        </a:rPr>
                        <a:t>kO</a:t>
                      </a:r>
                      <a:endParaRPr lang="cs-CZ" sz="1800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‑hAn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1" dirty="0" err="1">
                          <a:effectLst/>
                        </a:rPr>
                        <a:t>isäntäsana</a:t>
                      </a:r>
                      <a:endParaRPr lang="cs-CZ" sz="1800" b="1" dirty="0">
                        <a:effectLst/>
                      </a:endParaRPr>
                    </a:p>
                  </a:txBody>
                  <a:tcPr marL="3810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+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‑</a:t>
                      </a:r>
                      <a:r>
                        <a:rPr lang="cs-CZ" sz="1800" i="1" dirty="0" err="1">
                          <a:effectLst/>
                        </a:rPr>
                        <a:t>pA</a:t>
                      </a:r>
                      <a:endParaRPr lang="cs-CZ" sz="1800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+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‑s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3810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‑</a:t>
                      </a:r>
                      <a:r>
                        <a:rPr lang="cs-CZ" sz="1800" i="1" dirty="0" err="1">
                          <a:effectLst/>
                        </a:rPr>
                        <a:t>kA</a:t>
                      </a:r>
                      <a:endParaRPr lang="cs-CZ" sz="1800" i="1" dirty="0">
                        <a:effectLst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i="1" dirty="0">
                          <a:effectLst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081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LIITEPARTIKKELIT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378617"/>
              </p:ext>
            </p:extLst>
          </p:nvPr>
        </p:nvGraphicFramePr>
        <p:xfrm>
          <a:off x="1043607" y="2060848"/>
          <a:ext cx="7643192" cy="4248472"/>
        </p:xfrm>
        <a:graphic>
          <a:graphicData uri="http://schemas.openxmlformats.org/drawingml/2006/table">
            <a:tbl>
              <a:tblPr/>
              <a:tblGrid>
                <a:gridCol w="3756992"/>
                <a:gridCol w="3886200"/>
              </a:tblGrid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b="1" cap="small" dirty="0" err="1">
                          <a:effectLst/>
                        </a:rPr>
                        <a:t>Liitepartikkeli</a:t>
                      </a:r>
                      <a:endParaRPr lang="cs-CZ" b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cap="small" dirty="0" err="1">
                          <a:effectLst/>
                        </a:rPr>
                        <a:t>Esimerkki</a:t>
                      </a:r>
                      <a:endParaRPr lang="cs-CZ" b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‑kin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Vielä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kin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koskee</a:t>
                      </a:r>
                      <a:r>
                        <a:rPr lang="cs-CZ" dirty="0">
                          <a:effectLst/>
                        </a:rPr>
                        <a:t>.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</a:t>
                      </a:r>
                      <a:r>
                        <a:rPr lang="cs-CZ" i="1" dirty="0" err="1">
                          <a:effectLst/>
                        </a:rPr>
                        <a:t>kAAn</a:t>
                      </a:r>
                      <a:endParaRPr lang="cs-CZ" i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Ei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mennä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kään</a:t>
                      </a:r>
                      <a:r>
                        <a:rPr lang="cs-CZ" dirty="0">
                          <a:effectLst/>
                        </a:rPr>
                        <a:t>.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</a:t>
                      </a:r>
                      <a:r>
                        <a:rPr lang="cs-CZ" i="1" dirty="0" err="1">
                          <a:effectLst/>
                        </a:rPr>
                        <a:t>kO</a:t>
                      </a:r>
                      <a:endParaRPr lang="cs-CZ" i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Jo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ko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ruoka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loppui</a:t>
                      </a:r>
                      <a:r>
                        <a:rPr lang="cs-CZ" dirty="0">
                          <a:effectLst/>
                        </a:rPr>
                        <a:t>?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</a:t>
                      </a:r>
                      <a:r>
                        <a:rPr lang="cs-CZ" i="1" dirty="0" err="1">
                          <a:effectLst/>
                        </a:rPr>
                        <a:t>hAn</a:t>
                      </a:r>
                      <a:endParaRPr lang="cs-CZ" i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Yritä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hän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rauhoittua</a:t>
                      </a:r>
                      <a:r>
                        <a:rPr lang="cs-CZ" dirty="0">
                          <a:effectLst/>
                        </a:rPr>
                        <a:t>.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</a:t>
                      </a:r>
                      <a:r>
                        <a:rPr lang="cs-CZ" i="1" dirty="0" err="1">
                          <a:effectLst/>
                        </a:rPr>
                        <a:t>pA</a:t>
                      </a:r>
                      <a:endParaRPr lang="cs-CZ" i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Kulkee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pa</a:t>
                      </a:r>
                      <a:r>
                        <a:rPr lang="cs-CZ" dirty="0">
                          <a:effectLst/>
                        </a:rPr>
                        <a:t> se </a:t>
                      </a:r>
                      <a:r>
                        <a:rPr lang="cs-CZ" dirty="0" err="1">
                          <a:effectLst/>
                        </a:rPr>
                        <a:t>kovaa</a:t>
                      </a:r>
                      <a:r>
                        <a:rPr lang="cs-CZ" dirty="0">
                          <a:effectLst/>
                        </a:rPr>
                        <a:t>.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‑s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Missä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ruoka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viipyy</a:t>
                      </a:r>
                      <a:r>
                        <a:rPr lang="cs-CZ" dirty="0">
                          <a:effectLst/>
                        </a:rPr>
                        <a:t>?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l"/>
                      <a:r>
                        <a:rPr lang="cs-CZ" i="1" dirty="0">
                          <a:effectLst/>
                        </a:rPr>
                        <a:t>‑</a:t>
                      </a:r>
                      <a:r>
                        <a:rPr lang="cs-CZ" i="1" dirty="0" err="1">
                          <a:effectLst/>
                        </a:rPr>
                        <a:t>kA</a:t>
                      </a:r>
                      <a:endParaRPr lang="cs-CZ" i="1" dirty="0">
                        <a:effectLst/>
                      </a:endParaRP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effectLst/>
                        </a:rPr>
                        <a:t>Et</a:t>
                      </a:r>
                      <a:r>
                        <a:rPr lang="cs-CZ" i="1" dirty="0" err="1">
                          <a:solidFill>
                            <a:srgbClr val="FF0000"/>
                          </a:solidFill>
                          <a:effectLst/>
                        </a:rPr>
                        <a:t>kä</a:t>
                      </a:r>
                      <a:r>
                        <a:rPr lang="cs-CZ" dirty="0">
                          <a:effectLst/>
                        </a:rPr>
                        <a:t> tule!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690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LIITEPARTIKKELEIDEN KÄYTTÖ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29775744"/>
              </p:ext>
            </p:extLst>
          </p:nvPr>
        </p:nvGraphicFramePr>
        <p:xfrm>
          <a:off x="323528" y="1124745"/>
          <a:ext cx="8712968" cy="5413758"/>
        </p:xfrm>
        <a:graphic>
          <a:graphicData uri="http://schemas.openxmlformats.org/drawingml/2006/table">
            <a:tbl>
              <a:tblPr/>
              <a:tblGrid>
                <a:gridCol w="2448272"/>
                <a:gridCol w="3816424"/>
                <a:gridCol w="2448272"/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lang="cs-CZ" sz="1400" cap="small" dirty="0">
                          <a:effectLst/>
                        </a:rPr>
                        <a:t/>
                      </a:r>
                      <a:br>
                        <a:rPr lang="cs-CZ" sz="1400" cap="small" dirty="0">
                          <a:effectLst/>
                        </a:rPr>
                      </a:b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cap="small" dirty="0" err="1" smtClean="0">
                          <a:effectLst/>
                        </a:rPr>
                        <a:t>Esimerkki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40460" marR="40460" marT="20230" marB="20230">
                    <a:lnL>
                      <a:noFill/>
                    </a:lnL>
                  </a:tcPr>
                </a:tc>
              </a:tr>
              <a:tr h="596397">
                <a:tc>
                  <a:txBody>
                    <a:bodyPr/>
                    <a:lstStyle/>
                    <a:p>
                      <a:pPr algn="l"/>
                      <a:r>
                        <a:rPr lang="fi-FI" sz="1400" dirty="0">
                          <a:effectLst/>
                        </a:rPr>
                        <a:t>‑</a:t>
                      </a:r>
                      <a:r>
                        <a:rPr lang="fi-FI" sz="1400" i="1" dirty="0">
                          <a:effectLst/>
                        </a:rPr>
                        <a:t>kin</a:t>
                      </a:r>
                      <a:r>
                        <a:rPr lang="fi-FI" sz="1400" dirty="0">
                          <a:effectLst/>
                        </a:rPr>
                        <a:t>, ‑</a:t>
                      </a:r>
                      <a:r>
                        <a:rPr lang="fi-FI" sz="1400" i="1" dirty="0">
                          <a:effectLst/>
                        </a:rPr>
                        <a:t>kAAn</a:t>
                      </a:r>
                      <a:r>
                        <a:rPr lang="fi-FI" sz="1400" dirty="0">
                          <a:effectLst/>
                        </a:rPr>
                        <a:t> fokus- ja asteikkopartikkelina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>
                          <a:effectLst/>
                        </a:rPr>
                        <a:t>Hän</a:t>
                      </a:r>
                      <a:r>
                        <a:rPr lang="fi-FI" sz="1400" i="1">
                          <a:effectLst/>
                        </a:rPr>
                        <a:t>kin</a:t>
                      </a:r>
                      <a:r>
                        <a:rPr lang="fi-FI" sz="1400">
                          <a:effectLst/>
                        </a:rPr>
                        <a:t> toi korin. Hän ei tuonut koria</a:t>
                      </a:r>
                      <a:r>
                        <a:rPr lang="fi-FI" sz="1400" i="1">
                          <a:effectLst/>
                        </a:rPr>
                        <a:t>kaan</a:t>
                      </a:r>
                      <a:r>
                        <a:rPr lang="fi-FI" sz="1400">
                          <a:effectLst/>
                        </a:rPr>
                        <a:t>.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596397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 dirty="0">
                          <a:effectLst/>
                        </a:rPr>
                        <a:t>Eikö ook</a:t>
                      </a:r>
                      <a:r>
                        <a:rPr lang="fi-FI" sz="1400" i="1" dirty="0">
                          <a:effectLst/>
                        </a:rPr>
                        <a:t>kin</a:t>
                      </a:r>
                      <a:r>
                        <a:rPr lang="fi-FI" sz="1400" dirty="0">
                          <a:effectLst/>
                        </a:rPr>
                        <a:t> söpö? Miten kaunis hän on</a:t>
                      </a:r>
                      <a:r>
                        <a:rPr lang="fi-FI" sz="1400" i="1" dirty="0">
                          <a:effectLst/>
                        </a:rPr>
                        <a:t>kaan</a:t>
                      </a:r>
                      <a:r>
                        <a:rPr lang="fi-FI" sz="1400" dirty="0">
                          <a:effectLst/>
                        </a:rPr>
                        <a:t>!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effectLst/>
                        </a:rPr>
                        <a:t>k</a:t>
                      </a:r>
                      <a:r>
                        <a:rPr lang="fi-FI" sz="1400" dirty="0" smtClean="0">
                          <a:effectLst/>
                        </a:rPr>
                        <a:t>ysymykset</a:t>
                      </a:r>
                      <a:r>
                        <a:rPr lang="cs-CZ" sz="1400" dirty="0" smtClean="0">
                          <a:effectLst/>
                        </a:rPr>
                        <a:t>;</a:t>
                      </a:r>
                      <a:r>
                        <a:rPr lang="fi-FI" sz="140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a</a:t>
                      </a:r>
                      <a:r>
                        <a:rPr lang="fi-FI" sz="1400" dirty="0" smtClean="0">
                          <a:effectLst/>
                        </a:rPr>
                        <a:t>ffektiset </a:t>
                      </a:r>
                      <a:r>
                        <a:rPr lang="fi-FI" sz="1400" dirty="0">
                          <a:effectLst/>
                        </a:rPr>
                        <a:t>konstruktiot ja </a:t>
                      </a:r>
                      <a:r>
                        <a:rPr lang="fi-FI" sz="1400" dirty="0" smtClean="0">
                          <a:effectLst/>
                        </a:rPr>
                        <a:t>keinot</a:t>
                      </a:r>
                      <a:endParaRPr lang="fi-FI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137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effectLst/>
                        </a:rPr>
                        <a:t>Kokeile</a:t>
                      </a:r>
                      <a:r>
                        <a:rPr lang="cs-CZ" sz="1400" i="1">
                          <a:effectLst/>
                        </a:rPr>
                        <a:t>kin</a:t>
                      </a:r>
                      <a:r>
                        <a:rPr lang="cs-CZ" sz="1400">
                          <a:effectLst/>
                        </a:rPr>
                        <a:t> tätä!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effectLst/>
                        </a:rPr>
                        <a:t>i</a:t>
                      </a:r>
                      <a:r>
                        <a:rPr lang="fi-FI" sz="1400" dirty="0" smtClean="0">
                          <a:effectLst/>
                        </a:rPr>
                        <a:t>mperatiivi </a:t>
                      </a:r>
                      <a:r>
                        <a:rPr lang="fi-FI" sz="1400" dirty="0">
                          <a:effectLst/>
                        </a:rPr>
                        <a:t>ja muut </a:t>
                      </a:r>
                      <a:r>
                        <a:rPr lang="fi-FI" sz="1400" dirty="0" smtClean="0">
                          <a:effectLst/>
                        </a:rPr>
                        <a:t>direktiivit</a:t>
                      </a:r>
                      <a:endParaRPr lang="fi-FI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601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>
                          <a:effectLst/>
                        </a:rPr>
                        <a:t>Mua ei kiinnosta tää asia pätkää</a:t>
                      </a:r>
                      <a:r>
                        <a:rPr lang="fi-FI" sz="1400" i="1">
                          <a:effectLst/>
                        </a:rPr>
                        <a:t>kään</a:t>
                      </a:r>
                      <a:r>
                        <a:rPr lang="fi-FI" sz="1400">
                          <a:effectLst/>
                        </a:rPr>
                        <a:t>!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effectLst/>
                        </a:rPr>
                        <a:t>k</a:t>
                      </a:r>
                      <a:r>
                        <a:rPr lang="fi-FI" sz="1400" dirty="0" smtClean="0">
                          <a:effectLst/>
                        </a:rPr>
                        <a:t>ielto </a:t>
                      </a:r>
                      <a:r>
                        <a:rPr lang="fi-FI" sz="1400" dirty="0">
                          <a:effectLst/>
                        </a:rPr>
                        <a:t>ja kielteiset </a:t>
                      </a:r>
                      <a:r>
                        <a:rPr lang="fi-FI" sz="1400" dirty="0" smtClean="0">
                          <a:effectLst/>
                        </a:rPr>
                        <a:t>ilmaukset</a:t>
                      </a:r>
                      <a:r>
                        <a:rPr lang="cs-CZ" sz="1400" dirty="0" smtClean="0">
                          <a:effectLst/>
                        </a:rPr>
                        <a:t>;</a:t>
                      </a:r>
                      <a:r>
                        <a:rPr lang="cs-CZ" sz="1400" baseline="0" dirty="0" smtClean="0">
                          <a:effectLst/>
                        </a:rPr>
                        <a:t> a</a:t>
                      </a:r>
                      <a:r>
                        <a:rPr lang="fi-FI" sz="1400" dirty="0" smtClean="0">
                          <a:effectLst/>
                        </a:rPr>
                        <a:t>ffektiset </a:t>
                      </a:r>
                      <a:r>
                        <a:rPr lang="fi-FI" sz="1400" dirty="0">
                          <a:effectLst/>
                        </a:rPr>
                        <a:t>konstruktiot ja </a:t>
                      </a:r>
                      <a:r>
                        <a:rPr lang="fi-FI" sz="1400" dirty="0" smtClean="0">
                          <a:effectLst/>
                        </a:rPr>
                        <a:t>keinot</a:t>
                      </a:r>
                      <a:endParaRPr lang="fi-FI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601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>
                          <a:effectLst/>
                        </a:rPr>
                        <a:t>kin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hakukysymyksissä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effectLst/>
                        </a:rPr>
                        <a:t>Oliko siellä monta</a:t>
                      </a:r>
                      <a:r>
                        <a:rPr lang="cs-CZ" sz="1400" i="1">
                          <a:effectLst/>
                        </a:rPr>
                        <a:t>kin</a:t>
                      </a:r>
                      <a:r>
                        <a:rPr lang="cs-CZ" sz="1400">
                          <a:effectLst/>
                        </a:rPr>
                        <a:t> kuulijaa?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>
                          <a:effectLst/>
                        </a:rPr>
                        <a:t>kysymykset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964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 err="1">
                          <a:effectLst/>
                        </a:rPr>
                        <a:t>kO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kysymyspartikkelina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 dirty="0">
                          <a:effectLst/>
                        </a:rPr>
                        <a:t>On</a:t>
                      </a:r>
                      <a:r>
                        <a:rPr lang="fi-FI" sz="1400" i="1" dirty="0">
                          <a:effectLst/>
                        </a:rPr>
                        <a:t>ko</a:t>
                      </a:r>
                      <a:r>
                        <a:rPr lang="fi-FI" sz="1400" dirty="0">
                          <a:effectLst/>
                        </a:rPr>
                        <a:t> se tullut? Se</a:t>
                      </a:r>
                      <a:r>
                        <a:rPr lang="fi-FI" sz="1400" i="1" dirty="0">
                          <a:effectLst/>
                        </a:rPr>
                        <a:t>kö</a:t>
                      </a:r>
                      <a:r>
                        <a:rPr lang="fi-FI" sz="1400" dirty="0">
                          <a:effectLst/>
                        </a:rPr>
                        <a:t> se oli? Kysy, jo</a:t>
                      </a:r>
                      <a:r>
                        <a:rPr lang="fi-FI" sz="1400" i="1" dirty="0">
                          <a:effectLst/>
                        </a:rPr>
                        <a:t>ko</a:t>
                      </a:r>
                      <a:r>
                        <a:rPr lang="fi-FI" sz="1400" dirty="0">
                          <a:effectLst/>
                        </a:rPr>
                        <a:t> se on valmis.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>
                          <a:effectLst/>
                        </a:rPr>
                        <a:t>kysymykset</a:t>
                      </a:r>
                      <a:endParaRPr lang="fi-FI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4027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 err="1">
                          <a:effectLst/>
                        </a:rPr>
                        <a:t>hAn</a:t>
                      </a:r>
                      <a:r>
                        <a:rPr lang="cs-CZ" sz="1400" dirty="0">
                          <a:effectLst/>
                        </a:rPr>
                        <a:t>, ‑</a:t>
                      </a:r>
                      <a:r>
                        <a:rPr lang="cs-CZ" sz="1400" i="1" dirty="0" err="1">
                          <a:effectLst/>
                        </a:rPr>
                        <a:t>pA</a:t>
                      </a:r>
                      <a:r>
                        <a:rPr lang="cs-CZ" sz="1400" dirty="0">
                          <a:effectLst/>
                        </a:rPr>
                        <a:t>, ‑</a:t>
                      </a:r>
                      <a:r>
                        <a:rPr lang="cs-CZ" sz="1400" i="1" dirty="0">
                          <a:effectLst/>
                        </a:rPr>
                        <a:t>s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sävypartikkelina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>
                          <a:effectLst/>
                        </a:rPr>
                        <a:t>Tule</a:t>
                      </a:r>
                      <a:r>
                        <a:rPr lang="fi-FI" sz="1400" i="1">
                          <a:effectLst/>
                        </a:rPr>
                        <a:t>han</a:t>
                      </a:r>
                      <a:r>
                        <a:rPr lang="fi-FI" sz="1400">
                          <a:effectLst/>
                        </a:rPr>
                        <a:t> tänne. Tule</a:t>
                      </a:r>
                      <a:r>
                        <a:rPr lang="fi-FI" sz="1400" i="1">
                          <a:effectLst/>
                        </a:rPr>
                        <a:t>pa</a:t>
                      </a:r>
                      <a:r>
                        <a:rPr lang="fi-FI" sz="1400">
                          <a:effectLst/>
                        </a:rPr>
                        <a:t> heti. Tule</a:t>
                      </a:r>
                      <a:r>
                        <a:rPr lang="fi-FI" sz="1400" i="1">
                          <a:effectLst/>
                        </a:rPr>
                        <a:t>s</a:t>
                      </a:r>
                      <a:r>
                        <a:rPr lang="fi-FI" sz="1400">
                          <a:effectLst/>
                        </a:rPr>
                        <a:t> viivana. Yritän</a:t>
                      </a:r>
                      <a:r>
                        <a:rPr lang="fi-FI" sz="1400" i="1">
                          <a:effectLst/>
                        </a:rPr>
                        <a:t>pä</a:t>
                      </a:r>
                      <a:r>
                        <a:rPr lang="fi-FI" sz="1400">
                          <a:effectLst/>
                        </a:rPr>
                        <a:t> uudestaan.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effectLst/>
                        </a:rPr>
                        <a:t>i</a:t>
                      </a:r>
                      <a:r>
                        <a:rPr lang="fi-FI" sz="1400" dirty="0" smtClean="0">
                          <a:effectLst/>
                        </a:rPr>
                        <a:t>mperatiivi ja muut direktiivit</a:t>
                      </a:r>
                      <a:endParaRPr lang="fi-FI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137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 err="1">
                          <a:effectLst/>
                        </a:rPr>
                        <a:t>hAn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kysymyksissä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effectLst/>
                        </a:rPr>
                        <a:t>Tuleeko</a:t>
                      </a:r>
                      <a:r>
                        <a:rPr lang="cs-CZ" sz="1400" i="1">
                          <a:effectLst/>
                        </a:rPr>
                        <a:t>han</a:t>
                      </a:r>
                      <a:r>
                        <a:rPr lang="cs-CZ" sz="1400">
                          <a:effectLst/>
                        </a:rPr>
                        <a:t> tästä mitään?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>
                          <a:effectLst/>
                        </a:rPr>
                        <a:t>kysymyksr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601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 err="1">
                          <a:effectLst/>
                        </a:rPr>
                        <a:t>kA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konjunktiona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400" dirty="0">
                          <a:effectLst/>
                        </a:rPr>
                        <a:t>En tiedä en</a:t>
                      </a:r>
                      <a:r>
                        <a:rPr lang="fi-FI" sz="1400" i="1" dirty="0">
                          <a:effectLst/>
                        </a:rPr>
                        <a:t>kä</a:t>
                      </a:r>
                      <a:r>
                        <a:rPr lang="fi-FI" sz="1400" dirty="0">
                          <a:effectLst/>
                        </a:rPr>
                        <a:t> välitäkään tietää.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137"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‑</a:t>
                      </a:r>
                      <a:r>
                        <a:rPr lang="cs-CZ" sz="1400" i="1" dirty="0" err="1">
                          <a:effectLst/>
                        </a:rPr>
                        <a:t>kA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err="1">
                          <a:effectLst/>
                        </a:rPr>
                        <a:t>lausumapartikkelina</a:t>
                      </a:r>
                      <a:endParaRPr lang="cs-CZ" sz="1400" dirty="0">
                        <a:effectLst/>
                      </a:endParaRP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>
                          <a:effectLst/>
                        </a:rPr>
                        <a:t>En</a:t>
                      </a:r>
                      <a:r>
                        <a:rPr lang="cs-CZ" sz="1400" i="1" dirty="0" err="1">
                          <a:effectLst/>
                        </a:rPr>
                        <a:t>kä</a:t>
                      </a:r>
                      <a:r>
                        <a:rPr lang="cs-CZ" sz="1400" dirty="0">
                          <a:effectLst/>
                        </a:rPr>
                        <a:t> tule!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16858" marR="16858" marT="20230" marB="202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79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TAIPUMATTOMAT SANALUOKAT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taipumattomat</a:t>
            </a:r>
            <a:r>
              <a:rPr lang="fi-FI" dirty="0"/>
              <a:t> tai vajaasti taipuvat sanat </a:t>
            </a:r>
            <a:r>
              <a:rPr lang="cs-CZ" dirty="0" err="1" smtClean="0"/>
              <a:t>jaetaan</a:t>
            </a:r>
            <a:r>
              <a:rPr lang="cs-CZ" dirty="0" smtClean="0"/>
              <a:t> </a:t>
            </a:r>
            <a:r>
              <a:rPr lang="fi-FI" b="1" dirty="0" smtClean="0"/>
              <a:t>adpositioihin</a:t>
            </a:r>
            <a:r>
              <a:rPr lang="fi-FI" dirty="0"/>
              <a:t>, </a:t>
            </a:r>
            <a:r>
              <a:rPr lang="fi-FI" b="1" dirty="0"/>
              <a:t>adverbeihin</a:t>
            </a:r>
            <a:r>
              <a:rPr lang="fi-FI" dirty="0"/>
              <a:t> ja </a:t>
            </a:r>
            <a:r>
              <a:rPr lang="fi-FI" b="1" dirty="0" smtClean="0"/>
              <a:t>partikkeleihin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err="1"/>
              <a:t>p</a:t>
            </a:r>
            <a:r>
              <a:rPr lang="cs-CZ" b="1" dirty="0" err="1" smtClean="0"/>
              <a:t>artikkelit</a:t>
            </a:r>
            <a:r>
              <a:rPr lang="cs-CZ" b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k</a:t>
            </a:r>
            <a:r>
              <a:rPr lang="cs-CZ" dirty="0" err="1" smtClean="0"/>
              <a:t>onjunktiot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i</a:t>
            </a:r>
            <a:r>
              <a:rPr lang="cs-CZ" dirty="0" err="1" smtClean="0"/>
              <a:t>nterjektiot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l</a:t>
            </a:r>
            <a:r>
              <a:rPr lang="cs-CZ" dirty="0" err="1" smtClean="0"/>
              <a:t>iitepartikkelit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6182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TAIPUMATTOMAT SANAT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4290693"/>
              </p:ext>
            </p:extLst>
          </p:nvPr>
        </p:nvGraphicFramePr>
        <p:xfrm>
          <a:off x="1115617" y="1772816"/>
          <a:ext cx="6408713" cy="2520279"/>
        </p:xfrm>
        <a:graphic>
          <a:graphicData uri="http://schemas.openxmlformats.org/drawingml/2006/table">
            <a:tbl>
              <a:tblPr/>
              <a:tblGrid>
                <a:gridCol w="2293645"/>
                <a:gridCol w="1686504"/>
                <a:gridCol w="2428564"/>
              </a:tblGrid>
              <a:tr h="343280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b="1" cap="small" dirty="0" err="1">
                          <a:effectLst/>
                        </a:rPr>
                        <a:t>Taipumattomat</a:t>
                      </a:r>
                      <a:r>
                        <a:rPr lang="cs-CZ" sz="1800" b="1" cap="small" dirty="0">
                          <a:effectLst/>
                        </a:rPr>
                        <a:t> </a:t>
                      </a:r>
                      <a:r>
                        <a:rPr lang="cs-CZ" sz="1800" b="1" cap="small" dirty="0" err="1">
                          <a:effectLst/>
                        </a:rPr>
                        <a:t>sanat</a:t>
                      </a:r>
                      <a:endParaRPr lang="cs-CZ" sz="1800" b="1" dirty="0">
                        <a:effectLst/>
                      </a:endParaRP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30306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>
                          <a:effectLst/>
                        </a:rPr>
                        <a:t>Osalla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vajaita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muotosarjoja</a:t>
                      </a:r>
                      <a:endParaRPr lang="cs-CZ" sz="1800" dirty="0">
                        <a:effectLst/>
                      </a:endParaRP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Aina taipumattomat</a:t>
                      </a: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6693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>
                          <a:effectLst/>
                        </a:rPr>
                        <a:t>adpositiot</a:t>
                      </a:r>
                      <a:endParaRPr lang="cs-CZ" sz="1800" b="1" dirty="0">
                        <a:effectLst/>
                      </a:endParaRP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>
                          <a:effectLst/>
                        </a:rPr>
                        <a:t>adverbit</a:t>
                      </a:r>
                      <a:endParaRPr lang="cs-CZ" sz="1800" b="1" dirty="0">
                        <a:effectLst/>
                      </a:endParaRP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>
                          <a:effectLst/>
                        </a:rPr>
                        <a:t>partikkelit</a:t>
                      </a:r>
                      <a:endParaRPr lang="cs-CZ" sz="1800" b="1" dirty="0">
                        <a:effectLst/>
                      </a:endParaRPr>
                    </a:p>
                  </a:txBody>
                  <a:tcPr marL="23519" marR="23519" marT="28222" marB="282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1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ADVERBIT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TAPA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/>
              <a:t>sti</a:t>
            </a:r>
            <a:r>
              <a:rPr lang="cs-CZ" dirty="0"/>
              <a:t> </a:t>
            </a:r>
            <a:r>
              <a:rPr lang="cs-CZ" dirty="0" smtClean="0"/>
              <a:t>(ADJ)</a:t>
            </a: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err="1" smtClean="0"/>
              <a:t>hitaasti</a:t>
            </a:r>
            <a:r>
              <a:rPr lang="cs-CZ" i="1" dirty="0"/>
              <a:t>, </a:t>
            </a:r>
            <a:r>
              <a:rPr lang="cs-CZ" i="1" dirty="0" err="1"/>
              <a:t>kauniisti</a:t>
            </a:r>
            <a:r>
              <a:rPr lang="cs-CZ" i="1" dirty="0"/>
              <a:t>, </a:t>
            </a:r>
            <a:r>
              <a:rPr lang="cs-CZ" i="1" dirty="0" err="1"/>
              <a:t>luonnollisesti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lti</a:t>
            </a:r>
            <a:r>
              <a:rPr lang="cs-CZ" dirty="0"/>
              <a:t> </a:t>
            </a:r>
            <a:r>
              <a:rPr lang="cs-CZ" dirty="0" smtClean="0"/>
              <a:t>(ADJ)</a:t>
            </a: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err="1" smtClean="0"/>
              <a:t>laajalti</a:t>
            </a:r>
            <a:r>
              <a:rPr lang="cs-CZ" i="1" dirty="0"/>
              <a:t>, </a:t>
            </a:r>
            <a:r>
              <a:rPr lang="cs-CZ" i="1" dirty="0" err="1"/>
              <a:t>pitkälti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ksi</a:t>
            </a:r>
            <a:r>
              <a:rPr lang="cs-CZ" dirty="0"/>
              <a:t> </a:t>
            </a:r>
            <a:r>
              <a:rPr lang="cs-CZ" dirty="0" smtClean="0"/>
              <a:t>(TRA</a:t>
            </a:r>
            <a:r>
              <a:rPr lang="cs-CZ" dirty="0"/>
              <a:t>)	</a:t>
            </a:r>
            <a:r>
              <a:rPr lang="cs-CZ" i="1" dirty="0" err="1" smtClean="0"/>
              <a:t>suomeksi</a:t>
            </a:r>
            <a:r>
              <a:rPr lang="cs-CZ" i="1" dirty="0"/>
              <a:t>, </a:t>
            </a:r>
            <a:r>
              <a:rPr lang="cs-CZ" i="1" dirty="0" err="1"/>
              <a:t>viimeksi</a:t>
            </a:r>
            <a:r>
              <a:rPr lang="cs-CZ" i="1" dirty="0"/>
              <a:t>, </a:t>
            </a:r>
            <a:r>
              <a:rPr lang="cs-CZ" i="1" dirty="0" err="1"/>
              <a:t>ilmaiseksi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-ten 		</a:t>
            </a:r>
            <a:r>
              <a:rPr lang="cs-CZ" i="1" dirty="0" err="1" smtClean="0"/>
              <a:t>siten</a:t>
            </a:r>
            <a:r>
              <a:rPr lang="cs-CZ" i="1" dirty="0"/>
              <a:t>, </a:t>
            </a:r>
            <a:r>
              <a:rPr lang="cs-CZ" i="1" dirty="0" err="1"/>
              <a:t>muuten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-a </a:t>
            </a:r>
            <a:r>
              <a:rPr lang="cs-CZ" dirty="0" smtClean="0"/>
              <a:t>(PAR)</a:t>
            </a: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err="1" smtClean="0"/>
              <a:t>hiljaa</a:t>
            </a:r>
            <a:r>
              <a:rPr lang="cs-CZ" i="1" dirty="0"/>
              <a:t>, </a:t>
            </a:r>
            <a:r>
              <a:rPr lang="cs-CZ" i="1" dirty="0" err="1"/>
              <a:t>kovaa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-n </a:t>
            </a:r>
            <a:r>
              <a:rPr lang="cs-CZ" dirty="0" smtClean="0"/>
              <a:t>(INSTR</a:t>
            </a:r>
            <a:r>
              <a:rPr lang="cs-CZ" dirty="0"/>
              <a:t>)	</a:t>
            </a:r>
            <a:r>
              <a:rPr lang="cs-CZ" i="1" dirty="0" err="1" smtClean="0"/>
              <a:t>jalan</a:t>
            </a:r>
            <a:r>
              <a:rPr lang="cs-CZ" i="1" dirty="0"/>
              <a:t>, </a:t>
            </a:r>
            <a:r>
              <a:rPr lang="cs-CZ" i="1" dirty="0" err="1"/>
              <a:t>oikein</a:t>
            </a:r>
            <a:r>
              <a:rPr lang="cs-CZ" i="1" dirty="0"/>
              <a:t>, </a:t>
            </a:r>
            <a:r>
              <a:rPr lang="cs-CZ" i="1" dirty="0" err="1"/>
              <a:t>väärin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ttAin</a:t>
            </a:r>
            <a:r>
              <a:rPr lang="cs-CZ" dirty="0"/>
              <a:t> </a:t>
            </a:r>
            <a:r>
              <a:rPr lang="cs-CZ" dirty="0" smtClean="0"/>
              <a:t>(ADJ)</a:t>
            </a:r>
            <a:r>
              <a:rPr lang="cs-CZ" dirty="0"/>
              <a:t>	</a:t>
            </a:r>
            <a:r>
              <a:rPr lang="cs-CZ" i="1" dirty="0" err="1"/>
              <a:t>ranskalaisittain</a:t>
            </a:r>
            <a:r>
              <a:rPr lang="cs-CZ" i="1" dirty="0"/>
              <a:t>, </a:t>
            </a:r>
            <a:r>
              <a:rPr lang="cs-CZ" i="1" dirty="0" err="1"/>
              <a:t>sivuttain</a:t>
            </a:r>
            <a:endParaRPr lang="cs-CZ" i="1" dirty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PAIKKA</a:t>
            </a: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/>
              <a:t>ssA</a:t>
            </a:r>
            <a:r>
              <a:rPr lang="cs-CZ" dirty="0"/>
              <a:t> </a:t>
            </a:r>
            <a:r>
              <a:rPr lang="cs-CZ" dirty="0" smtClean="0"/>
              <a:t>(INE</a:t>
            </a:r>
            <a:r>
              <a:rPr lang="cs-CZ" dirty="0"/>
              <a:t>)	</a:t>
            </a:r>
            <a:r>
              <a:rPr lang="cs-CZ" i="1" dirty="0" err="1" smtClean="0"/>
              <a:t>tässä</a:t>
            </a:r>
            <a:r>
              <a:rPr lang="cs-CZ" i="1" dirty="0"/>
              <a:t>, </a:t>
            </a:r>
            <a:r>
              <a:rPr lang="cs-CZ" i="1" dirty="0" err="1"/>
              <a:t>edessä</a:t>
            </a:r>
            <a:r>
              <a:rPr lang="cs-CZ" i="1" dirty="0"/>
              <a:t>, </a:t>
            </a:r>
            <a:r>
              <a:rPr lang="cs-CZ" i="1" dirty="0" err="1"/>
              <a:t>poissa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llA</a:t>
            </a:r>
            <a:r>
              <a:rPr lang="cs-CZ" dirty="0"/>
              <a:t> </a:t>
            </a:r>
            <a:r>
              <a:rPr lang="cs-CZ" dirty="0" smtClean="0"/>
              <a:t>(ADE</a:t>
            </a:r>
            <a:r>
              <a:rPr lang="cs-CZ" dirty="0"/>
              <a:t>)	</a:t>
            </a:r>
            <a:r>
              <a:rPr lang="cs-CZ" dirty="0" smtClean="0"/>
              <a:t>	</a:t>
            </a:r>
            <a:r>
              <a:rPr lang="cs-CZ" i="1" dirty="0" err="1" smtClean="0"/>
              <a:t>täällä</a:t>
            </a:r>
            <a:r>
              <a:rPr lang="cs-CZ" i="1" dirty="0"/>
              <a:t>, </a:t>
            </a:r>
            <a:r>
              <a:rPr lang="cs-CZ" i="1" dirty="0" err="1"/>
              <a:t>ylhäällä</a:t>
            </a:r>
            <a:r>
              <a:rPr lang="cs-CZ" i="1" dirty="0"/>
              <a:t>, </a:t>
            </a:r>
            <a:r>
              <a:rPr lang="cs-CZ" i="1" dirty="0" err="1"/>
              <a:t>oikealla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nA</a:t>
            </a:r>
            <a:r>
              <a:rPr lang="cs-CZ" dirty="0"/>
              <a:t> </a:t>
            </a:r>
            <a:r>
              <a:rPr lang="cs-CZ" dirty="0" smtClean="0"/>
              <a:t>(ESS</a:t>
            </a:r>
            <a:r>
              <a:rPr lang="cs-CZ" dirty="0"/>
              <a:t>) 	</a:t>
            </a:r>
            <a:r>
              <a:rPr lang="cs-CZ" i="1" dirty="0" err="1" smtClean="0"/>
              <a:t>kotona</a:t>
            </a:r>
            <a:r>
              <a:rPr lang="cs-CZ" i="1" dirty="0"/>
              <a:t>, </a:t>
            </a:r>
            <a:r>
              <a:rPr lang="cs-CZ" i="1" dirty="0" err="1"/>
              <a:t>kaukana</a:t>
            </a:r>
            <a:r>
              <a:rPr lang="cs-CZ" i="1" dirty="0"/>
              <a:t>, </a:t>
            </a:r>
            <a:r>
              <a:rPr lang="cs-CZ" i="1" dirty="0" err="1"/>
              <a:t>ulkona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-------------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/>
              <a:t>( </a:t>
            </a:r>
            <a:r>
              <a:rPr lang="cs-CZ" dirty="0"/>
              <a:t>ILL)	</a:t>
            </a:r>
            <a:r>
              <a:rPr lang="cs-CZ" dirty="0" smtClean="0"/>
              <a:t>	</a:t>
            </a:r>
            <a:r>
              <a:rPr lang="cs-CZ" i="1" dirty="0" err="1" smtClean="0"/>
              <a:t>tuohon</a:t>
            </a:r>
            <a:r>
              <a:rPr lang="cs-CZ" i="1" dirty="0"/>
              <a:t>, </a:t>
            </a:r>
            <a:r>
              <a:rPr lang="cs-CZ" i="1" dirty="0" err="1"/>
              <a:t>kotiin</a:t>
            </a:r>
            <a:r>
              <a:rPr lang="cs-CZ" i="1" dirty="0"/>
              <a:t>, </a:t>
            </a:r>
            <a:r>
              <a:rPr lang="cs-CZ" i="1" dirty="0" err="1"/>
              <a:t>eteen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lle</a:t>
            </a:r>
            <a:r>
              <a:rPr lang="cs-CZ" dirty="0"/>
              <a:t> </a:t>
            </a:r>
            <a:r>
              <a:rPr lang="cs-CZ" dirty="0" smtClean="0"/>
              <a:t>( </a:t>
            </a:r>
            <a:r>
              <a:rPr lang="cs-CZ" dirty="0"/>
              <a:t>ALL)	</a:t>
            </a:r>
            <a:r>
              <a:rPr lang="cs-CZ" dirty="0" smtClean="0"/>
              <a:t>	</a:t>
            </a:r>
            <a:r>
              <a:rPr lang="cs-CZ" i="1" dirty="0" err="1" smtClean="0"/>
              <a:t>oikealle</a:t>
            </a:r>
            <a:r>
              <a:rPr lang="cs-CZ" i="1" dirty="0"/>
              <a:t>, </a:t>
            </a:r>
            <a:r>
              <a:rPr lang="cs-CZ" i="1" dirty="0" err="1"/>
              <a:t>vasemmalle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-s </a:t>
            </a:r>
            <a:r>
              <a:rPr lang="cs-CZ" dirty="0" smtClean="0"/>
              <a:t>(LATIIVI</a:t>
            </a:r>
            <a:r>
              <a:rPr lang="cs-CZ" dirty="0" smtClean="0"/>
              <a:t>)</a:t>
            </a:r>
            <a:r>
              <a:rPr lang="cs-CZ" dirty="0"/>
              <a:t>	</a:t>
            </a:r>
            <a:r>
              <a:rPr lang="cs-CZ" i="1" dirty="0" err="1"/>
              <a:t>ulos</a:t>
            </a:r>
            <a:r>
              <a:rPr lang="cs-CZ" i="1" dirty="0"/>
              <a:t>, </a:t>
            </a:r>
            <a:r>
              <a:rPr lang="cs-CZ" i="1" dirty="0" err="1"/>
              <a:t>alas</a:t>
            </a:r>
            <a:r>
              <a:rPr lang="cs-CZ" i="1" dirty="0"/>
              <a:t>, </a:t>
            </a:r>
            <a:r>
              <a:rPr lang="cs-CZ" i="1" dirty="0" err="1"/>
              <a:t>pois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nne</a:t>
            </a:r>
            <a:r>
              <a:rPr lang="cs-CZ" dirty="0"/>
              <a:t> 		</a:t>
            </a:r>
            <a:r>
              <a:rPr lang="cs-CZ" i="1" dirty="0" err="1" smtClean="0"/>
              <a:t>tänne</a:t>
            </a:r>
            <a:r>
              <a:rPr lang="cs-CZ" i="1" dirty="0"/>
              <a:t>, </a:t>
            </a:r>
            <a:r>
              <a:rPr lang="cs-CZ" i="1" dirty="0" err="1"/>
              <a:t>tuonne</a:t>
            </a:r>
            <a:r>
              <a:rPr lang="cs-CZ" i="1" dirty="0"/>
              <a:t>, </a:t>
            </a:r>
            <a:r>
              <a:rPr lang="cs-CZ" i="1" dirty="0" err="1"/>
              <a:t>sinne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tse</a:t>
            </a:r>
            <a:r>
              <a:rPr lang="cs-CZ" dirty="0"/>
              <a:t> </a:t>
            </a:r>
            <a:r>
              <a:rPr lang="cs-CZ" dirty="0" smtClean="0"/>
              <a:t>(PROLATIIVI)</a:t>
            </a:r>
            <a:r>
              <a:rPr lang="cs-CZ" dirty="0"/>
              <a:t>	</a:t>
            </a:r>
            <a:r>
              <a:rPr lang="cs-CZ" i="1" dirty="0" err="1"/>
              <a:t>maitse</a:t>
            </a:r>
            <a:r>
              <a:rPr lang="cs-CZ" i="1" dirty="0"/>
              <a:t>, </a:t>
            </a:r>
            <a:r>
              <a:rPr lang="cs-CZ" i="1" dirty="0" err="1"/>
              <a:t>meritse</a:t>
            </a:r>
            <a:r>
              <a:rPr lang="cs-CZ" i="1" dirty="0"/>
              <a:t>, </a:t>
            </a:r>
            <a:r>
              <a:rPr lang="cs-CZ" i="1" dirty="0" err="1"/>
              <a:t>puhelimitse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--------------</a:t>
            </a:r>
          </a:p>
          <a:p>
            <a:pPr marL="0" indent="0">
              <a:buNone/>
            </a:pPr>
            <a:r>
              <a:rPr lang="cs-CZ" dirty="0" smtClean="0"/>
              <a:t>		-</a:t>
            </a:r>
            <a:r>
              <a:rPr lang="cs-CZ" dirty="0" err="1"/>
              <a:t>stA</a:t>
            </a:r>
            <a:r>
              <a:rPr lang="cs-CZ" dirty="0"/>
              <a:t> </a:t>
            </a:r>
            <a:r>
              <a:rPr lang="cs-CZ" dirty="0" smtClean="0"/>
              <a:t>(ELA</a:t>
            </a:r>
            <a:r>
              <a:rPr lang="cs-CZ" dirty="0"/>
              <a:t>)	</a:t>
            </a:r>
            <a:r>
              <a:rPr lang="cs-CZ" i="1" dirty="0" err="1"/>
              <a:t>tästä</a:t>
            </a:r>
            <a:r>
              <a:rPr lang="cs-CZ" i="1" dirty="0"/>
              <a:t>, </a:t>
            </a:r>
            <a:r>
              <a:rPr lang="cs-CZ" i="1" dirty="0" err="1"/>
              <a:t>tuosta</a:t>
            </a:r>
            <a:r>
              <a:rPr lang="cs-CZ" i="1" dirty="0"/>
              <a:t>, </a:t>
            </a:r>
            <a:r>
              <a:rPr lang="cs-CZ" i="1" dirty="0" err="1"/>
              <a:t>edestä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</a:t>
            </a:r>
            <a:r>
              <a:rPr lang="cs-CZ" dirty="0" err="1"/>
              <a:t>ltA</a:t>
            </a:r>
            <a:r>
              <a:rPr lang="cs-CZ" dirty="0"/>
              <a:t> </a:t>
            </a:r>
            <a:r>
              <a:rPr lang="cs-CZ" dirty="0" smtClean="0"/>
              <a:t>(ABL</a:t>
            </a:r>
            <a:r>
              <a:rPr lang="cs-CZ" dirty="0"/>
              <a:t>)	</a:t>
            </a:r>
            <a:r>
              <a:rPr lang="cs-CZ" dirty="0" smtClean="0"/>
              <a:t>	</a:t>
            </a:r>
            <a:r>
              <a:rPr lang="cs-CZ" i="1" dirty="0" err="1" smtClean="0"/>
              <a:t>täältä</a:t>
            </a:r>
            <a:r>
              <a:rPr lang="cs-CZ" i="1" dirty="0"/>
              <a:t>, </a:t>
            </a:r>
            <a:r>
              <a:rPr lang="cs-CZ" i="1" dirty="0" err="1"/>
              <a:t>oikealta</a:t>
            </a:r>
            <a:r>
              <a:rPr lang="cs-CZ" i="1" dirty="0"/>
              <a:t>, </a:t>
            </a:r>
            <a:r>
              <a:rPr lang="cs-CZ" i="1" dirty="0" err="1"/>
              <a:t>alhaalta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	-a </a:t>
            </a:r>
            <a:r>
              <a:rPr lang="cs-CZ" dirty="0" smtClean="0"/>
              <a:t>(PAR)</a:t>
            </a: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err="1" smtClean="0"/>
              <a:t>kotoa</a:t>
            </a:r>
            <a:r>
              <a:rPr lang="cs-CZ" i="1" dirty="0"/>
              <a:t>, </a:t>
            </a:r>
            <a:r>
              <a:rPr lang="cs-CZ" i="1" dirty="0" err="1"/>
              <a:t>ulkoa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27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ADVERBIT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MÄÄRÄ</a:t>
            </a:r>
            <a:r>
              <a:rPr lang="fi-FI" dirty="0"/>
              <a:t>	</a:t>
            </a:r>
            <a:r>
              <a:rPr lang="cs-CZ" dirty="0" smtClean="0"/>
              <a:t>	</a:t>
            </a:r>
            <a:r>
              <a:rPr lang="fi-FI" dirty="0" smtClean="0"/>
              <a:t>-</a:t>
            </a:r>
            <a:r>
              <a:rPr lang="fi-FI" dirty="0"/>
              <a:t>sti </a:t>
            </a:r>
            <a:r>
              <a:rPr lang="fi-FI" dirty="0" smtClean="0"/>
              <a:t>(</a:t>
            </a:r>
            <a:r>
              <a:rPr lang="cs-CZ" dirty="0" smtClean="0"/>
              <a:t>LUKUSANAT</a:t>
            </a:r>
            <a:r>
              <a:rPr lang="fi-FI" dirty="0" smtClean="0"/>
              <a:t>)</a:t>
            </a:r>
            <a:r>
              <a:rPr lang="fi-FI" i="1" dirty="0" smtClean="0"/>
              <a:t>kahdesti</a:t>
            </a:r>
            <a:r>
              <a:rPr lang="fi-FI" i="1" dirty="0"/>
              <a:t>, monesti</a:t>
            </a:r>
          </a:p>
          <a:p>
            <a:pPr marL="0" indent="0">
              <a:buNone/>
            </a:pPr>
            <a:r>
              <a:rPr lang="fi-FI" dirty="0"/>
              <a:t>		-lti		</a:t>
            </a:r>
            <a:r>
              <a:rPr lang="fi-FI" i="1" dirty="0" smtClean="0"/>
              <a:t>kyllälti</a:t>
            </a:r>
            <a:r>
              <a:rPr lang="fi-FI" i="1" dirty="0"/>
              <a:t>, paljolti</a:t>
            </a:r>
          </a:p>
          <a:p>
            <a:pPr marL="0" indent="0">
              <a:buNone/>
            </a:pPr>
            <a:r>
              <a:rPr lang="fi-FI" dirty="0"/>
              <a:t>		-(i)n </a:t>
            </a:r>
            <a:r>
              <a:rPr lang="fi-FI" dirty="0" smtClean="0"/>
              <a:t>(INSTR</a:t>
            </a:r>
            <a:r>
              <a:rPr lang="fi-FI" dirty="0"/>
              <a:t>)	</a:t>
            </a:r>
            <a:r>
              <a:rPr lang="fi-FI" i="1" dirty="0"/>
              <a:t>kovin, niin, hiukan, hieman</a:t>
            </a:r>
          </a:p>
          <a:p>
            <a:pPr marL="0" indent="0">
              <a:buNone/>
            </a:pPr>
            <a:r>
              <a:rPr lang="fi-FI" dirty="0"/>
              <a:t>		-n (GEN adj.)	</a:t>
            </a:r>
            <a:r>
              <a:rPr lang="fi-FI" b="1" i="1" dirty="0" smtClean="0"/>
              <a:t>kauhean</a:t>
            </a:r>
            <a:r>
              <a:rPr lang="fi-FI" i="1" dirty="0" smtClean="0"/>
              <a:t> </a:t>
            </a:r>
            <a:r>
              <a:rPr lang="fi-FI" i="1" dirty="0"/>
              <a:t>kuuma, </a:t>
            </a:r>
            <a:r>
              <a:rPr lang="fi-FI" b="1" i="1" dirty="0"/>
              <a:t>hirveän</a:t>
            </a:r>
            <a:r>
              <a:rPr lang="fi-FI" i="1" dirty="0"/>
              <a:t> vähän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SIJAINTI</a:t>
            </a:r>
            <a:r>
              <a:rPr lang="fi-FI" dirty="0"/>
              <a:t>	-ttAin		</a:t>
            </a:r>
            <a:r>
              <a:rPr lang="fi-FI" i="1" dirty="0" smtClean="0"/>
              <a:t>kaksittain</a:t>
            </a:r>
            <a:r>
              <a:rPr lang="fi-FI" i="1" dirty="0"/>
              <a:t>, parittain, osittain, paikoittain</a:t>
            </a:r>
          </a:p>
          <a:p>
            <a:pPr marL="0" indent="0">
              <a:buNone/>
            </a:pPr>
            <a:r>
              <a:rPr lang="fi-FI" dirty="0"/>
              <a:t>		-tellen		</a:t>
            </a:r>
            <a:r>
              <a:rPr lang="fi-FI" i="1" dirty="0" smtClean="0"/>
              <a:t>vähitellen</a:t>
            </a:r>
            <a:r>
              <a:rPr lang="fi-FI" i="1" dirty="0"/>
              <a:t>, vuorotellen</a:t>
            </a:r>
          </a:p>
          <a:p>
            <a:pPr marL="0" indent="0">
              <a:buNone/>
            </a:pPr>
            <a:r>
              <a:rPr lang="fi-FI" dirty="0"/>
              <a:t>		-tUksin		</a:t>
            </a:r>
            <a:r>
              <a:rPr lang="fi-FI" i="1" dirty="0"/>
              <a:t>rinnatuksin, </a:t>
            </a:r>
            <a:r>
              <a:rPr lang="fi-FI" i="1" dirty="0" smtClean="0"/>
              <a:t>vieretyksin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fi-FI" dirty="0" smtClean="0"/>
              <a:t>-</a:t>
            </a:r>
            <a:r>
              <a:rPr lang="fi-FI" dirty="0"/>
              <a:t>kkAin		</a:t>
            </a:r>
            <a:r>
              <a:rPr lang="fi-FI" i="1" dirty="0" smtClean="0"/>
              <a:t>rinnakkain</a:t>
            </a:r>
            <a:r>
              <a:rPr lang="fi-FI" i="1" dirty="0"/>
              <a:t>, peräkkäin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AIKA</a:t>
            </a:r>
            <a:r>
              <a:rPr lang="fi-FI" dirty="0"/>
              <a:t>	</a:t>
            </a:r>
            <a:r>
              <a:rPr lang="cs-CZ" dirty="0" smtClean="0"/>
              <a:t>	</a:t>
            </a:r>
            <a:r>
              <a:rPr lang="fi-FI" dirty="0" smtClean="0"/>
              <a:t>-</a:t>
            </a:r>
            <a:r>
              <a:rPr lang="fi-FI" dirty="0"/>
              <a:t>ttAin		</a:t>
            </a:r>
            <a:r>
              <a:rPr lang="fi-FI" i="1" dirty="0" smtClean="0"/>
              <a:t>päivittäin</a:t>
            </a:r>
            <a:r>
              <a:rPr lang="fi-FI" i="1" dirty="0"/>
              <a:t>, äskettäin</a:t>
            </a:r>
          </a:p>
          <a:p>
            <a:pPr marL="0" indent="0">
              <a:buNone/>
            </a:pPr>
            <a:r>
              <a:rPr lang="fi-FI" dirty="0"/>
              <a:t>		-Oin		</a:t>
            </a:r>
            <a:r>
              <a:rPr lang="fi-FI" i="1" dirty="0"/>
              <a:t>silloin, harvoin</a:t>
            </a:r>
          </a:p>
          <a:p>
            <a:pPr marL="0" indent="0">
              <a:buNone/>
            </a:pPr>
            <a:r>
              <a:rPr lang="fi-FI" dirty="0"/>
              <a:t>		-ten		</a:t>
            </a:r>
            <a:r>
              <a:rPr lang="fi-FI" i="1" dirty="0" smtClean="0"/>
              <a:t>toisten</a:t>
            </a:r>
            <a:r>
              <a:rPr lang="fi-FI" i="1" dirty="0"/>
              <a:t>, kiireimmiten</a:t>
            </a:r>
          </a:p>
          <a:p>
            <a:pPr marL="0" indent="0">
              <a:buNone/>
            </a:pPr>
            <a:r>
              <a:rPr lang="fi-FI" i="1" dirty="0"/>
              <a:t>aina, ennen, heti, joskus, nyt, usein, kerran, huomenna, tänään, </a:t>
            </a:r>
            <a:r>
              <a:rPr lang="fi-FI" i="1" dirty="0" smtClean="0"/>
              <a:t>eilen</a:t>
            </a:r>
            <a:r>
              <a:rPr lang="cs-CZ" i="1" dirty="0"/>
              <a:t> </a:t>
            </a:r>
            <a:r>
              <a:rPr lang="cs-CZ" dirty="0" err="1" smtClean="0"/>
              <a:t>jne</a:t>
            </a:r>
            <a:r>
              <a:rPr lang="cs-CZ" dirty="0" smtClean="0"/>
              <a:t>.</a:t>
            </a:r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1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			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KYSYMYS</a:t>
            </a:r>
            <a:r>
              <a:rPr lang="fi-FI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kuinka</a:t>
            </a:r>
            <a:r>
              <a:rPr lang="fi-FI" i="1" dirty="0"/>
              <a:t>, miten, koska, miksi, mihin, millä, milloin </a:t>
            </a:r>
            <a:r>
              <a:rPr lang="cs-CZ" dirty="0" err="1" smtClean="0"/>
              <a:t>jne</a:t>
            </a:r>
            <a:r>
              <a:rPr lang="cs-CZ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MODAALISET</a:t>
            </a:r>
            <a:r>
              <a:rPr lang="fi-FI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ehkä</a:t>
            </a:r>
            <a:r>
              <a:rPr lang="fi-FI" i="1" dirty="0"/>
              <a:t>, kentien, kai, juuri, myös, tietysti, kyllä, tosin, vain, mieluummin, ainakin </a:t>
            </a:r>
            <a:r>
              <a:rPr lang="cs-CZ" dirty="0" err="1" smtClean="0"/>
              <a:t>jne</a:t>
            </a:r>
            <a:r>
              <a:rPr lang="cs-CZ" dirty="0" smtClean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KIELTEISET</a:t>
            </a:r>
            <a:r>
              <a:rPr lang="fi-FI" dirty="0"/>
              <a:t>				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ei </a:t>
            </a:r>
            <a:r>
              <a:rPr lang="fi-FI" i="1" dirty="0"/>
              <a:t>missään, ei </a:t>
            </a:r>
            <a:r>
              <a:rPr lang="fi-FI" i="1" dirty="0" smtClean="0"/>
              <a:t>koskaan</a:t>
            </a:r>
            <a:r>
              <a:rPr lang="cs-CZ" i="1" dirty="0" smtClean="0"/>
              <a:t> = e</a:t>
            </a:r>
            <a:r>
              <a:rPr lang="fi-FI" i="1" dirty="0" smtClean="0"/>
              <a:t>i </a:t>
            </a:r>
            <a:r>
              <a:rPr lang="fi-FI" i="1" dirty="0"/>
              <a:t>ikinä </a:t>
            </a:r>
            <a:r>
              <a:rPr lang="cs-CZ" dirty="0" err="1" smtClean="0"/>
              <a:t>jne</a:t>
            </a:r>
            <a:r>
              <a:rPr lang="cs-CZ" dirty="0" smtClean="0"/>
              <a:t>.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83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ADVERBIEN KOMPARAATIO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K</a:t>
            </a:r>
            <a:r>
              <a:rPr lang="cs-CZ" b="1" dirty="0" smtClean="0">
                <a:solidFill>
                  <a:srgbClr val="FF0000"/>
                </a:solidFill>
              </a:rPr>
              <a:t>OMPARATIIVI</a:t>
            </a:r>
            <a:r>
              <a:rPr lang="fi-FI" dirty="0"/>
              <a:t>	</a:t>
            </a:r>
            <a:r>
              <a:rPr lang="fi-FI" dirty="0" smtClean="0">
                <a:solidFill>
                  <a:srgbClr val="92D050"/>
                </a:solidFill>
              </a:rPr>
              <a:t>h</a:t>
            </a:r>
            <a:r>
              <a:rPr lang="cs-CZ" dirty="0" err="1" smtClean="0">
                <a:solidFill>
                  <a:srgbClr val="92D050"/>
                </a:solidFill>
              </a:rPr>
              <a:t>eikko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fi-FI" dirty="0" smtClean="0"/>
              <a:t>VV </a:t>
            </a:r>
            <a:r>
              <a:rPr lang="fi-FI" dirty="0"/>
              <a:t>+ -</a:t>
            </a:r>
            <a:r>
              <a:rPr lang="fi-FI" i="1" dirty="0"/>
              <a:t>mmin	</a:t>
            </a:r>
            <a:r>
              <a:rPr lang="fi-FI" i="1" dirty="0" smtClean="0"/>
              <a:t>nopea</a:t>
            </a:r>
            <a:r>
              <a:rPr lang="fi-FI" b="1" i="1" dirty="0" smtClean="0"/>
              <a:t>mmin</a:t>
            </a:r>
            <a:endParaRPr lang="fi-FI" b="1" i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SUPERLATIIVI</a:t>
            </a:r>
            <a:r>
              <a:rPr lang="fi-FI" dirty="0" smtClean="0"/>
              <a:t>	</a:t>
            </a:r>
            <a:r>
              <a:rPr lang="cs-CZ" dirty="0" err="1" smtClean="0">
                <a:solidFill>
                  <a:srgbClr val="92D050"/>
                </a:solidFill>
              </a:rPr>
              <a:t>heikko</a:t>
            </a:r>
            <a:r>
              <a:rPr lang="cs-CZ" dirty="0" smtClean="0"/>
              <a:t> </a:t>
            </a:r>
            <a:r>
              <a:rPr lang="fi-FI" dirty="0" smtClean="0"/>
              <a:t>VV + -</a:t>
            </a:r>
            <a:r>
              <a:rPr lang="fi-FI" i="1" dirty="0" smtClean="0"/>
              <a:t>immin	nope</a:t>
            </a:r>
            <a:r>
              <a:rPr lang="fi-FI" b="1" i="1" dirty="0" smtClean="0"/>
              <a:t>immin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b="1" dirty="0" smtClean="0"/>
              <a:t>POIKKEUKSET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hyvin 		paremmin 	parhaiten</a:t>
            </a:r>
          </a:p>
          <a:p>
            <a:pPr marL="0" indent="0">
              <a:buNone/>
            </a:pPr>
            <a:r>
              <a:rPr lang="fi-FI" i="1" dirty="0"/>
              <a:t>paljon		enemmän	eniten</a:t>
            </a:r>
          </a:p>
          <a:p>
            <a:pPr marL="0" indent="0">
              <a:buNone/>
            </a:pPr>
            <a:r>
              <a:rPr lang="fi-FI" i="1" dirty="0"/>
              <a:t>vähän		vähemmän	vähiten</a:t>
            </a:r>
          </a:p>
          <a:p>
            <a:pPr marL="0" indent="0">
              <a:buNone/>
            </a:pPr>
            <a:r>
              <a:rPr lang="fi-FI" i="1" dirty="0"/>
              <a:t>kauan		kauemmin	kauimmin</a:t>
            </a:r>
          </a:p>
          <a:p>
            <a:pPr marL="0" indent="0">
              <a:buNone/>
            </a:pPr>
            <a:r>
              <a:rPr lang="fi-FI" i="1" dirty="0"/>
              <a:t>mielellään	</a:t>
            </a:r>
            <a:r>
              <a:rPr lang="fi-FI" i="1" dirty="0" smtClean="0"/>
              <a:t>mieluummin</a:t>
            </a:r>
            <a:r>
              <a:rPr lang="fi-FI" i="1" dirty="0"/>
              <a:t>	mieluimmin/ mieluiten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SUBSTANTIIVIEN KOMPARAATIO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- </a:t>
            </a:r>
            <a:r>
              <a:rPr lang="cs-CZ" dirty="0" err="1" smtClean="0"/>
              <a:t>Vain</a:t>
            </a:r>
            <a:r>
              <a:rPr lang="cs-CZ" dirty="0" smtClean="0"/>
              <a:t> osa </a:t>
            </a:r>
            <a:r>
              <a:rPr lang="cs-CZ" dirty="0" err="1" smtClean="0"/>
              <a:t>substantiiveista</a:t>
            </a:r>
            <a:r>
              <a:rPr lang="cs-CZ" dirty="0" smtClean="0"/>
              <a:t>!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cs-CZ" i="1" dirty="0"/>
              <a:t>i</a:t>
            </a:r>
            <a:r>
              <a:rPr lang="fi-FI" i="1" dirty="0" smtClean="0"/>
              <a:t>lta</a:t>
            </a:r>
            <a:r>
              <a:rPr lang="cs-CZ" i="1" dirty="0" smtClean="0"/>
              <a:t>	</a:t>
            </a:r>
            <a:r>
              <a:rPr lang="cs-CZ" i="1" dirty="0" err="1" smtClean="0"/>
              <a:t>illalla</a:t>
            </a:r>
            <a:r>
              <a:rPr lang="fi-FI" i="1" dirty="0"/>
              <a:t>	</a:t>
            </a:r>
            <a:r>
              <a:rPr lang="fi-FI" i="1" dirty="0" smtClean="0"/>
              <a:t>illempana</a:t>
            </a:r>
            <a:r>
              <a:rPr lang="fi-FI" i="1" dirty="0"/>
              <a:t>, illemmaksi</a:t>
            </a:r>
          </a:p>
          <a:p>
            <a:pPr marL="0" indent="0">
              <a:buNone/>
            </a:pPr>
            <a:r>
              <a:rPr lang="fi-FI" i="1" dirty="0"/>
              <a:t>päivä	</a:t>
            </a:r>
            <a:r>
              <a:rPr lang="cs-CZ" i="1" dirty="0" err="1" smtClean="0"/>
              <a:t>päivällä</a:t>
            </a:r>
            <a:r>
              <a:rPr lang="cs-CZ" i="1" dirty="0" smtClean="0"/>
              <a:t>	</a:t>
            </a:r>
            <a:r>
              <a:rPr lang="fi-FI" i="1" dirty="0" smtClean="0"/>
              <a:t>päivemmällä</a:t>
            </a:r>
            <a:r>
              <a:rPr lang="fi-FI" i="1" dirty="0"/>
              <a:t>, päivemmäksi</a:t>
            </a:r>
          </a:p>
          <a:p>
            <a:pPr marL="0" indent="0">
              <a:buNone/>
            </a:pPr>
            <a:r>
              <a:rPr lang="fi-FI" i="1" dirty="0"/>
              <a:t>ranta	</a:t>
            </a:r>
            <a:r>
              <a:rPr lang="cs-CZ" i="1" dirty="0" err="1" smtClean="0"/>
              <a:t>rannalla</a:t>
            </a:r>
            <a:r>
              <a:rPr lang="cs-CZ" i="1" dirty="0" smtClean="0"/>
              <a:t>	</a:t>
            </a:r>
            <a:r>
              <a:rPr lang="fi-FI" i="1" dirty="0" smtClean="0"/>
              <a:t>rannempana</a:t>
            </a:r>
            <a:r>
              <a:rPr lang="fi-FI" i="1" dirty="0"/>
              <a:t>, rannemmaksi</a:t>
            </a:r>
          </a:p>
          <a:p>
            <a:pPr marL="0" indent="0">
              <a:buNone/>
            </a:pPr>
            <a:r>
              <a:rPr lang="fi-FI" i="1" dirty="0"/>
              <a:t>syksy	</a:t>
            </a:r>
            <a:r>
              <a:rPr lang="cs-CZ" i="1" dirty="0" err="1" smtClean="0"/>
              <a:t>syksyllä</a:t>
            </a:r>
            <a:r>
              <a:rPr lang="cs-CZ" i="1" dirty="0" smtClean="0"/>
              <a:t>	</a:t>
            </a:r>
            <a:r>
              <a:rPr lang="fi-FI" i="1" dirty="0" smtClean="0"/>
              <a:t>syksympänä</a:t>
            </a:r>
            <a:r>
              <a:rPr lang="fi-FI" i="1" dirty="0"/>
              <a:t>, syksymmäksi</a:t>
            </a:r>
          </a:p>
          <a:p>
            <a:pPr marL="0" indent="0">
              <a:buNone/>
            </a:pPr>
            <a:r>
              <a:rPr lang="fi-FI" i="1" dirty="0"/>
              <a:t>kevät	</a:t>
            </a:r>
            <a:r>
              <a:rPr lang="cs-CZ" i="1" dirty="0" err="1" smtClean="0"/>
              <a:t>keväällä</a:t>
            </a:r>
            <a:r>
              <a:rPr lang="cs-CZ" i="1" dirty="0" smtClean="0"/>
              <a:t>	</a:t>
            </a:r>
            <a:r>
              <a:rPr lang="fi-FI" i="1" dirty="0" smtClean="0"/>
              <a:t>keväämmällä</a:t>
            </a:r>
            <a:r>
              <a:rPr lang="fi-FI" i="1" dirty="0"/>
              <a:t>, keväämmäksi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059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ADPOSITIOT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PRE- + POSTPOSITIOT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PREPOSITIOT</a:t>
            </a:r>
          </a:p>
          <a:p>
            <a:r>
              <a:rPr lang="cs-CZ" i="1" dirty="0" err="1"/>
              <a:t>ennen</a:t>
            </a:r>
            <a:endParaRPr lang="cs-CZ" dirty="0"/>
          </a:p>
          <a:p>
            <a:r>
              <a:rPr lang="cs-CZ" i="1" dirty="0" err="1"/>
              <a:t>keskellä</a:t>
            </a:r>
            <a:r>
              <a:rPr lang="cs-CZ" i="1" dirty="0"/>
              <a:t>, -</a:t>
            </a:r>
            <a:r>
              <a:rPr lang="cs-CZ" i="1" dirty="0" err="1"/>
              <a:t>ltä</a:t>
            </a:r>
            <a:r>
              <a:rPr lang="cs-CZ" i="1" dirty="0"/>
              <a:t>, -</a:t>
            </a:r>
            <a:r>
              <a:rPr lang="cs-CZ" i="1" dirty="0" err="1"/>
              <a:t>lle</a:t>
            </a:r>
            <a:endParaRPr lang="cs-CZ" dirty="0"/>
          </a:p>
          <a:p>
            <a:r>
              <a:rPr lang="cs-CZ" i="1" dirty="0" err="1"/>
              <a:t>lähellä</a:t>
            </a:r>
            <a:r>
              <a:rPr lang="cs-CZ" i="1" dirty="0"/>
              <a:t>, -</a:t>
            </a:r>
            <a:r>
              <a:rPr lang="cs-CZ" i="1" dirty="0" err="1"/>
              <a:t>ltä</a:t>
            </a:r>
            <a:r>
              <a:rPr lang="cs-CZ" i="1" dirty="0"/>
              <a:t>, -</a:t>
            </a:r>
            <a:r>
              <a:rPr lang="cs-CZ" i="1" dirty="0" err="1"/>
              <a:t>lle</a:t>
            </a:r>
            <a:r>
              <a:rPr lang="cs-CZ" i="1" dirty="0"/>
              <a:t>			+ </a:t>
            </a:r>
            <a:r>
              <a:rPr lang="cs-CZ" dirty="0" smtClean="0"/>
              <a:t>PAR</a:t>
            </a:r>
            <a:endParaRPr lang="cs-CZ" dirty="0"/>
          </a:p>
          <a:p>
            <a:r>
              <a:rPr lang="cs-CZ" i="1" dirty="0" err="1"/>
              <a:t>pitkin</a:t>
            </a:r>
            <a:endParaRPr lang="cs-CZ" dirty="0"/>
          </a:p>
          <a:p>
            <a:r>
              <a:rPr lang="cs-CZ" i="1" dirty="0" err="1"/>
              <a:t>paitsi</a:t>
            </a:r>
            <a:endParaRPr lang="cs-CZ" dirty="0"/>
          </a:p>
          <a:p>
            <a:r>
              <a:rPr lang="cs-CZ" i="1" dirty="0" err="1"/>
              <a:t>päin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207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POSTPOSITIOT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077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n. 500</a:t>
            </a:r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nominaaliset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	</a:t>
            </a:r>
            <a:r>
              <a:rPr lang="cs-CZ" i="1" dirty="0" err="1"/>
              <a:t>tien</a:t>
            </a:r>
            <a:r>
              <a:rPr lang="cs-CZ" i="1" dirty="0"/>
              <a:t> </a:t>
            </a:r>
            <a:r>
              <a:rPr lang="cs-CZ" i="1" dirty="0" err="1"/>
              <a:t>varrella</a:t>
            </a:r>
            <a:r>
              <a:rPr lang="cs-CZ" dirty="0"/>
              <a:t> (&lt; </a:t>
            </a:r>
            <a:r>
              <a:rPr lang="cs-CZ" i="1" dirty="0" err="1"/>
              <a:t>varsi</a:t>
            </a:r>
            <a:r>
              <a:rPr lang="cs-CZ" dirty="0"/>
              <a:t> „okraj</a:t>
            </a:r>
            <a:r>
              <a:rPr lang="cs-CZ" dirty="0" smtClean="0"/>
              <a:t>“)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/>
              <a:t>k</a:t>
            </a:r>
            <a:r>
              <a:rPr lang="cs-CZ" dirty="0" err="1" smtClean="0"/>
              <a:t>aikissa</a:t>
            </a:r>
            <a:r>
              <a:rPr lang="cs-CZ" dirty="0" smtClean="0"/>
              <a:t> </a:t>
            </a:r>
            <a:r>
              <a:rPr lang="cs-CZ" dirty="0" err="1" smtClean="0"/>
              <a:t>paikallissijoissa</a:t>
            </a:r>
            <a:r>
              <a:rPr lang="cs-CZ" dirty="0" smtClean="0"/>
              <a:t>, </a:t>
            </a:r>
            <a:r>
              <a:rPr lang="cs-CZ" dirty="0" err="1" smtClean="0"/>
              <a:t>myös</a:t>
            </a:r>
            <a:r>
              <a:rPr lang="cs-CZ" dirty="0" smtClean="0"/>
              <a:t> PAR (</a:t>
            </a:r>
            <a:r>
              <a:rPr lang="cs-CZ" i="1" dirty="0" err="1" smtClean="0"/>
              <a:t>luota</a:t>
            </a:r>
            <a:r>
              <a:rPr lang="cs-CZ" dirty="0" smtClean="0"/>
              <a:t>), </a:t>
            </a:r>
            <a:r>
              <a:rPr lang="cs-CZ" dirty="0"/>
              <a:t>ESS (</a:t>
            </a:r>
            <a:r>
              <a:rPr lang="cs-CZ" i="1" dirty="0" err="1"/>
              <a:t>aikana</a:t>
            </a:r>
            <a:r>
              <a:rPr lang="cs-CZ" dirty="0"/>
              <a:t>), TRA (</a:t>
            </a:r>
            <a:r>
              <a:rPr lang="cs-CZ" i="1" dirty="0" err="1"/>
              <a:t>hyväksi</a:t>
            </a:r>
            <a:r>
              <a:rPr lang="cs-CZ" dirty="0"/>
              <a:t>), ABE (</a:t>
            </a:r>
            <a:r>
              <a:rPr lang="cs-CZ" i="1" dirty="0" err="1"/>
              <a:t>riippumatta</a:t>
            </a:r>
            <a:r>
              <a:rPr lang="cs-CZ" dirty="0"/>
              <a:t>), INSTR (</a:t>
            </a:r>
            <a:r>
              <a:rPr lang="cs-CZ" i="1" dirty="0" err="1"/>
              <a:t>päin</a:t>
            </a:r>
            <a:r>
              <a:rPr lang="cs-CZ" i="1" dirty="0"/>
              <a:t>, </a:t>
            </a:r>
            <a:r>
              <a:rPr lang="cs-CZ" i="1" dirty="0" err="1"/>
              <a:t>pitkin</a:t>
            </a:r>
            <a:r>
              <a:rPr lang="cs-CZ" dirty="0" smtClean="0"/>
              <a:t>)</a:t>
            </a:r>
            <a:endParaRPr lang="cs-CZ" dirty="0"/>
          </a:p>
          <a:p>
            <a:pPr marL="0" lv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v</a:t>
            </a:r>
            <a:r>
              <a:rPr lang="cs-CZ" dirty="0" err="1" smtClean="0">
                <a:solidFill>
                  <a:srgbClr val="FF0000"/>
                </a:solidFill>
              </a:rPr>
              <a:t>erbaaliset</a:t>
            </a:r>
            <a:r>
              <a:rPr lang="cs-CZ" dirty="0"/>
              <a:t>	</a:t>
            </a:r>
            <a:r>
              <a:rPr lang="cs-CZ" i="1" dirty="0" err="1"/>
              <a:t>vuodenajasta</a:t>
            </a:r>
            <a:r>
              <a:rPr lang="cs-CZ" i="1" dirty="0"/>
              <a:t> </a:t>
            </a:r>
            <a:r>
              <a:rPr lang="cs-CZ" i="1" dirty="0" err="1"/>
              <a:t>johtuen</a:t>
            </a:r>
            <a:r>
              <a:rPr lang="cs-CZ" dirty="0"/>
              <a:t> (&lt; </a:t>
            </a:r>
            <a:r>
              <a:rPr lang="cs-CZ" i="1" dirty="0" err="1"/>
              <a:t>johtua</a:t>
            </a:r>
            <a:r>
              <a:rPr lang="cs-CZ" dirty="0"/>
              <a:t> „vyplývat</a:t>
            </a:r>
            <a:r>
              <a:rPr lang="cs-CZ" dirty="0" smtClean="0"/>
              <a:t>“)</a:t>
            </a:r>
          </a:p>
          <a:p>
            <a:pPr marL="0" lv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a</a:t>
            </a:r>
            <a:r>
              <a:rPr lang="cs-CZ" dirty="0" err="1" smtClean="0">
                <a:solidFill>
                  <a:srgbClr val="FF0000"/>
                </a:solidFill>
              </a:rPr>
              <a:t>dverbaaliset</a:t>
            </a:r>
            <a:r>
              <a:rPr lang="cs-CZ" dirty="0"/>
              <a:t>	</a:t>
            </a:r>
            <a:r>
              <a:rPr lang="cs-CZ" i="1" dirty="0" err="1"/>
              <a:t>varten</a:t>
            </a:r>
            <a:r>
              <a:rPr lang="cs-CZ" i="1" dirty="0"/>
              <a:t>, </a:t>
            </a:r>
            <a:r>
              <a:rPr lang="cs-CZ" i="1" dirty="0" err="1"/>
              <a:t>tähden</a:t>
            </a:r>
            <a:r>
              <a:rPr lang="cs-CZ" i="1" dirty="0"/>
              <a:t>, </a:t>
            </a:r>
            <a:r>
              <a:rPr lang="cs-CZ" i="1" dirty="0" err="1"/>
              <a:t>vuoksi</a:t>
            </a:r>
            <a:r>
              <a:rPr lang="cs-CZ" i="1" dirty="0"/>
              <a:t>, </a:t>
            </a:r>
            <a:r>
              <a:rPr lang="cs-CZ" i="1" dirty="0" err="1"/>
              <a:t>takia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/>
              <a:t>s</a:t>
            </a:r>
            <a:r>
              <a:rPr lang="cs-CZ" b="1" dirty="0" err="1" smtClean="0"/>
              <a:t>ubstantiivi</a:t>
            </a:r>
            <a:r>
              <a:rPr lang="cs-CZ" dirty="0" smtClean="0"/>
              <a:t> PP-</a:t>
            </a:r>
            <a:r>
              <a:rPr lang="cs-CZ" dirty="0" err="1" smtClean="0"/>
              <a:t>lausekkeessa</a:t>
            </a:r>
            <a:r>
              <a:rPr lang="cs-CZ" dirty="0"/>
              <a:t>: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GEN </a:t>
            </a:r>
            <a:r>
              <a:rPr lang="cs-CZ" dirty="0" err="1" smtClean="0"/>
              <a:t>tai</a:t>
            </a:r>
            <a:r>
              <a:rPr lang="cs-CZ" dirty="0" smtClean="0"/>
              <a:t> PART</a:t>
            </a:r>
            <a:r>
              <a:rPr lang="cs-CZ" dirty="0"/>
              <a:t>, </a:t>
            </a:r>
            <a:r>
              <a:rPr lang="cs-CZ" dirty="0" err="1" smtClean="0"/>
              <a:t>joskus</a:t>
            </a:r>
            <a:r>
              <a:rPr lang="cs-CZ" dirty="0" smtClean="0"/>
              <a:t> </a:t>
            </a:r>
            <a:r>
              <a:rPr lang="cs-CZ" dirty="0" err="1" smtClean="0"/>
              <a:t>myös</a:t>
            </a:r>
            <a:r>
              <a:rPr lang="cs-CZ" dirty="0" smtClean="0"/>
              <a:t> </a:t>
            </a:r>
            <a:r>
              <a:rPr lang="cs-CZ" dirty="0"/>
              <a:t>ELA (</a:t>
            </a:r>
            <a:r>
              <a:rPr lang="cs-CZ" i="1" dirty="0" err="1"/>
              <a:t>alkaen</a:t>
            </a:r>
            <a:r>
              <a:rPr lang="cs-CZ" i="1" dirty="0"/>
              <a:t>, </a:t>
            </a:r>
            <a:r>
              <a:rPr lang="cs-CZ" i="1" dirty="0" err="1"/>
              <a:t>huolimatta</a:t>
            </a:r>
            <a:r>
              <a:rPr lang="cs-CZ" i="1" dirty="0"/>
              <a:t>, </a:t>
            </a:r>
            <a:r>
              <a:rPr lang="cs-CZ" i="1" dirty="0" err="1"/>
              <a:t>johtuen</a:t>
            </a:r>
            <a:r>
              <a:rPr lang="cs-CZ" i="1" dirty="0"/>
              <a:t>, </a:t>
            </a:r>
            <a:r>
              <a:rPr lang="cs-CZ" i="1" dirty="0" err="1"/>
              <a:t>pitäen</a:t>
            </a:r>
            <a:r>
              <a:rPr lang="cs-CZ" i="1" dirty="0"/>
              <a:t>, </a:t>
            </a:r>
            <a:r>
              <a:rPr lang="cs-CZ" i="1" dirty="0" err="1"/>
              <a:t>saakka</a:t>
            </a:r>
            <a:r>
              <a:rPr lang="cs-CZ" dirty="0"/>
              <a:t>), ILL (</a:t>
            </a:r>
            <a:r>
              <a:rPr lang="cs-CZ" i="1" dirty="0" err="1"/>
              <a:t>asti</a:t>
            </a:r>
            <a:r>
              <a:rPr lang="cs-CZ" i="1" dirty="0"/>
              <a:t>, </a:t>
            </a:r>
            <a:r>
              <a:rPr lang="cs-CZ" i="1" dirty="0" err="1"/>
              <a:t>katsoen</a:t>
            </a:r>
            <a:r>
              <a:rPr lang="cs-CZ" i="1" dirty="0"/>
              <a:t>, </a:t>
            </a:r>
            <a:r>
              <a:rPr lang="cs-CZ" i="1" dirty="0" err="1"/>
              <a:t>mennessä</a:t>
            </a:r>
            <a:r>
              <a:rPr lang="cs-CZ" i="1" dirty="0"/>
              <a:t>, </a:t>
            </a:r>
            <a:r>
              <a:rPr lang="cs-CZ" i="1" dirty="0" err="1"/>
              <a:t>nähden</a:t>
            </a:r>
            <a:r>
              <a:rPr lang="cs-CZ" dirty="0" smtClean="0"/>
              <a:t>), </a:t>
            </a:r>
            <a:r>
              <a:rPr lang="cs-CZ" dirty="0"/>
              <a:t>ALL (</a:t>
            </a:r>
            <a:r>
              <a:rPr lang="cs-CZ" i="1" dirty="0" err="1"/>
              <a:t>asti</a:t>
            </a:r>
            <a:r>
              <a:rPr lang="cs-CZ" dirty="0"/>
              <a:t>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p</a:t>
            </a:r>
            <a:r>
              <a:rPr lang="cs-CZ" b="1" dirty="0" err="1" smtClean="0"/>
              <a:t>ronomini</a:t>
            </a:r>
            <a:r>
              <a:rPr lang="cs-CZ" dirty="0" smtClean="0"/>
              <a:t> + PP + </a:t>
            </a:r>
            <a:r>
              <a:rPr lang="cs-CZ" b="1" dirty="0" err="1" smtClean="0"/>
              <a:t>omistusliite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u="sng" dirty="0" err="1" smtClean="0"/>
              <a:t>minun</a:t>
            </a:r>
            <a:r>
              <a:rPr lang="cs-CZ" i="1" dirty="0" smtClean="0"/>
              <a:t> </a:t>
            </a:r>
            <a:r>
              <a:rPr lang="cs-CZ" i="1" dirty="0" err="1"/>
              <a:t>edessä</a:t>
            </a:r>
            <a:r>
              <a:rPr lang="cs-CZ" i="1" u="sng" dirty="0" err="1"/>
              <a:t>ni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i="1" u="sng" dirty="0" err="1"/>
              <a:t>s</a:t>
            </a:r>
            <a:r>
              <a:rPr lang="cs-CZ" i="1" u="sng" dirty="0" err="1" smtClean="0"/>
              <a:t>inun</a:t>
            </a:r>
            <a:r>
              <a:rPr lang="cs-CZ" i="1" dirty="0" smtClean="0"/>
              <a:t> </a:t>
            </a:r>
            <a:r>
              <a:rPr lang="cs-CZ" i="1" dirty="0" err="1" smtClean="0"/>
              <a:t>takia</a:t>
            </a:r>
            <a:r>
              <a:rPr lang="cs-CZ" i="1" u="sng" dirty="0" err="1" smtClean="0"/>
              <a:t>si</a:t>
            </a:r>
            <a:endParaRPr lang="cs-CZ" i="1" u="sng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492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200</TotalTime>
  <Words>799</Words>
  <Application>Microsoft Office PowerPoint</Application>
  <PresentationFormat>Předvádění na obrazovce (4:3)</PresentationFormat>
  <Paragraphs>272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MORFOLOGIA</vt:lpstr>
      <vt:lpstr>TAIPUMATTOMAT SANALUOKAT</vt:lpstr>
      <vt:lpstr>TAIPUMATTOMAT SANAT</vt:lpstr>
      <vt:lpstr>ADVERBIT</vt:lpstr>
      <vt:lpstr>ADVERBIT</vt:lpstr>
      <vt:lpstr>ADVERBIT</vt:lpstr>
      <vt:lpstr>ADVERBIEN KOMPARAATIO</vt:lpstr>
      <vt:lpstr>ADPOSITIOT</vt:lpstr>
      <vt:lpstr>POSTPOSITIOT</vt:lpstr>
      <vt:lpstr>KONJUNKTIOT</vt:lpstr>
      <vt:lpstr>KONJUNKTIOT</vt:lpstr>
      <vt:lpstr>PILKKU</vt:lpstr>
      <vt:lpstr>Prezentace aplikace PowerPoint</vt:lpstr>
      <vt:lpstr>INTERJEKTIOT</vt:lpstr>
      <vt:lpstr>INTERJEKTIOT</vt:lpstr>
      <vt:lpstr>LIITEPARTIKKELIT</vt:lpstr>
      <vt:lpstr>LIITEPARTIKKELIT</vt:lpstr>
      <vt:lpstr>LIITEPARTIKKELEIDEN KÄYTTÖ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17</cp:revision>
  <dcterms:created xsi:type="dcterms:W3CDTF">2020-12-15T20:57:59Z</dcterms:created>
  <dcterms:modified xsi:type="dcterms:W3CDTF">2020-12-16T11:23:06Z</dcterms:modified>
</cp:coreProperties>
</file>