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1" r:id="rId4"/>
    <p:sldId id="260" r:id="rId5"/>
    <p:sldId id="273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4" r:id="rId14"/>
    <p:sldId id="269" r:id="rId15"/>
    <p:sldId id="27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4"/>
  </p:normalViewPr>
  <p:slideViewPr>
    <p:cSldViewPr snapToGrid="0">
      <p:cViewPr varScale="1">
        <p:scale>
          <a:sx n="152" d="100"/>
          <a:sy n="152" d="100"/>
        </p:scale>
        <p:origin x="608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4203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156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5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73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30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69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776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398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92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368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00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72C44-FAB3-49D7-A8B5-DA45BEF2885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E8805-E6EA-4C16-94ED-281806766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38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Methods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Linear</a:t>
            </a:r>
            <a:r>
              <a:rPr lang="cs-CZ" dirty="0"/>
              <a:t> </a:t>
            </a:r>
            <a:r>
              <a:rPr lang="cs-CZ" dirty="0" err="1"/>
              <a:t>Regression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3926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2697480" y="1506022"/>
            <a:ext cx="182880" cy="30449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Natural </a:t>
            </a:r>
            <a:r>
              <a:rPr lang="cs-CZ" dirty="0" err="1"/>
              <a:t>Conditions</a:t>
            </a:r>
            <a:endParaRPr lang="cs-CZ" dirty="0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301199"/>
              </p:ext>
            </p:extLst>
          </p:nvPr>
        </p:nvGraphicFramePr>
        <p:xfrm>
          <a:off x="5541264" y="1690688"/>
          <a:ext cx="5812536" cy="3656096"/>
        </p:xfrm>
        <a:graphic>
          <a:graphicData uri="http://schemas.openxmlformats.org/drawingml/2006/table">
            <a:tbl>
              <a:tblPr/>
              <a:tblGrid>
                <a:gridCol w="968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8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8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87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5696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Model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680">
                <a:tc>
                  <a:txBody>
                    <a:bodyPr/>
                    <a:lstStyle/>
                    <a:p>
                      <a:r>
                        <a:rPr lang="cs-CZ" i="1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i="1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CI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std. Error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680">
                <a:tc>
                  <a:txBody>
                    <a:bodyPr/>
                    <a:lstStyle/>
                    <a:p>
                      <a:pPr algn="l"/>
                      <a:r>
                        <a:rPr lang="cs-CZ" dirty="0">
                          <a:effectLst/>
                        </a:rPr>
                        <a:t>(</a:t>
                      </a:r>
                      <a:r>
                        <a:rPr lang="cs-CZ" dirty="0" err="1">
                          <a:effectLst/>
                        </a:rPr>
                        <a:t>Intercept</a:t>
                      </a:r>
                      <a:r>
                        <a:rPr lang="cs-CZ" dirty="0">
                          <a:effectLst/>
                        </a:rPr>
                        <a:t>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70.172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69.33 – 71.01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0.42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>
                          <a:effectLst/>
                        </a:rPr>
                        <a:t>&lt;.001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68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Frost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0.007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-0.00 – 0.01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.066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68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Observations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68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R</a:t>
                      </a:r>
                      <a:r>
                        <a:rPr lang="cs-CZ" baseline="30000">
                          <a:effectLst/>
                        </a:rPr>
                        <a:t>2</a:t>
                      </a:r>
                      <a:r>
                        <a:rPr lang="cs-CZ">
                          <a:effectLst/>
                        </a:rPr>
                        <a:t> / adj. R</a:t>
                      </a:r>
                      <a:r>
                        <a:rPr lang="cs-CZ" baseline="30000">
                          <a:effectLst/>
                        </a:rPr>
                        <a:t>2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.069 / .049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81897"/>
            <a:ext cx="3977985" cy="44428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délník 10"/>
              <p:cNvSpPr/>
              <p:nvPr/>
            </p:nvSpPr>
            <p:spPr>
              <a:xfrm>
                <a:off x="1988211" y="1506022"/>
                <a:ext cx="167796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𝑏𝑥</m:t>
                      </m:r>
                    </m:oMath>
                  </m:oMathPara>
                </a14:m>
                <a:endParaRPr lang="cs-CZ" b="0" dirty="0"/>
              </a:p>
            </p:txBody>
          </p:sp>
        </mc:Choice>
        <mc:Fallback xmlns="">
          <p:sp>
            <p:nvSpPr>
              <p:cNvPr id="11" name="Obdélník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211" y="1506022"/>
                <a:ext cx="1677962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bdélník 12"/>
              <p:cNvSpPr/>
              <p:nvPr/>
            </p:nvSpPr>
            <p:spPr>
              <a:xfrm>
                <a:off x="3553990" y="1506022"/>
                <a:ext cx="22875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=70.2+0.007∗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cs-CZ" b="0" dirty="0"/>
              </a:p>
            </p:txBody>
          </p:sp>
        </mc:Choice>
        <mc:Fallback xmlns="">
          <p:sp>
            <p:nvSpPr>
              <p:cNvPr id="13" name="Obdélník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990" y="1506022"/>
                <a:ext cx="2287549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405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Income per capita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2386875"/>
              </p:ext>
            </p:extLst>
          </p:nvPr>
        </p:nvGraphicFramePr>
        <p:xfrm>
          <a:off x="5925312" y="1870742"/>
          <a:ext cx="5428488" cy="3840480"/>
        </p:xfrm>
        <a:graphic>
          <a:graphicData uri="http://schemas.openxmlformats.org/drawingml/2006/table">
            <a:tbl>
              <a:tblPr/>
              <a:tblGrid>
                <a:gridCol w="904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47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4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47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47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br>
                        <a:rPr lang="cs-CZ" dirty="0">
                          <a:effectLst/>
                        </a:rPr>
                      </a:br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Model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i="1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i="1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CI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std. Error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(Intercept)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67.581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64.91 – 70.25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1.33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>
                          <a:effectLst/>
                        </a:rPr>
                        <a:t>&lt;.001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Income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0.001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0.00 – 0.00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>
                          <a:effectLst/>
                        </a:rPr>
                        <a:t>.016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Observations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R</a:t>
                      </a:r>
                      <a:r>
                        <a:rPr lang="cs-CZ" baseline="30000">
                          <a:effectLst/>
                        </a:rPr>
                        <a:t>2</a:t>
                      </a:r>
                      <a:r>
                        <a:rPr lang="cs-CZ">
                          <a:effectLst/>
                        </a:rPr>
                        <a:t> / adj. R</a:t>
                      </a:r>
                      <a:r>
                        <a:rPr lang="cs-CZ" baseline="30000">
                          <a:effectLst/>
                        </a:rPr>
                        <a:t>2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.116 / .097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359" y="1870742"/>
            <a:ext cx="3977985" cy="44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65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Security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3625549"/>
              </p:ext>
            </p:extLst>
          </p:nvPr>
        </p:nvGraphicFramePr>
        <p:xfrm>
          <a:off x="5788152" y="1690688"/>
          <a:ext cx="5638800" cy="3566160"/>
        </p:xfrm>
        <a:graphic>
          <a:graphicData uri="http://schemas.openxmlformats.org/drawingml/2006/table">
            <a:tbl>
              <a:tblPr/>
              <a:tblGrid>
                <a:gridCol w="93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Model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i="1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i="1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CI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std. Error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(Intercept)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72.974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72.43 – 73.52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0.27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>
                          <a:effectLst/>
                        </a:rPr>
                        <a:t>&lt;.001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Murder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-0.284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-0.35 – -0.22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0.03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>
                          <a:effectLst/>
                        </a:rPr>
                        <a:t>&lt;.001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Observations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R</a:t>
                      </a:r>
                      <a:r>
                        <a:rPr lang="cs-CZ" baseline="30000">
                          <a:effectLst/>
                        </a:rPr>
                        <a:t>2</a:t>
                      </a:r>
                      <a:r>
                        <a:rPr lang="cs-CZ">
                          <a:effectLst/>
                        </a:rPr>
                        <a:t> / adj. R</a:t>
                      </a:r>
                      <a:r>
                        <a:rPr lang="cs-CZ" baseline="30000">
                          <a:effectLst/>
                        </a:rPr>
                        <a:t>2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.610 / .602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3977985" cy="44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10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ECB55-5C15-0B44-871B-83128A266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Predictors of Income?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6E03EB-F183-F34D-8199-36A5D5046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Natural conditions</a:t>
            </a:r>
          </a:p>
          <a:p>
            <a:r>
              <a:rPr lang="en-GB" dirty="0"/>
              <a:t>Life Expectancy</a:t>
            </a:r>
          </a:p>
          <a:p>
            <a:r>
              <a:rPr lang="en-GB" dirty="0"/>
              <a:t>Illiteracy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558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AA6A9462-EA84-964F-BA5B-E8D322717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357033"/>
              </p:ext>
            </p:extLst>
          </p:nvPr>
        </p:nvGraphicFramePr>
        <p:xfrm>
          <a:off x="883460" y="1445558"/>
          <a:ext cx="10425080" cy="4382028"/>
        </p:xfrm>
        <a:graphic>
          <a:graphicData uri="http://schemas.openxmlformats.org/drawingml/2006/table">
            <a:tbl>
              <a:tblPr/>
              <a:tblGrid>
                <a:gridCol w="2606270">
                  <a:extLst>
                    <a:ext uri="{9D8B030D-6E8A-4147-A177-3AD203B41FA5}">
                      <a16:colId xmlns:a16="http://schemas.microsoft.com/office/drawing/2014/main" val="861456596"/>
                    </a:ext>
                  </a:extLst>
                </a:gridCol>
                <a:gridCol w="2606270">
                  <a:extLst>
                    <a:ext uri="{9D8B030D-6E8A-4147-A177-3AD203B41FA5}">
                      <a16:colId xmlns:a16="http://schemas.microsoft.com/office/drawing/2014/main" val="2618022975"/>
                    </a:ext>
                  </a:extLst>
                </a:gridCol>
                <a:gridCol w="2606270">
                  <a:extLst>
                    <a:ext uri="{9D8B030D-6E8A-4147-A177-3AD203B41FA5}">
                      <a16:colId xmlns:a16="http://schemas.microsoft.com/office/drawing/2014/main" val="1753213230"/>
                    </a:ext>
                  </a:extLst>
                </a:gridCol>
                <a:gridCol w="2606270">
                  <a:extLst>
                    <a:ext uri="{9D8B030D-6E8A-4147-A177-3AD203B41FA5}">
                      <a16:colId xmlns:a16="http://schemas.microsoft.com/office/drawing/2014/main" val="2191613558"/>
                    </a:ext>
                  </a:extLst>
                </a:gridCol>
              </a:tblGrid>
              <a:tr h="362611">
                <a:tc>
                  <a:txBody>
                    <a:bodyPr/>
                    <a:lstStyle/>
                    <a:p>
                      <a:pPr algn="l"/>
                      <a:r>
                        <a:rPr lang="cs-CZ" sz="1800" b="1" i="0">
                          <a:effectLst/>
                        </a:rPr>
                        <a:t> 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i="0">
                          <a:effectLst/>
                        </a:rPr>
                        <a:t>Income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i="0">
                          <a:effectLst/>
                        </a:rPr>
                        <a:t>Income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i="0">
                          <a:effectLst/>
                        </a:rPr>
                        <a:t>Income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029905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/>
                      <a:r>
                        <a:rPr lang="cs-CZ" sz="1800" b="0" i="1">
                          <a:effectLst/>
                        </a:rPr>
                        <a:t>Predictors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1">
                          <a:effectLst/>
                        </a:rPr>
                        <a:t>Estimates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1">
                          <a:effectLst/>
                        </a:rPr>
                        <a:t>Estimates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1">
                          <a:effectLst/>
                        </a:rPr>
                        <a:t>Estimates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322363"/>
                  </a:ext>
                </a:extLst>
              </a:tr>
              <a:tr h="634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(Intercept)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4951.32 </a:t>
                      </a:r>
                      <a:r>
                        <a:rPr lang="cs-CZ" sz="1800" baseline="30000">
                          <a:effectLst/>
                        </a:rPr>
                        <a:t>***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(172.28)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4156.38 </a:t>
                      </a:r>
                      <a:r>
                        <a:rPr lang="cs-CZ" sz="1800" baseline="30000">
                          <a:effectLst/>
                        </a:rPr>
                        <a:t>***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(193.53)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-6603.48 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(4404.26)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926868"/>
                  </a:ext>
                </a:extLst>
              </a:tr>
              <a:tr h="634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Illiteracy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-440.62 </a:t>
                      </a:r>
                      <a:r>
                        <a:rPr lang="cs-CZ" sz="1800" baseline="30000">
                          <a:effectLst/>
                        </a:rPr>
                        <a:t>**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(130.87)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6863495"/>
                  </a:ext>
                </a:extLst>
              </a:tr>
              <a:tr h="634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Frost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2.67 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(1.66)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811067"/>
                  </a:ext>
                </a:extLst>
              </a:tr>
              <a:tr h="634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Life.Exp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1800">
                        <a:effectLst/>
                      </a:endParaRP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155.75 </a:t>
                      </a:r>
                      <a:r>
                        <a:rPr lang="cs-CZ" sz="1800" baseline="30000">
                          <a:effectLst/>
                        </a:rPr>
                        <a:t>*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(62.13)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486082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Observations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50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50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50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230448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R</a:t>
                      </a:r>
                      <a:r>
                        <a:rPr lang="cs-CZ" sz="1800" baseline="30000">
                          <a:effectLst/>
                        </a:rPr>
                        <a:t>2</a:t>
                      </a:r>
                      <a:r>
                        <a:rPr lang="cs-CZ" sz="1800">
                          <a:effectLst/>
                        </a:rPr>
                        <a:t> / R</a:t>
                      </a:r>
                      <a:r>
                        <a:rPr lang="cs-CZ" sz="1800" baseline="30000">
                          <a:effectLst/>
                        </a:rPr>
                        <a:t>2</a:t>
                      </a:r>
                      <a:r>
                        <a:rPr lang="cs-CZ" sz="1800">
                          <a:effectLst/>
                        </a:rPr>
                        <a:t> adjusted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0.191 / 0.174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0.051 / 0.031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0.116 / 0.097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8821201"/>
                  </a:ext>
                </a:extLst>
              </a:tr>
              <a:tr h="362611">
                <a:tc gridSpan="4">
                  <a:txBody>
                    <a:bodyPr/>
                    <a:lstStyle/>
                    <a:p>
                      <a:pPr algn="r"/>
                      <a:r>
                        <a:rPr lang="cs-CZ" sz="1800" i="1" dirty="0">
                          <a:effectLst/>
                        </a:rPr>
                        <a:t>* p&lt;0.05   ** p&lt;0.01   *** p&lt;0.001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207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735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Multiple regression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160B1B2F-7DA9-214F-9674-3E97F599381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83459" y="1810280"/>
          <a:ext cx="10425081" cy="4382028"/>
        </p:xfrm>
        <a:graphic>
          <a:graphicData uri="http://schemas.openxmlformats.org/drawingml/2006/table">
            <a:tbl>
              <a:tblPr/>
              <a:tblGrid>
                <a:gridCol w="3475027">
                  <a:extLst>
                    <a:ext uri="{9D8B030D-6E8A-4147-A177-3AD203B41FA5}">
                      <a16:colId xmlns:a16="http://schemas.microsoft.com/office/drawing/2014/main" val="2763346532"/>
                    </a:ext>
                  </a:extLst>
                </a:gridCol>
                <a:gridCol w="3475027">
                  <a:extLst>
                    <a:ext uri="{9D8B030D-6E8A-4147-A177-3AD203B41FA5}">
                      <a16:colId xmlns:a16="http://schemas.microsoft.com/office/drawing/2014/main" val="3985562755"/>
                    </a:ext>
                  </a:extLst>
                </a:gridCol>
                <a:gridCol w="3475027">
                  <a:extLst>
                    <a:ext uri="{9D8B030D-6E8A-4147-A177-3AD203B41FA5}">
                      <a16:colId xmlns:a16="http://schemas.microsoft.com/office/drawing/2014/main" val="1462222214"/>
                    </a:ext>
                  </a:extLst>
                </a:gridCol>
              </a:tblGrid>
              <a:tr h="362611">
                <a:tc>
                  <a:txBody>
                    <a:bodyPr/>
                    <a:lstStyle/>
                    <a:p>
                      <a:pPr algn="l"/>
                      <a:r>
                        <a:rPr lang="cs-CZ" sz="1800" b="1" i="0">
                          <a:effectLst/>
                        </a:rPr>
                        <a:t> 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800" b="1" i="0">
                          <a:effectLst/>
                        </a:rPr>
                        <a:t>Income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 w="9525" cap="flat" cmpd="dbl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789645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/>
                      <a:r>
                        <a:rPr lang="cs-CZ" sz="1800" b="0" i="1">
                          <a:effectLst/>
                        </a:rPr>
                        <a:t>Predictors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1">
                          <a:effectLst/>
                        </a:rPr>
                        <a:t>Estimates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1">
                          <a:effectLst/>
                        </a:rPr>
                        <a:t>std. Beta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132518"/>
                  </a:ext>
                </a:extLst>
              </a:tr>
              <a:tr h="634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(Intercept)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1592.17 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(5618.30)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0.00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(0.13)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212777"/>
                  </a:ext>
                </a:extLst>
              </a:tr>
              <a:tr h="634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Illiteracy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-442.55 </a:t>
                      </a:r>
                      <a:r>
                        <a:rPr lang="cs-CZ" sz="1800" baseline="30000">
                          <a:effectLst/>
                        </a:rPr>
                        <a:t>*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(218.89)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-0.44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(0.22)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90852"/>
                  </a:ext>
                </a:extLst>
              </a:tr>
              <a:tr h="634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Frost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-1.14 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(2.15)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-0.10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(0.18)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762277"/>
                  </a:ext>
                </a:extLst>
              </a:tr>
              <a:tr h="634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Life.Exp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49.11 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(76.28)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>
                          <a:effectLst/>
                        </a:rPr>
                        <a:t>0.11</a:t>
                      </a:r>
                      <a:br>
                        <a:rPr lang="cs-CZ" sz="1800">
                          <a:effectLst/>
                        </a:rPr>
                      </a:br>
                      <a:r>
                        <a:rPr lang="cs-CZ" sz="1800">
                          <a:effectLst/>
                        </a:rPr>
                        <a:t>(0.17)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073577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Observations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50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722604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R</a:t>
                      </a:r>
                      <a:r>
                        <a:rPr lang="cs-CZ" sz="1800" baseline="30000">
                          <a:effectLst/>
                        </a:rPr>
                        <a:t>2</a:t>
                      </a:r>
                      <a:r>
                        <a:rPr lang="cs-CZ" sz="1800">
                          <a:effectLst/>
                        </a:rPr>
                        <a:t> / R</a:t>
                      </a:r>
                      <a:r>
                        <a:rPr lang="cs-CZ" sz="1800" baseline="30000">
                          <a:effectLst/>
                        </a:rPr>
                        <a:t>2</a:t>
                      </a:r>
                      <a:r>
                        <a:rPr lang="cs-CZ" sz="1800">
                          <a:effectLst/>
                        </a:rPr>
                        <a:t> adjusted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cs-CZ" sz="1800">
                          <a:effectLst/>
                        </a:rPr>
                        <a:t>0.206 / 0.155</a:t>
                      </a:r>
                    </a:p>
                  </a:txBody>
                  <a:tcPr marL="90653" marR="90653" marT="45326" marB="453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624926"/>
                  </a:ext>
                </a:extLst>
              </a:tr>
              <a:tr h="362611">
                <a:tc gridSpan="3">
                  <a:txBody>
                    <a:bodyPr/>
                    <a:lstStyle/>
                    <a:p>
                      <a:pPr algn="r"/>
                      <a:r>
                        <a:rPr lang="cs-CZ" sz="1800" i="1" dirty="0">
                          <a:effectLst/>
                        </a:rPr>
                        <a:t>* p&lt;0.05   ** p&lt;0.01   *** p&lt;0.001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182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140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FEFB94-D64A-5544-8F98-1B7A38ED3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Correlation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BDB39F-1018-254D-A870-D944D66D5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Pearson coefficient (R)</a:t>
            </a:r>
          </a:p>
          <a:p>
            <a:pPr lvl="1"/>
            <a:r>
              <a:rPr lang="en-GB" dirty="0"/>
              <a:t>-1:1</a:t>
            </a:r>
          </a:p>
          <a:p>
            <a:r>
              <a:rPr lang="en-GB" dirty="0"/>
              <a:t>Continuous variables</a:t>
            </a:r>
          </a:p>
          <a:p>
            <a:r>
              <a:rPr lang="en-GB" dirty="0"/>
              <a:t>Linearity</a:t>
            </a:r>
          </a:p>
          <a:p>
            <a:r>
              <a:rPr lang="en-GB" dirty="0"/>
              <a:t>Normality</a:t>
            </a:r>
          </a:p>
          <a:p>
            <a:r>
              <a:rPr lang="en-GB" dirty="0"/>
              <a:t>Sensitive to outliers</a:t>
            </a:r>
          </a:p>
          <a:p>
            <a:r>
              <a:rPr lang="en-GB" dirty="0"/>
              <a:t>Alternatives</a:t>
            </a:r>
          </a:p>
          <a:p>
            <a:pPr lvl="1"/>
            <a:r>
              <a:rPr lang="en-GB" dirty="0"/>
              <a:t>Spearman (non-parametric method): robust to outliers and non-normality</a:t>
            </a:r>
          </a:p>
          <a:p>
            <a:pPr lvl="1"/>
            <a:r>
              <a:rPr lang="en-GB" dirty="0"/>
              <a:t>Kendall tau: for categorical variables</a:t>
            </a:r>
          </a:p>
        </p:txBody>
      </p:sp>
    </p:spTree>
    <p:extLst>
      <p:ext uri="{BB962C8B-B14F-4D97-AF65-F5344CB8AC3E}">
        <p14:creationId xmlns:p14="http://schemas.microsoft.com/office/powerpoint/2010/main" val="103269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2B40A4-4929-CE49-9242-7FA33CBE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Correlation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2ECE77-E9B7-8043-8383-17CF0E6806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748" y="1825625"/>
            <a:ext cx="6448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599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33" y="158678"/>
            <a:ext cx="8256012" cy="6699322"/>
          </a:xfrm>
        </p:spPr>
      </p:pic>
    </p:spTree>
    <p:extLst>
      <p:ext uri="{BB962C8B-B14F-4D97-AF65-F5344CB8AC3E}">
        <p14:creationId xmlns:p14="http://schemas.microsoft.com/office/powerpoint/2010/main" val="161203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A1F5E8-91EB-B649-A51B-39B2C01F5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Causation</a:t>
            </a:r>
          </a:p>
        </p:txBody>
      </p:sp>
      <p:pic>
        <p:nvPicPr>
          <p:cNvPr id="2052" name="Picture 4" descr="upload.wikimedia.org/wikipedia/commons/thumb/5/...">
            <a:extLst>
              <a:ext uri="{FF2B5EF4-FFF2-40B4-BE49-F238E27FC236}">
                <a16:creationId xmlns:a16="http://schemas.microsoft.com/office/drawing/2014/main" id="{D70E6F05-3879-054C-BD8F-5DA8B078E1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939131"/>
            <a:ext cx="5837238" cy="29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he Hidden Risk of AI and Big Data - KDnuggets">
            <a:extLst>
              <a:ext uri="{FF2B5EF4-FFF2-40B4-BE49-F238E27FC236}">
                <a16:creationId xmlns:a16="http://schemas.microsoft.com/office/drawing/2014/main" id="{9B6F0E13-E5ED-1C4D-9F80-982D79C25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913" y="3429000"/>
            <a:ext cx="354330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666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Linear</a:t>
            </a:r>
            <a:r>
              <a:rPr lang="cs-CZ" dirty="0"/>
              <a:t> </a:t>
            </a:r>
            <a:r>
              <a:rPr lang="cs-CZ" dirty="0" err="1"/>
              <a:t>Regression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DV is continuous</a:t>
            </a:r>
          </a:p>
          <a:p>
            <a:r>
              <a:rPr lang="en-GB" dirty="0"/>
              <a:t>The model interprets the relation with line</a:t>
            </a:r>
          </a:p>
          <a:p>
            <a:r>
              <a:rPr lang="en-GB" dirty="0"/>
              <a:t>Unit increase of predictor is linearly associated with increase of DV</a:t>
            </a:r>
            <a:endParaRPr lang="cs-CZ" dirty="0"/>
          </a:p>
          <a:p>
            <a:r>
              <a:rPr lang="en-GB" dirty="0"/>
              <a:t>The relationship has to be linear</a:t>
            </a:r>
          </a:p>
          <a:p>
            <a:r>
              <a:rPr lang="en-GB" dirty="0"/>
              <a:t>Errors have to be normally distributed</a:t>
            </a:r>
            <a:endParaRPr lang="cs-CZ" dirty="0"/>
          </a:p>
          <a:p>
            <a:r>
              <a:rPr lang="cs-CZ" dirty="0"/>
              <a:t>H</a:t>
            </a:r>
            <a:r>
              <a:rPr lang="en-GB" dirty="0" err="1"/>
              <a:t>omoscedasticity</a:t>
            </a:r>
            <a:endParaRPr lang="cs-CZ" dirty="0"/>
          </a:p>
          <a:p>
            <a:r>
              <a:rPr lang="en-GB" dirty="0"/>
              <a:t>Autocorrelation (time series)</a:t>
            </a:r>
          </a:p>
        </p:txBody>
      </p:sp>
    </p:spTree>
    <p:extLst>
      <p:ext uri="{BB962C8B-B14F-4D97-AF65-F5344CB8AC3E}">
        <p14:creationId xmlns:p14="http://schemas.microsoft.com/office/powerpoint/2010/main" val="925060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Linear</a:t>
            </a:r>
            <a:r>
              <a:rPr lang="cs-CZ" dirty="0"/>
              <a:t> model fit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12301"/>
            <a:ext cx="7521592" cy="397798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977" y="3654424"/>
            <a:ext cx="3409950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05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Linear</a:t>
            </a:r>
            <a:r>
              <a:rPr lang="cs-CZ" dirty="0"/>
              <a:t> </a:t>
            </a:r>
            <a:r>
              <a:rPr lang="cs-CZ" dirty="0" err="1"/>
              <a:t>Regression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𝑏𝑥</m:t>
                    </m:r>
                  </m:oMath>
                </a14:m>
                <a:endParaRPr lang="en-GB" b="0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𝑖𝑛𝑡𝑒𝑟𝑐𝑒𝑝𝑡</m:t>
                    </m:r>
                  </m:oMath>
                </a14:m>
                <a:endParaRPr lang="en-GB" b="0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𝑠𝑙𝑜𝑝𝑒</m:t>
                    </m:r>
                  </m:oMath>
                </a14:m>
                <a:endParaRPr lang="en-GB" dirty="0"/>
              </a:p>
              <a:p>
                <a:r>
                  <a:rPr lang="en-GB" dirty="0"/>
                  <a:t>Intercept  = value of y if x = 0</a:t>
                </a:r>
              </a:p>
              <a:p>
                <a:r>
                  <a:rPr lang="en-GB" dirty="0"/>
                  <a:t>slope = change of y on one unit increase of x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9396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Life Expectancy in the USA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are predictors?</a:t>
            </a:r>
          </a:p>
          <a:p>
            <a:r>
              <a:rPr lang="en-GB" dirty="0"/>
              <a:t>Three theories</a:t>
            </a:r>
          </a:p>
          <a:p>
            <a:pPr lvl="1"/>
            <a:r>
              <a:rPr lang="en-GB" dirty="0"/>
              <a:t>Natural conditions</a:t>
            </a:r>
          </a:p>
          <a:p>
            <a:pPr lvl="1"/>
            <a:r>
              <a:rPr lang="en-GB" dirty="0"/>
              <a:t>Income per capita</a:t>
            </a:r>
          </a:p>
          <a:p>
            <a:pPr lvl="1"/>
            <a:r>
              <a:rPr lang="en-GB" dirty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9758469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2973</TotalTime>
  <Words>466</Words>
  <Application>Microsoft Office PowerPoint</Application>
  <PresentationFormat>Widescreen</PresentationFormat>
  <Paragraphs>174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Motiv Office</vt:lpstr>
      <vt:lpstr>Research Methods</vt:lpstr>
      <vt:lpstr>Correlation</vt:lpstr>
      <vt:lpstr>Correlation</vt:lpstr>
      <vt:lpstr>PowerPoint Presentation</vt:lpstr>
      <vt:lpstr>Causation</vt:lpstr>
      <vt:lpstr>Linear Regression</vt:lpstr>
      <vt:lpstr>Linear model fit</vt:lpstr>
      <vt:lpstr>Linear Regression</vt:lpstr>
      <vt:lpstr>Example: Life Expectancy in the USA</vt:lpstr>
      <vt:lpstr>Natural Conditions</vt:lpstr>
      <vt:lpstr>Income per capita</vt:lpstr>
      <vt:lpstr>Security</vt:lpstr>
      <vt:lpstr>Predictors of Income?</vt:lpstr>
      <vt:lpstr>PowerPoint Presentation</vt:lpstr>
      <vt:lpstr>Multiple regression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Korelace a regrese</dc:title>
  <dc:creator>Jakub Stauber</dc:creator>
  <cp:lastModifiedBy>Jakub Stauber</cp:lastModifiedBy>
  <cp:revision>50</cp:revision>
  <dcterms:created xsi:type="dcterms:W3CDTF">2016-04-19T15:33:03Z</dcterms:created>
  <dcterms:modified xsi:type="dcterms:W3CDTF">2026-03-26T14:24:31Z</dcterms:modified>
</cp:coreProperties>
</file>