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9" r:id="rId4"/>
    <p:sldId id="258" r:id="rId5"/>
    <p:sldId id="277" r:id="rId6"/>
    <p:sldId id="273" r:id="rId7"/>
    <p:sldId id="269" r:id="rId8"/>
    <p:sldId id="275" r:id="rId9"/>
    <p:sldId id="274" r:id="rId10"/>
    <p:sldId id="270" r:id="rId11"/>
    <p:sldId id="271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96" autoAdjust="0"/>
    <p:restoredTop sz="94660"/>
  </p:normalViewPr>
  <p:slideViewPr>
    <p:cSldViewPr>
      <p:cViewPr varScale="1">
        <p:scale>
          <a:sx n="81" d="100"/>
          <a:sy n="81" d="100"/>
        </p:scale>
        <p:origin x="160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3A94E9-F738-4F40-9C63-0D3C80DCFD94}" type="datetimeFigureOut">
              <a:rPr lang="cs-CZ" smtClean="0"/>
              <a:t>19.04.2020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09C2DC-2DBC-4C13-A7D8-FC268DC6E8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764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6E0FF-B4C9-4D9C-8104-1760AE69355D}" type="datetimeFigureOut">
              <a:rPr lang="cs-CZ" smtClean="0"/>
              <a:t>19.04.2020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1CC31-7319-4416-B43C-9E10E3D69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5117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6E0FF-B4C9-4D9C-8104-1760AE69355D}" type="datetimeFigureOut">
              <a:rPr lang="cs-CZ" smtClean="0"/>
              <a:t>19.04.2020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1CC31-7319-4416-B43C-9E10E3D69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5073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6E0FF-B4C9-4D9C-8104-1760AE69355D}" type="datetimeFigureOut">
              <a:rPr lang="cs-CZ" smtClean="0"/>
              <a:t>19.04.2020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1CC31-7319-4416-B43C-9E10E3D69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5562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6E0FF-B4C9-4D9C-8104-1760AE69355D}" type="datetimeFigureOut">
              <a:rPr lang="cs-CZ" smtClean="0"/>
              <a:t>19.04.2020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1CC31-7319-4416-B43C-9E10E3D69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5290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6E0FF-B4C9-4D9C-8104-1760AE69355D}" type="datetimeFigureOut">
              <a:rPr lang="cs-CZ" smtClean="0"/>
              <a:t>19.04.2020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1CC31-7319-4416-B43C-9E10E3D69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4370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6E0FF-B4C9-4D9C-8104-1760AE69355D}" type="datetimeFigureOut">
              <a:rPr lang="cs-CZ" smtClean="0"/>
              <a:t>19.04.2020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1CC31-7319-4416-B43C-9E10E3D69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7458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6E0FF-B4C9-4D9C-8104-1760AE69355D}" type="datetimeFigureOut">
              <a:rPr lang="cs-CZ" smtClean="0"/>
              <a:t>19.04.2020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1CC31-7319-4416-B43C-9E10E3D69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3125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6E0FF-B4C9-4D9C-8104-1760AE69355D}" type="datetimeFigureOut">
              <a:rPr lang="cs-CZ" smtClean="0"/>
              <a:t>19.04.2020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1CC31-7319-4416-B43C-9E10E3D69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5068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6E0FF-B4C9-4D9C-8104-1760AE69355D}" type="datetimeFigureOut">
              <a:rPr lang="cs-CZ" smtClean="0"/>
              <a:t>19.04.2020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1CC31-7319-4416-B43C-9E10E3D69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928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6E0FF-B4C9-4D9C-8104-1760AE69355D}" type="datetimeFigureOut">
              <a:rPr lang="cs-CZ" smtClean="0"/>
              <a:t>19.04.2020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1CC31-7319-4416-B43C-9E10E3D69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5611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6E0FF-B4C9-4D9C-8104-1760AE69355D}" type="datetimeFigureOut">
              <a:rPr lang="cs-CZ" smtClean="0"/>
              <a:t>19.04.2020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1CC31-7319-4416-B43C-9E10E3D69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225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alpha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6E0FF-B4C9-4D9C-8104-1760AE69355D}" type="datetimeFigureOut">
              <a:rPr lang="cs-CZ" smtClean="0"/>
              <a:t>19.04.2020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1CC31-7319-4416-B43C-9E10E3D69A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5545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>
                <a:latin typeface="Cambria" pitchFamily="18" charset="0"/>
              </a:rPr>
              <a:t>Japonská válečná společnost 1937-45</a:t>
            </a:r>
          </a:p>
        </p:txBody>
      </p:sp>
    </p:spTree>
    <p:extLst>
      <p:ext uri="{BB962C8B-B14F-4D97-AF65-F5344CB8AC3E}">
        <p14:creationId xmlns:p14="http://schemas.microsoft.com/office/powerpoint/2010/main" val="3056294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112568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cs-CZ" sz="1800">
                <a:solidFill>
                  <a:srgbClr val="7030A0"/>
                </a:solidFill>
                <a:latin typeface="Cambria" pitchFamily="18" charset="0"/>
              </a:rPr>
              <a:t>2. organizování dělnictva</a:t>
            </a:r>
          </a:p>
          <a:p>
            <a:pPr marL="536575" lvl="1">
              <a:buFont typeface="Wingdings" pitchFamily="2" charset="2"/>
              <a:buChar char="v"/>
            </a:pPr>
            <a:r>
              <a:rPr lang="cs-CZ" sz="1800">
                <a:latin typeface="Cambria" pitchFamily="18" charset="0"/>
              </a:rPr>
              <a:t>1938/7 formálně nezávislá </a:t>
            </a:r>
            <a:r>
              <a:rPr lang="cs-CZ" sz="1800" i="1">
                <a:latin typeface="Cambria" pitchFamily="18" charset="0"/>
              </a:rPr>
              <a:t>Federace vlastenecké služby v průmyslu</a:t>
            </a:r>
            <a:r>
              <a:rPr lang="cs-CZ" sz="1800">
                <a:latin typeface="Cambria" pitchFamily="18" charset="0"/>
              </a:rPr>
              <a:t> (Sanpó)</a:t>
            </a:r>
            <a:endParaRPr lang="cs-CZ" sz="1800" i="1">
              <a:latin typeface="Cambria" pitchFamily="18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cs-CZ" sz="1600">
                <a:latin typeface="Cambria" pitchFamily="18" charset="0"/>
              </a:rPr>
              <a:t>pokud existující místní / podnikové odbory, tak  nuceně pobočkou </a:t>
            </a:r>
            <a:r>
              <a:rPr lang="cs-CZ" sz="1600" i="1">
                <a:latin typeface="Cambria" pitchFamily="18" charset="0"/>
              </a:rPr>
              <a:t>Federace</a:t>
            </a:r>
          </a:p>
          <a:p>
            <a:pPr lvl="2"/>
            <a:r>
              <a:rPr lang="cs-CZ" sz="1400">
                <a:latin typeface="Cambria" pitchFamily="18" charset="0"/>
              </a:rPr>
              <a:t>1939 &gt; asi 19T  poboček,  3M členů</a:t>
            </a:r>
          </a:p>
          <a:p>
            <a:pPr lvl="2"/>
            <a:r>
              <a:rPr lang="cs-CZ" sz="1400">
                <a:latin typeface="Cambria" pitchFamily="18" charset="0"/>
              </a:rPr>
              <a:t>1942 &gt; asi 87T  poboček,  6M členů</a:t>
            </a:r>
          </a:p>
          <a:p>
            <a:pPr lvl="1">
              <a:buFont typeface="Wingdings" pitchFamily="2" charset="2"/>
              <a:buChar char="v"/>
            </a:pPr>
            <a:r>
              <a:rPr lang="cs-CZ" sz="1800">
                <a:latin typeface="Cambria" pitchFamily="18" charset="0"/>
              </a:rPr>
              <a:t>cílem lepší morálka a solidarita + zvýšení výroby, ale míra podpory pracujících ??</a:t>
            </a:r>
          </a:p>
          <a:p>
            <a:pPr lvl="1">
              <a:spcBef>
                <a:spcPts val="1200"/>
              </a:spcBef>
              <a:buFont typeface="Wingdings" pitchFamily="2" charset="2"/>
              <a:buChar char="v"/>
            </a:pPr>
            <a:endParaRPr lang="cs-CZ" sz="1600">
              <a:latin typeface="Cambria" pitchFamily="18" charset="0"/>
            </a:endParaRPr>
          </a:p>
          <a:p>
            <a:pPr lvl="1">
              <a:spcBef>
                <a:spcPts val="1200"/>
              </a:spcBef>
              <a:buFont typeface="Wingdings" pitchFamily="2" charset="2"/>
              <a:buChar char="v"/>
            </a:pPr>
            <a:r>
              <a:rPr lang="cs-CZ" sz="1800">
                <a:latin typeface="Cambria" pitchFamily="18" charset="0"/>
              </a:rPr>
              <a:t>od 1941 „domácí totální nasazení“</a:t>
            </a:r>
            <a:r>
              <a:rPr lang="cs-CZ" sz="1600">
                <a:latin typeface="Cambria" pitchFamily="18" charset="0"/>
              </a:rPr>
              <a:t>  (</a:t>
            </a:r>
            <a:r>
              <a:rPr lang="cs-CZ" altLang="ja-JP" sz="1600">
                <a:latin typeface="Cambria" pitchFamily="18" charset="0"/>
              </a:rPr>
              <a:t>M </a:t>
            </a:r>
            <a:r>
              <a:rPr lang="en-US" altLang="ja-JP" sz="1600">
                <a:latin typeface="Cambria" pitchFamily="18" charset="0"/>
              </a:rPr>
              <a:t>16</a:t>
            </a:r>
            <a:r>
              <a:rPr lang="ja-JP" altLang="en-US" sz="1600">
                <a:latin typeface="Cambria" pitchFamily="18" charset="0"/>
              </a:rPr>
              <a:t>－</a:t>
            </a:r>
            <a:r>
              <a:rPr lang="en-US" altLang="ja-JP" sz="1600">
                <a:latin typeface="Cambria" pitchFamily="18" charset="0"/>
              </a:rPr>
              <a:t>40</a:t>
            </a:r>
            <a:r>
              <a:rPr lang="cs-CZ" altLang="ja-JP" sz="1600">
                <a:latin typeface="Cambria" pitchFamily="18" charset="0"/>
              </a:rPr>
              <a:t>,  F </a:t>
            </a:r>
            <a:r>
              <a:rPr lang="en-US" altLang="ja-JP" sz="1600">
                <a:latin typeface="Cambria" pitchFamily="18" charset="0"/>
              </a:rPr>
              <a:t>16</a:t>
            </a:r>
            <a:r>
              <a:rPr lang="ja-JP" altLang="en-US" sz="1600">
                <a:latin typeface="Cambria" pitchFamily="18" charset="0"/>
              </a:rPr>
              <a:t>－</a:t>
            </a:r>
            <a:r>
              <a:rPr lang="en-US" altLang="ja-JP" sz="1600">
                <a:latin typeface="Cambria" pitchFamily="18" charset="0"/>
              </a:rPr>
              <a:t>25</a:t>
            </a:r>
            <a:r>
              <a:rPr lang="cs-CZ" altLang="ja-JP" sz="1600">
                <a:latin typeface="Cambria" pitchFamily="18" charset="0"/>
              </a:rPr>
              <a:t>, Korejci + Číňané</a:t>
            </a:r>
            <a:r>
              <a:rPr lang="cs-CZ" sz="1600">
                <a:latin typeface="Cambria" pitchFamily="18" charset="0"/>
              </a:rPr>
              <a:t>)</a:t>
            </a:r>
          </a:p>
          <a:p>
            <a:pPr lvl="1">
              <a:buFont typeface="Wingdings" pitchFamily="2" charset="2"/>
              <a:buChar char="v"/>
            </a:pPr>
            <a:r>
              <a:rPr lang="cs-CZ" sz="1600">
                <a:latin typeface="Cambria" pitchFamily="18" charset="0"/>
              </a:rPr>
              <a:t>„každý má pro korporaci / národ stejnou hodnotu“</a:t>
            </a:r>
          </a:p>
          <a:p>
            <a:pPr lvl="1">
              <a:buFont typeface="Wingdings" pitchFamily="2" charset="2"/>
              <a:buChar char="v"/>
            </a:pPr>
            <a:r>
              <a:rPr lang="cs-CZ" sz="1600">
                <a:latin typeface="Cambria" pitchFamily="18" charset="0"/>
              </a:rPr>
              <a:t>1939-41 &gt; systém pracovní registrace a pracovních pasů</a:t>
            </a:r>
          </a:p>
          <a:p>
            <a:pPr lvl="1">
              <a:buFont typeface="Wingdings" pitchFamily="2" charset="2"/>
              <a:buChar char="v"/>
            </a:pPr>
            <a:r>
              <a:rPr lang="cs-CZ" sz="1600">
                <a:latin typeface="Cambria" pitchFamily="18" charset="0"/>
              </a:rPr>
              <a:t>proměna zaměstnaneckého poměru; určité sociální ohledy, ale výsledek ??</a:t>
            </a:r>
          </a:p>
          <a:p>
            <a:pPr lvl="1">
              <a:buFont typeface="Wingdings" pitchFamily="2" charset="2"/>
              <a:buChar char="v"/>
            </a:pPr>
            <a:r>
              <a:rPr lang="cs-CZ" sz="1600">
                <a:latin typeface="Cambria" pitchFamily="18" charset="0"/>
              </a:rPr>
              <a:t>1943-45 nasazeny 3M školáků</a:t>
            </a:r>
          </a:p>
          <a:p>
            <a:pPr lvl="1">
              <a:buFont typeface="Wingdings" pitchFamily="2" charset="2"/>
              <a:buChar char="v"/>
            </a:pPr>
            <a:endParaRPr lang="cs-CZ" sz="1600">
              <a:latin typeface="Cambria" pitchFamily="18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cs-CZ" sz="1600">
                <a:latin typeface="Cambria" pitchFamily="18" charset="0"/>
              </a:rPr>
              <a:t>předpokládané přínosy?</a:t>
            </a:r>
          </a:p>
          <a:p>
            <a:pPr lvl="2"/>
            <a:r>
              <a:rPr lang="cs-CZ" sz="1400">
                <a:latin typeface="Cambria" pitchFamily="18" charset="0"/>
              </a:rPr>
              <a:t>mzda s principem seniority</a:t>
            </a:r>
          </a:p>
          <a:p>
            <a:pPr lvl="2"/>
            <a:r>
              <a:rPr lang="cs-CZ" sz="1400">
                <a:latin typeface="Cambria" pitchFamily="18" charset="0"/>
              </a:rPr>
              <a:t>bonusy</a:t>
            </a:r>
          </a:p>
          <a:p>
            <a:pPr marL="457200" lvl="1" indent="0">
              <a:buNone/>
            </a:pPr>
            <a:endParaRPr lang="cs-CZ" sz="1600">
              <a:latin typeface="Cambria" pitchFamily="18" charset="0"/>
            </a:endParaRPr>
          </a:p>
          <a:p>
            <a:pPr lvl="1">
              <a:buFont typeface="Wingdings" pitchFamily="2" charset="2"/>
              <a:buChar char="v"/>
            </a:pPr>
            <a:endParaRPr lang="cs-CZ" sz="1600">
              <a:latin typeface="Cambria" pitchFamily="18" charset="0"/>
            </a:endParaRPr>
          </a:p>
          <a:p>
            <a:pPr>
              <a:buFont typeface="Wingdings" pitchFamily="2" charset="2"/>
              <a:buChar char="v"/>
            </a:pPr>
            <a:endParaRPr lang="cs-CZ" sz="180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888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/>
          </a:bodyPr>
          <a:lstStyle/>
          <a:p>
            <a:pPr marL="400050">
              <a:buFont typeface="Wingdings" pitchFamily="2" charset="2"/>
              <a:buChar char="v"/>
            </a:pPr>
            <a:r>
              <a:rPr lang="cs-CZ" sz="1800">
                <a:solidFill>
                  <a:srgbClr val="00B050"/>
                </a:solidFill>
                <a:latin typeface="Cambria" pitchFamily="18" charset="0"/>
              </a:rPr>
              <a:t>3. zemědělství</a:t>
            </a:r>
          </a:p>
          <a:p>
            <a:pPr lvl="1">
              <a:buFont typeface="Wingdings" pitchFamily="2" charset="2"/>
              <a:buChar char="v"/>
            </a:pPr>
            <a:r>
              <a:rPr lang="cs-CZ" sz="1600">
                <a:latin typeface="Cambria" pitchFamily="18" charset="0"/>
              </a:rPr>
              <a:t>od 1939 kontrola cen rýže  + pachtovného</a:t>
            </a:r>
          </a:p>
          <a:p>
            <a:pPr lvl="1">
              <a:buFont typeface="Wingdings" pitchFamily="2" charset="2"/>
              <a:buChar char="v"/>
            </a:pPr>
            <a:r>
              <a:rPr lang="cs-CZ" sz="1600">
                <a:latin typeface="Cambria" pitchFamily="18" charset="0"/>
              </a:rPr>
              <a:t>1942 </a:t>
            </a:r>
            <a:r>
              <a:rPr lang="cs-CZ" sz="1600" i="1">
                <a:latin typeface="Cambria" pitchFamily="18" charset="0"/>
              </a:rPr>
              <a:t>Zákon o kontrole potravin</a:t>
            </a:r>
            <a:r>
              <a:rPr lang="cs-CZ" sz="1600">
                <a:latin typeface="Cambria" pitchFamily="18" charset="0"/>
              </a:rPr>
              <a:t> – systém výkupu (pěstitelé vs sedláci)</a:t>
            </a:r>
          </a:p>
          <a:p>
            <a:pPr lvl="1">
              <a:buFont typeface="Wingdings" pitchFamily="2" charset="2"/>
              <a:buChar char="v"/>
            </a:pPr>
            <a:r>
              <a:rPr lang="cs-CZ" sz="1600">
                <a:latin typeface="Cambria" pitchFamily="18" charset="0"/>
              </a:rPr>
              <a:t>„minimální (udržitelná)“ mzda</a:t>
            </a:r>
          </a:p>
          <a:p>
            <a:pPr lvl="1">
              <a:buFont typeface="Wingdings" pitchFamily="2" charset="2"/>
              <a:buChar char="v"/>
            </a:pPr>
            <a:r>
              <a:rPr lang="cs-CZ" sz="1600">
                <a:latin typeface="Cambria" pitchFamily="18" charset="0"/>
              </a:rPr>
              <a:t>kooperace, harmonie na venkově?</a:t>
            </a:r>
          </a:p>
          <a:p>
            <a:pPr lvl="1">
              <a:buFont typeface="Wingdings" pitchFamily="2" charset="2"/>
              <a:buChar char="v"/>
            </a:pPr>
            <a:r>
              <a:rPr lang="cs-CZ" sz="1600">
                <a:latin typeface="Cambria" pitchFamily="18" charset="0"/>
              </a:rPr>
              <a:t>zaměstnanost žen  </a:t>
            </a:r>
          </a:p>
          <a:p>
            <a:pPr lvl="2"/>
            <a:r>
              <a:rPr lang="cs-CZ" sz="1400">
                <a:latin typeface="Cambria" pitchFamily="18" charset="0"/>
              </a:rPr>
              <a:t>tradiční „rodový systém“  VS  </a:t>
            </a:r>
            <a:r>
              <a:rPr lang="cs-CZ" sz="1050" i="1">
                <a:latin typeface="Cambria" pitchFamily="18" charset="0"/>
              </a:rPr>
              <a:t>Dobrovolné pracovní brigády </a:t>
            </a:r>
            <a:r>
              <a:rPr lang="cs-CZ" sz="1050">
                <a:latin typeface="Cambria" pitchFamily="18" charset="0"/>
              </a:rPr>
              <a:t>(pro neprovdané)</a:t>
            </a:r>
          </a:p>
          <a:p>
            <a:pPr lvl="2"/>
            <a:r>
              <a:rPr lang="cs-CZ" sz="1400">
                <a:latin typeface="Cambria" pitchFamily="18" charset="0"/>
              </a:rPr>
              <a:t>celkem nasazeno 14M žen, 42% veškeré nasazené prac. síly (relativně malé!!)</a:t>
            </a:r>
          </a:p>
          <a:p>
            <a:pPr lvl="1">
              <a:buFont typeface="Wingdings" pitchFamily="2" charset="2"/>
              <a:buChar char="v"/>
            </a:pPr>
            <a:endParaRPr lang="cs-CZ" sz="1600">
              <a:latin typeface="Cambria" pitchFamily="18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cs-CZ" sz="1600">
                <a:latin typeface="Cambria" pitchFamily="18" charset="0"/>
              </a:rPr>
              <a:t>ekonomické efekty vždy za očekáváním plánovačů</a:t>
            </a:r>
          </a:p>
          <a:p>
            <a:pPr>
              <a:buFont typeface="Wingdings" pitchFamily="2" charset="2"/>
              <a:buChar char="v"/>
            </a:pPr>
            <a:endParaRPr lang="cs-CZ" sz="1800">
              <a:solidFill>
                <a:srgbClr val="C00000"/>
              </a:solidFill>
              <a:latin typeface="Cambria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cs-CZ" sz="1800">
                <a:solidFill>
                  <a:srgbClr val="C00000"/>
                </a:solidFill>
                <a:latin typeface="Cambria" pitchFamily="18" charset="0"/>
              </a:rPr>
              <a:t>4. </a:t>
            </a:r>
            <a:r>
              <a:rPr lang="cs-CZ" sz="1800" i="1">
                <a:solidFill>
                  <a:srgbClr val="C00000"/>
                </a:solidFill>
                <a:latin typeface="Cambria" pitchFamily="18" charset="0"/>
              </a:rPr>
              <a:t>Asociace pro podporu trůnu</a:t>
            </a:r>
          </a:p>
          <a:p>
            <a:pPr lvl="1">
              <a:buFont typeface="Wingdings" pitchFamily="2" charset="2"/>
              <a:buChar char="v"/>
            </a:pPr>
            <a:r>
              <a:rPr lang="cs-CZ" sz="1600">
                <a:latin typeface="Cambria" pitchFamily="18" charset="0"/>
              </a:rPr>
              <a:t>brzdný efekt politických stran + apatie voličů</a:t>
            </a:r>
            <a:endParaRPr lang="cs-CZ" sz="1600" i="1">
              <a:latin typeface="Cambria" pitchFamily="18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cs-CZ" sz="1600">
                <a:latin typeface="Cambria" pitchFamily="18" charset="0"/>
              </a:rPr>
              <a:t>přechod „politiků“ do </a:t>
            </a:r>
            <a:r>
              <a:rPr lang="cs-CZ" sz="1600" i="1">
                <a:latin typeface="Cambria" pitchFamily="18" charset="0"/>
              </a:rPr>
              <a:t>Asociace</a:t>
            </a:r>
            <a:r>
              <a:rPr lang="cs-CZ" sz="1600">
                <a:latin typeface="Cambria" pitchFamily="18" charset="0"/>
              </a:rPr>
              <a:t> s jejím vyhlášením na počátku  2. FK kabinetu</a:t>
            </a:r>
          </a:p>
          <a:p>
            <a:pPr lvl="1">
              <a:buFont typeface="Wingdings" pitchFamily="2" charset="2"/>
              <a:buChar char="v"/>
            </a:pPr>
            <a:r>
              <a:rPr lang="cs-CZ" sz="1600">
                <a:latin typeface="Cambria" pitchFamily="18" charset="0"/>
              </a:rPr>
              <a:t>volby 1942 :</a:t>
            </a:r>
          </a:p>
          <a:p>
            <a:pPr lvl="2">
              <a:buFont typeface="Wingdings" pitchFamily="2" charset="2"/>
              <a:buChar char="v"/>
            </a:pPr>
            <a:r>
              <a:rPr lang="cs-CZ" sz="1600">
                <a:latin typeface="Cambria" pitchFamily="18" charset="0"/>
              </a:rPr>
              <a:t>na 466 míst 1000 kandidátů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cs-CZ" sz="1400">
                <a:latin typeface="Cambria" pitchFamily="18" charset="0"/>
              </a:rPr>
              <a:t>IRAA kandidáti  &gt;  247 stávajících poslanců + 20 bývalých  /  466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cs-CZ" sz="1400">
                <a:latin typeface="Cambria" pitchFamily="18" charset="0"/>
              </a:rPr>
              <a:t>150  bývalých partajních poslanců / v  550 „nezávislých“ </a:t>
            </a:r>
          </a:p>
          <a:p>
            <a:pPr lvl="2">
              <a:buFont typeface="Wingdings" pitchFamily="2" charset="2"/>
              <a:buChar char="v"/>
            </a:pPr>
            <a:r>
              <a:rPr lang="cs-CZ" sz="1600">
                <a:latin typeface="Cambria" pitchFamily="18" charset="0"/>
              </a:rPr>
              <a:t>zvoleni všichni „stávající“</a:t>
            </a:r>
          </a:p>
          <a:p>
            <a:pPr lvl="1">
              <a:buFont typeface="Wingdings" pitchFamily="2" charset="2"/>
              <a:buChar char="v"/>
            </a:pPr>
            <a:r>
              <a:rPr lang="cs-CZ" sz="1600">
                <a:latin typeface="Cambria" pitchFamily="18" charset="0"/>
              </a:rPr>
              <a:t>pluralismus nezlikvidován</a:t>
            </a:r>
          </a:p>
          <a:p>
            <a:pPr lvl="1">
              <a:buFont typeface="Wingdings" pitchFamily="2" charset="2"/>
              <a:buChar char="v"/>
            </a:pPr>
            <a:r>
              <a:rPr lang="cs-CZ" sz="1600">
                <a:latin typeface="Cambria" pitchFamily="18" charset="0"/>
              </a:rPr>
              <a:t>otázka </a:t>
            </a:r>
            <a:r>
              <a:rPr lang="cs-CZ" sz="1600" u="sng">
                <a:latin typeface="Cambria" pitchFamily="18" charset="0"/>
              </a:rPr>
              <a:t>míry</a:t>
            </a:r>
            <a:r>
              <a:rPr lang="cs-CZ" sz="1600">
                <a:latin typeface="Cambria" pitchFamily="18" charset="0"/>
              </a:rPr>
              <a:t>, do jaké kontroloval totalitní stát obyvatele </a:t>
            </a:r>
          </a:p>
          <a:p>
            <a:pPr marL="457200" lvl="1" indent="0">
              <a:buNone/>
            </a:pPr>
            <a:endParaRPr lang="cs-CZ" sz="160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1605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6995120" cy="3701008"/>
          </a:xfrm>
        </p:spPr>
        <p:txBody>
          <a:bodyPr/>
          <a:lstStyle/>
          <a:p>
            <a:pPr marL="400050" lvl="1" indent="0">
              <a:lnSpc>
                <a:spcPct val="150000"/>
              </a:lnSpc>
              <a:buNone/>
            </a:pPr>
            <a:r>
              <a:rPr lang="cs-CZ">
                <a:latin typeface="Cambria" pitchFamily="18" charset="0"/>
              </a:rPr>
              <a:t>1. Premiér Konoe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cs-CZ">
                <a:latin typeface="Cambria" pitchFamily="18" charset="0"/>
              </a:rPr>
              <a:t>2. „Nový pořádek“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cs-CZ">
                <a:latin typeface="Cambria" pitchFamily="18" charset="0"/>
              </a:rPr>
              <a:t>3. Válečná společnost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cs-CZ">
                <a:latin typeface="Cambria" pitchFamily="18" charset="0"/>
              </a:rPr>
              <a:t>4. Společenský a osobní život</a:t>
            </a:r>
          </a:p>
        </p:txBody>
      </p:sp>
    </p:spTree>
    <p:extLst>
      <p:ext uri="{BB962C8B-B14F-4D97-AF65-F5344CB8AC3E}">
        <p14:creationId xmlns:p14="http://schemas.microsoft.com/office/powerpoint/2010/main" val="1176355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cs-CZ"/>
              <a:t>Literatura</a:t>
            </a:r>
          </a:p>
          <a:p>
            <a:endParaRPr lang="cs-CZ"/>
          </a:p>
          <a:p>
            <a:r>
              <a:rPr lang="cs-CZ" sz="2000" b="1">
                <a:solidFill>
                  <a:schemeClr val="tx2">
                    <a:lumMod val="40000"/>
                    <a:lumOff val="60000"/>
                  </a:schemeClr>
                </a:solidFill>
                <a:latin typeface="Cambria" pitchFamily="18" charset="0"/>
              </a:rPr>
              <a:t>Militaria :</a:t>
            </a:r>
          </a:p>
          <a:p>
            <a:r>
              <a:rPr lang="cs-CZ" sz="1600">
                <a:solidFill>
                  <a:schemeClr val="tx2">
                    <a:lumMod val="40000"/>
                    <a:lumOff val="60000"/>
                  </a:schemeClr>
                </a:solidFill>
                <a:latin typeface="Cambria" pitchFamily="18" charset="0"/>
              </a:rPr>
              <a:t>Aleš Skřivan: Japonská válka 1931-45</a:t>
            </a:r>
          </a:p>
          <a:p>
            <a:r>
              <a:rPr lang="cs-CZ" sz="1600">
                <a:solidFill>
                  <a:schemeClr val="tx2">
                    <a:lumMod val="40000"/>
                    <a:lumOff val="60000"/>
                  </a:schemeClr>
                </a:solidFill>
                <a:latin typeface="Cambria" pitchFamily="18" charset="0"/>
              </a:rPr>
              <a:t>Josef Novotný, Miloš Hubáček, Jaroslav Hrbek</a:t>
            </a:r>
          </a:p>
          <a:p>
            <a:endParaRPr lang="cs-CZ" sz="1600">
              <a:latin typeface="Cambria" pitchFamily="18" charset="0"/>
            </a:endParaRPr>
          </a:p>
          <a:p>
            <a:r>
              <a:rPr lang="cs-CZ" sz="2000" b="1">
                <a:latin typeface="Cambria" pitchFamily="18" charset="0"/>
              </a:rPr>
              <a:t>Anglická :</a:t>
            </a:r>
          </a:p>
          <a:p>
            <a:r>
              <a:rPr lang="cs-CZ" sz="1600" i="1">
                <a:latin typeface="Cambria" pitchFamily="18" charset="0"/>
              </a:rPr>
              <a:t>The Cambridge History of Japan</a:t>
            </a:r>
            <a:r>
              <a:rPr lang="cs-CZ" sz="1600">
                <a:latin typeface="Cambria" pitchFamily="18" charset="0"/>
              </a:rPr>
              <a:t>, Vol. 6, </a:t>
            </a:r>
          </a:p>
          <a:p>
            <a:r>
              <a:rPr lang="cs-CZ" sz="1600">
                <a:latin typeface="Cambria" pitchFamily="18" charset="0"/>
              </a:rPr>
              <a:t>M. Jansen, </a:t>
            </a:r>
            <a:r>
              <a:rPr lang="cs-CZ" sz="1600" i="1">
                <a:latin typeface="Cambria" pitchFamily="18" charset="0"/>
              </a:rPr>
              <a:t>The Making of Modern Japan</a:t>
            </a:r>
            <a:r>
              <a:rPr lang="cs-CZ" sz="1600">
                <a:latin typeface="Cambria" pitchFamily="18" charset="0"/>
              </a:rPr>
              <a:t>, kap. 17 a 18 (části, 613-647)</a:t>
            </a:r>
            <a:endParaRPr lang="cs-CZ" sz="1600" i="1">
              <a:latin typeface="Cambria" pitchFamily="18" charset="0"/>
            </a:endParaRPr>
          </a:p>
          <a:p>
            <a:r>
              <a:rPr lang="cs-CZ" sz="1600">
                <a:latin typeface="Cambria" pitchFamily="18" charset="0"/>
              </a:rPr>
              <a:t>A. Gordon,  </a:t>
            </a:r>
            <a:r>
              <a:rPr lang="cs-CZ" sz="1600" i="1">
                <a:latin typeface="Cambria" pitchFamily="18" charset="0"/>
              </a:rPr>
              <a:t>A Modern History of Japan</a:t>
            </a:r>
            <a:r>
              <a:rPr lang="cs-CZ" sz="1600">
                <a:latin typeface="Cambria" pitchFamily="18" charset="0"/>
              </a:rPr>
              <a:t>, s 192-204 a 212-221</a:t>
            </a:r>
            <a:endParaRPr lang="cs-CZ" sz="1600" i="1">
              <a:latin typeface="Cambria" pitchFamily="18" charset="0"/>
            </a:endParaRPr>
          </a:p>
          <a:p>
            <a:r>
              <a:rPr lang="cs-CZ" sz="1600">
                <a:latin typeface="Cambria" pitchFamily="18" charset="0"/>
              </a:rPr>
              <a:t>C. Totman, </a:t>
            </a:r>
            <a:r>
              <a:rPr lang="cs-CZ" sz="1600" i="1">
                <a:latin typeface="Cambria" pitchFamily="18" charset="0"/>
              </a:rPr>
              <a:t>A History of Japan</a:t>
            </a:r>
            <a:r>
              <a:rPr lang="cs-CZ" sz="1600">
                <a:latin typeface="Cambria" pitchFamily="18" charset="0"/>
              </a:rPr>
              <a:t>, Second Edition</a:t>
            </a:r>
          </a:p>
          <a:p>
            <a:endParaRPr lang="cs-CZ" sz="1600" i="1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364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r>
              <a:rPr lang="cs-CZ" sz="3200">
                <a:latin typeface="Cambria" pitchFamily="18" charset="0"/>
              </a:rPr>
              <a:t>1. Premiér Konoe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83264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cs-CZ" sz="2000">
                <a:latin typeface="Cambria" pitchFamily="18" charset="0"/>
              </a:rPr>
              <a:t>mezidobí 1932-36 &gt; vágní hnutí za obrodu, obnovu…</a:t>
            </a:r>
          </a:p>
          <a:p>
            <a:pPr>
              <a:buFont typeface="Wingdings" pitchFamily="2" charset="2"/>
              <a:buChar char="v"/>
            </a:pPr>
            <a:r>
              <a:rPr lang="cs-CZ" sz="2000">
                <a:latin typeface="Cambria" pitchFamily="18" charset="0"/>
              </a:rPr>
              <a:t>po Inukaiovi Saiondži doporučil adm. Saitóa</a:t>
            </a:r>
          </a:p>
          <a:p>
            <a:pPr lvl="1">
              <a:buFont typeface="Wingdings" pitchFamily="2" charset="2"/>
              <a:buChar char="v"/>
            </a:pPr>
            <a:r>
              <a:rPr lang="cs-CZ" sz="1400">
                <a:latin typeface="Cambria" pitchFamily="18" charset="0"/>
              </a:rPr>
              <a:t>strany již doporučit nešlo, přesto jejich podpora politice „nár. jednoty“</a:t>
            </a:r>
          </a:p>
          <a:p>
            <a:pPr>
              <a:buFont typeface="Wingdings" pitchFamily="2" charset="2"/>
              <a:buChar char="v"/>
            </a:pPr>
            <a:r>
              <a:rPr lang="cs-CZ" sz="1800">
                <a:latin typeface="Cambria" pitchFamily="18" charset="0"/>
              </a:rPr>
              <a:t>Saitó</a:t>
            </a:r>
          </a:p>
          <a:p>
            <a:pPr lvl="1">
              <a:buFont typeface="Wingdings" pitchFamily="2" charset="2"/>
              <a:buChar char="v"/>
            </a:pPr>
            <a:r>
              <a:rPr lang="cs-CZ" sz="1400">
                <a:latin typeface="Cambria" pitchFamily="18" charset="0"/>
              </a:rPr>
              <a:t>zvyšoval vliv byrokracie</a:t>
            </a:r>
          </a:p>
          <a:p>
            <a:pPr lvl="1">
              <a:buFont typeface="Wingdings" pitchFamily="2" charset="2"/>
              <a:buChar char="v"/>
            </a:pPr>
            <a:r>
              <a:rPr lang="cs-CZ" sz="1400">
                <a:latin typeface="Cambria" pitchFamily="18" charset="0"/>
              </a:rPr>
              <a:t>programy veřejných prací + oživování vesnic</a:t>
            </a:r>
          </a:p>
          <a:p>
            <a:pPr lvl="1">
              <a:buFont typeface="Wingdings" pitchFamily="2" charset="2"/>
              <a:buChar char="v"/>
            </a:pPr>
            <a:r>
              <a:rPr lang="cs-CZ" sz="1400">
                <a:latin typeface="Cambria" pitchFamily="18" charset="0"/>
              </a:rPr>
              <a:t>budování vazeb byrokracie na lokální předáky</a:t>
            </a:r>
          </a:p>
          <a:p>
            <a:pPr marL="534988" lvl="1">
              <a:buFont typeface="Wingdings" pitchFamily="2" charset="2"/>
              <a:buChar char="v"/>
            </a:pPr>
            <a:r>
              <a:rPr lang="cs-CZ" sz="1600">
                <a:latin typeface="Cambria" pitchFamily="18" charset="0"/>
              </a:rPr>
              <a:t>Úpadek vlivu stran &gt;</a:t>
            </a:r>
          </a:p>
          <a:p>
            <a:pPr lvl="1">
              <a:buFont typeface="Wingdings" pitchFamily="2" charset="2"/>
              <a:buChar char="v"/>
            </a:pPr>
            <a:r>
              <a:rPr lang="cs-CZ" sz="1400">
                <a:latin typeface="Cambria" pitchFamily="18" charset="0"/>
              </a:rPr>
              <a:t>venkov, policie, soudnictví</a:t>
            </a:r>
          </a:p>
          <a:p>
            <a:pPr lvl="1">
              <a:buFont typeface="Wingdings" pitchFamily="2" charset="2"/>
              <a:buChar char="v"/>
            </a:pPr>
            <a:r>
              <a:rPr lang="cs-CZ" sz="1400">
                <a:latin typeface="Cambria" pitchFamily="18" charset="0"/>
              </a:rPr>
              <a:t>kampaně za „očištění voleb“</a:t>
            </a:r>
          </a:p>
          <a:p>
            <a:pPr marL="534988" lvl="1">
              <a:buFont typeface="Wingdings" pitchFamily="2" charset="2"/>
              <a:buChar char="v"/>
            </a:pPr>
            <a:r>
              <a:rPr lang="cs-CZ" sz="1600">
                <a:latin typeface="Cambria" pitchFamily="18" charset="0"/>
              </a:rPr>
              <a:t>Armáda &gt;</a:t>
            </a:r>
          </a:p>
          <a:p>
            <a:pPr lvl="1">
              <a:buFont typeface="Wingdings" pitchFamily="2" charset="2"/>
              <a:buChar char="v"/>
            </a:pPr>
            <a:r>
              <a:rPr lang="cs-CZ" sz="1400">
                <a:latin typeface="Cambria" pitchFamily="18" charset="0"/>
              </a:rPr>
              <a:t>„soucit“ s rolníky</a:t>
            </a:r>
          </a:p>
          <a:p>
            <a:pPr lvl="1">
              <a:buFont typeface="Wingdings" pitchFamily="2" charset="2"/>
              <a:buChar char="v"/>
            </a:pPr>
            <a:r>
              <a:rPr lang="cs-CZ" sz="1400">
                <a:latin typeface="Cambria" pitchFamily="18" charset="0"/>
              </a:rPr>
              <a:t>vědomí podpory celé společnosti</a:t>
            </a:r>
          </a:p>
          <a:p>
            <a:pPr>
              <a:buFont typeface="Wingdings" pitchFamily="2" charset="2"/>
              <a:buChar char="v"/>
            </a:pPr>
            <a:r>
              <a:rPr lang="cs-CZ" sz="1800">
                <a:latin typeface="Cambria" pitchFamily="18" charset="0"/>
              </a:rPr>
              <a:t>Saitóova vláda :  „obrat od politiky spolupráce k autonomní síle“</a:t>
            </a:r>
          </a:p>
          <a:p>
            <a:pPr marL="534988" lvl="1">
              <a:buFont typeface="Wingdings" pitchFamily="2" charset="2"/>
              <a:buChar char="v"/>
            </a:pPr>
            <a:r>
              <a:rPr lang="cs-CZ" sz="1600">
                <a:latin typeface="Cambria" pitchFamily="18" charset="0"/>
              </a:rPr>
              <a:t>jaké jsou ale přesně priority?</a:t>
            </a:r>
          </a:p>
          <a:p>
            <a:pPr marL="534988" lvl="1">
              <a:buFont typeface="Wingdings" pitchFamily="2" charset="2"/>
              <a:buChar char="v"/>
            </a:pPr>
            <a:r>
              <a:rPr lang="cs-CZ" sz="1600">
                <a:latin typeface="Cambria" pitchFamily="18" charset="0"/>
              </a:rPr>
              <a:t>(roz)štěpení byrokracie : revizionistická VS kariérní</a:t>
            </a:r>
          </a:p>
          <a:p>
            <a:pPr marL="534988" lvl="1">
              <a:buFont typeface="Wingdings" pitchFamily="2" charset="2"/>
              <a:buChar char="v"/>
            </a:pPr>
            <a:r>
              <a:rPr lang="cs-CZ" sz="1600">
                <a:latin typeface="Cambria" pitchFamily="18" charset="0"/>
              </a:rPr>
              <a:t>kritika stan Minobem;  ztráty stran na venkově (vnímání stran)</a:t>
            </a:r>
          </a:p>
          <a:p>
            <a:pPr>
              <a:buFont typeface="Wingdings" pitchFamily="2" charset="2"/>
              <a:buChar char="v"/>
            </a:pPr>
            <a:r>
              <a:rPr lang="cs-CZ" sz="1800">
                <a:latin typeface="Cambria" pitchFamily="18" charset="0"/>
              </a:rPr>
              <a:t>KDO tedy převezme mediační roli mezi státem a lidem?</a:t>
            </a:r>
          </a:p>
          <a:p>
            <a:pPr marL="534988" lvl="1">
              <a:buFont typeface="Wingdings" pitchFamily="2" charset="2"/>
              <a:buChar char="v"/>
            </a:pPr>
            <a:r>
              <a:rPr lang="cs-CZ" sz="1600">
                <a:latin typeface="Cambria" pitchFamily="18" charset="0"/>
              </a:rPr>
              <a:t>hrozba ztráty polit. stability  +  ztráta zahraničních vazeb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2DC98497-7590-49ED-9940-E86DE47A2C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494800"/>
              </p:ext>
            </p:extLst>
          </p:nvPr>
        </p:nvGraphicFramePr>
        <p:xfrm>
          <a:off x="5364088" y="2348880"/>
          <a:ext cx="3672408" cy="182880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836204">
                  <a:extLst>
                    <a:ext uri="{9D8B030D-6E8A-4147-A177-3AD203B41FA5}">
                      <a16:colId xmlns:a16="http://schemas.microsoft.com/office/drawing/2014/main" val="2153937953"/>
                    </a:ext>
                  </a:extLst>
                </a:gridCol>
                <a:gridCol w="1836204">
                  <a:extLst>
                    <a:ext uri="{9D8B030D-6E8A-4147-A177-3AD203B41FA5}">
                      <a16:colId xmlns:a16="http://schemas.microsoft.com/office/drawing/2014/main" val="2472794179"/>
                    </a:ext>
                  </a:extLst>
                </a:gridCol>
              </a:tblGrid>
              <a:tr h="330892">
                <a:tc>
                  <a:txBody>
                    <a:bodyPr/>
                    <a:lstStyle/>
                    <a:p>
                      <a:r>
                        <a:rPr lang="cs-CZ" b="0"/>
                        <a:t>Saitó Makoto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/>
                        <a:t>32/5 až 34/8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157997"/>
                  </a:ext>
                </a:extLst>
              </a:tr>
              <a:tr h="330892">
                <a:tc>
                  <a:txBody>
                    <a:bodyPr/>
                    <a:lstStyle/>
                    <a:p>
                      <a:r>
                        <a:rPr lang="cs-CZ"/>
                        <a:t>Okada Keisuke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34/8 až 36/3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9555195"/>
                  </a:ext>
                </a:extLst>
              </a:tr>
              <a:tr h="330892">
                <a:tc>
                  <a:txBody>
                    <a:bodyPr/>
                    <a:lstStyle/>
                    <a:p>
                      <a:r>
                        <a:rPr lang="cs-CZ"/>
                        <a:t>Hirota Kóki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36/3 až 37/2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1211634"/>
                  </a:ext>
                </a:extLst>
              </a:tr>
              <a:tr h="330892">
                <a:tc>
                  <a:txBody>
                    <a:bodyPr/>
                    <a:lstStyle/>
                    <a:p>
                      <a:r>
                        <a:rPr lang="cs-CZ"/>
                        <a:t>Hajaši Sendžúró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37/2 až 37/6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0105363"/>
                  </a:ext>
                </a:extLst>
              </a:tr>
              <a:tr h="330892">
                <a:tc>
                  <a:txBody>
                    <a:bodyPr/>
                    <a:lstStyle/>
                    <a:p>
                      <a:r>
                        <a:rPr lang="cs-CZ"/>
                        <a:t>Konoe Fumimaro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od 4.června 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53529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8476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r>
              <a:rPr lang="cs-CZ" sz="2800">
                <a:solidFill>
                  <a:schemeClr val="tx1">
                    <a:lumMod val="50000"/>
                    <a:lumOff val="50000"/>
                  </a:schemeClr>
                </a:solidFill>
                <a:latin typeface="Cambria" pitchFamily="18" charset="0"/>
              </a:rPr>
              <a:t>1. Premiér Konoe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83264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cs-CZ" sz="2000">
                <a:latin typeface="Cambria" pitchFamily="18" charset="0"/>
              </a:rPr>
              <a:t>Konoe jako premiér </a:t>
            </a:r>
            <a:r>
              <a:rPr lang="cs-CZ" sz="1400">
                <a:latin typeface="Cambria" pitchFamily="18" charset="0"/>
              </a:rPr>
              <a:t>od 4.6.37</a:t>
            </a:r>
            <a:r>
              <a:rPr lang="cs-CZ" sz="2000">
                <a:latin typeface="Cambria" pitchFamily="18" charset="0"/>
              </a:rPr>
              <a:t> – výsledek očekávání konsenzu elit</a:t>
            </a:r>
          </a:p>
          <a:p>
            <a:pPr>
              <a:buFont typeface="Wingdings" pitchFamily="2" charset="2"/>
              <a:buChar char="v"/>
            </a:pPr>
            <a:r>
              <a:rPr lang="cs-CZ" sz="2000">
                <a:latin typeface="Cambria" pitchFamily="18" charset="0"/>
              </a:rPr>
              <a:t>jeho „hitem“ – „Nový pořádek“ jako totalitní systém:</a:t>
            </a:r>
          </a:p>
          <a:p>
            <a:pPr lvl="1">
              <a:buFont typeface="Wingdings" pitchFamily="2" charset="2"/>
              <a:buChar char="v"/>
            </a:pPr>
            <a:r>
              <a:rPr lang="cs-CZ" sz="110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</a:rPr>
              <a:t>odmítnutí parlamentní demokracie + tuhá kontrola ekonomiky</a:t>
            </a:r>
          </a:p>
          <a:p>
            <a:pPr lvl="1">
              <a:buFont typeface="Wingdings" pitchFamily="2" charset="2"/>
              <a:buChar char="v"/>
            </a:pPr>
            <a:r>
              <a:rPr lang="cs-CZ" sz="1100">
                <a:solidFill>
                  <a:schemeClr val="tx1">
                    <a:lumMod val="65000"/>
                    <a:lumOff val="35000"/>
                  </a:schemeClr>
                </a:solidFill>
                <a:latin typeface="Cambria" pitchFamily="18" charset="0"/>
              </a:rPr>
              <a:t>NE : charismatický vůdce; vnitřní teror; ideologie; radikální likvidace institucí</a:t>
            </a:r>
          </a:p>
          <a:p>
            <a:pPr>
              <a:buFont typeface="Wingdings" pitchFamily="2" charset="2"/>
              <a:buChar char="v"/>
            </a:pPr>
            <a:r>
              <a:rPr lang="cs-CZ" sz="1800">
                <a:latin typeface="Cambria" pitchFamily="18" charset="0"/>
              </a:rPr>
              <a:t>hl. nosný prvek – (ultra)nacionalistimus</a:t>
            </a:r>
          </a:p>
          <a:p>
            <a:pPr>
              <a:buFont typeface="Wingdings" pitchFamily="2" charset="2"/>
              <a:buChar char="v"/>
            </a:pPr>
            <a:r>
              <a:rPr lang="cs-CZ" sz="1800">
                <a:latin typeface="Cambria" pitchFamily="18" charset="0"/>
              </a:rPr>
              <a:t>výlučnost </a:t>
            </a:r>
            <a:r>
              <a:rPr lang="cs-CZ" sz="1800" i="1">
                <a:latin typeface="Cambria" pitchFamily="18" charset="0"/>
              </a:rPr>
              <a:t>kokutai</a:t>
            </a:r>
            <a:r>
              <a:rPr lang="cs-CZ" sz="1800">
                <a:latin typeface="Cambria" pitchFamily="18" charset="0"/>
              </a:rPr>
              <a:t> + kulturní předurčenost Japonska </a:t>
            </a:r>
            <a:r>
              <a:rPr lang="cs-CZ" sz="1800">
                <a:latin typeface="Cambria" pitchFamily="18" charset="0"/>
                <a:sym typeface="Wingdings" panose="05000000000000000000" pitchFamily="2" charset="2"/>
              </a:rPr>
              <a:t> „mise“ na kontinentě</a:t>
            </a:r>
            <a:endParaRPr lang="cs-CZ" sz="1800">
              <a:latin typeface="Cambria" pitchFamily="18" charset="0"/>
            </a:endParaRPr>
          </a:p>
          <a:p>
            <a:pPr>
              <a:buFont typeface="Wingdings" pitchFamily="2" charset="2"/>
              <a:buChar char="v"/>
            </a:pPr>
            <a:endParaRPr lang="cs-CZ" sz="1800">
              <a:latin typeface="Cambria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cs-CZ" sz="2000">
                <a:latin typeface="Cambria" pitchFamily="18" charset="0"/>
              </a:rPr>
              <a:t>očekávání usmíření elit národa</a:t>
            </a:r>
          </a:p>
          <a:p>
            <a:pPr>
              <a:buFont typeface="Wingdings" pitchFamily="2" charset="2"/>
              <a:buChar char="v"/>
            </a:pPr>
            <a:r>
              <a:rPr lang="cs-CZ" sz="1800">
                <a:latin typeface="Cambria" pitchFamily="18" charset="0"/>
              </a:rPr>
              <a:t>nečekané propuknutí Japonsko-čínské války</a:t>
            </a:r>
          </a:p>
          <a:p>
            <a:pPr lvl="1">
              <a:buFont typeface="Wingdings" pitchFamily="2" charset="2"/>
              <a:buChar char="v"/>
            </a:pPr>
            <a:r>
              <a:rPr lang="cs-CZ" sz="1600">
                <a:latin typeface="Cambria" pitchFamily="18" charset="0"/>
              </a:rPr>
              <a:t>nezkušenost Konoeho</a:t>
            </a:r>
          </a:p>
          <a:p>
            <a:pPr lvl="1">
              <a:buFont typeface="Wingdings" pitchFamily="2" charset="2"/>
              <a:buChar char="v"/>
            </a:pPr>
            <a:r>
              <a:rPr lang="cs-CZ" sz="1600">
                <a:latin typeface="Cambria" pitchFamily="18" charset="0"/>
              </a:rPr>
              <a:t>1937/11 zal. Císařské vrchní velení (</a:t>
            </a:r>
            <a:r>
              <a:rPr lang="cs-CZ" sz="1600" i="1">
                <a:latin typeface="Cambria" pitchFamily="18" charset="0"/>
              </a:rPr>
              <a:t>Daihon´ei</a:t>
            </a:r>
            <a:r>
              <a:rPr lang="cs-CZ" sz="1600">
                <a:latin typeface="Cambria" pitchFamily="18" charset="0"/>
              </a:rPr>
              <a:t>)</a:t>
            </a:r>
          </a:p>
          <a:p>
            <a:pPr lvl="2"/>
            <a:r>
              <a:rPr lang="cs-CZ" sz="1400">
                <a:latin typeface="Cambria" pitchFamily="18" charset="0"/>
              </a:rPr>
              <a:t>sabotování armády</a:t>
            </a:r>
          </a:p>
          <a:p>
            <a:pPr lvl="1">
              <a:buFont typeface="Wingdings" pitchFamily="2" charset="2"/>
              <a:buChar char="v"/>
            </a:pPr>
            <a:r>
              <a:rPr lang="cs-CZ" sz="1600">
                <a:latin typeface="Cambria" pitchFamily="18" charset="0"/>
              </a:rPr>
              <a:t>prohlášení 1938/1 „nejednat s Čankajškem“</a:t>
            </a:r>
          </a:p>
          <a:p>
            <a:pPr>
              <a:buFont typeface="Wingdings" pitchFamily="2" charset="2"/>
              <a:buChar char="v"/>
            </a:pPr>
            <a:endParaRPr lang="cs-CZ" sz="2000">
              <a:latin typeface="Cambria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cs-CZ" sz="2000">
                <a:latin typeface="Cambria" pitchFamily="18" charset="0"/>
              </a:rPr>
              <a:t>dopad na ekonomiku</a:t>
            </a:r>
          </a:p>
          <a:p>
            <a:pPr lvl="1">
              <a:buFont typeface="Wingdings" pitchFamily="2" charset="2"/>
              <a:buChar char="v"/>
            </a:pPr>
            <a:r>
              <a:rPr lang="cs-CZ" sz="1600">
                <a:latin typeface="Cambria" pitchFamily="18" charset="0"/>
              </a:rPr>
              <a:t>utužení dovozu</a:t>
            </a:r>
          </a:p>
          <a:p>
            <a:pPr lvl="1">
              <a:buFont typeface="Wingdings" pitchFamily="2" charset="2"/>
              <a:buChar char="v"/>
            </a:pPr>
            <a:r>
              <a:rPr lang="cs-CZ" sz="1600">
                <a:latin typeface="Cambria" pitchFamily="18" charset="0"/>
              </a:rPr>
              <a:t>rozvoj těžkého prům.</a:t>
            </a:r>
          </a:p>
          <a:p>
            <a:pPr lvl="2"/>
            <a:r>
              <a:rPr lang="cs-CZ" sz="1200">
                <a:latin typeface="Cambria" pitchFamily="18" charset="0"/>
              </a:rPr>
              <a:t>1930 &gt; 1/3 prům. produkce,    1936 již &gt; 1/2  prům. produkce</a:t>
            </a:r>
          </a:p>
        </p:txBody>
      </p:sp>
    </p:spTree>
    <p:extLst>
      <p:ext uri="{BB962C8B-B14F-4D97-AF65-F5344CB8AC3E}">
        <p14:creationId xmlns:p14="http://schemas.microsoft.com/office/powerpoint/2010/main" val="2275268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2800">
                <a:solidFill>
                  <a:schemeClr val="tx1">
                    <a:lumMod val="50000"/>
                    <a:lumOff val="50000"/>
                  </a:schemeClr>
                </a:solidFill>
                <a:latin typeface="Cambria" pitchFamily="18" charset="0"/>
              </a:rPr>
              <a:t>1. Premiér Konoe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cs-CZ" sz="2000">
                <a:latin typeface="Cambria" pitchFamily="18" charset="0"/>
              </a:rPr>
              <a:t>1938/4 rámcový </a:t>
            </a:r>
            <a:r>
              <a:rPr lang="cs-CZ" sz="2000" i="1">
                <a:latin typeface="Cambria" pitchFamily="18" charset="0"/>
              </a:rPr>
              <a:t>Mobilizační zákon </a:t>
            </a:r>
            <a:r>
              <a:rPr lang="cs-CZ" sz="1600" i="1">
                <a:latin typeface="Cambria" pitchFamily="18" charset="0"/>
              </a:rPr>
              <a:t>(vyřazení Parlamentu)</a:t>
            </a:r>
            <a:endParaRPr lang="cs-CZ" sz="2000" i="1">
              <a:latin typeface="Cambria" pitchFamily="18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cs-CZ" sz="1600">
                <a:latin typeface="Cambria" pitchFamily="18" charset="0"/>
              </a:rPr>
              <a:t>umožnil vládě obejít Parlament a zatáhnout zemi do války</a:t>
            </a:r>
          </a:p>
          <a:p>
            <a:pPr lvl="1">
              <a:buFont typeface="Wingdings" pitchFamily="2" charset="2"/>
              <a:buChar char="v"/>
            </a:pPr>
            <a:r>
              <a:rPr lang="cs-CZ" sz="1600">
                <a:latin typeface="Cambria" pitchFamily="18" charset="0"/>
              </a:rPr>
              <a:t>dílčí zákony:</a:t>
            </a:r>
          </a:p>
          <a:p>
            <a:pPr marL="857250" lvl="2" indent="0">
              <a:buNone/>
            </a:pPr>
            <a:r>
              <a:rPr lang="cs-CZ" sz="1400">
                <a:latin typeface="Cambria" pitchFamily="18" charset="0"/>
              </a:rPr>
              <a:t>nouzová regulace toku kapitálu; nouzová regulace dovozu a vývozu; kontrola mezd; „pracovní nasazení“ obyvatelstva;  příděly rýže; přídělový systém; stanovení cen; kontrola fúzí / organizační struktury menších firem; </a:t>
            </a:r>
          </a:p>
          <a:p>
            <a:pPr>
              <a:buFont typeface="Wingdings" pitchFamily="2" charset="2"/>
              <a:buChar char="v"/>
            </a:pPr>
            <a:r>
              <a:rPr lang="cs-CZ" sz="1800">
                <a:latin typeface="Cambria" pitchFamily="18" charset="0"/>
              </a:rPr>
              <a:t>základem pro  postupnou kontrolu ekonomiky armádou</a:t>
            </a:r>
          </a:p>
          <a:p>
            <a:pPr>
              <a:buFont typeface="Wingdings" pitchFamily="2" charset="2"/>
              <a:buChar char="v"/>
            </a:pPr>
            <a:endParaRPr lang="cs-CZ" sz="1800">
              <a:latin typeface="Cambria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cs-CZ" sz="2000">
                <a:latin typeface="Cambria" pitchFamily="18" charset="0"/>
              </a:rPr>
              <a:t>likvidace liberalismu ve společnosti + šovinismus pravicové veřejnosti</a:t>
            </a:r>
          </a:p>
          <a:p>
            <a:pPr>
              <a:buFont typeface="Wingdings" pitchFamily="2" charset="2"/>
              <a:buChar char="v"/>
            </a:pPr>
            <a:r>
              <a:rPr lang="cs-CZ" sz="2000">
                <a:latin typeface="Cambria" pitchFamily="18" charset="0"/>
              </a:rPr>
              <a:t>ničení západních knih a vojen. výcvik na školách</a:t>
            </a:r>
          </a:p>
          <a:p>
            <a:pPr lvl="1">
              <a:buFont typeface="Wingdings" pitchFamily="2" charset="2"/>
              <a:buChar char="v"/>
            </a:pPr>
            <a:r>
              <a:rPr lang="cs-CZ" sz="1600">
                <a:latin typeface="Cambria" pitchFamily="18" charset="0"/>
              </a:rPr>
              <a:t>Minobeho aféra</a:t>
            </a:r>
          </a:p>
          <a:p>
            <a:pPr lvl="1">
              <a:buFont typeface="Wingdings" pitchFamily="2" charset="2"/>
              <a:buChar char="v"/>
            </a:pPr>
            <a:r>
              <a:rPr lang="cs-CZ" sz="1600">
                <a:latin typeface="Cambria" pitchFamily="18" charset="0"/>
              </a:rPr>
              <a:t>odstraněn </a:t>
            </a:r>
            <a:r>
              <a:rPr lang="cs-CZ" sz="1600" i="1" u="sng">
                <a:latin typeface="Cambria" pitchFamily="18" charset="0"/>
              </a:rPr>
              <a:t>přes</a:t>
            </a:r>
            <a:r>
              <a:rPr lang="cs-CZ" sz="1600">
                <a:latin typeface="Cambria" pitchFamily="18" charset="0"/>
              </a:rPr>
              <a:t> své postoje !!</a:t>
            </a:r>
          </a:p>
          <a:p>
            <a:pPr lvl="1">
              <a:buFont typeface="Wingdings" pitchFamily="2" charset="2"/>
              <a:buChar char="v"/>
            </a:pPr>
            <a:r>
              <a:rPr lang="cs-CZ" sz="1600">
                <a:latin typeface="Cambria" pitchFamily="18" charset="0"/>
              </a:rPr>
              <a:t>vojenský výcvik na VŠ</a:t>
            </a:r>
          </a:p>
          <a:p>
            <a:pPr>
              <a:buFont typeface="Wingdings" pitchFamily="2" charset="2"/>
              <a:buChar char="v"/>
            </a:pPr>
            <a:r>
              <a:rPr lang="cs-CZ" sz="2000">
                <a:latin typeface="Cambria" pitchFamily="18" charset="0"/>
              </a:rPr>
              <a:t>koncentrace rozhodovacích pravomocí</a:t>
            </a:r>
          </a:p>
          <a:p>
            <a:pPr lvl="1">
              <a:buFont typeface="Wingdings" pitchFamily="2" charset="2"/>
              <a:buChar char="v"/>
            </a:pPr>
            <a:r>
              <a:rPr lang="cs-CZ" sz="1600">
                <a:latin typeface="Cambria" pitchFamily="18" charset="0"/>
              </a:rPr>
              <a:t>úzký okruh osob kolem premiéra</a:t>
            </a:r>
          </a:p>
          <a:p>
            <a:pPr>
              <a:buFont typeface="Wingdings" pitchFamily="2" charset="2"/>
              <a:buChar char="v"/>
            </a:pPr>
            <a:endParaRPr lang="cs-CZ" sz="2000">
              <a:latin typeface="Cambria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cs-CZ" sz="2000">
                <a:latin typeface="Cambria" pitchFamily="18" charset="0"/>
              </a:rPr>
              <a:t>1939/1 Konoe rezignuje</a:t>
            </a:r>
          </a:p>
        </p:txBody>
      </p:sp>
    </p:spTree>
    <p:extLst>
      <p:ext uri="{BB962C8B-B14F-4D97-AF65-F5344CB8AC3E}">
        <p14:creationId xmlns:p14="http://schemas.microsoft.com/office/powerpoint/2010/main" val="1401001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cs-CZ" sz="3200">
                <a:latin typeface="Cambria" pitchFamily="18" charset="0"/>
              </a:rPr>
              <a:t>2. Hnutí za Nový pořádek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88632"/>
          </a:xfrm>
        </p:spPr>
        <p:txBody>
          <a:bodyPr>
            <a:normAutofit lnSpcReduction="10000"/>
          </a:bodyPr>
          <a:lstStyle/>
          <a:p>
            <a:pPr marL="457200" lvl="1" indent="0">
              <a:buNone/>
            </a:pPr>
            <a:endParaRPr lang="cs-CZ" sz="1600">
              <a:latin typeface="Cambria" pitchFamily="18" charset="0"/>
            </a:endParaRPr>
          </a:p>
          <a:p>
            <a:pPr marL="400050">
              <a:buFont typeface="Wingdings" pitchFamily="2" charset="2"/>
              <a:buChar char="v"/>
            </a:pPr>
            <a:r>
              <a:rPr lang="cs-CZ" sz="1800">
                <a:latin typeface="Cambria" pitchFamily="18" charset="0"/>
              </a:rPr>
              <a:t>premiéři Hiranuma (1939/1-8); Abe (1939/8-1940/1); Jonai (1940/1-7)</a:t>
            </a:r>
          </a:p>
          <a:p>
            <a:pPr marL="400050">
              <a:buFont typeface="Wingdings" pitchFamily="2" charset="2"/>
              <a:buChar char="v"/>
            </a:pPr>
            <a:endParaRPr lang="cs-CZ" sz="2000">
              <a:latin typeface="Cambria" pitchFamily="18" charset="0"/>
            </a:endParaRPr>
          </a:p>
          <a:p>
            <a:pPr marL="400050">
              <a:buFont typeface="Wingdings" pitchFamily="2" charset="2"/>
              <a:buChar char="v"/>
            </a:pPr>
            <a:r>
              <a:rPr lang="cs-CZ" sz="2000">
                <a:latin typeface="Cambria" pitchFamily="18" charset="0"/>
              </a:rPr>
              <a:t>nové tlaky armády na totalitní polit. strukturu &gt; nová energie pro Hnutí za Nový pořádek</a:t>
            </a:r>
          </a:p>
          <a:p>
            <a:pPr marL="800100" lvl="1">
              <a:buFont typeface="Wingdings" pitchFamily="2" charset="2"/>
              <a:buChar char="v"/>
            </a:pPr>
            <a:r>
              <a:rPr lang="cs-CZ" sz="1600">
                <a:latin typeface="Cambria" pitchFamily="18" charset="0"/>
              </a:rPr>
              <a:t>konflikt s Ústavou</a:t>
            </a:r>
          </a:p>
          <a:p>
            <a:pPr marL="400050">
              <a:buFont typeface="Wingdings" pitchFamily="2" charset="2"/>
              <a:buChar char="v"/>
            </a:pPr>
            <a:endParaRPr lang="cs-CZ" sz="2000">
              <a:latin typeface="Cambria" pitchFamily="18" charset="0"/>
            </a:endParaRPr>
          </a:p>
          <a:p>
            <a:pPr marL="400050">
              <a:buFont typeface="Wingdings" pitchFamily="2" charset="2"/>
              <a:buChar char="v"/>
            </a:pPr>
            <a:r>
              <a:rPr lang="cs-CZ" sz="2000">
                <a:latin typeface="Cambria" pitchFamily="18" charset="0"/>
              </a:rPr>
              <a:t>1940/6 FK vyhlašuje Nový pořádek </a:t>
            </a:r>
            <a:r>
              <a:rPr lang="cs-CZ" sz="1800">
                <a:latin typeface="Cambria" pitchFamily="18" charset="0"/>
              </a:rPr>
              <a:t>(</a:t>
            </a:r>
            <a:r>
              <a:rPr lang="cs-CZ" sz="1800">
                <a:solidFill>
                  <a:srgbClr val="FFFF00"/>
                </a:solidFill>
                <a:latin typeface="Cambria" pitchFamily="18" charset="0"/>
              </a:rPr>
              <a:t>plán!</a:t>
            </a:r>
            <a:r>
              <a:rPr lang="cs-CZ" sz="1800">
                <a:latin typeface="Cambria" pitchFamily="18" charset="0"/>
              </a:rPr>
              <a:t>)</a:t>
            </a:r>
          </a:p>
          <a:p>
            <a:pPr marL="800100" lvl="1">
              <a:buFont typeface="Wingdings" pitchFamily="2" charset="2"/>
              <a:buChar char="v"/>
            </a:pPr>
            <a:r>
              <a:rPr lang="cs-CZ" sz="1600">
                <a:latin typeface="Cambria" pitchFamily="18" charset="0"/>
              </a:rPr>
              <a:t>masová polit. struktura, FK předsedou + premiérem</a:t>
            </a:r>
          </a:p>
          <a:p>
            <a:pPr marL="800100" lvl="1">
              <a:buFont typeface="Wingdings" pitchFamily="2" charset="2"/>
              <a:buChar char="v"/>
            </a:pPr>
            <a:r>
              <a:rPr lang="cs-CZ" sz="1600">
                <a:latin typeface="Cambria" pitchFamily="18" charset="0"/>
              </a:rPr>
              <a:t>zahrnuje polit. strany i veřejnost; </a:t>
            </a:r>
          </a:p>
          <a:p>
            <a:pPr marL="800100" lvl="1">
              <a:buFont typeface="Wingdings" pitchFamily="2" charset="2"/>
              <a:buChar char="v"/>
            </a:pPr>
            <a:r>
              <a:rPr lang="cs-CZ" sz="1600">
                <a:latin typeface="Cambria" pitchFamily="18" charset="0"/>
              </a:rPr>
              <a:t>kontroluje úřednictvo a ozbrojené síly</a:t>
            </a:r>
          </a:p>
          <a:p>
            <a:pPr marL="800100" lvl="1">
              <a:buFont typeface="Wingdings" pitchFamily="2" charset="2"/>
              <a:buChar char="v"/>
            </a:pPr>
            <a:r>
              <a:rPr lang="cs-CZ" sz="1600">
                <a:latin typeface="Cambria" pitchFamily="18" charset="0"/>
              </a:rPr>
              <a:t>zajistí legislativní proces + fungování státu</a:t>
            </a:r>
          </a:p>
          <a:p>
            <a:pPr marL="514350" lvl="1" indent="0">
              <a:buNone/>
            </a:pPr>
            <a:r>
              <a:rPr lang="cs-CZ" sz="1600">
                <a:latin typeface="Cambria" pitchFamily="18" charset="0"/>
                <a:sym typeface="Wingdings" panose="05000000000000000000" pitchFamily="2" charset="2"/>
              </a:rPr>
              <a:t> </a:t>
            </a:r>
            <a:r>
              <a:rPr lang="cs-CZ" sz="1600">
                <a:latin typeface="Cambria" pitchFamily="18" charset="0"/>
              </a:rPr>
              <a:t>sjednocení elit s národem</a:t>
            </a:r>
          </a:p>
          <a:p>
            <a:pPr marL="800100" lvl="1">
              <a:buFont typeface="Wingdings" pitchFamily="2" charset="2"/>
              <a:buChar char="v"/>
            </a:pPr>
            <a:endParaRPr lang="cs-CZ" sz="1600">
              <a:latin typeface="Cambria" pitchFamily="18" charset="0"/>
            </a:endParaRPr>
          </a:p>
          <a:p>
            <a:pPr marL="400050">
              <a:buFont typeface="Wingdings" pitchFamily="2" charset="2"/>
              <a:buChar char="v"/>
            </a:pPr>
            <a:r>
              <a:rPr lang="cs-CZ" sz="2000">
                <a:latin typeface="Cambria" pitchFamily="18" charset="0"/>
              </a:rPr>
              <a:t>Nový pořádek (</a:t>
            </a:r>
            <a:r>
              <a:rPr lang="cs-CZ" sz="1800">
                <a:solidFill>
                  <a:srgbClr val="FFFF00"/>
                </a:solidFill>
                <a:latin typeface="Cambria" pitchFamily="18" charset="0"/>
              </a:rPr>
              <a:t>sliby</a:t>
            </a:r>
            <a:r>
              <a:rPr lang="cs-CZ" sz="2000">
                <a:latin typeface="Cambria" pitchFamily="18" charset="0"/>
              </a:rPr>
              <a:t>)</a:t>
            </a:r>
          </a:p>
          <a:p>
            <a:pPr lvl="1">
              <a:buFont typeface="Wingdings" pitchFamily="2" charset="2"/>
              <a:buChar char="v"/>
            </a:pPr>
            <a:r>
              <a:rPr lang="cs-CZ" sz="1600">
                <a:latin typeface="Cambria" pitchFamily="18" charset="0"/>
              </a:rPr>
              <a:t>věrné dodržování Ústavy </a:t>
            </a:r>
            <a:r>
              <a:rPr lang="cs-CZ" sz="1400">
                <a:latin typeface="Cambria" pitchFamily="18" charset="0"/>
              </a:rPr>
              <a:t>(pro veřejnost)</a:t>
            </a:r>
            <a:endParaRPr lang="cs-CZ" sz="1600">
              <a:latin typeface="Cambria" pitchFamily="18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cs-CZ" sz="1600">
                <a:latin typeface="Cambria" pitchFamily="18" charset="0"/>
              </a:rPr>
              <a:t>obranný stát </a:t>
            </a:r>
            <a:r>
              <a:rPr lang="cs-CZ" sz="1400">
                <a:latin typeface="Cambria" pitchFamily="18" charset="0"/>
              </a:rPr>
              <a:t>(pro armádu)</a:t>
            </a:r>
            <a:endParaRPr lang="cs-CZ" sz="1600">
              <a:latin typeface="Cambria" pitchFamily="18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cs-CZ" sz="1600">
                <a:latin typeface="Cambria" pitchFamily="18" charset="0"/>
              </a:rPr>
              <a:t>posty na ministerstvech </a:t>
            </a:r>
            <a:r>
              <a:rPr lang="cs-CZ" sz="1400">
                <a:latin typeface="Cambria" pitchFamily="18" charset="0"/>
              </a:rPr>
              <a:t>(pro technokraty)</a:t>
            </a:r>
            <a:endParaRPr lang="cs-CZ" sz="160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24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cs-CZ" sz="2400">
                <a:solidFill>
                  <a:schemeClr val="bg1">
                    <a:lumMod val="50000"/>
                  </a:schemeClr>
                </a:solidFill>
                <a:latin typeface="Cambria" pitchFamily="18" charset="0"/>
              </a:rPr>
              <a:t>2. Hnutí za Nový pořádek </a:t>
            </a:r>
            <a:r>
              <a:rPr lang="ja-JP" altLang="en-US" sz="2400">
                <a:solidFill>
                  <a:schemeClr val="bg1">
                    <a:lumMod val="50000"/>
                  </a:schemeClr>
                </a:solidFill>
                <a:latin typeface="Cambria" pitchFamily="18" charset="0"/>
              </a:rPr>
              <a:t>新体制運動</a:t>
            </a:r>
            <a:endParaRPr lang="cs-CZ" sz="2400">
              <a:solidFill>
                <a:schemeClr val="bg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cs-CZ" sz="1600">
              <a:latin typeface="Cambria" pitchFamily="18" charset="0"/>
            </a:endParaRPr>
          </a:p>
          <a:p>
            <a:pPr marL="400050">
              <a:buFont typeface="Wingdings" pitchFamily="2" charset="2"/>
              <a:buChar char="v"/>
            </a:pPr>
            <a:r>
              <a:rPr lang="cs-CZ" sz="2000">
                <a:latin typeface="Cambria" pitchFamily="18" charset="0"/>
              </a:rPr>
              <a:t>Nový pořádek </a:t>
            </a:r>
            <a:r>
              <a:rPr lang="cs-CZ" sz="1800">
                <a:latin typeface="Cambria" pitchFamily="18" charset="0"/>
              </a:rPr>
              <a:t>(</a:t>
            </a:r>
            <a:r>
              <a:rPr lang="cs-CZ" sz="1800">
                <a:solidFill>
                  <a:srgbClr val="FFFF00"/>
                </a:solidFill>
                <a:latin typeface="Cambria" pitchFamily="18" charset="0"/>
              </a:rPr>
              <a:t>kroky</a:t>
            </a:r>
            <a:r>
              <a:rPr lang="cs-CZ" sz="1800">
                <a:latin typeface="Cambria" pitchFamily="18" charset="0"/>
              </a:rPr>
              <a:t>)</a:t>
            </a:r>
          </a:p>
          <a:p>
            <a:pPr marL="800100" lvl="1">
              <a:buFont typeface="Wingdings" pitchFamily="2" charset="2"/>
              <a:buChar char="v"/>
            </a:pPr>
            <a:r>
              <a:rPr lang="cs-CZ" sz="1600">
                <a:latin typeface="Cambria" pitchFamily="18" charset="0"/>
              </a:rPr>
              <a:t>22.7. 1940 &gt; FK 2. kabinet</a:t>
            </a:r>
          </a:p>
          <a:p>
            <a:pPr marL="800100" lvl="1">
              <a:buFont typeface="Wingdings" pitchFamily="2" charset="2"/>
              <a:buChar char="v"/>
            </a:pPr>
            <a:r>
              <a:rPr lang="cs-CZ" sz="1600">
                <a:latin typeface="Cambria" pitchFamily="18" charset="0"/>
              </a:rPr>
              <a:t>1940/8 zasedání Přípravného výboru v rezidenci</a:t>
            </a:r>
          </a:p>
          <a:p>
            <a:pPr marL="800100" lvl="1">
              <a:buFont typeface="Wingdings" pitchFamily="2" charset="2"/>
              <a:buChar char="v"/>
            </a:pPr>
            <a:r>
              <a:rPr lang="cs-CZ" sz="1600">
                <a:latin typeface="Cambria" pitchFamily="18" charset="0"/>
              </a:rPr>
              <a:t>1940/10/12 zal. </a:t>
            </a:r>
            <a:r>
              <a:rPr lang="cs-CZ" sz="1600" b="1" i="1">
                <a:latin typeface="Cambria" pitchFamily="18" charset="0"/>
              </a:rPr>
              <a:t>Asociace pro podporu trůnu</a:t>
            </a:r>
            <a:r>
              <a:rPr lang="cs-CZ" sz="1600">
                <a:latin typeface="Cambria" pitchFamily="18" charset="0"/>
              </a:rPr>
              <a:t> (Taisei jokusankai)</a:t>
            </a:r>
          </a:p>
          <a:p>
            <a:pPr marL="800100" lvl="1">
              <a:buFont typeface="Wingdings" pitchFamily="2" charset="2"/>
              <a:buChar char="v"/>
            </a:pPr>
            <a:endParaRPr lang="cs-CZ" sz="1600">
              <a:latin typeface="Cambria" pitchFamily="18" charset="0"/>
            </a:endParaRPr>
          </a:p>
          <a:p>
            <a:pPr marL="400050">
              <a:buFont typeface="Wingdings" pitchFamily="2" charset="2"/>
              <a:buChar char="v"/>
            </a:pPr>
            <a:r>
              <a:rPr lang="cs-CZ" sz="2000">
                <a:latin typeface="Cambria" pitchFamily="18" charset="0"/>
              </a:rPr>
              <a:t>Nový pořádek (</a:t>
            </a:r>
            <a:r>
              <a:rPr lang="cs-CZ" sz="1800">
                <a:solidFill>
                  <a:srgbClr val="FFFF00"/>
                </a:solidFill>
                <a:latin typeface="Cambria" pitchFamily="18" charset="0"/>
              </a:rPr>
              <a:t>proč to nefungovalo?</a:t>
            </a:r>
            <a:r>
              <a:rPr lang="cs-CZ" sz="2000">
                <a:latin typeface="Cambria" pitchFamily="18" charset="0"/>
              </a:rPr>
              <a:t>)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sz="1600">
                <a:latin typeface="Cambria" pitchFamily="18" charset="0"/>
              </a:rPr>
              <a:t>pouze rozšíření stávajících pravomocí??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sz="1600">
                <a:latin typeface="Cambria" pitchFamily="18" charset="0"/>
              </a:rPr>
              <a:t>reformy vnímány jako mimokonstituční, </a:t>
            </a:r>
            <a:r>
              <a:rPr lang="cs-CZ" sz="1200">
                <a:latin typeface="Cambria" pitchFamily="18" charset="0"/>
              </a:rPr>
              <a:t>skryté nepřátelství</a:t>
            </a:r>
            <a:endParaRPr lang="cs-CZ" sz="1600">
              <a:latin typeface="Cambria" pitchFamily="18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cs-CZ" sz="1600">
                <a:latin typeface="Cambria" pitchFamily="18" charset="0"/>
              </a:rPr>
              <a:t>zjevná ztráta dynamiky</a:t>
            </a:r>
          </a:p>
          <a:p>
            <a:pPr lvl="2"/>
            <a:r>
              <a:rPr lang="cs-CZ" sz="1600">
                <a:latin typeface="Cambria" pitchFamily="18" charset="0"/>
              </a:rPr>
              <a:t>rozpolcenost vedení</a:t>
            </a:r>
          </a:p>
          <a:p>
            <a:pPr lvl="2"/>
            <a:r>
              <a:rPr lang="cs-CZ" sz="1600">
                <a:latin typeface="Cambria" pitchFamily="18" charset="0"/>
              </a:rPr>
              <a:t>rozhodující (mírně převažující) vliv – M.Vni.</a:t>
            </a:r>
          </a:p>
          <a:p>
            <a:pPr lvl="1">
              <a:buFont typeface="Wingdings" pitchFamily="2" charset="2"/>
              <a:buChar char="v"/>
            </a:pPr>
            <a:endParaRPr lang="cs-CZ" sz="1600">
              <a:latin typeface="Cambria" pitchFamily="18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cs-CZ" sz="1600">
                <a:latin typeface="Cambria" pitchFamily="18" charset="0"/>
              </a:rPr>
              <a:t>přílišná státní kontrola ekonomiky by zaváněla komunismem</a:t>
            </a:r>
          </a:p>
          <a:p>
            <a:pPr lvl="1">
              <a:buFont typeface="Wingdings" pitchFamily="2" charset="2"/>
              <a:buChar char="v"/>
            </a:pPr>
            <a:r>
              <a:rPr lang="cs-CZ" sz="1600">
                <a:latin typeface="Cambria" pitchFamily="18" charset="0"/>
              </a:rPr>
              <a:t>porušení práva na majetek = porušení ústavy</a:t>
            </a:r>
          </a:p>
          <a:p>
            <a:pPr lvl="1">
              <a:buFont typeface="Wingdings" pitchFamily="2" charset="2"/>
              <a:buChar char="v"/>
            </a:pPr>
            <a:r>
              <a:rPr lang="cs-CZ" sz="1600">
                <a:latin typeface="Cambria" pitchFamily="18" charset="0"/>
              </a:rPr>
              <a:t>zachování stát institucí </a:t>
            </a:r>
            <a:r>
              <a:rPr lang="cs-CZ" sz="1600" i="1">
                <a:latin typeface="Cambria" pitchFamily="18" charset="0"/>
              </a:rPr>
              <a:t>lépe</a:t>
            </a:r>
            <a:r>
              <a:rPr lang="cs-CZ" sz="1600">
                <a:latin typeface="Cambria" pitchFamily="18" charset="0"/>
              </a:rPr>
              <a:t> poslouží mobilizaci</a:t>
            </a:r>
          </a:p>
          <a:p>
            <a:pPr lvl="1">
              <a:buFont typeface="Wingdings" pitchFamily="2" charset="2"/>
              <a:buChar char="v"/>
            </a:pPr>
            <a:r>
              <a:rPr lang="cs-CZ" sz="1600">
                <a:latin typeface="Cambria" pitchFamily="18" charset="0"/>
              </a:rPr>
              <a:t>1941/10 Konoe rezignuje</a:t>
            </a:r>
          </a:p>
        </p:txBody>
      </p:sp>
    </p:spTree>
    <p:extLst>
      <p:ext uri="{BB962C8B-B14F-4D97-AF65-F5344CB8AC3E}">
        <p14:creationId xmlns:p14="http://schemas.microsoft.com/office/powerpoint/2010/main" val="214273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cs-CZ" sz="3200">
                <a:latin typeface="Cambria" pitchFamily="18" charset="0"/>
              </a:rPr>
              <a:t>3. Válečná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cs-CZ" sz="1600">
              <a:latin typeface="Cambria" pitchFamily="18" charset="0"/>
            </a:endParaRPr>
          </a:p>
          <a:p>
            <a:pPr marL="400050">
              <a:buFont typeface="Wingdings" pitchFamily="2" charset="2"/>
              <a:buChar char="v"/>
            </a:pPr>
            <a:r>
              <a:rPr lang="cs-CZ" sz="1800">
                <a:latin typeface="Cambria" pitchFamily="18" charset="0"/>
              </a:rPr>
              <a:t>jednotlivé aspekty totalitní mobilizace :</a:t>
            </a:r>
          </a:p>
          <a:p>
            <a:pPr marL="400050">
              <a:buFont typeface="Wingdings" pitchFamily="2" charset="2"/>
              <a:buChar char="v"/>
            </a:pPr>
            <a:r>
              <a:rPr lang="cs-CZ" sz="1800">
                <a:solidFill>
                  <a:srgbClr val="0070C0"/>
                </a:solidFill>
                <a:latin typeface="Cambria" pitchFamily="18" charset="0"/>
              </a:rPr>
              <a:t>1. ekonomika</a:t>
            </a:r>
          </a:p>
          <a:p>
            <a:pPr lvl="1">
              <a:buFont typeface="Wingdings" pitchFamily="2" charset="2"/>
              <a:buChar char="v"/>
            </a:pPr>
            <a:r>
              <a:rPr lang="cs-CZ" sz="1800">
                <a:latin typeface="Cambria" pitchFamily="18" charset="0"/>
              </a:rPr>
              <a:t>Min. obchodu a vládní </a:t>
            </a:r>
            <a:r>
              <a:rPr lang="cs-CZ" sz="1800" i="1">
                <a:latin typeface="Cambria" pitchFamily="18" charset="0"/>
              </a:rPr>
              <a:t>Úřad pro plánování</a:t>
            </a:r>
            <a:r>
              <a:rPr lang="cs-CZ" sz="1800">
                <a:latin typeface="Cambria" pitchFamily="18" charset="0"/>
              </a:rPr>
              <a:t> (</a:t>
            </a:r>
            <a:r>
              <a:rPr lang="cs-CZ" sz="1800" i="1">
                <a:latin typeface="Cambria" pitchFamily="18" charset="0"/>
              </a:rPr>
              <a:t>Kikakuin</a:t>
            </a:r>
            <a:r>
              <a:rPr lang="cs-CZ" sz="1800">
                <a:latin typeface="Cambria" pitchFamily="18" charset="0"/>
              </a:rPr>
              <a:t>) </a:t>
            </a:r>
            <a:r>
              <a:rPr lang="cs-CZ" sz="1200">
                <a:latin typeface="Cambria" pitchFamily="18" charset="0"/>
              </a:rPr>
              <a:t>od 1937</a:t>
            </a:r>
            <a:endParaRPr lang="cs-CZ" sz="1800">
              <a:latin typeface="Cambria" pitchFamily="18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cs-CZ" sz="1800" i="1">
                <a:latin typeface="Cambria" pitchFamily="18" charset="0"/>
              </a:rPr>
              <a:t>Šówa kenkjúkai</a:t>
            </a:r>
            <a:r>
              <a:rPr lang="cs-CZ" sz="1800">
                <a:latin typeface="Cambria" pitchFamily="18" charset="0"/>
              </a:rPr>
              <a:t> (Studijní společnost Šówa) – think tank Konoeho</a:t>
            </a:r>
          </a:p>
          <a:p>
            <a:pPr lvl="2">
              <a:buFont typeface="Wingdings" pitchFamily="2" charset="2"/>
              <a:buChar char="v"/>
            </a:pPr>
            <a:r>
              <a:rPr lang="cs-CZ" sz="1400">
                <a:latin typeface="Cambria" pitchFamily="18" charset="0"/>
              </a:rPr>
              <a:t>efekty však slabé</a:t>
            </a:r>
          </a:p>
          <a:p>
            <a:pPr lvl="1">
              <a:buFont typeface="Wingdings" pitchFamily="2" charset="2"/>
              <a:buChar char="v"/>
            </a:pPr>
            <a:r>
              <a:rPr lang="cs-CZ" sz="1800">
                <a:latin typeface="Cambria" pitchFamily="18" charset="0"/>
              </a:rPr>
              <a:t>hl. kurz – státem kontrolovaná forma kapitalismu</a:t>
            </a:r>
          </a:p>
          <a:p>
            <a:pPr lvl="1">
              <a:buFont typeface="Wingdings" pitchFamily="2" charset="2"/>
              <a:buChar char="v"/>
            </a:pPr>
            <a:r>
              <a:rPr lang="cs-CZ" sz="1800">
                <a:latin typeface="Cambria" pitchFamily="18" charset="0"/>
              </a:rPr>
              <a:t>během obou FK kabinetů – rozhodující kroky k řízenému hospodářství</a:t>
            </a:r>
          </a:p>
          <a:p>
            <a:pPr lvl="1">
              <a:buFont typeface="Wingdings" pitchFamily="2" charset="2"/>
              <a:buChar char="v"/>
            </a:pPr>
            <a:endParaRPr lang="cs-CZ" sz="1800">
              <a:latin typeface="Cambria" pitchFamily="18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cs-CZ" sz="1800" i="1">
                <a:latin typeface="Cambria" pitchFamily="18" charset="0"/>
              </a:rPr>
              <a:t>Nařízení o klíčovém průmyslu </a:t>
            </a:r>
          </a:p>
          <a:p>
            <a:pPr lvl="2">
              <a:buFont typeface="Wingdings" pitchFamily="2" charset="2"/>
              <a:buChar char="v"/>
            </a:pPr>
            <a:r>
              <a:rPr lang="cs-CZ" sz="1600">
                <a:latin typeface="Cambria" pitchFamily="18" charset="0"/>
              </a:rPr>
              <a:t>kontrola jednotl. odvětví pomocí (super)kartelů + „Kontrolní asociace“</a:t>
            </a:r>
          </a:p>
          <a:p>
            <a:pPr lvl="3">
              <a:buFont typeface="Wingdings" pitchFamily="2" charset="2"/>
              <a:buChar char="v"/>
            </a:pPr>
            <a:r>
              <a:rPr lang="cs-CZ" sz="1200">
                <a:latin typeface="Cambria" pitchFamily="18" charset="0"/>
              </a:rPr>
              <a:t>v praxi rozhodují prezidenti zaibacu + vysocí byrokraté</a:t>
            </a:r>
          </a:p>
          <a:p>
            <a:pPr lvl="3">
              <a:buFont typeface="Wingdings" pitchFamily="2" charset="2"/>
              <a:buChar char="v"/>
            </a:pPr>
            <a:endParaRPr lang="cs-CZ" sz="1200">
              <a:latin typeface="Cambria" pitchFamily="18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cs-CZ" sz="1800">
                <a:latin typeface="Cambria" pitchFamily="18" charset="0"/>
              </a:rPr>
              <a:t>menší podniky: </a:t>
            </a:r>
          </a:p>
          <a:p>
            <a:pPr lvl="2">
              <a:buFont typeface="Wingdings" pitchFamily="2" charset="2"/>
              <a:buChar char="v"/>
            </a:pPr>
            <a:r>
              <a:rPr lang="cs-CZ" sz="1400">
                <a:latin typeface="Cambria" pitchFamily="18" charset="0"/>
              </a:rPr>
              <a:t>„Jednoty“, „Tovární rady“ apod.  &gt; &gt; totalitní kontrola</a:t>
            </a:r>
          </a:p>
          <a:p>
            <a:pPr lvl="1">
              <a:buFont typeface="Wingdings" pitchFamily="2" charset="2"/>
              <a:buChar char="v"/>
            </a:pPr>
            <a:endParaRPr lang="cs-CZ" sz="1800">
              <a:latin typeface="Cambria" pitchFamily="18" charset="0"/>
            </a:endParaRPr>
          </a:p>
          <a:p>
            <a:pPr>
              <a:buFont typeface="Wingdings" pitchFamily="2" charset="2"/>
              <a:buChar char="v"/>
            </a:pPr>
            <a:endParaRPr lang="cs-CZ" sz="180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88125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2647</TotalTime>
  <Words>1052</Words>
  <Application>Microsoft Office PowerPoint</Application>
  <PresentationFormat>Předvádění na obrazovce (4:3)</PresentationFormat>
  <Paragraphs>171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Cambria</vt:lpstr>
      <vt:lpstr>Wingdings</vt:lpstr>
      <vt:lpstr>Motiv systému Office</vt:lpstr>
      <vt:lpstr>Japonská válečná společnost 1937-45</vt:lpstr>
      <vt:lpstr>Prezentace aplikace PowerPoint</vt:lpstr>
      <vt:lpstr>Prezentace aplikace PowerPoint</vt:lpstr>
      <vt:lpstr>1. Premiér Konoe</vt:lpstr>
      <vt:lpstr>1. Premiér Konoe</vt:lpstr>
      <vt:lpstr>1. Premiér Konoe</vt:lpstr>
      <vt:lpstr>2. Hnutí za Nový pořádek</vt:lpstr>
      <vt:lpstr>2. Hnutí za Nový pořádek 新体制運動</vt:lpstr>
      <vt:lpstr>3. Válečná společnost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Japonsko během  války v Tichomoří</dc:title>
  <dc:creator>limex</dc:creator>
  <cp:lastModifiedBy>David Labus</cp:lastModifiedBy>
  <cp:revision>80</cp:revision>
  <dcterms:created xsi:type="dcterms:W3CDTF">2011-12-13T19:03:56Z</dcterms:created>
  <dcterms:modified xsi:type="dcterms:W3CDTF">2020-04-19T19:41:02Z</dcterms:modified>
</cp:coreProperties>
</file>