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64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C7F-AA7C-4F98-BA76-520826111386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0186-F356-40D6-8C53-DD42D8AA5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C7F-AA7C-4F98-BA76-520826111386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0186-F356-40D6-8C53-DD42D8AA5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45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C7F-AA7C-4F98-BA76-520826111386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0186-F356-40D6-8C53-DD42D8AA5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92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C7F-AA7C-4F98-BA76-520826111386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0186-F356-40D6-8C53-DD42D8AA5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92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C7F-AA7C-4F98-BA76-520826111386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0186-F356-40D6-8C53-DD42D8AA5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08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C7F-AA7C-4F98-BA76-520826111386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0186-F356-40D6-8C53-DD42D8AA5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4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C7F-AA7C-4F98-BA76-520826111386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0186-F356-40D6-8C53-DD42D8AA5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5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C7F-AA7C-4F98-BA76-520826111386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0186-F356-40D6-8C53-DD42D8AA5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79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C7F-AA7C-4F98-BA76-520826111386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0186-F356-40D6-8C53-DD42D8AA5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64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C7F-AA7C-4F98-BA76-520826111386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0186-F356-40D6-8C53-DD42D8AA5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65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4C7F-AA7C-4F98-BA76-520826111386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0186-F356-40D6-8C53-DD42D8AA5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53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04C7F-AA7C-4F98-BA76-520826111386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0186-F356-40D6-8C53-DD42D8AA5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48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Uhry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 dějinám správy</a:t>
            </a:r>
          </a:p>
        </p:txBody>
      </p:sp>
    </p:spTree>
    <p:extLst>
      <p:ext uri="{BB962C8B-B14F-4D97-AF65-F5344CB8AC3E}">
        <p14:creationId xmlns:p14="http://schemas.microsoft.com/office/powerpoint/2010/main" val="326230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89527" y="277090"/>
            <a:ext cx="9564285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Župa</a:t>
            </a:r>
            <a:r>
              <a:rPr lang="cs-CZ" sz="2800" dirty="0"/>
              <a:t> (stolice, komitát, </a:t>
            </a:r>
            <a:r>
              <a:rPr lang="cs-CZ" sz="2800" i="1" dirty="0" err="1"/>
              <a:t>megye</a:t>
            </a:r>
            <a:r>
              <a:rPr lang="cs-CZ" sz="2800" dirty="0"/>
              <a:t>), </a:t>
            </a:r>
            <a:r>
              <a:rPr lang="cs-CZ" dirty="0"/>
              <a:t>v r. n. 72, od r. 1876 63</a:t>
            </a:r>
          </a:p>
          <a:p>
            <a:r>
              <a:rPr lang="cs-CZ" dirty="0"/>
              <a:t>Komitáty rozděleny na </a:t>
            </a:r>
            <a:r>
              <a:rPr lang="cs-CZ" b="1" dirty="0"/>
              <a:t>okresy</a:t>
            </a:r>
            <a:r>
              <a:rPr lang="cs-CZ" dirty="0"/>
              <a:t> (</a:t>
            </a:r>
            <a:r>
              <a:rPr lang="cs-CZ" i="1" dirty="0" err="1"/>
              <a:t>járások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sz="2400" dirty="0"/>
              <a:t>Úloha komitátů: výběr daní, soudnictví (župní soud), údržba komunikací </a:t>
            </a:r>
          </a:p>
          <a:p>
            <a:endParaRPr lang="cs-CZ" sz="2400" dirty="0"/>
          </a:p>
          <a:p>
            <a:r>
              <a:rPr lang="cs-CZ" sz="2400" dirty="0"/>
              <a:t>V čele </a:t>
            </a:r>
            <a:r>
              <a:rPr lang="cs-CZ" sz="2400" b="1" dirty="0"/>
              <a:t>župan</a:t>
            </a:r>
            <a:r>
              <a:rPr lang="cs-CZ" sz="2400" dirty="0"/>
              <a:t> (</a:t>
            </a:r>
            <a:r>
              <a:rPr lang="cs-CZ" sz="2400" i="1" dirty="0" err="1"/>
              <a:t>főispán</a:t>
            </a:r>
            <a:r>
              <a:rPr lang="cs-CZ" sz="2400" i="1" dirty="0"/>
              <a:t>, </a:t>
            </a:r>
            <a:r>
              <a:rPr lang="cs-CZ" sz="2400" i="1" dirty="0" err="1"/>
              <a:t>comes</a:t>
            </a:r>
            <a:r>
              <a:rPr lang="cs-CZ" sz="2400" dirty="0"/>
              <a:t>)</a:t>
            </a:r>
          </a:p>
          <a:p>
            <a:r>
              <a:rPr lang="cs-CZ" sz="2400" dirty="0"/>
              <a:t>Zástupcem </a:t>
            </a:r>
            <a:r>
              <a:rPr lang="cs-CZ" sz="2400" b="1" dirty="0"/>
              <a:t>podžupan</a:t>
            </a:r>
            <a:r>
              <a:rPr lang="cs-CZ" sz="2400" dirty="0"/>
              <a:t> (</a:t>
            </a:r>
            <a:r>
              <a:rPr lang="cs-CZ" sz="2400" i="1" dirty="0" err="1"/>
              <a:t>comes</a:t>
            </a:r>
            <a:r>
              <a:rPr lang="cs-CZ" sz="2400" i="1" dirty="0"/>
              <a:t> </a:t>
            </a:r>
            <a:r>
              <a:rPr lang="cs-CZ" sz="2400" i="1" dirty="0" err="1"/>
              <a:t>curialis</a:t>
            </a:r>
            <a:r>
              <a:rPr lang="cs-CZ" sz="2400" i="1" dirty="0"/>
              <a:t>, </a:t>
            </a:r>
            <a:r>
              <a:rPr lang="cs-CZ" sz="2400" i="1" dirty="0" err="1"/>
              <a:t>vicecomes</a:t>
            </a:r>
            <a:r>
              <a:rPr lang="cs-CZ" sz="2400" i="1" dirty="0"/>
              <a:t>, </a:t>
            </a:r>
            <a:r>
              <a:rPr lang="cs-CZ" sz="2400" i="1" dirty="0" err="1"/>
              <a:t>alispán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b="1" dirty="0"/>
              <a:t>Komitátní shromáždění </a:t>
            </a:r>
            <a:r>
              <a:rPr lang="cs-CZ" sz="2400" dirty="0"/>
              <a:t>(</a:t>
            </a:r>
            <a:r>
              <a:rPr lang="cs-CZ" sz="2400" dirty="0" err="1"/>
              <a:t>congregationes</a:t>
            </a:r>
            <a:r>
              <a:rPr lang="cs-CZ" sz="2400" dirty="0"/>
              <a:t> </a:t>
            </a:r>
            <a:r>
              <a:rPr lang="cs-CZ" sz="2400" dirty="0" err="1"/>
              <a:t>generales</a:t>
            </a:r>
            <a:r>
              <a:rPr lang="cs-CZ" sz="2400" dirty="0"/>
              <a:t>), </a:t>
            </a:r>
          </a:p>
          <a:p>
            <a:r>
              <a:rPr lang="cs-CZ" sz="2400" dirty="0"/>
              <a:t>volí přísedící komitátních soudů: </a:t>
            </a:r>
            <a:r>
              <a:rPr lang="cs-CZ" sz="2400" b="1" dirty="0" err="1"/>
              <a:t>slúžní</a:t>
            </a:r>
            <a:r>
              <a:rPr lang="cs-CZ" sz="2400" dirty="0"/>
              <a:t> (</a:t>
            </a:r>
            <a:r>
              <a:rPr lang="cs-CZ" sz="2400" i="1" dirty="0" err="1"/>
              <a:t>judices</a:t>
            </a:r>
            <a:r>
              <a:rPr lang="cs-CZ" sz="2400" i="1" dirty="0"/>
              <a:t> </a:t>
            </a:r>
            <a:r>
              <a:rPr lang="cs-CZ" sz="2400" i="1" dirty="0" err="1"/>
              <a:t>nobilium</a:t>
            </a:r>
            <a:r>
              <a:rPr lang="cs-CZ" sz="2400" i="1" dirty="0"/>
              <a:t>, </a:t>
            </a:r>
            <a:r>
              <a:rPr lang="cs-CZ" sz="2400" i="1" dirty="0" err="1"/>
              <a:t>szolgabirók</a:t>
            </a:r>
            <a:r>
              <a:rPr lang="cs-CZ" sz="2400" dirty="0"/>
              <a:t>)</a:t>
            </a:r>
          </a:p>
          <a:p>
            <a:r>
              <a:rPr lang="cs-CZ" sz="2400" dirty="0"/>
              <a:t>Orgán šlechtické komitátní samosprávy (soudnictví, remonstrace),</a:t>
            </a:r>
          </a:p>
          <a:p>
            <a:r>
              <a:rPr lang="cs-CZ" sz="2400" dirty="0"/>
              <a:t>rozvrhování </a:t>
            </a:r>
            <a:r>
              <a:rPr lang="cs-CZ" sz="2400" dirty="0" err="1"/>
              <a:t>domestikální</a:t>
            </a:r>
            <a:r>
              <a:rPr lang="cs-CZ" sz="2400" dirty="0"/>
              <a:t> daně (na společné náklady)</a:t>
            </a:r>
          </a:p>
          <a:p>
            <a:r>
              <a:rPr lang="cs-CZ" sz="2400" dirty="0"/>
              <a:t>Snahy o zeměpanské ovládnutí; zakázány 1673 – 1687, pak 1786</a:t>
            </a:r>
          </a:p>
          <a:p>
            <a:r>
              <a:rPr lang="cs-CZ" sz="2400" dirty="0"/>
              <a:t>Za Františka I. a Ferdinanda V. baštou konstitučního života, konány 4x za rok</a:t>
            </a:r>
          </a:p>
          <a:p>
            <a:endParaRPr lang="cs-CZ" sz="2400" dirty="0"/>
          </a:p>
          <a:p>
            <a:r>
              <a:rPr lang="cs-CZ" sz="2000" dirty="0"/>
              <a:t>Zvlášť spravovány distrikty </a:t>
            </a:r>
            <a:r>
              <a:rPr lang="cs-CZ" sz="2000" dirty="0" err="1"/>
              <a:t>Jazygů</a:t>
            </a:r>
            <a:r>
              <a:rPr lang="cs-CZ" sz="2000" dirty="0"/>
              <a:t> a </a:t>
            </a:r>
            <a:r>
              <a:rPr lang="cs-CZ" sz="2000" dirty="0" err="1"/>
              <a:t>Kumánů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6437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92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091" y="822036"/>
            <a:ext cx="11123366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Politická správa</a:t>
            </a:r>
          </a:p>
          <a:p>
            <a:endParaRPr lang="cs-CZ" dirty="0"/>
          </a:p>
          <a:p>
            <a:r>
              <a:rPr lang="cs-CZ" sz="2400" b="1" dirty="0"/>
              <a:t>Palatin </a:t>
            </a:r>
            <a:r>
              <a:rPr lang="cs-CZ" sz="2400" dirty="0"/>
              <a:t>(</a:t>
            </a:r>
            <a:r>
              <a:rPr lang="cs-CZ" sz="2400" i="1" dirty="0" err="1"/>
              <a:t>prorex</a:t>
            </a:r>
            <a:r>
              <a:rPr lang="cs-CZ" sz="2400" i="1" dirty="0"/>
              <a:t>, </a:t>
            </a:r>
            <a:r>
              <a:rPr lang="cs-CZ" sz="2400" i="1" dirty="0" err="1"/>
              <a:t>locumtenens</a:t>
            </a:r>
            <a:r>
              <a:rPr lang="cs-CZ" sz="2400" i="1" dirty="0"/>
              <a:t> </a:t>
            </a:r>
            <a:r>
              <a:rPr lang="cs-CZ" sz="2400" i="1" dirty="0" err="1"/>
              <a:t>regius</a:t>
            </a:r>
            <a:r>
              <a:rPr lang="cs-CZ" sz="2400" i="1" dirty="0"/>
              <a:t>, nádor</a:t>
            </a:r>
            <a:r>
              <a:rPr lang="cs-CZ" sz="2400" dirty="0"/>
              <a:t>), původně </a:t>
            </a:r>
            <a:r>
              <a:rPr lang="cs-CZ" sz="2400" dirty="0" err="1"/>
              <a:t>comes</a:t>
            </a:r>
            <a:r>
              <a:rPr lang="cs-CZ" sz="2400" dirty="0"/>
              <a:t> </a:t>
            </a:r>
            <a:r>
              <a:rPr lang="cs-CZ" sz="2400" dirty="0" err="1"/>
              <a:t>palatinus</a:t>
            </a:r>
            <a:endParaRPr lang="cs-CZ" sz="2400" dirty="0"/>
          </a:p>
          <a:p>
            <a:r>
              <a:rPr lang="cs-CZ" sz="2400" dirty="0"/>
              <a:t>Nejvyšší zemský úředník</a:t>
            </a:r>
          </a:p>
          <a:p>
            <a:r>
              <a:rPr lang="cs-CZ" sz="2000" dirty="0"/>
              <a:t>Podle tzv. palatinských článků, nejvyšší zemský soudce, zástupce panovníka v zemi, </a:t>
            </a:r>
          </a:p>
          <a:p>
            <a:r>
              <a:rPr lang="cs-CZ" sz="2000" dirty="0"/>
              <a:t>nejvyšší velitel vojska, předsedá </a:t>
            </a:r>
            <a:r>
              <a:rPr lang="cs-CZ" sz="2000" b="1" dirty="0"/>
              <a:t>Královské radě</a:t>
            </a:r>
          </a:p>
          <a:p>
            <a:r>
              <a:rPr lang="cs-CZ" sz="2000" b="1" dirty="0"/>
              <a:t>Další zemští (původně královští) úředníci: </a:t>
            </a:r>
            <a:r>
              <a:rPr lang="cs-CZ" sz="2000" dirty="0"/>
              <a:t>dvorský sudí (</a:t>
            </a:r>
            <a:r>
              <a:rPr lang="cs-CZ" sz="2000" dirty="0" err="1"/>
              <a:t>iudex</a:t>
            </a:r>
            <a:r>
              <a:rPr lang="cs-CZ" sz="2000" dirty="0"/>
              <a:t> </a:t>
            </a:r>
            <a:r>
              <a:rPr lang="cs-CZ" sz="2000" dirty="0" err="1"/>
              <a:t>curiae</a:t>
            </a:r>
            <a:r>
              <a:rPr lang="cs-CZ" sz="2000" dirty="0"/>
              <a:t> </a:t>
            </a:r>
            <a:r>
              <a:rPr lang="cs-CZ" sz="2000" dirty="0" err="1"/>
              <a:t>regiae</a:t>
            </a:r>
            <a:r>
              <a:rPr lang="cs-CZ" sz="2000" dirty="0"/>
              <a:t>, </a:t>
            </a:r>
            <a:r>
              <a:rPr lang="cs-CZ" sz="2000" dirty="0" err="1"/>
              <a:t>országbiró</a:t>
            </a:r>
            <a:r>
              <a:rPr lang="cs-CZ" sz="2000" dirty="0"/>
              <a:t>), nejvyšší </a:t>
            </a:r>
            <a:r>
              <a:rPr lang="cs-CZ" sz="2000" dirty="0" err="1"/>
              <a:t>taverník</a:t>
            </a:r>
            <a:endParaRPr lang="cs-CZ" sz="2000" dirty="0"/>
          </a:p>
          <a:p>
            <a:r>
              <a:rPr lang="cs-CZ" sz="2000" dirty="0"/>
              <a:t>(magister </a:t>
            </a:r>
            <a:r>
              <a:rPr lang="cs-CZ" sz="2000" dirty="0" err="1"/>
              <a:t>tavernicorum</a:t>
            </a:r>
            <a:r>
              <a:rPr lang="cs-CZ" sz="2000" dirty="0"/>
              <a:t>, </a:t>
            </a:r>
            <a:r>
              <a:rPr lang="cs-CZ" sz="2000" dirty="0" err="1"/>
              <a:t>tárnokmester</a:t>
            </a:r>
            <a:r>
              <a:rPr lang="cs-CZ" sz="2000" dirty="0"/>
              <a:t>), nejvyšší kancléř (</a:t>
            </a:r>
            <a:r>
              <a:rPr lang="cs-CZ" sz="2000" dirty="0" err="1"/>
              <a:t>cancellarius</a:t>
            </a:r>
            <a:r>
              <a:rPr lang="cs-CZ" sz="2000" dirty="0"/>
              <a:t>); 1528 „vládní sbor“ pod </a:t>
            </a:r>
          </a:p>
          <a:p>
            <a:r>
              <a:rPr lang="cs-CZ" sz="2000" dirty="0"/>
              <a:t>předsednictvím </a:t>
            </a:r>
            <a:r>
              <a:rPr lang="cs-CZ" sz="2000" dirty="0" err="1"/>
              <a:t>palatina</a:t>
            </a:r>
            <a:endParaRPr lang="cs-CZ" sz="2000" dirty="0"/>
          </a:p>
          <a:p>
            <a:endParaRPr lang="cs-CZ" sz="2400" dirty="0"/>
          </a:p>
          <a:p>
            <a:r>
              <a:rPr lang="cs-CZ" sz="2400" dirty="0"/>
              <a:t>Královská kancelář, od roku 1536 nejvyšším kancléřem trvale arcibiskup ostřihomský;</a:t>
            </a:r>
          </a:p>
          <a:p>
            <a:r>
              <a:rPr lang="cs-CZ" sz="2400" b="1" dirty="0"/>
              <a:t>Uherská dvorská kancelář</a:t>
            </a:r>
            <a:r>
              <a:rPr lang="cs-CZ" sz="2400" dirty="0"/>
              <a:t>, </a:t>
            </a:r>
            <a:r>
              <a:rPr lang="cs-CZ" sz="2400" dirty="0" err="1"/>
              <a:t>reorg</a:t>
            </a:r>
            <a:r>
              <a:rPr lang="cs-CZ" sz="2400" dirty="0"/>
              <a:t>. 1637, instrukce 1690, v čele dvorský kancléř, </a:t>
            </a:r>
          </a:p>
          <a:p>
            <a:r>
              <a:rPr lang="cs-CZ" sz="2400" dirty="0"/>
              <a:t>vicekancléř, 12 radů čili referendářů (1723) – místodržitelská rada</a:t>
            </a:r>
          </a:p>
          <a:p>
            <a:endParaRPr lang="cs-CZ" sz="2400" dirty="0"/>
          </a:p>
          <a:p>
            <a:r>
              <a:rPr lang="cs-CZ" sz="2400" dirty="0"/>
              <a:t>1723 </a:t>
            </a:r>
            <a:r>
              <a:rPr lang="cs-CZ" sz="2400" b="1" dirty="0"/>
              <a:t>Uherská královská místodržitelská rada </a:t>
            </a:r>
            <a:r>
              <a:rPr lang="cs-CZ" sz="2400" dirty="0"/>
              <a:t>(</a:t>
            </a:r>
            <a:r>
              <a:rPr lang="cs-CZ" sz="2400" i="1" dirty="0" err="1"/>
              <a:t>consilium</a:t>
            </a:r>
            <a:r>
              <a:rPr lang="cs-CZ" sz="2400" i="1" dirty="0"/>
              <a:t> </a:t>
            </a:r>
            <a:r>
              <a:rPr lang="cs-CZ" sz="2400" i="1" dirty="0" err="1"/>
              <a:t>regium</a:t>
            </a:r>
            <a:r>
              <a:rPr lang="cs-CZ" sz="2400" i="1" dirty="0"/>
              <a:t> </a:t>
            </a:r>
            <a:r>
              <a:rPr lang="cs-CZ" sz="2400" i="1" dirty="0" err="1"/>
              <a:t>locumtenentiale</a:t>
            </a:r>
            <a:r>
              <a:rPr lang="cs-CZ" sz="2400" i="1" dirty="0"/>
              <a:t>, </a:t>
            </a:r>
          </a:p>
          <a:p>
            <a:r>
              <a:rPr lang="cs-CZ" sz="2400" i="1" dirty="0" err="1"/>
              <a:t>magyar</a:t>
            </a:r>
            <a:r>
              <a:rPr lang="cs-CZ" sz="2400" i="1" dirty="0"/>
              <a:t> </a:t>
            </a:r>
            <a:r>
              <a:rPr lang="cs-CZ" sz="2400" i="1" dirty="0" err="1"/>
              <a:t>királyi</a:t>
            </a:r>
            <a:r>
              <a:rPr lang="cs-CZ" sz="2400" i="1" dirty="0"/>
              <a:t> </a:t>
            </a:r>
            <a:r>
              <a:rPr lang="cs-CZ" sz="2400" i="1" dirty="0" err="1"/>
              <a:t>helytartó</a:t>
            </a:r>
            <a:r>
              <a:rPr lang="cs-CZ" sz="2400" i="1" dirty="0"/>
              <a:t> </a:t>
            </a:r>
            <a:r>
              <a:rPr lang="cs-CZ" sz="2400" i="1" dirty="0" err="1"/>
              <a:t>tanács</a:t>
            </a:r>
            <a:r>
              <a:rPr lang="cs-CZ" sz="2400" dirty="0"/>
              <a:t>)</a:t>
            </a:r>
          </a:p>
          <a:p>
            <a:r>
              <a:rPr lang="cs-CZ" sz="2400" dirty="0"/>
              <a:t>Podřízena UDK, do 1783 v </a:t>
            </a:r>
            <a:r>
              <a:rPr lang="cs-CZ" sz="2400" dirty="0" err="1"/>
              <a:t>Prešpurku</a:t>
            </a:r>
            <a:r>
              <a:rPr lang="cs-CZ" sz="2400" dirty="0"/>
              <a:t> (Bratislavě), pak do Budína</a:t>
            </a:r>
          </a:p>
        </p:txBody>
      </p:sp>
    </p:spTree>
    <p:extLst>
      <p:ext uri="{BB962C8B-B14F-4D97-AF65-F5344CB8AC3E}">
        <p14:creationId xmlns:p14="http://schemas.microsoft.com/office/powerpoint/2010/main" val="74386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05164" y="868218"/>
            <a:ext cx="8819979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Postup centralizace</a:t>
            </a:r>
          </a:p>
          <a:p>
            <a:endParaRPr lang="cs-CZ" dirty="0"/>
          </a:p>
          <a:p>
            <a:r>
              <a:rPr lang="cs-CZ" sz="2400" i="1" dirty="0"/>
              <a:t>1664 – 1670 </a:t>
            </a:r>
            <a:r>
              <a:rPr lang="cs-CZ" sz="2400" i="1" dirty="0" err="1"/>
              <a:t>Wesselényiho</a:t>
            </a:r>
            <a:r>
              <a:rPr lang="cs-CZ" sz="2400" i="1" dirty="0"/>
              <a:t> spiknutí</a:t>
            </a:r>
          </a:p>
          <a:p>
            <a:r>
              <a:rPr lang="cs-CZ" sz="2400" dirty="0"/>
              <a:t>1671 ztráta svobodné volby krále</a:t>
            </a:r>
          </a:p>
          <a:p>
            <a:r>
              <a:rPr lang="cs-CZ" sz="2400" dirty="0"/>
              <a:t>1683 obsazení Uher císařským vojskem (obdoba roku 1620 v Čechách)</a:t>
            </a:r>
          </a:p>
          <a:p>
            <a:r>
              <a:rPr lang="cs-CZ" sz="2400" dirty="0"/>
              <a:t>1687 uherský sněm rezignuje na </a:t>
            </a:r>
            <a:r>
              <a:rPr lang="cs-CZ" sz="2400" i="1" dirty="0"/>
              <a:t>ius </a:t>
            </a:r>
            <a:r>
              <a:rPr lang="cs-CZ" sz="2400" i="1" dirty="0" err="1"/>
              <a:t>resistendi</a:t>
            </a:r>
            <a:endParaRPr lang="cs-CZ" sz="2400" i="1" dirty="0"/>
          </a:p>
          <a:p>
            <a:r>
              <a:rPr lang="cs-CZ" sz="2400" i="1" dirty="0"/>
              <a:t>1703 – 1711 povstání Ference II. </a:t>
            </a:r>
            <a:r>
              <a:rPr lang="cs-CZ" sz="2400" i="1" dirty="0" err="1"/>
              <a:t>Rákóczyho</a:t>
            </a:r>
            <a:endParaRPr lang="cs-CZ" sz="2400" i="1" dirty="0"/>
          </a:p>
          <a:p>
            <a:r>
              <a:rPr lang="cs-CZ" sz="2400" i="1" dirty="0"/>
              <a:t>1707 sněm sesazuje habsburskou dynastii</a:t>
            </a:r>
          </a:p>
          <a:p>
            <a:r>
              <a:rPr lang="cs-CZ" sz="2400" dirty="0"/>
              <a:t>1711 </a:t>
            </a:r>
            <a:r>
              <a:rPr lang="cs-CZ" sz="2400" dirty="0" err="1"/>
              <a:t>Szátmárský</a:t>
            </a:r>
            <a:r>
              <a:rPr lang="cs-CZ" sz="2400" dirty="0"/>
              <a:t> mír</a:t>
            </a:r>
          </a:p>
          <a:p>
            <a:r>
              <a:rPr lang="cs-CZ" sz="2400" dirty="0"/>
              <a:t>1711 omezení sněmů, začátek rekatolizace</a:t>
            </a:r>
          </a:p>
          <a:p>
            <a:r>
              <a:rPr lang="cs-CZ" sz="2400" dirty="0"/>
              <a:t>1723 přijetí pragmatické sankce</a:t>
            </a:r>
          </a:p>
          <a:p>
            <a:endParaRPr lang="cs-CZ" dirty="0"/>
          </a:p>
          <a:p>
            <a:r>
              <a:rPr lang="cs-CZ" dirty="0"/>
              <a:t>Uherská specifika:</a:t>
            </a:r>
          </a:p>
          <a:p>
            <a:r>
              <a:rPr lang="cs-CZ" dirty="0"/>
              <a:t>Konfesijní situace</a:t>
            </a:r>
          </a:p>
          <a:p>
            <a:r>
              <a:rPr lang="cs-CZ" dirty="0"/>
              <a:t>„Rychlé“ korunovace</a:t>
            </a:r>
          </a:p>
          <a:p>
            <a:r>
              <a:rPr lang="cs-CZ" dirty="0"/>
              <a:t>V 18. století odlišný postup při vymáhání daní (uherská rezistence)</a:t>
            </a:r>
          </a:p>
          <a:p>
            <a:r>
              <a:rPr lang="cs-CZ" dirty="0"/>
              <a:t>Kurucové a </a:t>
            </a:r>
            <a:r>
              <a:rPr lang="cs-CZ" dirty="0" err="1"/>
              <a:t>labanti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57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1" y="-102317"/>
            <a:ext cx="10390909" cy="71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9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95005"/>
            <a:ext cx="9384145" cy="66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6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3" y="0"/>
            <a:ext cx="11359981" cy="661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27" y="-455202"/>
            <a:ext cx="7656946" cy="72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32" y="323273"/>
            <a:ext cx="9258232" cy="64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31157"/>
            <a:ext cx="5442527" cy="36464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73356"/>
            <a:ext cx="7334250" cy="26765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23" y="131156"/>
            <a:ext cx="5946270" cy="36464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72490" y="3873356"/>
            <a:ext cx="43163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Pod správu obnovených Uher se vrací:</a:t>
            </a:r>
          </a:p>
          <a:p>
            <a:r>
              <a:rPr lang="cs-CZ" dirty="0"/>
              <a:t>jen </a:t>
            </a:r>
            <a:r>
              <a:rPr lang="cs-CZ" b="1" dirty="0"/>
              <a:t>Chorvatsko a Slavonie</a:t>
            </a:r>
          </a:p>
          <a:p>
            <a:r>
              <a:rPr lang="cs-CZ" dirty="0"/>
              <a:t>Zprvu </a:t>
            </a:r>
            <a:r>
              <a:rPr lang="cs-CZ" dirty="0" err="1"/>
              <a:t>Comissio</a:t>
            </a:r>
            <a:r>
              <a:rPr lang="cs-CZ" dirty="0"/>
              <a:t> </a:t>
            </a:r>
            <a:r>
              <a:rPr lang="cs-CZ" dirty="0" err="1"/>
              <a:t>Neo-Acquisitia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Vojenská hranice </a:t>
            </a:r>
            <a:r>
              <a:rPr lang="cs-CZ" dirty="0"/>
              <a:t>sprav. Dvorskou vojenskou</a:t>
            </a:r>
          </a:p>
          <a:p>
            <a:r>
              <a:rPr lang="cs-CZ" dirty="0"/>
              <a:t>radou</a:t>
            </a:r>
          </a:p>
          <a:p>
            <a:endParaRPr lang="cs-CZ" b="1" dirty="0"/>
          </a:p>
          <a:p>
            <a:r>
              <a:rPr lang="cs-CZ" b="1" dirty="0"/>
              <a:t>Sedmihradsko</a:t>
            </a:r>
            <a:r>
              <a:rPr lang="cs-CZ" dirty="0"/>
              <a:t> a </a:t>
            </a:r>
            <a:r>
              <a:rPr lang="cs-CZ" b="1" dirty="0" err="1"/>
              <a:t>Partium</a:t>
            </a:r>
            <a:r>
              <a:rPr lang="cs-CZ" dirty="0"/>
              <a:t> zvláštní správa</a:t>
            </a:r>
          </a:p>
          <a:p>
            <a:r>
              <a:rPr lang="cs-CZ" dirty="0"/>
              <a:t>(zemská vláda)</a:t>
            </a:r>
          </a:p>
          <a:p>
            <a:r>
              <a:rPr lang="cs-CZ" b="1" dirty="0" err="1"/>
              <a:t>Banát</a:t>
            </a:r>
            <a:r>
              <a:rPr lang="cs-CZ" dirty="0"/>
              <a:t> podléhá Dvorské komoře</a:t>
            </a:r>
          </a:p>
        </p:txBody>
      </p:sp>
    </p:spTree>
    <p:extLst>
      <p:ext uri="{BB962C8B-B14F-4D97-AF65-F5344CB8AC3E}">
        <p14:creationId xmlns:p14="http://schemas.microsoft.com/office/powerpoint/2010/main" val="21441107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392</Words>
  <Application>Microsoft Office PowerPoint</Application>
  <PresentationFormat>Širokoúhlá obrazovka</PresentationFormat>
  <Paragraphs>62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Uhry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Uhry</dc:title>
  <dc:creator>FF UK</dc:creator>
  <cp:lastModifiedBy>Hojda, Zdenek</cp:lastModifiedBy>
  <cp:revision>11</cp:revision>
  <dcterms:created xsi:type="dcterms:W3CDTF">2021-05-05T14:39:31Z</dcterms:created>
  <dcterms:modified xsi:type="dcterms:W3CDTF">2022-05-04T12:17:10Z</dcterms:modified>
</cp:coreProperties>
</file>