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6"/>
  </p:notesMasterIdLst>
  <p:sldIdLst>
    <p:sldId id="297" r:id="rId2"/>
    <p:sldId id="308" r:id="rId3"/>
    <p:sldId id="298" r:id="rId4"/>
    <p:sldId id="259" r:id="rId5"/>
    <p:sldId id="262" r:id="rId6"/>
    <p:sldId id="296" r:id="rId7"/>
    <p:sldId id="271" r:id="rId8"/>
    <p:sldId id="294" r:id="rId9"/>
    <p:sldId id="295" r:id="rId10"/>
    <p:sldId id="293" r:id="rId11"/>
    <p:sldId id="278" r:id="rId12"/>
    <p:sldId id="279" r:id="rId13"/>
    <p:sldId id="274" r:id="rId14"/>
    <p:sldId id="280" r:id="rId15"/>
    <p:sldId id="270" r:id="rId16"/>
    <p:sldId id="306" r:id="rId17"/>
    <p:sldId id="307" r:id="rId18"/>
    <p:sldId id="304" r:id="rId19"/>
    <p:sldId id="300" r:id="rId20"/>
    <p:sldId id="301" r:id="rId21"/>
    <p:sldId id="303" r:id="rId22"/>
    <p:sldId id="299" r:id="rId23"/>
    <p:sldId id="309" r:id="rId24"/>
    <p:sldId id="310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a Stará" userId="b0f2c43e-1a42-4232-befe-27ebd862b40a" providerId="ADAL" clId="{F852DB7C-0434-4431-BAFC-EA592E4713DC}"/>
    <pc:docChg chg="custSel addSld modSld">
      <pc:chgData name="Jana Stará" userId="b0f2c43e-1a42-4232-befe-27ebd862b40a" providerId="ADAL" clId="{F852DB7C-0434-4431-BAFC-EA592E4713DC}" dt="2024-02-26T17:01:10.378" v="1219" actId="20577"/>
      <pc:docMkLst>
        <pc:docMk/>
      </pc:docMkLst>
      <pc:sldChg chg="modSp mod">
        <pc:chgData name="Jana Stará" userId="b0f2c43e-1a42-4232-befe-27ebd862b40a" providerId="ADAL" clId="{F852DB7C-0434-4431-BAFC-EA592E4713DC}" dt="2024-02-26T16:45:52.742" v="254" actId="113"/>
        <pc:sldMkLst>
          <pc:docMk/>
          <pc:sldMk cId="3128004418" sldId="262"/>
        </pc:sldMkLst>
        <pc:spChg chg="mod">
          <ac:chgData name="Jana Stará" userId="b0f2c43e-1a42-4232-befe-27ebd862b40a" providerId="ADAL" clId="{F852DB7C-0434-4431-BAFC-EA592E4713DC}" dt="2024-02-26T16:45:52.742" v="254" actId="113"/>
          <ac:spMkLst>
            <pc:docMk/>
            <pc:sldMk cId="3128004418" sldId="262"/>
            <ac:spMk id="2" creationId="{96AF396F-AE88-48FB-06C8-7F17A3E37567}"/>
          </ac:spMkLst>
        </pc:spChg>
      </pc:sldChg>
      <pc:sldChg chg="modSp mod">
        <pc:chgData name="Jana Stará" userId="b0f2c43e-1a42-4232-befe-27ebd862b40a" providerId="ADAL" clId="{F852DB7C-0434-4431-BAFC-EA592E4713DC}" dt="2024-02-26T16:43:35.733" v="107" actId="27636"/>
        <pc:sldMkLst>
          <pc:docMk/>
          <pc:sldMk cId="2803439674" sldId="297"/>
        </pc:sldMkLst>
        <pc:spChg chg="mod">
          <ac:chgData name="Jana Stará" userId="b0f2c43e-1a42-4232-befe-27ebd862b40a" providerId="ADAL" clId="{F852DB7C-0434-4431-BAFC-EA592E4713DC}" dt="2024-02-26T16:43:35.733" v="107" actId="27636"/>
          <ac:spMkLst>
            <pc:docMk/>
            <pc:sldMk cId="2803439674" sldId="297"/>
            <ac:spMk id="3" creationId="{00000000-0000-0000-0000-000000000000}"/>
          </ac:spMkLst>
        </pc:spChg>
      </pc:sldChg>
      <pc:sldChg chg="modSp mod">
        <pc:chgData name="Jana Stará" userId="b0f2c43e-1a42-4232-befe-27ebd862b40a" providerId="ADAL" clId="{F852DB7C-0434-4431-BAFC-EA592E4713DC}" dt="2024-02-26T16:48:05.424" v="290" actId="20577"/>
        <pc:sldMkLst>
          <pc:docMk/>
          <pc:sldMk cId="4174535767" sldId="301"/>
        </pc:sldMkLst>
        <pc:spChg chg="mod">
          <ac:chgData name="Jana Stará" userId="b0f2c43e-1a42-4232-befe-27ebd862b40a" providerId="ADAL" clId="{F852DB7C-0434-4431-BAFC-EA592E4713DC}" dt="2024-02-26T16:48:05.424" v="290" actId="20577"/>
          <ac:spMkLst>
            <pc:docMk/>
            <pc:sldMk cId="4174535767" sldId="301"/>
            <ac:spMk id="2" creationId="{00000000-0000-0000-0000-000000000000}"/>
          </ac:spMkLst>
        </pc:spChg>
      </pc:sldChg>
      <pc:sldChg chg="modSp mod">
        <pc:chgData name="Jana Stará" userId="b0f2c43e-1a42-4232-befe-27ebd862b40a" providerId="ADAL" clId="{F852DB7C-0434-4431-BAFC-EA592E4713DC}" dt="2024-02-26T16:46:46.996" v="278" actId="20577"/>
        <pc:sldMkLst>
          <pc:docMk/>
          <pc:sldMk cId="2054611841" sldId="308"/>
        </pc:sldMkLst>
        <pc:spChg chg="mod">
          <ac:chgData name="Jana Stará" userId="b0f2c43e-1a42-4232-befe-27ebd862b40a" providerId="ADAL" clId="{F852DB7C-0434-4431-BAFC-EA592E4713DC}" dt="2024-02-26T16:46:46.996" v="278" actId="20577"/>
          <ac:spMkLst>
            <pc:docMk/>
            <pc:sldMk cId="2054611841" sldId="308"/>
            <ac:spMk id="3" creationId="{00000000-0000-0000-0000-000000000000}"/>
          </ac:spMkLst>
        </pc:spChg>
      </pc:sldChg>
      <pc:sldChg chg="modSp new mod">
        <pc:chgData name="Jana Stará" userId="b0f2c43e-1a42-4232-befe-27ebd862b40a" providerId="ADAL" clId="{F852DB7C-0434-4431-BAFC-EA592E4713DC}" dt="2024-02-26T16:55:34.254" v="788" actId="20577"/>
        <pc:sldMkLst>
          <pc:docMk/>
          <pc:sldMk cId="728985256" sldId="309"/>
        </pc:sldMkLst>
        <pc:spChg chg="mod">
          <ac:chgData name="Jana Stará" userId="b0f2c43e-1a42-4232-befe-27ebd862b40a" providerId="ADAL" clId="{F852DB7C-0434-4431-BAFC-EA592E4713DC}" dt="2024-02-26T16:51:56.607" v="317" actId="20577"/>
          <ac:spMkLst>
            <pc:docMk/>
            <pc:sldMk cId="728985256" sldId="309"/>
            <ac:spMk id="2" creationId="{ED29396E-BBAF-C7A8-017B-1F7BE0A051A2}"/>
          </ac:spMkLst>
        </pc:spChg>
        <pc:spChg chg="mod">
          <ac:chgData name="Jana Stará" userId="b0f2c43e-1a42-4232-befe-27ebd862b40a" providerId="ADAL" clId="{F852DB7C-0434-4431-BAFC-EA592E4713DC}" dt="2024-02-26T16:55:34.254" v="788" actId="20577"/>
          <ac:spMkLst>
            <pc:docMk/>
            <pc:sldMk cId="728985256" sldId="309"/>
            <ac:spMk id="3" creationId="{777A4AD9-154B-0A36-6A60-27445BF06BBB}"/>
          </ac:spMkLst>
        </pc:spChg>
      </pc:sldChg>
      <pc:sldChg chg="modSp new mod">
        <pc:chgData name="Jana Stará" userId="b0f2c43e-1a42-4232-befe-27ebd862b40a" providerId="ADAL" clId="{F852DB7C-0434-4431-BAFC-EA592E4713DC}" dt="2024-02-26T17:01:10.378" v="1219" actId="20577"/>
        <pc:sldMkLst>
          <pc:docMk/>
          <pc:sldMk cId="1549706809" sldId="310"/>
        </pc:sldMkLst>
        <pc:spChg chg="mod">
          <ac:chgData name="Jana Stará" userId="b0f2c43e-1a42-4232-befe-27ebd862b40a" providerId="ADAL" clId="{F852DB7C-0434-4431-BAFC-EA592E4713DC}" dt="2024-02-26T17:00:45.932" v="1174" actId="20577"/>
          <ac:spMkLst>
            <pc:docMk/>
            <pc:sldMk cId="1549706809" sldId="310"/>
            <ac:spMk id="2" creationId="{C4808CAE-8F3D-E107-64EF-68E76D13718A}"/>
          </ac:spMkLst>
        </pc:spChg>
        <pc:spChg chg="mod">
          <ac:chgData name="Jana Stará" userId="b0f2c43e-1a42-4232-befe-27ebd862b40a" providerId="ADAL" clId="{F852DB7C-0434-4431-BAFC-EA592E4713DC}" dt="2024-02-26T17:01:10.378" v="1219" actId="20577"/>
          <ac:spMkLst>
            <pc:docMk/>
            <pc:sldMk cId="1549706809" sldId="310"/>
            <ac:spMk id="3" creationId="{43696D40-82CA-4D56-6AB0-F96192E8A27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26B6B4-C8D3-4797-9AB4-503391FB2C8F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F6BE5-6C2B-46C6-97AB-B49B48DF1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535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Pedagog a</a:t>
            </a:r>
            <a:r>
              <a:rPr lang="cs-CZ" baseline="0" dirty="0"/>
              <a:t> pedagog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F6BE5-6C2B-46C6-97AB-B49B48DF1036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198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6C7EC-B51C-4408-BA9A-731EBD151388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826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9551-BB6D-4B18-87EE-787E1F4B8BFA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AA78-C216-496B-BC54-576F6E64C9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77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9551-BB6D-4B18-87EE-787E1F4B8BFA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AA78-C216-496B-BC54-576F6E64C9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375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9551-BB6D-4B18-87EE-787E1F4B8BFA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AA78-C216-496B-BC54-576F6E64C9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7410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9551-BB6D-4B18-87EE-787E1F4B8BFA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AA78-C216-496B-BC54-576F6E64C9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878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9551-BB6D-4B18-87EE-787E1F4B8BFA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AA78-C216-496B-BC54-576F6E64C9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789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9551-BB6D-4B18-87EE-787E1F4B8BFA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AA78-C216-496B-BC54-576F6E64C9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525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9551-BB6D-4B18-87EE-787E1F4B8BFA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AA78-C216-496B-BC54-576F6E64C9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674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9551-BB6D-4B18-87EE-787E1F4B8BFA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AA78-C216-496B-BC54-576F6E64C9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19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9551-BB6D-4B18-87EE-787E1F4B8BFA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AA78-C216-496B-BC54-576F6E64C9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869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9551-BB6D-4B18-87EE-787E1F4B8BFA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AA78-C216-496B-BC54-576F6E64C9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753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9551-BB6D-4B18-87EE-787E1F4B8BFA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AA78-C216-496B-BC54-576F6E64C9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792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C9551-BB6D-4B18-87EE-787E1F4B8BFA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2AA78-C216-496B-BC54-576F6E64C9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093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pages.pedf.cuni.cz/uvrv/publikace/akcni-vyzkum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ages.pedf.cuni.cz/pedagogika/" TargetMode="External"/><Relationship Id="rId2" Type="http://schemas.openxmlformats.org/officeDocument/2006/relationships/hyperlink" Target="https://karolinum.cz/casopis/orbis-schola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ifelonglearning.mendelu.cz/" TargetMode="External"/><Relationship Id="rId5" Type="http://schemas.openxmlformats.org/officeDocument/2006/relationships/hyperlink" Target="https://journals.phil.muni.cz/studia-paedagogica" TargetMode="External"/><Relationship Id="rId4" Type="http://schemas.openxmlformats.org/officeDocument/2006/relationships/hyperlink" Target="https://journals.muni.cz/pedor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Úvod do pedagogického  výzkumu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21.2.2024</a:t>
            </a:r>
          </a:p>
          <a:p>
            <a:r>
              <a:rPr lang="cs-CZ" dirty="0"/>
              <a:t>Karel Starý </a:t>
            </a:r>
          </a:p>
          <a:p>
            <a:r>
              <a:rPr lang="cs-CZ" sz="2000" dirty="0"/>
              <a:t>s použitím podkladů od Barbory </a:t>
            </a:r>
            <a:r>
              <a:rPr lang="cs-CZ" sz="2000" dirty="0" err="1"/>
              <a:t>Nekardové</a:t>
            </a:r>
            <a:r>
              <a:rPr lang="cs-CZ" sz="2000" dirty="0"/>
              <a:t>, Jany Staré a Kristýny Šejnohové</a:t>
            </a:r>
          </a:p>
        </p:txBody>
      </p:sp>
    </p:spTree>
    <p:extLst>
      <p:ext uri="{BB962C8B-B14F-4D97-AF65-F5344CB8AC3E}">
        <p14:creationId xmlns:p14="http://schemas.microsoft.com/office/powerpoint/2010/main" val="2803439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019CF2-7EA9-95BE-DDE1-5E2C18AB2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Pedagogika jako věda: kvalitní text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2DD50D-74EB-A014-AD70-98626C53F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Je předložen v logické, čtenáři srozumitelné struktuře;</a:t>
            </a:r>
            <a:endParaRPr lang="cs-CZ" sz="32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Pracuje pojmenovatelnou/pojmenovanou metodou;</a:t>
            </a:r>
            <a:endParaRPr lang="cs-CZ" sz="32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Využívá dosavadního poznání (zpravidla prostřednictvím citací či parafrází pramenů);</a:t>
            </a:r>
            <a:endParaRPr lang="cs-CZ" sz="32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Citlivě a na vhodných místech předkládá názory autora;</a:t>
            </a:r>
            <a:endParaRPr lang="cs-CZ" sz="32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Pracuje s vědeckým citačním a poznámkovým aparátem</a:t>
            </a:r>
            <a:endParaRPr lang="cs-CZ" sz="32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758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0E6036-7260-E3CC-9377-840423884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Pedagogika jako věda: struktura vědeckého článku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4E466A-6CAC-CC35-ADEC-D8B07C20B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600" b="0" i="0" u="none" strike="noStrike" dirty="0">
                <a:solidFill>
                  <a:srgbClr val="000000"/>
                </a:solidFill>
                <a:effectLst/>
              </a:rPr>
              <a:t>Úvod;</a:t>
            </a:r>
          </a:p>
          <a:p>
            <a:pPr marL="0" indent="0" rtl="0" fontAlgn="base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3600" b="0" i="0" u="none" strike="noStrike" dirty="0">
                <a:solidFill>
                  <a:srgbClr val="000000"/>
                </a:solidFill>
                <a:effectLst/>
              </a:rPr>
              <a:t>Teoretický výklad;</a:t>
            </a:r>
          </a:p>
          <a:p>
            <a:pPr marL="0" indent="0" rtl="0" fontAlgn="base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3600" b="0" i="0" u="none" strike="noStrike" dirty="0">
                <a:solidFill>
                  <a:srgbClr val="000000"/>
                </a:solidFill>
                <a:effectLst/>
              </a:rPr>
              <a:t>Výklad metodologie;</a:t>
            </a:r>
          </a:p>
          <a:p>
            <a:pPr marL="0" indent="0" rtl="0" fontAlgn="base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3600" b="0" i="0" u="none" strike="noStrike" dirty="0">
                <a:solidFill>
                  <a:srgbClr val="000000"/>
                </a:solidFill>
                <a:effectLst/>
              </a:rPr>
              <a:t>Výklad závěrů bádání;</a:t>
            </a:r>
          </a:p>
          <a:p>
            <a:pPr marL="0" indent="0" rtl="0" fontAlgn="base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3600" b="0" i="0" u="none" strike="noStrike" dirty="0">
                <a:solidFill>
                  <a:srgbClr val="000000"/>
                </a:solidFill>
                <a:effectLst/>
              </a:rPr>
              <a:t>Diskuze;</a:t>
            </a:r>
          </a:p>
          <a:p>
            <a:pPr marL="0" indent="0" rtl="0" fontAlgn="base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3600" b="0" i="0" u="none" strike="noStrike" dirty="0">
                <a:solidFill>
                  <a:srgbClr val="000000"/>
                </a:solidFill>
                <a:effectLst/>
              </a:rPr>
              <a:t>Závěr;</a:t>
            </a:r>
          </a:p>
          <a:p>
            <a:pPr marL="0" indent="0" rtl="0" fontAlgn="base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3600" b="0" i="0" u="none" strike="noStrike" dirty="0">
                <a:solidFill>
                  <a:srgbClr val="000000"/>
                </a:solidFill>
                <a:effectLst/>
              </a:rPr>
              <a:t>Zdroje.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7821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3EF914-C706-3969-A91E-57D1B443E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Pedagogika jako věda: struktura vědeckého článku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DEE78A-37E9-03DE-6E50-A689DB74C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0" i="0" u="none" strike="noStrike" dirty="0">
                <a:solidFill>
                  <a:srgbClr val="000000"/>
                </a:solidFill>
                <a:effectLst/>
              </a:rPr>
              <a:t>Jaká </a:t>
            </a:r>
            <a:r>
              <a:rPr lang="cs-CZ" sz="3600" b="1" i="0" u="none" strike="noStrike" dirty="0">
                <a:solidFill>
                  <a:srgbClr val="000000"/>
                </a:solidFill>
                <a:effectLst/>
              </a:rPr>
              <a:t>je </a:t>
            </a:r>
            <a:r>
              <a:rPr lang="cs-CZ" sz="3600" b="0" i="0" u="none" strike="noStrike" dirty="0">
                <a:solidFill>
                  <a:srgbClr val="000000"/>
                </a:solidFill>
                <a:effectLst/>
              </a:rPr>
              <a:t>výzkumná otázka? Jaký </a:t>
            </a:r>
            <a:r>
              <a:rPr lang="cs-CZ" sz="3600" b="1" i="0" u="none" strike="noStrike" dirty="0">
                <a:solidFill>
                  <a:srgbClr val="000000"/>
                </a:solidFill>
                <a:effectLst/>
              </a:rPr>
              <a:t>byl</a:t>
            </a:r>
            <a:r>
              <a:rPr lang="cs-CZ" sz="3600" b="0" i="0" u="none" strike="noStrike" dirty="0">
                <a:solidFill>
                  <a:srgbClr val="000000"/>
                </a:solidFill>
                <a:effectLst/>
              </a:rPr>
              <a:t> cíl výzkumu?</a:t>
            </a:r>
          </a:p>
          <a:p>
            <a:pPr marL="0" indent="0">
              <a:buNone/>
            </a:pPr>
            <a:br>
              <a:rPr lang="cs-CZ" sz="3600" b="0" i="0" u="none" strike="noStrike" dirty="0">
                <a:solidFill>
                  <a:srgbClr val="000000"/>
                </a:solidFill>
                <a:effectLst/>
              </a:rPr>
            </a:br>
            <a:r>
              <a:rPr lang="cs-CZ" sz="3600" b="0" i="0" u="none" strike="noStrike" dirty="0">
                <a:solidFill>
                  <a:srgbClr val="000000"/>
                </a:solidFill>
                <a:effectLst/>
              </a:rPr>
              <a:t>Jaké byly metody sběru dat? Kdo byli účastníci výzkumu?</a:t>
            </a:r>
          </a:p>
          <a:p>
            <a:pPr marL="0" indent="0">
              <a:buNone/>
            </a:pPr>
            <a:br>
              <a:rPr lang="cs-CZ" sz="3600" b="0" i="0" u="none" strike="noStrike" dirty="0">
                <a:solidFill>
                  <a:srgbClr val="000000"/>
                </a:solidFill>
                <a:effectLst/>
              </a:rPr>
            </a:br>
            <a:r>
              <a:rPr lang="cs-CZ" sz="3600" b="0" i="0" u="none" strike="noStrike" dirty="0">
                <a:solidFill>
                  <a:srgbClr val="000000"/>
                </a:solidFill>
                <a:effectLst/>
              </a:rPr>
              <a:t>Jaké jsou hlavní nálezy?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837952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ED2F3A-CA16-9249-53B3-569223F8F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Přístupy k objevování pedagogické reality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26B94A-1AA8-1712-ECC2-504DD207A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000000"/>
                </a:solidFill>
                <a:effectLst/>
              </a:rPr>
              <a:t>Kvalitativní výzkum X kvantitativní výzkum </a:t>
            </a:r>
          </a:p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000000"/>
                </a:solidFill>
                <a:effectLst/>
              </a:rPr>
              <a:t>Kvalitativní výzkum vychází z 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</a:rPr>
              <a:t>interpretativismu</a:t>
            </a:r>
            <a:r>
              <a:rPr lang="cs-CZ" b="0" i="0" u="none" strike="noStrike" dirty="0">
                <a:solidFill>
                  <a:srgbClr val="000000"/>
                </a:solidFill>
                <a:effectLst/>
              </a:rPr>
              <a:t>.</a:t>
            </a:r>
            <a:r>
              <a:rPr lang="cs-CZ" dirty="0">
                <a:solidFill>
                  <a:srgbClr val="000000"/>
                </a:solidFill>
              </a:rPr>
              <a:t> </a:t>
            </a:r>
            <a:r>
              <a:rPr lang="cs-CZ" b="0" i="0" u="none" strike="noStrike" dirty="0">
                <a:solidFill>
                  <a:srgbClr val="000000"/>
                </a:solidFill>
                <a:effectLst/>
              </a:rPr>
              <a:t>Oproti tomu kvantitativní výzkum vychází z pozitivismu.</a:t>
            </a:r>
          </a:p>
          <a:p>
            <a:pPr marL="0" indent="0" algn="just" fontAlgn="base">
              <a:buNone/>
            </a:pPr>
            <a:endParaRPr lang="cs-CZ" i="0" u="none" strike="noStrike" dirty="0">
              <a:solidFill>
                <a:srgbClr val="000000"/>
              </a:solidFill>
            </a:endParaRPr>
          </a:p>
          <a:p>
            <a:pPr marL="0" indent="0" algn="just" fontAlgn="base">
              <a:buNone/>
            </a:pPr>
            <a:r>
              <a:rPr lang="cs-CZ" b="0" i="0" u="none" strike="noStrike" dirty="0">
                <a:solidFill>
                  <a:srgbClr val="000000"/>
                </a:solidFill>
                <a:effectLst/>
              </a:rPr>
              <a:t>Důsledky pro volbu výzkumných otázek. </a:t>
            </a:r>
          </a:p>
          <a:p>
            <a:pPr marL="0" indent="0" algn="just" rtl="0" fontAlgn="base">
              <a:spcBef>
                <a:spcPts val="1000"/>
              </a:spcBef>
              <a:spcAft>
                <a:spcPts val="0"/>
              </a:spcAft>
              <a:buNone/>
            </a:pPr>
            <a:r>
              <a:rPr lang="cs-CZ" b="0" i="0" u="none" strike="noStrike" dirty="0">
                <a:solidFill>
                  <a:srgbClr val="000000"/>
                </a:solidFill>
                <a:effectLst/>
              </a:rPr>
              <a:t>Hledání objektivně dané reality X porozumění tomu, </a:t>
            </a:r>
            <a:r>
              <a:rPr lang="cs-CZ" b="1" i="0" u="none" strike="noStrike" dirty="0">
                <a:solidFill>
                  <a:srgbClr val="000000"/>
                </a:solidFill>
                <a:effectLst/>
              </a:rPr>
              <a:t>jak lidé realitu vnímají a interpretují</a:t>
            </a:r>
            <a:r>
              <a:rPr lang="cs-CZ" b="0" i="0" u="none" strike="noStrike" dirty="0">
                <a:solidFill>
                  <a:srgbClr val="000000"/>
                </a:solidFill>
                <a:effectLst/>
              </a:rPr>
              <a:t>. Předpokládá se, že právě interpretace reality sociálními aktéry tuto </a:t>
            </a:r>
            <a:r>
              <a:rPr lang="cs-CZ" b="1" i="0" u="none" strike="noStrike" dirty="0">
                <a:solidFill>
                  <a:srgbClr val="000000"/>
                </a:solidFill>
                <a:effectLst/>
              </a:rPr>
              <a:t>realitu ve skutečnosti vytváří</a:t>
            </a:r>
            <a:r>
              <a:rPr lang="cs-CZ" b="0" i="0" u="none" strike="noStrike" dirty="0">
                <a:solidFill>
                  <a:srgbClr val="000000"/>
                </a:solidFill>
                <a:effectLst/>
              </a:rPr>
              <a:t>. (Thomasův teorém – sebenaplňující se proroctví)</a:t>
            </a:r>
          </a:p>
          <a:p>
            <a:pPr marL="0" indent="0" algn="just" rtl="0" fontAlgn="base">
              <a:spcBef>
                <a:spcPts val="1000"/>
              </a:spcBef>
              <a:spcAft>
                <a:spcPts val="0"/>
              </a:spcAft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7005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EB3AA5-6973-4209-5C0E-E93122E57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Přístupy k objevování pedagogické reality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15D67C-342A-BDF7-5137-33D915419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26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Disman</a:t>
            </a:r>
            <a:r>
              <a:rPr lang="cs-CZ" sz="2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M. (1993). Jak se vyrábí sociologická znalost : příručka pro uživatele. Praha: Karolinum.</a:t>
            </a:r>
          </a:p>
          <a:p>
            <a:pPr marL="0" indent="0">
              <a:buNone/>
            </a:pPr>
            <a:endParaRPr lang="cs-CZ" sz="2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Ten druhý výzkum</a:t>
            </a:r>
            <a:endParaRPr lang="cs-CZ" sz="26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aneb</a:t>
            </a:r>
            <a:endParaRPr lang="cs-CZ" sz="26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Dokázat rozumět?</a:t>
            </a:r>
          </a:p>
          <a:p>
            <a:pPr marL="0" indent="0" rtl="0">
              <a:spcBef>
                <a:spcPts val="1000"/>
              </a:spcBef>
              <a:spcAft>
                <a:spcPts val="0"/>
              </a:spcAft>
              <a:buNone/>
            </a:pPr>
            <a:endParaRPr lang="cs-CZ" sz="26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rtl="0">
              <a:spcBef>
                <a:spcPts val="1000"/>
              </a:spcBef>
              <a:spcAft>
                <a:spcPts val="0"/>
              </a:spcAft>
            </a:pPr>
            <a:r>
              <a:rPr lang="cs-CZ" sz="2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Kvalitativní výzkumník:</a:t>
            </a:r>
            <a:endParaRPr lang="cs-CZ" sz="26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6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Mnoho lidí je dnes znuděno svou prací a jsou…</a:t>
            </a:r>
            <a:endParaRPr lang="cs-CZ" sz="26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rtl="0">
              <a:spcBef>
                <a:spcPts val="1000"/>
              </a:spcBef>
              <a:spcAft>
                <a:spcPts val="0"/>
              </a:spcAft>
            </a:pPr>
            <a:r>
              <a:rPr lang="cs-CZ" sz="2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Kvantitativní výzkumník (přerušuje):</a:t>
            </a:r>
            <a:endParaRPr lang="cs-CZ" sz="26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6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Jací lidé, kolik jich je, jak dlouho mají takové pocity, odkud jsou…</a:t>
            </a:r>
            <a:endParaRPr lang="cs-CZ" sz="26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rtl="0">
              <a:spcBef>
                <a:spcPts val="1000"/>
              </a:spcBef>
              <a:spcAft>
                <a:spcPts val="0"/>
              </a:spcAft>
            </a:pPr>
            <a:r>
              <a:rPr lang="cs-CZ" sz="2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Kvalitativní výzkumník:</a:t>
            </a:r>
            <a:endParaRPr lang="cs-CZ" sz="26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6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Zapomeň na to…</a:t>
            </a:r>
            <a:endParaRPr lang="cs-CZ" sz="26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John Van </a:t>
            </a:r>
            <a:r>
              <a:rPr lang="cs-CZ" sz="26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Mahnen</a:t>
            </a:r>
            <a:r>
              <a:rPr lang="cs-CZ" sz="2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(Patton 1980)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0224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52222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u="heavy" spc="-11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u="heavy" spc="-55" dirty="0">
                <a:uFill>
                  <a:solidFill>
                    <a:srgbClr val="000000"/>
                  </a:solidFill>
                </a:uFill>
              </a:rPr>
              <a:t>Metodologické</a:t>
            </a:r>
            <a:r>
              <a:rPr u="heavy" spc="-12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heavy" spc="-40" dirty="0">
                <a:uFill>
                  <a:solidFill>
                    <a:srgbClr val="000000"/>
                  </a:solidFill>
                </a:uFill>
              </a:rPr>
              <a:t>přístupy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31850" y="1819275"/>
          <a:ext cx="10561319" cy="45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2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0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3204"/>
                        </a:lnSpc>
                      </a:pPr>
                      <a:r>
                        <a:rPr sz="2800" b="1" spc="-15" dirty="0">
                          <a:latin typeface="Calibri"/>
                          <a:cs typeface="Calibri"/>
                        </a:rPr>
                        <a:t>kvantitativní</a:t>
                      </a:r>
                      <a:r>
                        <a:rPr sz="28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b="1" spc="-10" dirty="0">
                          <a:latin typeface="Calibri"/>
                          <a:cs typeface="Calibri"/>
                        </a:rPr>
                        <a:t>výzkum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3204"/>
                        </a:lnSpc>
                      </a:pPr>
                      <a:r>
                        <a:rPr sz="2800" b="1" spc="-15" dirty="0">
                          <a:latin typeface="Calibri"/>
                          <a:cs typeface="Calibri"/>
                        </a:rPr>
                        <a:t>kvalitativní</a:t>
                      </a:r>
                      <a:r>
                        <a:rPr sz="2800" b="1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b="1" spc="-10" dirty="0">
                          <a:latin typeface="Calibri"/>
                          <a:cs typeface="Calibri"/>
                        </a:rPr>
                        <a:t>výzkum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44450">
                        <a:lnSpc>
                          <a:spcPts val="3204"/>
                        </a:lnSpc>
                      </a:pPr>
                      <a:r>
                        <a:rPr sz="2800" b="1" spc="-10" dirty="0">
                          <a:latin typeface="Calibri"/>
                          <a:cs typeface="Calibri"/>
                        </a:rPr>
                        <a:t>cíl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3204"/>
                        </a:lnSpc>
                      </a:pPr>
                      <a:r>
                        <a:rPr sz="2800" spc="-20" dirty="0">
                          <a:latin typeface="Calibri"/>
                          <a:cs typeface="Calibri"/>
                        </a:rPr>
                        <a:t>testování hypotéz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3204"/>
                        </a:lnSpc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vytváření </a:t>
                      </a:r>
                      <a:r>
                        <a:rPr sz="2800" spc="-20" dirty="0">
                          <a:latin typeface="Calibri"/>
                          <a:cs typeface="Calibri"/>
                        </a:rPr>
                        <a:t>hypotéz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44450">
                        <a:lnSpc>
                          <a:spcPts val="3204"/>
                        </a:lnSpc>
                      </a:pPr>
                      <a:r>
                        <a:rPr sz="2800" b="1" spc="-15" dirty="0">
                          <a:latin typeface="Calibri"/>
                          <a:cs typeface="Calibri"/>
                        </a:rPr>
                        <a:t>logika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3204"/>
                        </a:lnSpc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deduktivní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3204"/>
                        </a:lnSpc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induktivní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44450">
                        <a:lnSpc>
                          <a:spcPts val="3210"/>
                        </a:lnSpc>
                      </a:pPr>
                      <a:r>
                        <a:rPr sz="2800" b="1" spc="-10" dirty="0">
                          <a:latin typeface="Calibri"/>
                          <a:cs typeface="Calibri"/>
                        </a:rPr>
                        <a:t>počet</a:t>
                      </a:r>
                      <a:r>
                        <a:rPr sz="28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b="1" spc="-5" dirty="0">
                          <a:latin typeface="Calibri"/>
                          <a:cs typeface="Calibri"/>
                        </a:rPr>
                        <a:t>případů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3210"/>
                        </a:lnSpc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vysoký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3210"/>
                        </a:lnSpc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nízký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44450">
                        <a:lnSpc>
                          <a:spcPts val="3210"/>
                        </a:lnSpc>
                      </a:pPr>
                      <a:r>
                        <a:rPr sz="2800" b="1" spc="-10" dirty="0">
                          <a:latin typeface="Calibri"/>
                          <a:cs typeface="Calibri"/>
                        </a:rPr>
                        <a:t>informace </a:t>
                      </a:r>
                      <a:r>
                        <a:rPr sz="28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28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b="1" spc="-5" dirty="0">
                          <a:latin typeface="Calibri"/>
                          <a:cs typeface="Calibri"/>
                        </a:rPr>
                        <a:t>případu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3210"/>
                        </a:lnSpc>
                      </a:pPr>
                      <a:r>
                        <a:rPr sz="2800" spc="-25" dirty="0">
                          <a:latin typeface="Calibri"/>
                          <a:cs typeface="Calibri"/>
                        </a:rPr>
                        <a:t>redukovaná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3210"/>
                        </a:lnSpc>
                      </a:pPr>
                      <a:r>
                        <a:rPr sz="2800" spc="-20" dirty="0">
                          <a:latin typeface="Calibri"/>
                          <a:cs typeface="Calibri"/>
                        </a:rPr>
                        <a:t>bohatá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44450">
                        <a:lnSpc>
                          <a:spcPts val="3210"/>
                        </a:lnSpc>
                      </a:pPr>
                      <a:r>
                        <a:rPr sz="2800" b="1" spc="-25" dirty="0">
                          <a:latin typeface="Calibri"/>
                          <a:cs typeface="Calibri"/>
                        </a:rPr>
                        <a:t>kontakt </a:t>
                      </a:r>
                      <a:r>
                        <a:rPr sz="2800" b="1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28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b="1" spc="-15" dirty="0">
                          <a:latin typeface="Calibri"/>
                          <a:cs typeface="Calibri"/>
                        </a:rPr>
                        <a:t>respondenty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3210"/>
                        </a:lnSpc>
                      </a:pPr>
                      <a:r>
                        <a:rPr sz="2800" spc="-30" dirty="0">
                          <a:latin typeface="Calibri"/>
                          <a:cs typeface="Calibri"/>
                        </a:rPr>
                        <a:t>zprostředkovaný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3210"/>
                        </a:lnSpc>
                      </a:pPr>
                      <a:r>
                        <a:rPr sz="2800" spc="-20" dirty="0">
                          <a:latin typeface="Calibri"/>
                          <a:cs typeface="Calibri"/>
                        </a:rPr>
                        <a:t>těsný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2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20" dirty="0">
                          <a:latin typeface="Calibri"/>
                          <a:cs typeface="Calibri"/>
                        </a:rPr>
                        <a:t>dlouhý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44450">
                        <a:lnSpc>
                          <a:spcPts val="3210"/>
                        </a:lnSpc>
                      </a:pPr>
                      <a:r>
                        <a:rPr sz="2800" b="1" spc="-15" dirty="0">
                          <a:latin typeface="Calibri"/>
                          <a:cs typeface="Calibri"/>
                        </a:rPr>
                        <a:t>generalizace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3210"/>
                        </a:lnSpc>
                      </a:pPr>
                      <a:r>
                        <a:rPr sz="2800" spc="-15" dirty="0">
                          <a:latin typeface="Calibri"/>
                          <a:cs typeface="Calibri"/>
                        </a:rPr>
                        <a:t>možná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2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měřitelná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3210"/>
                        </a:lnSpc>
                      </a:pPr>
                      <a:r>
                        <a:rPr sz="2800" spc="-15" dirty="0">
                          <a:latin typeface="Calibri"/>
                          <a:cs typeface="Calibri"/>
                        </a:rPr>
                        <a:t>nemožná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44450">
                        <a:lnSpc>
                          <a:spcPts val="3210"/>
                        </a:lnSpc>
                      </a:pPr>
                      <a:r>
                        <a:rPr sz="2800" b="1" spc="-15" dirty="0">
                          <a:latin typeface="Calibri"/>
                          <a:cs typeface="Calibri"/>
                        </a:rPr>
                        <a:t>reliabilita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3210"/>
                        </a:lnSpc>
                      </a:pPr>
                      <a:r>
                        <a:rPr sz="2800" spc="-20" dirty="0">
                          <a:latin typeface="Calibri"/>
                          <a:cs typeface="Calibri"/>
                        </a:rPr>
                        <a:t>vysoká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3210"/>
                        </a:lnSpc>
                      </a:pPr>
                      <a:r>
                        <a:rPr sz="2800" spc="-20" dirty="0">
                          <a:latin typeface="Calibri"/>
                          <a:cs typeface="Calibri"/>
                        </a:rPr>
                        <a:t>nízká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44450">
                        <a:lnSpc>
                          <a:spcPts val="3210"/>
                        </a:lnSpc>
                      </a:pPr>
                      <a:r>
                        <a:rPr sz="2800" b="1" spc="-15" dirty="0">
                          <a:latin typeface="Calibri"/>
                          <a:cs typeface="Calibri"/>
                        </a:rPr>
                        <a:t>validita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3210"/>
                        </a:lnSpc>
                      </a:pPr>
                      <a:r>
                        <a:rPr sz="2800" spc="-20" dirty="0">
                          <a:latin typeface="Calibri"/>
                          <a:cs typeface="Calibri"/>
                        </a:rPr>
                        <a:t>nízká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3210"/>
                        </a:lnSpc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potenciálně</a:t>
                      </a:r>
                      <a:r>
                        <a:rPr sz="2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20" dirty="0">
                          <a:latin typeface="Calibri"/>
                          <a:cs typeface="Calibri"/>
                        </a:rPr>
                        <a:t>vysoká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Etické otázky výzkumu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b="1" dirty="0"/>
              <a:t>Důvěrnost </a:t>
            </a:r>
            <a:endParaRPr lang="cs-CZ" altLang="cs-CZ" dirty="0"/>
          </a:p>
          <a:p>
            <a:pPr eaLnBrk="1" hangingPunct="1"/>
            <a:r>
              <a:rPr lang="cs-CZ" altLang="cs-CZ" dirty="0"/>
              <a:t>Zajistit, aby nebylo možno účastníky výzkumu identifikovat! Vzhledem k DŮSLEDKŮM I PRÁVŮM  účastníků (uvnitř školy – učitelé i děti - anonymní dotazníky; </a:t>
            </a:r>
            <a:r>
              <a:rPr lang="cs-CZ" altLang="cs-CZ" dirty="0" err="1"/>
              <a:t>anonymizace</a:t>
            </a:r>
            <a:r>
              <a:rPr lang="cs-CZ" altLang="cs-CZ" dirty="0"/>
              <a:t> účastníků rozhovorů apod.)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386326244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Techniky zajištění etiky výzkumu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Poučený souhlas účastníků </a:t>
            </a:r>
          </a:p>
          <a:p>
            <a:r>
              <a:rPr lang="cs-CZ" altLang="cs-CZ" dirty="0"/>
              <a:t>Zpřístupnění výsledků účastníkům výzkumu i dalším badatelům</a:t>
            </a:r>
          </a:p>
        </p:txBody>
      </p:sp>
    </p:spTree>
    <p:extLst>
      <p:ext uri="{BB962C8B-B14F-4D97-AF65-F5344CB8AC3E}">
        <p14:creationId xmlns:p14="http://schemas.microsoft.com/office/powerpoint/2010/main" val="23378254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Kazuistika nebo případová studie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Např. kazuistika dítěte s SPU</a:t>
            </a:r>
          </a:p>
        </p:txBody>
      </p:sp>
    </p:spTree>
    <p:extLst>
      <p:ext uri="{BB962C8B-B14F-4D97-AF65-F5344CB8AC3E}">
        <p14:creationId xmlns:p14="http://schemas.microsoft.com/office/powerpoint/2010/main" val="7425152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/>
              <a:t>Akční výzkum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používá výzkumné metody, ale primárně slouží jako </a:t>
            </a:r>
          </a:p>
          <a:p>
            <a:endParaRPr lang="cs-CZ" dirty="0"/>
          </a:p>
          <a:p>
            <a:r>
              <a:rPr lang="cs-CZ" dirty="0"/>
              <a:t>nástroj profesního (sebe)rozvoje učitele s významnými pozitivními důsledky pro školu.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5630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 předmětu </a:t>
            </a:r>
          </a:p>
          <a:p>
            <a:r>
              <a:rPr lang="cs-CZ" dirty="0"/>
              <a:t>Pedagogika jako věda</a:t>
            </a:r>
          </a:p>
          <a:p>
            <a:r>
              <a:rPr lang="cs-CZ" dirty="0"/>
              <a:t>Publikace výsledků výzkumu, kvalitní odborný text</a:t>
            </a:r>
          </a:p>
          <a:p>
            <a:r>
              <a:rPr lang="cs-CZ" dirty="0"/>
              <a:t>Důležitost četby </a:t>
            </a:r>
          </a:p>
          <a:p>
            <a:r>
              <a:rPr lang="cs-CZ" dirty="0"/>
              <a:t>Kvantitativní a kvalitativní přístup</a:t>
            </a:r>
          </a:p>
          <a:p>
            <a:r>
              <a:rPr lang="cs-CZ" dirty="0"/>
              <a:t>Etika výzkumu </a:t>
            </a:r>
          </a:p>
          <a:p>
            <a:r>
              <a:rPr lang="cs-CZ" dirty="0"/>
              <a:t>Akční výzkum a kazuistika (případová studie)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4611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akčního výzkumu (opakují se)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Identifikace a výběr  problému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Návrh akčního plánu 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Implementace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Vyhodnocení a reflexe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51984" y="1825625"/>
            <a:ext cx="4258816" cy="430053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Co chci zlepšit?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Jaké kroky musím udělat?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 vše nejlépe realizovat? 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Co se povedlo a co se nepovedlo ? </a:t>
            </a:r>
          </a:p>
        </p:txBody>
      </p:sp>
    </p:spTree>
    <p:extLst>
      <p:ext uri="{BB962C8B-B14F-4D97-AF65-F5344CB8AC3E}">
        <p14:creationId xmlns:p14="http://schemas.microsoft.com/office/powerpoint/2010/main" val="417453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9696" y="982148"/>
            <a:ext cx="4896544" cy="5875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91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2400" dirty="0"/>
              <a:t>Fáze akčního výzkumu </a:t>
            </a:r>
            <a:r>
              <a:rPr lang="cs-CZ" sz="1600" dirty="0"/>
              <a:t>(Maňák &amp; Švec, 2004) </a:t>
            </a:r>
          </a:p>
        </p:txBody>
      </p:sp>
    </p:spTree>
    <p:extLst>
      <p:ext uri="{BB962C8B-B14F-4D97-AF65-F5344CB8AC3E}">
        <p14:creationId xmlns:p14="http://schemas.microsoft.com/office/powerpoint/2010/main" val="1367564131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Akční výzkum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>
              <a:hlinkClick r:id="rId2"/>
            </a:endParaRPr>
          </a:p>
          <a:p>
            <a:endParaRPr lang="cs-CZ" dirty="0">
              <a:hlinkClick r:id="rId2"/>
            </a:endParaRPr>
          </a:p>
          <a:p>
            <a:endParaRPr lang="cs-CZ" dirty="0">
              <a:hlinkClick r:id="rId2"/>
            </a:endParaRPr>
          </a:p>
          <a:p>
            <a:endParaRPr lang="cs-CZ" dirty="0">
              <a:hlinkClick r:id="rId2"/>
            </a:endParaRPr>
          </a:p>
          <a:p>
            <a:endParaRPr lang="cs-CZ" dirty="0">
              <a:hlinkClick r:id="rId2"/>
            </a:endParaRPr>
          </a:p>
          <a:p>
            <a:endParaRPr lang="cs-CZ" dirty="0">
              <a:hlinkClick r:id="rId2"/>
            </a:endParaRPr>
          </a:p>
          <a:p>
            <a:endParaRPr lang="cs-CZ" dirty="0">
              <a:hlinkClick r:id="rId2"/>
            </a:endParaRPr>
          </a:p>
          <a:p>
            <a:r>
              <a:rPr lang="cs-CZ" dirty="0">
                <a:hlinkClick r:id="rId2"/>
              </a:rPr>
              <a:t>https://pages.pedf.cuni.cz/uvrv/publikace/akcni-vyzkum/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711" y="720394"/>
            <a:ext cx="3071874" cy="4372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734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29396E-BBAF-C7A8-017B-1F7BE0A05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si z publikace přečíst?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7A4AD9-154B-0A36-6A60-27445BF06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Kapitolu 1 (s. 11 – 21) kvůli pochopení základních principů akčního učitelského výzkumu (a kvůli testu z předmětu:-)</a:t>
            </a:r>
          </a:p>
          <a:p>
            <a:r>
              <a:rPr lang="cs-CZ" dirty="0"/>
              <a:t>Jakoukoli kapitolu z kapitol 2 – 11 pro inspiraci, jak může vypadat akční výzkum ve škole (dobrovolné)</a:t>
            </a:r>
          </a:p>
          <a:p>
            <a:r>
              <a:rPr lang="cs-CZ" dirty="0"/>
              <a:t>Kapitolu 12 (s. 249 – 255) jako shrnutí zkušeností z projektu, které může čtenáři pomoci koncipovat svůj akční výzkum v rámci DP, pokud chce v DP použít akční výzkum (dobrovolné)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89852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08CAE-8F3D-E107-64EF-68E76D137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úkolu (jednoho ze tří)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696D40-82CA-4D56-6AB0-F96192E8A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Záměrem úkolu je zaměřit vás na četbu odborné literatury, respektive na články referující o výzkumech</a:t>
            </a:r>
          </a:p>
          <a:p>
            <a:r>
              <a:rPr lang="cs-CZ" dirty="0"/>
              <a:t>Začněte své zabývání se DP tím, že začnete číst</a:t>
            </a:r>
          </a:p>
          <a:p>
            <a:r>
              <a:rPr lang="cs-CZ" dirty="0"/>
              <a:t>Odborné články jsou i modelem toho, jak odborný text (např. diplomovou práci) psát </a:t>
            </a:r>
          </a:p>
          <a:p>
            <a:r>
              <a:rPr lang="cs-CZ" dirty="0"/>
              <a:t>Zadání viz </a:t>
            </a:r>
            <a:r>
              <a:rPr lang="cs-CZ" dirty="0" err="1"/>
              <a:t>moodle</a:t>
            </a:r>
            <a:endParaRPr lang="cs-CZ" dirty="0"/>
          </a:p>
          <a:p>
            <a:r>
              <a:rPr lang="cs-CZ" dirty="0"/>
              <a:t>Pozor </a:t>
            </a:r>
            <a:r>
              <a:rPr lang="cs-CZ" dirty="0" err="1"/>
              <a:t>nma</a:t>
            </a:r>
            <a:r>
              <a:rPr lang="cs-CZ" dirty="0"/>
              <a:t> </a:t>
            </a:r>
            <a:r>
              <a:rPr lang="cs-CZ"/>
              <a:t>termín odevzdání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9706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předmětu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Student bude po ukončení předmětu schopen:</a:t>
            </a:r>
          </a:p>
          <a:p>
            <a:r>
              <a:rPr lang="cs-CZ" dirty="0"/>
              <a:t>prokázat základní orientovanost v problematice kvantitativního a kvalitativního přístupu v pedagogickém výzkumu,</a:t>
            </a:r>
          </a:p>
          <a:p>
            <a:r>
              <a:rPr lang="cs-CZ" dirty="0"/>
              <a:t>prokázat dovednost kriticky zhodnotit modelové výzkumné zprávy,</a:t>
            </a:r>
          </a:p>
          <a:p>
            <a:r>
              <a:rPr lang="cs-CZ" dirty="0"/>
              <a:t>koncipovat jednoduchý design pedagogického výzkumu a </a:t>
            </a:r>
          </a:p>
          <a:p>
            <a:r>
              <a:rPr lang="cs-CZ" dirty="0"/>
              <a:t>na modelovém souboru analyzovat data.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2312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Cíle uvedení do pedagogické metodologie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Zdůvodnit, proč je důležité rozumět výzkumným zjištěním.</a:t>
            </a:r>
          </a:p>
          <a:p>
            <a:r>
              <a:rPr lang="cs-CZ" dirty="0"/>
              <a:t>Vysvětlit rozdíl mezi kvalitativním a kvantitativním výzkumným designem.</a:t>
            </a:r>
          </a:p>
          <a:p>
            <a:r>
              <a:rPr lang="cs-CZ" dirty="0"/>
              <a:t>Vybrat  pro určitý problém adekvátní výzkumný postup (např. v DP ale nejen):</a:t>
            </a:r>
          </a:p>
          <a:p>
            <a:pPr>
              <a:buNone/>
            </a:pPr>
            <a:r>
              <a:rPr lang="cs-CZ" dirty="0"/>
              <a:t>-   rozumět tvorbě výzkumné otázky, případně hypotézy</a:t>
            </a:r>
          </a:p>
          <a:p>
            <a:pPr>
              <a:buNone/>
            </a:pPr>
            <a:r>
              <a:rPr lang="cs-CZ" dirty="0"/>
              <a:t>-   vybrat vhodnou výzkumnou metodu</a:t>
            </a:r>
          </a:p>
          <a:p>
            <a:pPr>
              <a:buFontTx/>
              <a:buChar char="-"/>
            </a:pPr>
            <a:r>
              <a:rPr lang="cs-CZ" dirty="0"/>
              <a:t> zajistit triangulaci dat</a:t>
            </a:r>
          </a:p>
          <a:p>
            <a:pPr>
              <a:buFontTx/>
              <a:buChar char="-"/>
            </a:pPr>
            <a:r>
              <a:rPr lang="cs-CZ" dirty="0"/>
              <a:t>rozhodnout se poučeně pro výběr respondentů/výzkumného vzorku</a:t>
            </a:r>
          </a:p>
          <a:p>
            <a:r>
              <a:rPr lang="cs-CZ" dirty="0"/>
              <a:t>Zajistit etiku výzkumu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AF396F-AE88-48FB-06C8-7F17A3E37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0" u="none" strike="noStrike" dirty="0">
                <a:solidFill>
                  <a:srgbClr val="000000"/>
                </a:solidFill>
                <a:effectLst/>
              </a:rPr>
              <a:t>Pedagogika jako věda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7E61AB-8EE2-9F5E-FE42-54C66DEE1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Pedagogika = </a:t>
            </a:r>
            <a:r>
              <a:rPr lang="cs-CZ" b="1" dirty="0"/>
              <a:t>věda</a:t>
            </a:r>
            <a:r>
              <a:rPr lang="cs-CZ" dirty="0"/>
              <a:t> o </a:t>
            </a:r>
            <a:r>
              <a:rPr lang="cs-CZ" b="1" dirty="0"/>
              <a:t>výchově a vzdělávání </a:t>
            </a:r>
            <a:r>
              <a:rPr lang="cs-CZ" dirty="0"/>
              <a:t>(základní definice)</a:t>
            </a:r>
          </a:p>
          <a:p>
            <a:pPr marL="0" indent="0">
              <a:buNone/>
            </a:pPr>
            <a:r>
              <a:rPr lang="cs-CZ" dirty="0"/>
              <a:t>spojena s vědeckým výzkumem a oborem studovaným na univerzitách</a:t>
            </a:r>
          </a:p>
          <a:p>
            <a:pPr marL="0" indent="0">
              <a:buNone/>
            </a:pPr>
            <a:r>
              <a:rPr lang="cs-CZ" dirty="0"/>
              <a:t>Je </a:t>
            </a:r>
            <a:r>
              <a:rPr lang="cs-CZ" b="1" dirty="0"/>
              <a:t>věda</a:t>
            </a:r>
            <a:r>
              <a:rPr lang="cs-CZ" dirty="0"/>
              <a:t> =</a:t>
            </a:r>
          </a:p>
          <a:p>
            <a:pPr marL="0" indent="0">
              <a:buNone/>
            </a:pPr>
            <a:r>
              <a:rPr lang="cs-CZ" b="1" dirty="0"/>
              <a:t>-teorii</a:t>
            </a:r>
            <a:r>
              <a:rPr lang="cs-CZ" dirty="0"/>
              <a:t>, pomocí níž vymezuje, popisuje a objasňuje svůj předmět bádání a systematicky formuluje poznání, k němuž se v tomto předmětu dospělo;</a:t>
            </a:r>
          </a:p>
          <a:p>
            <a:pPr marL="0" indent="0">
              <a:buNone/>
            </a:pPr>
            <a:r>
              <a:rPr lang="cs-CZ" b="1" dirty="0"/>
              <a:t>-výzkumnou činnost</a:t>
            </a:r>
            <a:r>
              <a:rPr lang="cs-CZ" dirty="0"/>
              <a:t>, která produkuje detailní poznatky, data, nálezy o různých stranách fungování, souvislostech, příčinách a důsledcích příslušného předmětu;</a:t>
            </a:r>
          </a:p>
          <a:p>
            <a:pPr marL="0" indent="0">
              <a:buNone/>
            </a:pPr>
            <a:r>
              <a:rPr lang="cs-CZ" b="1" dirty="0"/>
              <a:t>-metodologii</a:t>
            </a:r>
            <a:r>
              <a:rPr lang="cs-CZ" dirty="0"/>
              <a:t>, tj. soubor výzkumných metod a ustálených postupů a konvencí, s jejichž pomocí se bádání realizuje;</a:t>
            </a:r>
          </a:p>
          <a:p>
            <a:pPr marL="0" indent="0">
              <a:buNone/>
            </a:pPr>
            <a:r>
              <a:rPr lang="cs-CZ" b="1" dirty="0"/>
              <a:t>-informační základnu </a:t>
            </a:r>
            <a:r>
              <a:rPr lang="cs-CZ" dirty="0"/>
              <a:t>a </a:t>
            </a:r>
            <a:r>
              <a:rPr lang="cs-CZ" b="1" dirty="0"/>
              <a:t>organizační infrastrukturu</a:t>
            </a:r>
            <a:r>
              <a:rPr lang="cs-CZ" dirty="0"/>
              <a:t>, které umožňují poznatky vědy shromažďovat, rozšiřovat a nabízet k využití</a:t>
            </a:r>
          </a:p>
          <a:p>
            <a:pPr marL="0" indent="0">
              <a:buNone/>
            </a:pPr>
            <a:r>
              <a:rPr lang="cs-CZ" dirty="0"/>
              <a:t>„pedagogičtí pracovníci“</a:t>
            </a:r>
          </a:p>
        </p:txBody>
      </p:sp>
    </p:spTree>
    <p:extLst>
      <p:ext uri="{BB962C8B-B14F-4D97-AF65-F5344CB8AC3E}">
        <p14:creationId xmlns:p14="http://schemas.microsoft.com/office/powerpoint/2010/main" val="3128004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8972D0-69FF-C62B-577C-D52AB359D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se dozvídáme o výsledcích pedagogického výzkumu?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DF86AC-3B0B-7EA3-670C-EFED48E0F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Odborné monografie </a:t>
            </a:r>
          </a:p>
          <a:p>
            <a:r>
              <a:rPr lang="cs-CZ" dirty="0"/>
              <a:t>Sborníky</a:t>
            </a:r>
          </a:p>
          <a:p>
            <a:r>
              <a:rPr lang="cs-CZ" dirty="0"/>
              <a:t>Články v odborných časopisech  </a:t>
            </a:r>
          </a:p>
        </p:txBody>
      </p:sp>
    </p:spTree>
    <p:extLst>
      <p:ext uri="{BB962C8B-B14F-4D97-AF65-F5344CB8AC3E}">
        <p14:creationId xmlns:p14="http://schemas.microsoft.com/office/powerpoint/2010/main" val="272016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3D8767-1229-DEE2-2D2E-3A66CD184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Pedagogika jako věda: vědecké časopisy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C7DBE1-1ABE-F415-878F-3771554AB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 i="0" u="sng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Orbis </a:t>
            </a:r>
            <a:r>
              <a:rPr lang="cs-CZ" b="0" i="0" u="sng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scholae</a:t>
            </a:r>
            <a:endParaRPr lang="cs-CZ" b="0" i="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rtl="0" fontAlgn="base">
              <a:spcBef>
                <a:spcPts val="1000"/>
              </a:spcBef>
              <a:spcAft>
                <a:spcPts val="0"/>
              </a:spcAft>
              <a:buNone/>
            </a:pPr>
            <a:br>
              <a:rPr lang="cs-CZ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b="0" i="0" u="sng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Pedagogika</a:t>
            </a:r>
            <a:endParaRPr lang="cs-CZ" b="0" i="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rtl="0" fontAlgn="base">
              <a:spcBef>
                <a:spcPts val="1000"/>
              </a:spcBef>
              <a:spcAft>
                <a:spcPts val="0"/>
              </a:spcAft>
              <a:buNone/>
            </a:pPr>
            <a:br>
              <a:rPr lang="cs-CZ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b="0" i="0" u="sng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Pedagogická orientace</a:t>
            </a:r>
            <a:endParaRPr lang="cs-CZ" b="0" i="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rtl="0" fontAlgn="base">
              <a:spcBef>
                <a:spcPts val="1000"/>
              </a:spcBef>
              <a:spcAft>
                <a:spcPts val="0"/>
              </a:spcAft>
              <a:buNone/>
            </a:pPr>
            <a:br>
              <a:rPr lang="cs-CZ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b="0" i="0" u="sng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Studia </a:t>
            </a:r>
            <a:r>
              <a:rPr lang="cs-CZ" b="0" i="0" u="sng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paedagogica</a:t>
            </a:r>
            <a:endParaRPr lang="cs-CZ" b="0" i="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rtl="0" fontAlgn="base">
              <a:spcBef>
                <a:spcPts val="1000"/>
              </a:spcBef>
              <a:spcAft>
                <a:spcPts val="0"/>
              </a:spcAft>
              <a:buNone/>
            </a:pPr>
            <a:br>
              <a:rPr lang="cs-CZ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b="0" i="0" u="sng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Lifelong</a:t>
            </a:r>
            <a:r>
              <a:rPr lang="cs-CZ" b="0" i="0" u="sng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Learning</a:t>
            </a:r>
            <a:endParaRPr lang="cs-CZ" b="0" i="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917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C02B4D-F0EE-B0AD-FB1B-1F1613D69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Pedagogika jako věda: Lze tento text považovat za odborný?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EF4F60-D6D7-E188-BC2D-39E899AD9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75776" cy="47804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200" dirty="0"/>
              <a:t>V souladu s nálezy jiných autorů získaných před i v průběhu pandemie (viz např. </a:t>
            </a:r>
            <a:r>
              <a:rPr lang="cs-CZ" sz="2200" dirty="0" err="1"/>
              <a:t>Heinonen</a:t>
            </a:r>
            <a:r>
              <a:rPr lang="cs-CZ" sz="2200" dirty="0"/>
              <a:t> et al., 2019; </a:t>
            </a:r>
            <a:r>
              <a:rPr lang="cs-CZ" sz="2200" dirty="0" err="1"/>
              <a:t>Naylor</a:t>
            </a:r>
            <a:r>
              <a:rPr lang="cs-CZ" sz="2200" dirty="0"/>
              <a:t> &amp; </a:t>
            </a:r>
            <a:r>
              <a:rPr lang="cs-CZ" sz="2200" dirty="0" err="1"/>
              <a:t>Nyanjom</a:t>
            </a:r>
            <a:r>
              <a:rPr lang="cs-CZ" sz="2200" dirty="0"/>
              <a:t>, 2020; </a:t>
            </a:r>
            <a:r>
              <a:rPr lang="cs-CZ" sz="2200" dirty="0" err="1"/>
              <a:t>Ramlo</a:t>
            </a:r>
            <a:r>
              <a:rPr lang="cs-CZ" sz="2200" dirty="0"/>
              <a:t>, 2021) konstatujeme, že učitelé jsou ve svém vztahu k technologiím diverzifikovaní, přičemž škála sahá od fascinace technologiemi až po jejich odmítání. Studie prováděné v pandemii ukázaly, že předchozí zběhlost využívání technologií pozitivně ovlivnila zvládání přechodu na nouzovou distanční výuku (Marek et al., 2021; </a:t>
            </a:r>
            <a:r>
              <a:rPr lang="cs-CZ" sz="2200" dirty="0" err="1"/>
              <a:t>Scherer</a:t>
            </a:r>
            <a:r>
              <a:rPr lang="cs-CZ" sz="2200" dirty="0"/>
              <a:t> et al., 2021). Na tomto místě je třeba připomenout, že kompetence nutné k implementaci technologií jsou tvořeny dvěma </a:t>
            </a:r>
            <a:r>
              <a:rPr lang="cs-CZ" sz="2200" dirty="0" err="1"/>
              <a:t>subkompetencemi</a:t>
            </a:r>
            <a:r>
              <a:rPr lang="cs-CZ" sz="2200" dirty="0"/>
              <a:t> – učitelé musí na jedné straně umět obsluhovat techniku, ovládat aplikace, na druhé straně musí být sto tyto dovednosti vztáhnout ke svým pedagogickým cílům (</a:t>
            </a:r>
            <a:r>
              <a:rPr lang="cs-CZ" sz="2200" dirty="0" err="1"/>
              <a:t>Almerich</a:t>
            </a:r>
            <a:r>
              <a:rPr lang="cs-CZ" sz="2200" dirty="0"/>
              <a:t> et al., 2016). Pokud se tyto dvě složky propojí a navážou na expertízu učitele v jeho disciplinárním poli, disponuje učitel tím, co bývá označováno jako technologicko-pedagogická znalost obsahu (</a:t>
            </a:r>
            <a:r>
              <a:rPr lang="cs-CZ" sz="2200" dirty="0" err="1"/>
              <a:t>Mishra</a:t>
            </a:r>
            <a:r>
              <a:rPr lang="cs-CZ" sz="2200" dirty="0"/>
              <a:t> &amp; </a:t>
            </a:r>
            <a:r>
              <a:rPr lang="cs-CZ" sz="2200" dirty="0" err="1"/>
              <a:t>Koehler</a:t>
            </a:r>
            <a:r>
              <a:rPr lang="cs-CZ" sz="2200" dirty="0"/>
              <a:t>, 2006). Teprve v takovém okamžiku je učitel sto funkčně integrovat technologie do své výuky. Naše data svědčí o tom, že samotná uživatelská kompetence nepředstavuje pro učitele velký problém, a dokonce se v tomto směru od sebe příliš neliší funkcionalisté od </a:t>
            </a:r>
            <a:r>
              <a:rPr lang="cs-CZ" sz="2200" dirty="0" err="1"/>
              <a:t>autentistů</a:t>
            </a:r>
            <a:r>
              <a:rPr lang="cs-CZ" sz="2200" dirty="0"/>
              <a:t>. Problém představuje kompetence pedagogická. </a:t>
            </a:r>
          </a:p>
        </p:txBody>
      </p:sp>
    </p:spTree>
    <p:extLst>
      <p:ext uri="{BB962C8B-B14F-4D97-AF65-F5344CB8AC3E}">
        <p14:creationId xmlns:p14="http://schemas.microsoft.com/office/powerpoint/2010/main" val="1709821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0EB0A-92A1-6335-FC86-FE6CD9589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Pedagogika jako věda: Lze tento text považovat za odborný?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A77876-669A-0883-352D-029DFB9A9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Místo upřímnosti, charakteru a rodičovských dovedností hledají lidé u protějšku peníze, společenský status a ambice. Podle australských vědců je tomu přesně tak, jak tomu bylo v padesátých letech minulého století. Vztahům tak vládnou povrchní hodnoty a není divu, že obvykle nemají dlouhého trvání. Doktorka Trudy Gilbertová ze společnosti 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Elite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Introductions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tvrdí, že lidé mají představu o princeznách a princích, o ideálním fungování vztahu a nedívají se na svět ani trochu realisticky. Zatímco u žen jsou nejčastějším problémem povrchní požadavky, jako jsou peníze, status a úspěch, muži se zase vůbec neumějí snažit. „Zcela zapomněli na pravidla námluv a toho, co se sluší a patří,“ tvrdí Gilbertová.</a:t>
            </a:r>
            <a:endParaRPr lang="cs-CZ" b="0" dirty="0">
              <a:effectLst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19462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1278</Words>
  <Application>Microsoft Office PowerPoint</Application>
  <PresentationFormat>Širokoúhlá obrazovka</PresentationFormat>
  <Paragraphs>163</Paragraphs>
  <Slides>24</Slides>
  <Notes>2</Notes>
  <HiddenSlides>1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Motiv Office</vt:lpstr>
      <vt:lpstr>Úvod do pedagogického  výzkumu </vt:lpstr>
      <vt:lpstr>Obsah prezentace</vt:lpstr>
      <vt:lpstr>Cíl předmětu </vt:lpstr>
      <vt:lpstr>Cíle uvedení do pedagogické metodologie</vt:lpstr>
      <vt:lpstr>Pedagogika jako věda</vt:lpstr>
      <vt:lpstr>Kde se dozvídáme o výsledcích pedagogického výzkumu?</vt:lpstr>
      <vt:lpstr>Pedagogika jako věda: vědecké časopisy</vt:lpstr>
      <vt:lpstr>Pedagogika jako věda: Lze tento text považovat za odborný?</vt:lpstr>
      <vt:lpstr>Pedagogika jako věda: Lze tento text považovat za odborný?</vt:lpstr>
      <vt:lpstr>Pedagogika jako věda: kvalitní text</vt:lpstr>
      <vt:lpstr>Pedagogika jako věda: struktura vědeckého článku</vt:lpstr>
      <vt:lpstr>Pedagogika jako věda: struktura vědeckého článku</vt:lpstr>
      <vt:lpstr>Přístupy k objevování pedagogické reality</vt:lpstr>
      <vt:lpstr>Přístupy k objevování pedagogické reality</vt:lpstr>
      <vt:lpstr> Metodologické přístupy</vt:lpstr>
      <vt:lpstr>Etické otázky výzkumu</vt:lpstr>
      <vt:lpstr>Techniky zajištění etiky výzkumu</vt:lpstr>
      <vt:lpstr>Kazuistika nebo případová studie</vt:lpstr>
      <vt:lpstr>Akční výzkum</vt:lpstr>
      <vt:lpstr>Fáze akčního výzkumu (opakují se)</vt:lpstr>
      <vt:lpstr>Fáze akčního výzkumu (Maňák &amp; Švec, 2004) </vt:lpstr>
      <vt:lpstr>Akční výzkum </vt:lpstr>
      <vt:lpstr>Co si z publikace přečíst?</vt:lpstr>
      <vt:lpstr>Zadání úkolu (jednoho ze tří)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Cíle uvedení do pedagogické metodologie</dc:title>
  <dc:creator>Jana Stará</dc:creator>
  <cp:lastModifiedBy>Jana Stará</cp:lastModifiedBy>
  <cp:revision>6</cp:revision>
  <dcterms:created xsi:type="dcterms:W3CDTF">2024-02-20T17:01:14Z</dcterms:created>
  <dcterms:modified xsi:type="dcterms:W3CDTF">2024-02-26T17:01:12Z</dcterms:modified>
</cp:coreProperties>
</file>