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71" r:id="rId4"/>
    <p:sldId id="272" r:id="rId5"/>
    <p:sldId id="273" r:id="rId6"/>
    <p:sldId id="264" r:id="rId7"/>
    <p:sldId id="265" r:id="rId8"/>
    <p:sldId id="266" r:id="rId9"/>
    <p:sldId id="267" r:id="rId10"/>
    <p:sldId id="268" r:id="rId11"/>
    <p:sldId id="259" r:id="rId12"/>
    <p:sldId id="260" r:id="rId13"/>
    <p:sldId id="261" r:id="rId14"/>
    <p:sldId id="262" r:id="rId15"/>
    <p:sldId id="263" r:id="rId16"/>
    <p:sldId id="274" r:id="rId17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6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FF3DE2D-EA36-41DF-9453-0368C675EB9A}" type="datetime1">
              <a:rPr lang="cs-CZ" smtClean="0"/>
              <a:t>07.12.2020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73FB42-312D-429D-A89D-91E21C85F0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2127EBD-551A-4000-A184-8F5D89244DD6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809D77-6270-417D-B912-9E40620F0D03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1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66687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2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43997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6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24540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7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50792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11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2755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12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404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14400" y="0"/>
            <a:ext cx="103632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343399"/>
            <a:ext cx="85344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9B98482A-F02D-4941-8F5E-6124A27F425F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8E065A9-8994-4DFE-8C27-FA255027079E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4983161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4983161"/>
          </a:xfrm>
        </p:spPr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3E42BBD-9256-4DD5-926C-8F8DCD459887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887BDC-3836-4555-8700-BCB05DA0097D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963084" y="2697163"/>
            <a:ext cx="103632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047591-50A5-43D4-B1B5-98804ED423B0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3" hasCustomPrompt="1"/>
          </p:nvPr>
        </p:nvSpPr>
        <p:spPr>
          <a:xfrm>
            <a:off x="612805" y="1828800"/>
            <a:ext cx="5388864" cy="3429255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97600" y="1828785"/>
            <a:ext cx="5384800" cy="3429015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A07EEE96-32FB-4C77-AC69-5A98AB506CFF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09600" y="1840825"/>
            <a:ext cx="5386917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3" hasCustomPrompt="1"/>
          </p:nvPr>
        </p:nvSpPr>
        <p:spPr>
          <a:xfrm>
            <a:off x="609600" y="2453473"/>
            <a:ext cx="5388864" cy="2834031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1" y="1840825"/>
            <a:ext cx="5389033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6201237" y="2453474"/>
            <a:ext cx="5388864" cy="2833709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B9365A-715C-4800-8D21-210C887BBD3A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4117E8-6C4F-4198-915D-70B6A5CDAD1B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7D3711-D6D6-476F-B5E5-D17092AFAB37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876117" y="266700"/>
            <a:ext cx="4011084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958850" y="273052"/>
            <a:ext cx="6661151" cy="4984748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2819399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BFCAEC-B0B0-48DA-9819-301E215BE587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239435" y="228600"/>
            <a:ext cx="7615765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2239435" y="5579250"/>
            <a:ext cx="7615765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6939966-F404-4E67-AA31-BBB188D7E7E2}" type="datetime1">
              <a:rPr lang="cs-CZ" noProof="0" smtClean="0"/>
              <a:t>07.12.2020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fld id="{2C041E7F-89BC-4792-814A-11FCB7E0CBA3}" type="datetime1">
              <a:rPr lang="cs-CZ" noProof="0" smtClean="0"/>
              <a:t>07.12.2020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grpSp>
        <p:nvGrpSpPr>
          <p:cNvPr id="7" name="Skupina 6" descr="Keře na mořském pobřeží">
            <a:extLst>
              <a:ext uri="{FF2B5EF4-FFF2-40B4-BE49-F238E27FC236}">
                <a16:creationId xmlns:a16="http://schemas.microsoft.com/office/drawing/2014/main" id="{32ABC1A6-8856-41D7-BF42-7ED8D4AC1C81}"/>
              </a:ext>
            </a:extLst>
          </p:cNvPr>
          <p:cNvGrpSpPr/>
          <p:nvPr userDrawn="1"/>
        </p:nvGrpSpPr>
        <p:grpSpPr>
          <a:xfrm>
            <a:off x="11112" y="4291013"/>
            <a:ext cx="12180887" cy="2589212"/>
            <a:chOff x="11112" y="4291013"/>
            <a:chExt cx="12180887" cy="2589212"/>
          </a:xfrm>
        </p:grpSpPr>
        <p:sp>
          <p:nvSpPr>
            <p:cNvPr id="8" name="Ovál 7"/>
            <p:cNvSpPr/>
            <p:nvPr/>
          </p:nvSpPr>
          <p:spPr>
            <a:xfrm>
              <a:off x="758826" y="6499384"/>
              <a:ext cx="113029" cy="847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sz="18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0" name="Volný tvar 2"/>
            <p:cNvSpPr>
              <a:spLocks/>
            </p:cNvSpPr>
            <p:nvPr/>
          </p:nvSpPr>
          <p:spPr bwMode="ltGray">
            <a:xfrm>
              <a:off x="11112" y="6456363"/>
              <a:ext cx="12180887" cy="423862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/>
            <a:lstStyle/>
            <a:p>
              <a:pPr rtl="0"/>
              <a:endParaRPr lang="cs-CZ" noProof="0" dirty="0"/>
            </a:p>
          </p:txBody>
        </p:sp>
        <p:grpSp>
          <p:nvGrpSpPr>
            <p:cNvPr id="11" name="Skupina 68"/>
            <p:cNvGrpSpPr>
              <a:grpSpLocks/>
            </p:cNvGrpSpPr>
            <p:nvPr/>
          </p:nvGrpSpPr>
          <p:grpSpPr bwMode="auto">
            <a:xfrm>
              <a:off x="68263" y="4291013"/>
              <a:ext cx="2384425" cy="2447925"/>
              <a:chOff x="43" y="2703"/>
              <a:chExt cx="1502" cy="1542"/>
            </a:xfrm>
          </p:grpSpPr>
          <p:grpSp>
            <p:nvGrpSpPr>
              <p:cNvPr id="55" name="Skupina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5" name="Skupina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18" name="Volný tvar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119" name="Volný tvar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</p:grpSp>
            <p:grpSp>
              <p:nvGrpSpPr>
                <p:cNvPr id="96" name="Skupina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16" name="Volný tvar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117" name="Volný tvar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97" name="Volný tvar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98" name="Volný tvar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99" name="Volný tvar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100" name="Skupina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12" name="Volný tvar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113" name="Volný tvar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114" name="Volný tvar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115" name="Volný tvar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101" name="Volný tvar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2" name="Volný tvar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3" name="Volný tvar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4" name="Volný tvar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5" name="Volný tvar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6" name="Volný tvar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7" name="Volný tvar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8" name="Volný tvar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9" name="Volný tvar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10" name="Volný tvar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11" name="Volný tvar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56" name="Volný tvar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grpSp>
            <p:nvGrpSpPr>
              <p:cNvPr id="57" name="Skupina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92" name="Volný tvar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93" name="Volný tvar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94" name="Volný tvar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58" name="Volný tvar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" name="Volný tvar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grpSp>
            <p:nvGrpSpPr>
              <p:cNvPr id="60" name="Skupina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90" name="Volný tvar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91" name="Volný tvar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61" name="Volný tvar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grpSp>
            <p:nvGrpSpPr>
              <p:cNvPr id="62" name="Skupina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83" name="Volný tvar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84" name="Volný tvar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85" name="Skupina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88" name="Volný tvar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89" name="Volný tvar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86" name="Volný tvar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87" name="Volný tvar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63" name="Volný tvar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" name="Volný tvar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" name="Volný tvar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" name="Volný tvar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" name="Volný tvar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" name="Volný tvar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" name="Volný tvar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" name="Volný tvar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" name="Volný tvar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" name="Volný tvar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" name="Volný tvar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" name="Volný tvar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grpSp>
            <p:nvGrpSpPr>
              <p:cNvPr id="75" name="Skupina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81" name="Volný tvar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82" name="Volný tvar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76" name="Volný tvar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" name="Volný tvar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" name="Volný tvar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" name="Volný tvar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" name="Volný tvar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</p:grpSp>
        <p:grpSp>
          <p:nvGrpSpPr>
            <p:cNvPr id="12" name="Skupina 111"/>
            <p:cNvGrpSpPr>
              <a:grpSpLocks/>
            </p:cNvGrpSpPr>
            <p:nvPr/>
          </p:nvGrpSpPr>
          <p:grpSpPr bwMode="auto">
            <a:xfrm>
              <a:off x="10057193" y="5283200"/>
              <a:ext cx="2032000" cy="1581150"/>
              <a:chOff x="4495" y="3328"/>
              <a:chExt cx="1280" cy="996"/>
            </a:xfrm>
          </p:grpSpPr>
          <p:grpSp>
            <p:nvGrpSpPr>
              <p:cNvPr id="13" name="Skupina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40" name="Volný tvar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1" name="Volný tvar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2" name="Volný tvar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3" name="Volný tvar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4" name="Volný tvar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5" name="Volný tvar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6" name="Volný tvar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7" name="Volný tvar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8" name="Volný tvar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9" name="Volný tvar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0" name="Volný tvar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1" name="Volný tvar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2" name="Volný tvar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3" name="Volný tvar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4" name="Volný tvar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14" name="Volný tvar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5" name="Volný tvar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6" name="Volný tvar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7" name="Volný tvar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8" name="Volný tvar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9" name="Volný tvar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0" name="Volný tvar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1" name="Volný tvar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2" name="Volný tvar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3" name="Volný tvar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4" name="Volný tvar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5" name="Volný tvar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6" name="Volný tvar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7" name="Volný tvar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8" name="Volný tvar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9" name="Volný tvar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0" name="Volný tvar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1" name="Volný tvar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2" name="Volný tvar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3" name="Volný tvar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4" name="Volný tvar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5" name="Volný tvar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6" name="Volný tvar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7" name="Volný tvar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8" name="Volný tvar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9" name="Volný tvar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>
              <a:lumMod val="50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5042"/>
            <a:ext cx="10363200" cy="2186609"/>
          </a:xfrm>
        </p:spPr>
        <p:txBody>
          <a:bodyPr rtlCol="0"/>
          <a:lstStyle/>
          <a:p>
            <a:pPr rtl="0"/>
            <a:r>
              <a:rPr lang="cs-CZ" dirty="0"/>
              <a:t>Fotbalový trénink U6 – U10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2782957"/>
            <a:ext cx="8534400" cy="2411894"/>
          </a:xfrm>
        </p:spPr>
        <p:txBody>
          <a:bodyPr rtlCol="0"/>
          <a:lstStyle/>
          <a:p>
            <a:pPr rtl="0"/>
            <a:r>
              <a:rPr lang="cs-CZ" dirty="0"/>
              <a:t>Ondřej Šíma, Tereza </a:t>
            </a:r>
            <a:r>
              <a:rPr lang="cs-CZ" dirty="0" err="1"/>
              <a:t>Saglová</a:t>
            </a:r>
            <a:endParaRPr lang="cs-CZ" dirty="0"/>
          </a:p>
          <a:p>
            <a:pPr rtl="0"/>
            <a:endParaRPr lang="cs-CZ" dirty="0"/>
          </a:p>
          <a:p>
            <a:pPr rtl="0"/>
            <a:r>
              <a:rPr lang="cs-CZ" b="1" dirty="0"/>
              <a:t>Cíl:</a:t>
            </a:r>
            <a:r>
              <a:rPr lang="cs-CZ" dirty="0"/>
              <a:t> rozvoj koordinace a práce s míčem</a:t>
            </a:r>
          </a:p>
          <a:p>
            <a:pPr rtl="0"/>
            <a:r>
              <a:rPr lang="cs-CZ" b="1" dirty="0"/>
              <a:t>Pomůcky: </a:t>
            </a:r>
            <a:r>
              <a:rPr lang="cs-CZ" dirty="0" err="1"/>
              <a:t>Rozlišováky</a:t>
            </a:r>
            <a:r>
              <a:rPr lang="cs-CZ" dirty="0"/>
              <a:t>, tyče, mety, balóny, překážky, žebřík</a:t>
            </a:r>
          </a:p>
        </p:txBody>
      </p:sp>
    </p:spTree>
    <p:extLst>
      <p:ext uri="{BB962C8B-B14F-4D97-AF65-F5344CB8AC3E}">
        <p14:creationId xmlns:p14="http://schemas.microsoft.com/office/powerpoint/2010/main" val="307971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DFE74-4CBA-4A0C-989E-F5CC6F038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36AF4-4C63-46E7-945F-D0D84972B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závěr mají týmy šanci získat body na soutěžích:</a:t>
            </a:r>
          </a:p>
          <a:p>
            <a:pPr lvl="1"/>
            <a:r>
              <a:rPr lang="cs-CZ" dirty="0"/>
              <a:t>Břevna z vápna na malou branku – Břevno 3 body, tyčka 1 bod</a:t>
            </a:r>
          </a:p>
          <a:p>
            <a:r>
              <a:rPr lang="cs-CZ" dirty="0"/>
              <a:t>1 kolo </a:t>
            </a:r>
            <a:r>
              <a:rPr lang="cs-CZ" dirty="0" err="1"/>
              <a:t>výklus</a:t>
            </a:r>
            <a:r>
              <a:rPr lang="cs-CZ" dirty="0"/>
              <a:t> na uklidnění</a:t>
            </a:r>
          </a:p>
          <a:p>
            <a:r>
              <a:rPr lang="cs-CZ" dirty="0"/>
              <a:t>Kompenzační a posilovací cviky, které nejdříve předvedeme a následně opravujeme </a:t>
            </a:r>
            <a:r>
              <a:rPr lang="cs-CZ" b="1" dirty="0"/>
              <a:t>(celá závěrečná část zabere cca 15 min)</a:t>
            </a:r>
          </a:p>
          <a:p>
            <a:pPr marL="457200" lvl="1" indent="0">
              <a:buNone/>
            </a:pPr>
            <a:endParaRPr lang="cs-CZ" dirty="0"/>
          </a:p>
          <a:p>
            <a:pPr marL="800100" lvl="1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58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5042"/>
            <a:ext cx="10363200" cy="2186609"/>
          </a:xfrm>
        </p:spPr>
        <p:txBody>
          <a:bodyPr rtlCol="0"/>
          <a:lstStyle/>
          <a:p>
            <a:pPr rtl="0"/>
            <a:r>
              <a:rPr lang="cs-CZ" dirty="0"/>
              <a:t>Fotbalový trénink U15-U19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2782957"/>
            <a:ext cx="8534400" cy="2411894"/>
          </a:xfrm>
        </p:spPr>
        <p:txBody>
          <a:bodyPr rtlCol="0"/>
          <a:lstStyle/>
          <a:p>
            <a:pPr rtl="0"/>
            <a:endParaRPr lang="cs-CZ" dirty="0"/>
          </a:p>
          <a:p>
            <a:pPr rtl="0"/>
            <a:r>
              <a:rPr lang="cs-CZ" b="1" dirty="0"/>
              <a:t>Cíl: </a:t>
            </a:r>
            <a:r>
              <a:rPr lang="cs-CZ" dirty="0"/>
              <a:t>Rozvoj kondiční složky pomocí herních cvičení</a:t>
            </a:r>
          </a:p>
          <a:p>
            <a:pPr rtl="0"/>
            <a:endParaRPr lang="cs-CZ" dirty="0"/>
          </a:p>
          <a:p>
            <a:pPr rtl="0"/>
            <a:r>
              <a:rPr lang="cs-CZ" b="1" dirty="0"/>
              <a:t>Pomůcky: </a:t>
            </a:r>
            <a:r>
              <a:rPr lang="cs-CZ" dirty="0" err="1"/>
              <a:t>Rozlišováky</a:t>
            </a:r>
            <a:r>
              <a:rPr lang="cs-CZ" dirty="0"/>
              <a:t>, tyče, mety, balóny</a:t>
            </a:r>
          </a:p>
        </p:txBody>
      </p:sp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Úvodní část 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>
              <a:lnSpc>
                <a:spcPct val="150000"/>
              </a:lnSpc>
            </a:pPr>
            <a:r>
              <a:rPr lang="cs-CZ" dirty="0"/>
              <a:t>Seznámení s obsahem TJ, 1 kolečko na rozehřátí (s míčem nebo bez) </a:t>
            </a:r>
            <a:r>
              <a:rPr lang="cs-CZ" b="1" dirty="0"/>
              <a:t>(5 min)</a:t>
            </a:r>
          </a:p>
          <a:p>
            <a:pPr lvl="0" rtl="0">
              <a:lnSpc>
                <a:spcPct val="150000"/>
              </a:lnSpc>
            </a:pPr>
            <a:r>
              <a:rPr lang="cs-CZ" dirty="0"/>
              <a:t>Rozdělíme na dvě poloviny -  hrají ukazovanou (házenou bez branek), po 10 přihrávkách bez přerušení dělá tým kotoul </a:t>
            </a:r>
            <a:r>
              <a:rPr lang="cs-CZ" b="1" dirty="0"/>
              <a:t>(3 min)</a:t>
            </a:r>
          </a:p>
          <a:p>
            <a:pPr lvl="0" rtl="0">
              <a:lnSpc>
                <a:spcPct val="150000"/>
              </a:lnSpc>
            </a:pPr>
            <a:r>
              <a:rPr lang="cs-CZ" dirty="0"/>
              <a:t>Dynamické protažení </a:t>
            </a:r>
            <a:r>
              <a:rPr lang="cs-CZ" b="1" dirty="0"/>
              <a:t>(2 min)</a:t>
            </a:r>
          </a:p>
          <a:p>
            <a:pPr lvl="0" rtl="0"/>
            <a:endParaRPr lang="cs-CZ" dirty="0"/>
          </a:p>
          <a:p>
            <a:pPr lvl="0" rtl="0"/>
            <a:endParaRPr lang="cs-CZ" dirty="0"/>
          </a:p>
          <a:p>
            <a:pPr lvl="0"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473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73A7E-BE2B-419A-A5F5-0E1B2169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Průpravná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87B88-B980-4B6C-9BF0-7377EF563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Přihrávky ve čtverci – 5 lidí ve čtverci, kam přihraju tam běžím. Dbáme na kvalitu, přesnost a razanci přihrávek, dále na správné odskočení a rychlost provedení </a:t>
            </a:r>
            <a:r>
              <a:rPr lang="cs-CZ" b="1" dirty="0"/>
              <a:t>(2 x 3 min, na obě nohy)</a:t>
            </a:r>
          </a:p>
          <a:p>
            <a:pPr>
              <a:lnSpc>
                <a:spcPct val="150000"/>
              </a:lnSpc>
            </a:pPr>
            <a:r>
              <a:rPr lang="cs-CZ" dirty="0"/>
              <a:t>Dynamické </a:t>
            </a:r>
            <a:r>
              <a:rPr lang="cs-CZ" dirty="0" err="1"/>
              <a:t>doprotažení</a:t>
            </a:r>
            <a:r>
              <a:rPr lang="cs-CZ" dirty="0"/>
              <a:t> </a:t>
            </a:r>
            <a:r>
              <a:rPr lang="cs-CZ" b="1" dirty="0"/>
              <a:t>(2 min)</a:t>
            </a:r>
          </a:p>
          <a:p>
            <a:pPr>
              <a:lnSpc>
                <a:spcPct val="150000"/>
              </a:lnSpc>
            </a:pPr>
            <a:r>
              <a:rPr lang="cs-CZ" dirty="0"/>
              <a:t>Výbušnost, starty – sejdeme se v houfu, všichni dělají daný cvik, na povel vystartují 2x změna směru  </a:t>
            </a:r>
            <a:r>
              <a:rPr lang="cs-CZ" b="1" dirty="0"/>
              <a:t>( 2 min) </a:t>
            </a:r>
          </a:p>
        </p:txBody>
      </p:sp>
    </p:spTree>
    <p:extLst>
      <p:ext uri="{BB962C8B-B14F-4D97-AF65-F5344CB8AC3E}">
        <p14:creationId xmlns:p14="http://schemas.microsoft.com/office/powerpoint/2010/main" val="668905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5B73D-8A1B-4FBF-9182-824E77D0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EF694-3AD8-4A74-8A62-6DFE11C40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Hra na udržení ve zmenšeném prostoru, rozdělíme na 3 týmy – Vždy 2 týmy drží balon spolu, ten 3. se snaží balon získat. Který tým zkazí, ten se snaží balon získat atd… </a:t>
            </a:r>
            <a:r>
              <a:rPr lang="cs-CZ" b="1" dirty="0"/>
              <a:t>( 3 x 8 min, i s pauzami celkem 25min)</a:t>
            </a:r>
          </a:p>
          <a:p>
            <a:r>
              <a:rPr lang="cs-CZ" dirty="0"/>
              <a:t>Intervalová hra 4 vs 4 –Rozdělím na 2 týmy, které se ještě rozdělí na 2 týmy po 4.  Hra na zmenšeném prostoru maximální doba zatížení 1 min 15s. Rozhodnu se až dle kvality a nasazení. Odpočinek cca 1:1. Stále ty stejné 2 týmy proti sobě, hrajeme o úklid hřiště, a následné kopání do hýždí z vápna na prohraný tým, který stojí v bráně. </a:t>
            </a:r>
            <a:r>
              <a:rPr lang="cs-CZ" b="1" dirty="0"/>
              <a:t>(30 min)</a:t>
            </a:r>
          </a:p>
        </p:txBody>
      </p:sp>
    </p:spTree>
    <p:extLst>
      <p:ext uri="{BB962C8B-B14F-4D97-AF65-F5344CB8AC3E}">
        <p14:creationId xmlns:p14="http://schemas.microsoft.com/office/powerpoint/2010/main" val="2887453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DFE74-4CBA-4A0C-989E-F5CC6F038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36AF4-4C63-46E7-945F-D0D84972B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závěr dám týmům šanci získat body na soutěžích:</a:t>
            </a:r>
          </a:p>
          <a:p>
            <a:pPr lvl="1"/>
            <a:r>
              <a:rPr lang="cs-CZ" dirty="0"/>
              <a:t>Hlavičkovaná ve dvojicích – Od vápna ve dvojicích hlavičkují, než se dostanou na dostřel k brankaři, gól pouze hlavou.</a:t>
            </a:r>
          </a:p>
          <a:p>
            <a:pPr lvl="1"/>
            <a:r>
              <a:rPr lang="cs-CZ" dirty="0"/>
              <a:t>Břevna z vápna – Břevno 3 body, tyčka 1 bod</a:t>
            </a:r>
          </a:p>
          <a:p>
            <a:r>
              <a:rPr lang="cs-CZ" dirty="0"/>
              <a:t>Po soutěžích odkopeme na prohraný tým.</a:t>
            </a:r>
          </a:p>
          <a:p>
            <a:r>
              <a:rPr lang="cs-CZ" dirty="0"/>
              <a:t>1 kolo </a:t>
            </a:r>
            <a:r>
              <a:rPr lang="cs-CZ" dirty="0" err="1"/>
              <a:t>výklus</a:t>
            </a:r>
            <a:r>
              <a:rPr lang="cs-CZ" dirty="0"/>
              <a:t> na uklidnění</a:t>
            </a:r>
          </a:p>
          <a:p>
            <a:r>
              <a:rPr lang="cs-CZ" dirty="0"/>
              <a:t>Kompenzační a posilovací cviky, které nejdříve předvedeme a následně opravujeme </a:t>
            </a:r>
            <a:r>
              <a:rPr lang="cs-CZ" b="1" dirty="0"/>
              <a:t>(celá závěrečná část zabere cca 15 min)</a:t>
            </a:r>
          </a:p>
          <a:p>
            <a:pPr marL="457200" lvl="1" indent="0">
              <a:buNone/>
            </a:pPr>
            <a:endParaRPr lang="cs-CZ" dirty="0"/>
          </a:p>
          <a:p>
            <a:pPr marL="800100" lvl="1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895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421F4-92AB-46B5-8DD0-496BB5B10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47465D-9C8F-41DC-9ACD-E9AFF2004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Nejmenší děti, co největší individuální přístup, převažují především hry 80:20. (ideálně 1 trenér na 5 dětí) </a:t>
            </a:r>
          </a:p>
          <a:p>
            <a:r>
              <a:rPr lang="cs-CZ" dirty="0"/>
              <a:t>U10 – U13 Hry v rušné části</a:t>
            </a:r>
            <a:r>
              <a:rPr lang="cs-CZ"/>
              <a:t>, dále hlavně </a:t>
            </a:r>
            <a:r>
              <a:rPr lang="cs-CZ" dirty="0"/>
              <a:t>soutěže mezi sebou, začátek specializovaného tréninku max 20</a:t>
            </a:r>
            <a:r>
              <a:rPr lang="cs-CZ"/>
              <a:t>% hodiny.</a:t>
            </a:r>
            <a:endParaRPr lang="cs-CZ" dirty="0"/>
          </a:p>
          <a:p>
            <a:r>
              <a:rPr lang="cs-CZ" dirty="0"/>
              <a:t>U15 až dospělí, více specializované tréninky, stačí 2 trenéři na tým.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28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Úvodní část 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>
              <a:lnSpc>
                <a:spcPct val="150000"/>
              </a:lnSpc>
            </a:pPr>
            <a:r>
              <a:rPr lang="cs-CZ" dirty="0"/>
              <a:t>Seznámení a popovídání, 1 kolečko na rozehřátí (s míčem nebo bez i s trenérem) </a:t>
            </a:r>
            <a:r>
              <a:rPr lang="cs-CZ" b="1" dirty="0"/>
              <a:t>(5 min)</a:t>
            </a:r>
          </a:p>
          <a:p>
            <a:pPr lvl="0" rtl="0">
              <a:lnSpc>
                <a:spcPct val="150000"/>
              </a:lnSpc>
            </a:pPr>
            <a:r>
              <a:rPr lang="cs-CZ" dirty="0"/>
              <a:t>Hra na babu, 2 hry </a:t>
            </a:r>
            <a:r>
              <a:rPr lang="cs-CZ" b="1" dirty="0"/>
              <a:t>(cca 5 min)</a:t>
            </a:r>
          </a:p>
          <a:p>
            <a:pPr lvl="0" rtl="0">
              <a:lnSpc>
                <a:spcPct val="150000"/>
              </a:lnSpc>
            </a:pPr>
            <a:r>
              <a:rPr lang="cs-CZ" dirty="0"/>
              <a:t>Hra na lišky , 2 hry (</a:t>
            </a:r>
            <a:r>
              <a:rPr lang="cs-CZ" b="1" dirty="0"/>
              <a:t>5 min)</a:t>
            </a:r>
          </a:p>
          <a:p>
            <a:pPr lvl="0" rtl="0"/>
            <a:endParaRPr lang="cs-CZ" dirty="0"/>
          </a:p>
          <a:p>
            <a:pPr lvl="0" rtl="0"/>
            <a:endParaRPr lang="cs-CZ" dirty="0"/>
          </a:p>
          <a:p>
            <a:pPr lvl="0" rtl="0"/>
            <a:endParaRPr lang="cs-CZ" dirty="0"/>
          </a:p>
          <a:p>
            <a:pPr lvl="0"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11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73A7E-BE2B-419A-A5F5-0E1B2169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Průpravná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87B88-B980-4B6C-9BF0-7377EF563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volný pohyb ve vyznačeném prostoru  </a:t>
            </a:r>
            <a:r>
              <a:rPr lang="cs-CZ" b="1" dirty="0"/>
              <a:t>(1 x 3 min, s míčem )</a:t>
            </a:r>
          </a:p>
          <a:p>
            <a:pPr>
              <a:lnSpc>
                <a:spcPct val="150000"/>
              </a:lnSpc>
            </a:pPr>
            <a:r>
              <a:rPr lang="cs-CZ" dirty="0"/>
              <a:t>Volný pohyb ve vyznačeném prostoru + umístím kužele, kterým se musí vyhnout. </a:t>
            </a:r>
            <a:r>
              <a:rPr lang="cs-CZ" b="1" dirty="0"/>
              <a:t>(1 x 3 min, s míčem)</a:t>
            </a:r>
          </a:p>
        </p:txBody>
      </p:sp>
    </p:spTree>
    <p:extLst>
      <p:ext uri="{BB962C8B-B14F-4D97-AF65-F5344CB8AC3E}">
        <p14:creationId xmlns:p14="http://schemas.microsoft.com/office/powerpoint/2010/main" val="326838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5B73D-8A1B-4FBF-9182-824E77D0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EF694-3AD8-4A74-8A62-6DFE11C40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Soutěže na rozvoj práce s míčem a koordinace.</a:t>
            </a:r>
          </a:p>
          <a:p>
            <a:r>
              <a:rPr lang="cs-CZ" dirty="0"/>
              <a:t>Slalomy, koordinační žebříky, překážky (podlézt přelézt). S míčem i bez míče. </a:t>
            </a:r>
            <a:r>
              <a:rPr lang="cs-CZ" b="1" dirty="0"/>
              <a:t>(15 minut)</a:t>
            </a:r>
          </a:p>
          <a:p>
            <a:r>
              <a:rPr lang="cs-CZ" dirty="0"/>
              <a:t>Hry na neohraničeném prostoru na malé branky, 1 vs 1, 2 vs 2, </a:t>
            </a:r>
            <a:r>
              <a:rPr lang="cs-CZ" b="1" dirty="0"/>
              <a:t>(15 min)</a:t>
            </a:r>
          </a:p>
        </p:txBody>
      </p:sp>
    </p:spTree>
    <p:extLst>
      <p:ext uri="{BB962C8B-B14F-4D97-AF65-F5344CB8AC3E}">
        <p14:creationId xmlns:p14="http://schemas.microsoft.com/office/powerpoint/2010/main" val="68694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DFE74-4CBA-4A0C-989E-F5CC6F038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36AF4-4C63-46E7-945F-D0D84972B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Rybičky rybáři za odměnu </a:t>
            </a:r>
          </a:p>
          <a:p>
            <a:r>
              <a:rPr lang="cs-CZ" dirty="0"/>
              <a:t>Chytání trenéra po hřišti. </a:t>
            </a:r>
          </a:p>
          <a:p>
            <a:r>
              <a:rPr lang="cs-CZ" dirty="0"/>
              <a:t>Na závěr sběr věcí a zhodnocení </a:t>
            </a:r>
          </a:p>
          <a:p>
            <a:r>
              <a:rPr lang="cs-CZ" b="1" dirty="0"/>
              <a:t>Celá část cca 10 minut</a:t>
            </a:r>
          </a:p>
          <a:p>
            <a:pPr marL="800100" lvl="1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53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5042"/>
            <a:ext cx="10363200" cy="2186609"/>
          </a:xfrm>
        </p:spPr>
        <p:txBody>
          <a:bodyPr rtlCol="0"/>
          <a:lstStyle/>
          <a:p>
            <a:pPr rtl="0"/>
            <a:r>
              <a:rPr lang="cs-CZ" dirty="0"/>
              <a:t>Fotbalový trénink U10 – U13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2782957"/>
            <a:ext cx="8534400" cy="2411894"/>
          </a:xfrm>
        </p:spPr>
        <p:txBody>
          <a:bodyPr rtlCol="0"/>
          <a:lstStyle/>
          <a:p>
            <a:pPr rtl="0"/>
            <a:r>
              <a:rPr lang="cs-CZ" dirty="0"/>
              <a:t>Ondřej Šíma, Tereza </a:t>
            </a:r>
            <a:r>
              <a:rPr lang="cs-CZ" dirty="0" err="1"/>
              <a:t>Saglová</a:t>
            </a:r>
            <a:endParaRPr lang="cs-CZ" dirty="0"/>
          </a:p>
          <a:p>
            <a:pPr rtl="0"/>
            <a:endParaRPr lang="cs-CZ" dirty="0"/>
          </a:p>
          <a:p>
            <a:pPr rtl="0"/>
            <a:r>
              <a:rPr lang="cs-CZ" b="1" dirty="0"/>
              <a:t>Cíl: </a:t>
            </a:r>
            <a:r>
              <a:rPr lang="cs-CZ" dirty="0"/>
              <a:t>Rozvoj kondiční složky pomocí herních cvičení</a:t>
            </a:r>
          </a:p>
          <a:p>
            <a:pPr rtl="0"/>
            <a:endParaRPr lang="cs-CZ" dirty="0"/>
          </a:p>
          <a:p>
            <a:pPr rtl="0"/>
            <a:r>
              <a:rPr lang="cs-CZ" b="1" dirty="0"/>
              <a:t>Pomůcky: </a:t>
            </a:r>
            <a:r>
              <a:rPr lang="cs-CZ" dirty="0" err="1"/>
              <a:t>Rozlišováky</a:t>
            </a:r>
            <a:r>
              <a:rPr lang="cs-CZ" dirty="0"/>
              <a:t>, tyče, mety, balóny, překážky, žebřík</a:t>
            </a:r>
          </a:p>
        </p:txBody>
      </p:sp>
    </p:spTree>
    <p:extLst>
      <p:ext uri="{BB962C8B-B14F-4D97-AF65-F5344CB8AC3E}">
        <p14:creationId xmlns:p14="http://schemas.microsoft.com/office/powerpoint/2010/main" val="157695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Úvodní část 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>
              <a:lnSpc>
                <a:spcPct val="150000"/>
              </a:lnSpc>
            </a:pPr>
            <a:r>
              <a:rPr lang="cs-CZ" dirty="0"/>
              <a:t>Seznámení s obsahem TJ, 1 kolečko na rozehřátí (s míčem nebo bez) </a:t>
            </a:r>
            <a:r>
              <a:rPr lang="cs-CZ" b="1" dirty="0"/>
              <a:t>(5 min)</a:t>
            </a:r>
          </a:p>
          <a:p>
            <a:pPr lvl="0" rtl="0">
              <a:lnSpc>
                <a:spcPct val="150000"/>
              </a:lnSpc>
            </a:pPr>
            <a:r>
              <a:rPr lang="cs-CZ" dirty="0"/>
              <a:t>Hra na lišky, 2 hry </a:t>
            </a:r>
            <a:r>
              <a:rPr lang="cs-CZ" b="1" dirty="0"/>
              <a:t>(cca 3 min)</a:t>
            </a:r>
          </a:p>
          <a:p>
            <a:pPr>
              <a:lnSpc>
                <a:spcPct val="150000"/>
              </a:lnSpc>
            </a:pPr>
            <a:r>
              <a:rPr lang="cs-CZ" dirty="0"/>
              <a:t>Dynamické protažení </a:t>
            </a:r>
            <a:r>
              <a:rPr lang="cs-CZ" b="1" dirty="0"/>
              <a:t>(1 min)</a:t>
            </a:r>
          </a:p>
          <a:p>
            <a:pPr lvl="0" rtl="0">
              <a:lnSpc>
                <a:spcPct val="150000"/>
              </a:lnSpc>
            </a:pPr>
            <a:r>
              <a:rPr lang="cs-CZ" dirty="0"/>
              <a:t>Hra na lišky s balonem, 2 hry (</a:t>
            </a:r>
            <a:r>
              <a:rPr lang="cs-CZ" b="1" dirty="0"/>
              <a:t>3 min)</a:t>
            </a:r>
          </a:p>
          <a:p>
            <a:pPr lvl="0" rtl="0"/>
            <a:endParaRPr lang="cs-CZ" dirty="0"/>
          </a:p>
          <a:p>
            <a:pPr lvl="0" rtl="0"/>
            <a:endParaRPr lang="cs-CZ" dirty="0"/>
          </a:p>
          <a:p>
            <a:pPr lvl="0" rtl="0"/>
            <a:endParaRPr lang="cs-CZ" dirty="0"/>
          </a:p>
          <a:p>
            <a:pPr lvl="0"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44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73A7E-BE2B-419A-A5F5-0E1B2169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Průpravná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87B88-B980-4B6C-9BF0-7377EF563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Opičí dráha, s přihrávkami slalomem, koordinační žebřík, přeskok přes překážky </a:t>
            </a:r>
            <a:r>
              <a:rPr lang="cs-CZ" b="1" dirty="0"/>
              <a:t>(2 x 6 min,)</a:t>
            </a:r>
          </a:p>
          <a:p>
            <a:pPr>
              <a:lnSpc>
                <a:spcPct val="150000"/>
              </a:lnSpc>
            </a:pPr>
            <a:r>
              <a:rPr lang="cs-CZ" dirty="0"/>
              <a:t>Dynamické </a:t>
            </a:r>
            <a:r>
              <a:rPr lang="cs-CZ" dirty="0" err="1"/>
              <a:t>doprotažení</a:t>
            </a:r>
            <a:r>
              <a:rPr lang="cs-CZ" dirty="0"/>
              <a:t> </a:t>
            </a:r>
            <a:r>
              <a:rPr lang="cs-CZ" b="1" dirty="0"/>
              <a:t>(2 min) </a:t>
            </a:r>
          </a:p>
        </p:txBody>
      </p:sp>
    </p:spTree>
    <p:extLst>
      <p:ext uri="{BB962C8B-B14F-4D97-AF65-F5344CB8AC3E}">
        <p14:creationId xmlns:p14="http://schemas.microsoft.com/office/powerpoint/2010/main" val="160629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5B73D-8A1B-4FBF-9182-824E77D0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EF694-3AD8-4A74-8A62-6DFE11C40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Soutěže na rozvoj rychlosti a koordinace. Slalomy, koordinační žebříky, překážky. S míčem i bez míče. </a:t>
            </a:r>
            <a:r>
              <a:rPr lang="cs-CZ" b="1" dirty="0"/>
              <a:t>(20 minut)</a:t>
            </a:r>
          </a:p>
          <a:p>
            <a:r>
              <a:rPr lang="cs-CZ" dirty="0"/>
              <a:t>Hry na neohraničeném prostoru na malé branky, 1 vs 1, 2 vs 2, 3 vs 3. </a:t>
            </a:r>
            <a:r>
              <a:rPr lang="cs-CZ" b="1" dirty="0"/>
              <a:t>(30 min)</a:t>
            </a:r>
          </a:p>
        </p:txBody>
      </p:sp>
    </p:spTree>
    <p:extLst>
      <p:ext uri="{BB962C8B-B14F-4D97-AF65-F5344CB8AC3E}">
        <p14:creationId xmlns:p14="http://schemas.microsoft.com/office/powerpoint/2010/main" val="3965202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ablona s motivem mořského pobřeží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2900_TF03460566" id="{81617AE9-440A-489C-8E6A-AD7466AD7CFA}" vid="{0144C044-A562-4713-8697-0B8711A60A2C}"/>
    </a:ext>
  </a:extLst>
</a:theme>
</file>

<file path=ppt/theme/theme2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Snímky s motivem pobřeží</Template>
  <TotalTime>513</TotalTime>
  <Words>809</Words>
  <Application>Microsoft Office PowerPoint</Application>
  <PresentationFormat>Širokoúhlá obrazovka</PresentationFormat>
  <Paragraphs>81</Paragraphs>
  <Slides>16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Courier New</vt:lpstr>
      <vt:lpstr>Palatino Linotype</vt:lpstr>
      <vt:lpstr>Šablona s motivem mořského pobřeží</vt:lpstr>
      <vt:lpstr>Fotbalový trénink U6 – U10</vt:lpstr>
      <vt:lpstr>Úvodní část </vt:lpstr>
      <vt:lpstr>Průpravná část</vt:lpstr>
      <vt:lpstr>Hlavní část</vt:lpstr>
      <vt:lpstr>Závěrečná část</vt:lpstr>
      <vt:lpstr>Fotbalový trénink U10 – U13</vt:lpstr>
      <vt:lpstr>Úvodní část </vt:lpstr>
      <vt:lpstr>Průpravná část</vt:lpstr>
      <vt:lpstr>Hlavní část</vt:lpstr>
      <vt:lpstr>Závěrečná část</vt:lpstr>
      <vt:lpstr>Fotbalový trénink U15-U19</vt:lpstr>
      <vt:lpstr>Úvodní část </vt:lpstr>
      <vt:lpstr>Průpravná část</vt:lpstr>
      <vt:lpstr>Hlavní část</vt:lpstr>
      <vt:lpstr>Závěrečná část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Fotbalový trénink U15</dc:title>
  <dc:creator>Ondřej Šíma</dc:creator>
  <cp:lastModifiedBy>Ondřej Šíma</cp:lastModifiedBy>
  <cp:revision>17</cp:revision>
  <dcterms:created xsi:type="dcterms:W3CDTF">2020-11-02T09:04:49Z</dcterms:created>
  <dcterms:modified xsi:type="dcterms:W3CDTF">2020-12-07T12:44:31Z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