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  <p:sldId id="259" r:id="rId5"/>
    <p:sldId id="260" r:id="rId6"/>
    <p:sldId id="265" r:id="rId7"/>
    <p:sldId id="261" r:id="rId8"/>
    <p:sldId id="262" r:id="rId9"/>
    <p:sldId id="264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19.03.2025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19.03.2025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19.03.2025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19.03.2025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19.03.2025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19.03.2025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8A2481B-5154-415F-B752-558547769AA3}" type="datetimeFigureOut">
              <a:rPr lang="cs-CZ" smtClean="0"/>
              <a:pPr/>
              <a:t>19.03.2025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19.03.2025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19.03.2025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19.03.2025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19.03.2025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19.03.2025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Futurum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R. Kotková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futurum slovesa „být“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66928" indent="-457200">
              <a:buFont typeface="+mj-lt"/>
              <a:buAutoNum type="arabicPeriod"/>
            </a:pPr>
            <a:r>
              <a:rPr lang="cs-CZ" sz="3200" dirty="0"/>
              <a:t>Budu</a:t>
            </a:r>
          </a:p>
          <a:p>
            <a:pPr marL="566928" indent="-457200">
              <a:buFont typeface="+mj-lt"/>
              <a:buAutoNum type="arabicPeriod"/>
            </a:pPr>
            <a:r>
              <a:rPr lang="cs-CZ" sz="3200" dirty="0"/>
              <a:t>Budeš</a:t>
            </a:r>
          </a:p>
          <a:p>
            <a:pPr marL="566928" indent="-457200">
              <a:buFont typeface="+mj-lt"/>
              <a:buAutoNum type="arabicPeriod"/>
            </a:pPr>
            <a:r>
              <a:rPr lang="cs-CZ" sz="3200" dirty="0"/>
              <a:t>Bude</a:t>
            </a:r>
          </a:p>
          <a:p>
            <a:pPr>
              <a:buNone/>
            </a:pP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566928" indent="-457200">
              <a:buFont typeface="+mj-lt"/>
              <a:buAutoNum type="arabicPeriod"/>
            </a:pPr>
            <a:r>
              <a:rPr lang="cs-CZ" sz="3200" dirty="0"/>
              <a:t>Budeme</a:t>
            </a:r>
          </a:p>
          <a:p>
            <a:pPr marL="566928" indent="-457200">
              <a:buFont typeface="+mj-lt"/>
              <a:buAutoNum type="arabicPeriod"/>
            </a:pPr>
            <a:r>
              <a:rPr lang="cs-CZ" sz="3200" dirty="0"/>
              <a:t>Budete</a:t>
            </a:r>
          </a:p>
          <a:p>
            <a:pPr marL="566928" indent="-457200">
              <a:buFont typeface="+mj-lt"/>
              <a:buAutoNum type="arabicPeriod"/>
            </a:pPr>
            <a:r>
              <a:rPr lang="cs-CZ" sz="3200" dirty="0"/>
              <a:t>Budou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91264" cy="1584176"/>
          </a:xfrm>
        </p:spPr>
        <p:txBody>
          <a:bodyPr>
            <a:normAutofit/>
          </a:bodyPr>
          <a:lstStyle/>
          <a:p>
            <a:r>
              <a:rPr lang="cs-CZ" dirty="0"/>
              <a:t>Futurum imperfektivních sloves</a:t>
            </a:r>
            <a:br>
              <a:rPr lang="cs-CZ" dirty="0"/>
            </a:br>
            <a:r>
              <a:rPr lang="cs-CZ" dirty="0"/>
              <a:t>futurum „být“ + infinitiv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23528" y="2852936"/>
            <a:ext cx="4172272" cy="3922451"/>
          </a:xfrm>
        </p:spPr>
        <p:txBody>
          <a:bodyPr>
            <a:normAutofit/>
          </a:bodyPr>
          <a:lstStyle/>
          <a:p>
            <a:pPr marL="566928" indent="-457200">
              <a:buFont typeface="+mj-lt"/>
              <a:buAutoNum type="arabicPeriod"/>
            </a:pPr>
            <a:r>
              <a:rPr lang="cs-CZ" sz="3200" dirty="0"/>
              <a:t>Budu dělat</a:t>
            </a:r>
          </a:p>
          <a:p>
            <a:pPr marL="566928" indent="-457200">
              <a:buFont typeface="+mj-lt"/>
              <a:buAutoNum type="arabicPeriod"/>
            </a:pPr>
            <a:r>
              <a:rPr lang="cs-CZ" sz="3200" dirty="0"/>
              <a:t>Budeš dělat</a:t>
            </a:r>
          </a:p>
          <a:p>
            <a:pPr marL="566928" indent="-457200">
              <a:buFont typeface="+mj-lt"/>
              <a:buAutoNum type="arabicPeriod"/>
            </a:pPr>
            <a:r>
              <a:rPr lang="cs-CZ" sz="3200" dirty="0"/>
              <a:t>Bude dělat</a:t>
            </a:r>
          </a:p>
          <a:p>
            <a:pPr marL="566928" indent="-457200">
              <a:buFont typeface="+mj-lt"/>
              <a:buAutoNum type="arabicPeriod"/>
            </a:pPr>
            <a:endParaRPr lang="cs-CZ" sz="32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4572000" y="2780928"/>
            <a:ext cx="4114800" cy="3994459"/>
          </a:xfrm>
        </p:spPr>
        <p:txBody>
          <a:bodyPr/>
          <a:lstStyle/>
          <a:p>
            <a:pPr marL="566928" indent="-457200">
              <a:buFont typeface="+mj-lt"/>
              <a:buAutoNum type="arabicPeriod"/>
            </a:pPr>
            <a:r>
              <a:rPr lang="cs-CZ" sz="3200" dirty="0"/>
              <a:t>Budeme dělat</a:t>
            </a:r>
          </a:p>
          <a:p>
            <a:pPr marL="566928" indent="-457200">
              <a:buFont typeface="+mj-lt"/>
              <a:buAutoNum type="arabicPeriod"/>
            </a:pPr>
            <a:r>
              <a:rPr lang="cs-CZ" sz="3200" dirty="0"/>
              <a:t>Budete dělat</a:t>
            </a:r>
          </a:p>
          <a:p>
            <a:pPr marL="566928" indent="-457200">
              <a:buFont typeface="+mj-lt"/>
              <a:buAutoNum type="arabicPeriod"/>
            </a:pPr>
            <a:r>
              <a:rPr lang="cs-CZ" sz="3200" dirty="0"/>
              <a:t>Budou dělat</a:t>
            </a:r>
          </a:p>
          <a:p>
            <a:pPr marL="566928" indent="-457200">
              <a:buFont typeface="+mj-lt"/>
              <a:buAutoNum type="arabicPeriod"/>
            </a:pPr>
            <a:endParaRPr lang="cs-CZ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80920" cy="936104"/>
          </a:xfrm>
        </p:spPr>
        <p:txBody>
          <a:bodyPr>
            <a:normAutofit fontScale="90000"/>
          </a:bodyPr>
          <a:lstStyle/>
          <a:p>
            <a:r>
              <a:rPr lang="cs-CZ" dirty="0"/>
              <a:t>Futurum jít, jet, letět, nést, běžet</a:t>
            </a:r>
            <a:br>
              <a:rPr lang="cs-CZ" dirty="0"/>
            </a:br>
            <a:r>
              <a:rPr lang="cs-CZ" dirty="0"/>
              <a:t>prefix </a:t>
            </a:r>
            <a:r>
              <a:rPr lang="cs-CZ" dirty="0" err="1"/>
              <a:t>pů</a:t>
            </a:r>
            <a:r>
              <a:rPr lang="cs-CZ" dirty="0"/>
              <a:t>- a po- (+ tvary prézentu)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95536" y="1988840"/>
            <a:ext cx="4100264" cy="4786547"/>
          </a:xfrm>
        </p:spPr>
        <p:txBody>
          <a:bodyPr>
            <a:normAutofit/>
          </a:bodyPr>
          <a:lstStyle/>
          <a:p>
            <a:pPr marL="624078" indent="-514350"/>
            <a:r>
              <a:rPr lang="cs-CZ" sz="3200" dirty="0"/>
              <a:t>Půjdu</a:t>
            </a:r>
          </a:p>
          <a:p>
            <a:pPr marL="624078" indent="-514350"/>
            <a:r>
              <a:rPr lang="cs-CZ" sz="3200" dirty="0"/>
              <a:t>Půjdeš</a:t>
            </a:r>
          </a:p>
          <a:p>
            <a:pPr marL="624078" indent="-514350"/>
            <a:r>
              <a:rPr lang="cs-CZ" sz="3200" dirty="0"/>
              <a:t>Půjde</a:t>
            </a:r>
          </a:p>
          <a:p>
            <a:pPr marL="624078" indent="-514350"/>
            <a:endParaRPr lang="cs-CZ" sz="3200" dirty="0"/>
          </a:p>
          <a:p>
            <a:pPr marL="624078" indent="-514350"/>
            <a:r>
              <a:rPr lang="cs-CZ" sz="3200" dirty="0"/>
              <a:t>Půjdeme</a:t>
            </a:r>
          </a:p>
          <a:p>
            <a:pPr marL="624078" indent="-514350"/>
            <a:r>
              <a:rPr lang="cs-CZ" sz="3200" dirty="0"/>
              <a:t>Půjdete</a:t>
            </a:r>
          </a:p>
          <a:p>
            <a:pPr marL="624078" indent="-514350"/>
            <a:r>
              <a:rPr lang="cs-CZ" sz="3200" dirty="0"/>
              <a:t>půjdou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4008" y="1988840"/>
            <a:ext cx="4042792" cy="4786547"/>
          </a:xfrm>
        </p:spPr>
        <p:txBody>
          <a:bodyPr>
            <a:normAutofit/>
          </a:bodyPr>
          <a:lstStyle/>
          <a:p>
            <a:r>
              <a:rPr lang="cs-CZ" sz="3200" dirty="0"/>
              <a:t>Pojedu</a:t>
            </a:r>
          </a:p>
          <a:p>
            <a:r>
              <a:rPr lang="cs-CZ" sz="3200" dirty="0"/>
              <a:t>Pojedeš </a:t>
            </a:r>
          </a:p>
          <a:p>
            <a:r>
              <a:rPr lang="cs-CZ" sz="3200" dirty="0"/>
              <a:t>Pojede</a:t>
            </a:r>
          </a:p>
          <a:p>
            <a:endParaRPr lang="cs-CZ" sz="3200" dirty="0"/>
          </a:p>
          <a:p>
            <a:r>
              <a:rPr lang="cs-CZ" sz="3200" dirty="0"/>
              <a:t>Pojdeme</a:t>
            </a:r>
          </a:p>
          <a:p>
            <a:r>
              <a:rPr lang="cs-CZ" sz="3200" dirty="0"/>
              <a:t>Pojedete</a:t>
            </a:r>
          </a:p>
          <a:p>
            <a:r>
              <a:rPr lang="cs-CZ" sz="3200" dirty="0"/>
              <a:t>pojedou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19256" cy="1080120"/>
          </a:xfrm>
        </p:spPr>
        <p:txBody>
          <a:bodyPr>
            <a:normAutofit fontScale="90000"/>
          </a:bodyPr>
          <a:lstStyle/>
          <a:p>
            <a:r>
              <a:rPr lang="cs-CZ" dirty="0"/>
              <a:t>Futurum perfektivních sloves</a:t>
            </a:r>
            <a:br>
              <a:rPr lang="cs-CZ" dirty="0"/>
            </a:br>
            <a:r>
              <a:rPr lang="cs-CZ" dirty="0"/>
              <a:t>tvary prézentu = význam futurum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7544" y="1988840"/>
            <a:ext cx="4028256" cy="4786547"/>
          </a:xfrm>
        </p:spPr>
        <p:txBody>
          <a:bodyPr>
            <a:normAutofit fontScale="92500" lnSpcReduction="20000"/>
          </a:bodyPr>
          <a:lstStyle/>
          <a:p>
            <a:r>
              <a:rPr lang="cs-CZ" sz="3200" dirty="0"/>
              <a:t>Přečtu</a:t>
            </a:r>
          </a:p>
          <a:p>
            <a:r>
              <a:rPr lang="cs-CZ" sz="3200" dirty="0"/>
              <a:t>Přečteš</a:t>
            </a:r>
          </a:p>
          <a:p>
            <a:r>
              <a:rPr lang="cs-CZ" sz="3200" dirty="0"/>
              <a:t>Přečte</a:t>
            </a:r>
          </a:p>
          <a:p>
            <a:endParaRPr lang="cs-CZ" sz="3200" dirty="0"/>
          </a:p>
          <a:p>
            <a:r>
              <a:rPr lang="cs-CZ" sz="3200" dirty="0"/>
              <a:t>Přečteme</a:t>
            </a:r>
          </a:p>
          <a:p>
            <a:r>
              <a:rPr lang="cs-CZ" sz="3200" dirty="0"/>
              <a:t>Přečtete</a:t>
            </a:r>
          </a:p>
          <a:p>
            <a:r>
              <a:rPr lang="cs-CZ" sz="3200" dirty="0"/>
              <a:t>přečtou</a:t>
            </a:r>
          </a:p>
          <a:p>
            <a:pPr>
              <a:buNone/>
            </a:pPr>
            <a:endParaRPr lang="cs-CZ" sz="3200" dirty="0"/>
          </a:p>
          <a:p>
            <a:pPr>
              <a:buNone/>
            </a:pPr>
            <a:endParaRPr lang="cs-CZ" sz="32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0" y="1916832"/>
            <a:ext cx="4114800" cy="4858555"/>
          </a:xfrm>
        </p:spPr>
        <p:txBody>
          <a:bodyPr>
            <a:normAutofit fontScale="92500" lnSpcReduction="20000"/>
          </a:bodyPr>
          <a:lstStyle/>
          <a:p>
            <a:r>
              <a:rPr lang="cs-CZ" sz="3200" dirty="0"/>
              <a:t>U sloves s prefixem – prefix + prezent imperfektivního</a:t>
            </a:r>
          </a:p>
          <a:p>
            <a:endParaRPr lang="cs-CZ" sz="3200" dirty="0"/>
          </a:p>
          <a:p>
            <a:r>
              <a:rPr lang="cs-CZ" sz="3200" dirty="0"/>
              <a:t>(Pře)čtu</a:t>
            </a:r>
          </a:p>
          <a:p>
            <a:r>
              <a:rPr lang="cs-CZ" sz="3200" dirty="0"/>
              <a:t>(Pře)čteš</a:t>
            </a:r>
          </a:p>
          <a:p>
            <a:r>
              <a:rPr lang="cs-CZ" sz="3200" dirty="0"/>
              <a:t>(Pře)čte</a:t>
            </a:r>
          </a:p>
          <a:p>
            <a:endParaRPr lang="cs-CZ" sz="3200" dirty="0"/>
          </a:p>
          <a:p>
            <a:r>
              <a:rPr lang="cs-CZ" sz="3200" dirty="0"/>
              <a:t>(Pře)čteme</a:t>
            </a:r>
          </a:p>
          <a:p>
            <a:r>
              <a:rPr lang="cs-CZ" sz="3200" dirty="0"/>
              <a:t>(Pře)čtete</a:t>
            </a:r>
          </a:p>
          <a:p>
            <a:r>
              <a:rPr lang="cs-CZ" sz="3200" dirty="0"/>
              <a:t>(pře)čtou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91264" cy="936104"/>
          </a:xfrm>
        </p:spPr>
        <p:txBody>
          <a:bodyPr/>
          <a:lstStyle/>
          <a:p>
            <a:r>
              <a:rPr lang="cs-CZ" dirty="0"/>
              <a:t>Komplikovanější tvary </a:t>
            </a:r>
            <a:r>
              <a:rPr lang="cs-CZ" dirty="0" err="1"/>
              <a:t>pf</a:t>
            </a:r>
            <a:r>
              <a:rPr lang="cs-CZ" dirty="0"/>
              <a:t>. sloves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7544" y="1628800"/>
            <a:ext cx="4028256" cy="5146587"/>
          </a:xfrm>
        </p:spPr>
        <p:txBody>
          <a:bodyPr>
            <a:normAutofit/>
          </a:bodyPr>
          <a:lstStyle/>
          <a:p>
            <a:r>
              <a:rPr lang="cs-CZ" sz="2800" dirty="0"/>
              <a:t>Vzít</a:t>
            </a:r>
          </a:p>
          <a:p>
            <a:r>
              <a:rPr lang="cs-CZ" sz="2800" dirty="0"/>
              <a:t>Říct</a:t>
            </a:r>
          </a:p>
          <a:p>
            <a:r>
              <a:rPr lang="cs-CZ" sz="2800" dirty="0"/>
              <a:t>Začít</a:t>
            </a:r>
          </a:p>
          <a:p>
            <a:r>
              <a:rPr lang="cs-CZ" sz="2800" dirty="0"/>
              <a:t>Upéct</a:t>
            </a:r>
          </a:p>
          <a:p>
            <a:r>
              <a:rPr lang="cs-CZ" sz="2800" dirty="0"/>
              <a:t>Pozvat</a:t>
            </a:r>
          </a:p>
          <a:p>
            <a:r>
              <a:rPr lang="cs-CZ" sz="2800" dirty="0"/>
              <a:t>Donést/ přinést</a:t>
            </a:r>
          </a:p>
          <a:p>
            <a:r>
              <a:rPr lang="cs-CZ" sz="2800" dirty="0"/>
              <a:t>najít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4008" y="1700808"/>
            <a:ext cx="4042792" cy="5074579"/>
          </a:xfrm>
        </p:spPr>
        <p:txBody>
          <a:bodyPr>
            <a:normAutofit/>
          </a:bodyPr>
          <a:lstStyle/>
          <a:p>
            <a:r>
              <a:rPr lang="cs-CZ" sz="2800" dirty="0"/>
              <a:t>Vezmu</a:t>
            </a:r>
          </a:p>
          <a:p>
            <a:r>
              <a:rPr lang="cs-CZ" sz="2800" dirty="0"/>
              <a:t>Řeknu</a:t>
            </a:r>
          </a:p>
          <a:p>
            <a:r>
              <a:rPr lang="cs-CZ" sz="2800" dirty="0"/>
              <a:t>Začnu</a:t>
            </a:r>
          </a:p>
          <a:p>
            <a:r>
              <a:rPr lang="cs-CZ" sz="2800" dirty="0"/>
              <a:t>Upeču</a:t>
            </a:r>
          </a:p>
          <a:p>
            <a:r>
              <a:rPr lang="cs-CZ" sz="2800" dirty="0"/>
              <a:t>Pozvu</a:t>
            </a:r>
          </a:p>
          <a:p>
            <a:r>
              <a:rPr lang="cs-CZ" sz="2800" dirty="0"/>
              <a:t>Donesu/ přinesu</a:t>
            </a:r>
          </a:p>
          <a:p>
            <a:r>
              <a:rPr lang="cs-CZ" sz="2800" dirty="0"/>
              <a:t>najdu</a:t>
            </a:r>
          </a:p>
          <a:p>
            <a:endParaRPr lang="cs-CZ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91264" cy="432048"/>
          </a:xfrm>
        </p:spPr>
        <p:txBody>
          <a:bodyPr>
            <a:normAutofit fontScale="90000"/>
          </a:bodyPr>
          <a:lstStyle/>
          <a:p>
            <a:r>
              <a:rPr lang="cs-CZ" dirty="0"/>
              <a:t>Předpovědi   - ty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95536" y="1556792"/>
            <a:ext cx="5256584" cy="5218595"/>
          </a:xfrm>
        </p:spPr>
        <p:txBody>
          <a:bodyPr>
            <a:normAutofit/>
          </a:bodyPr>
          <a:lstStyle/>
          <a:p>
            <a:pPr lvl="0"/>
            <a:r>
              <a:rPr lang="cs-CZ" sz="2400" u="sng" dirty="0"/>
              <a:t>Napsat</a:t>
            </a:r>
            <a:r>
              <a:rPr lang="cs-CZ" sz="2400" dirty="0"/>
              <a:t> knihu</a:t>
            </a:r>
          </a:p>
          <a:p>
            <a:pPr lvl="0"/>
            <a:r>
              <a:rPr lang="cs-CZ" sz="2400" dirty="0"/>
              <a:t>Žít na horách</a:t>
            </a:r>
          </a:p>
          <a:p>
            <a:pPr lvl="0"/>
            <a:r>
              <a:rPr lang="cs-CZ" sz="2400" u="sng" dirty="0"/>
              <a:t>Vzít</a:t>
            </a:r>
            <a:r>
              <a:rPr lang="cs-CZ" sz="2400" dirty="0"/>
              <a:t> si bohatého manžela/Bohatou manželku/ </a:t>
            </a:r>
          </a:p>
          <a:p>
            <a:pPr lvl="0"/>
            <a:r>
              <a:rPr lang="cs-CZ" sz="2400" dirty="0"/>
              <a:t>Jet do Japonska a Korey</a:t>
            </a:r>
          </a:p>
          <a:p>
            <a:pPr lvl="0"/>
            <a:r>
              <a:rPr lang="cs-CZ" sz="2400" u="sng" dirty="0"/>
              <a:t>Dostat </a:t>
            </a:r>
            <a:r>
              <a:rPr lang="cs-CZ" sz="2400" dirty="0"/>
              <a:t>diplom</a:t>
            </a:r>
          </a:p>
          <a:p>
            <a:pPr lvl="0"/>
            <a:r>
              <a:rPr lang="cs-CZ" sz="2400" u="sng" dirty="0"/>
              <a:t>Ztratit </a:t>
            </a:r>
            <a:r>
              <a:rPr lang="cs-CZ" sz="2400" dirty="0"/>
              <a:t>práci</a:t>
            </a:r>
          </a:p>
          <a:p>
            <a:pPr lvl="0"/>
            <a:r>
              <a:rPr lang="cs-CZ" sz="2400" u="sng" dirty="0"/>
              <a:t>Potkat</a:t>
            </a:r>
            <a:r>
              <a:rPr lang="cs-CZ" sz="2400" dirty="0"/>
              <a:t> zajímavého muže/-</a:t>
            </a:r>
            <a:r>
              <a:rPr lang="cs-CZ" sz="2400" dirty="0" err="1"/>
              <a:t>ou</a:t>
            </a:r>
            <a:r>
              <a:rPr lang="cs-CZ" sz="2400" dirty="0"/>
              <a:t> ženu</a:t>
            </a:r>
          </a:p>
          <a:p>
            <a:r>
              <a:rPr lang="cs-CZ" sz="2400" u="sng" dirty="0"/>
              <a:t>Zamilovat se</a:t>
            </a:r>
            <a:r>
              <a:rPr lang="cs-CZ" sz="2400" dirty="0"/>
              <a:t> nešťastně</a:t>
            </a:r>
          </a:p>
          <a:p>
            <a:pPr lvl="0"/>
            <a:r>
              <a:rPr lang="cs-CZ" sz="2400" dirty="0"/>
              <a:t>Bydlet na ostrově</a:t>
            </a:r>
          </a:p>
          <a:p>
            <a:pPr lvl="0"/>
            <a:r>
              <a:rPr lang="cs-CZ" sz="2400" dirty="0"/>
              <a:t>Být slavný</a:t>
            </a:r>
          </a:p>
          <a:p>
            <a:endParaRPr lang="cs-CZ" sz="24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508104" y="1628800"/>
            <a:ext cx="3178696" cy="5146587"/>
          </a:xfrm>
        </p:spPr>
        <p:txBody>
          <a:bodyPr>
            <a:normAutofit/>
          </a:bodyPr>
          <a:lstStyle/>
          <a:p>
            <a:r>
              <a:rPr lang="cs-CZ" sz="2400" dirty="0"/>
              <a:t>Napíšeš </a:t>
            </a:r>
          </a:p>
          <a:p>
            <a:r>
              <a:rPr lang="cs-CZ" sz="2400" dirty="0"/>
              <a:t>Budeš žít</a:t>
            </a:r>
          </a:p>
          <a:p>
            <a:r>
              <a:rPr lang="cs-CZ" sz="2400" dirty="0"/>
              <a:t>Vezmeš si</a:t>
            </a:r>
          </a:p>
          <a:p>
            <a:endParaRPr lang="cs-CZ" sz="2400" dirty="0"/>
          </a:p>
          <a:p>
            <a:r>
              <a:rPr lang="cs-CZ" sz="2400" dirty="0"/>
              <a:t>Pojedeš</a:t>
            </a:r>
          </a:p>
          <a:p>
            <a:r>
              <a:rPr lang="cs-CZ" sz="2400" dirty="0"/>
              <a:t>Dostaneš</a:t>
            </a:r>
          </a:p>
          <a:p>
            <a:r>
              <a:rPr lang="cs-CZ" sz="2400" dirty="0"/>
              <a:t>Ztratíš</a:t>
            </a:r>
          </a:p>
          <a:p>
            <a:r>
              <a:rPr lang="cs-CZ" sz="2400" dirty="0"/>
              <a:t>Potkáš</a:t>
            </a:r>
          </a:p>
          <a:p>
            <a:r>
              <a:rPr lang="cs-CZ" sz="2400" dirty="0"/>
              <a:t>Zamiluješ se</a:t>
            </a:r>
          </a:p>
          <a:p>
            <a:r>
              <a:rPr lang="cs-CZ" sz="2400" dirty="0"/>
              <a:t>Budeš bydlet</a:t>
            </a:r>
          </a:p>
          <a:p>
            <a:r>
              <a:rPr lang="cs-CZ" sz="2400" dirty="0"/>
              <a:t>budeš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147248" cy="936104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95536" y="1268760"/>
            <a:ext cx="4824536" cy="5506627"/>
          </a:xfrm>
        </p:spPr>
        <p:txBody>
          <a:bodyPr>
            <a:normAutofit/>
          </a:bodyPr>
          <a:lstStyle/>
          <a:p>
            <a:pPr lvl="0"/>
            <a:r>
              <a:rPr lang="cs-CZ" sz="2400" dirty="0"/>
              <a:t>Být slavný politik/ politička</a:t>
            </a:r>
          </a:p>
          <a:p>
            <a:pPr lvl="0"/>
            <a:r>
              <a:rPr lang="cs-CZ" sz="2400" dirty="0"/>
              <a:t>Jít do důchodu</a:t>
            </a:r>
          </a:p>
          <a:p>
            <a:pPr lvl="0"/>
            <a:r>
              <a:rPr lang="cs-CZ" sz="2400" u="sng" dirty="0"/>
              <a:t>Najít</a:t>
            </a:r>
            <a:r>
              <a:rPr lang="cs-CZ" sz="2400" dirty="0"/>
              <a:t> skvělou práci</a:t>
            </a:r>
          </a:p>
          <a:p>
            <a:pPr lvl="0"/>
            <a:r>
              <a:rPr lang="cs-CZ" sz="2400" u="sng" dirty="0"/>
              <a:t>Založit</a:t>
            </a:r>
            <a:r>
              <a:rPr lang="cs-CZ" sz="2400" dirty="0"/>
              <a:t> vlastní školu</a:t>
            </a:r>
          </a:p>
          <a:p>
            <a:pPr lvl="0"/>
            <a:r>
              <a:rPr lang="cs-CZ" sz="2400" u="sng" dirty="0"/>
              <a:t>Prodat</a:t>
            </a:r>
            <a:r>
              <a:rPr lang="cs-CZ" sz="2400" dirty="0"/>
              <a:t> všechno a koupit jachtu</a:t>
            </a:r>
          </a:p>
          <a:p>
            <a:pPr lvl="0"/>
            <a:r>
              <a:rPr lang="cs-CZ" sz="2400" dirty="0"/>
              <a:t>Mít 1 dítě a psa a papouška</a:t>
            </a:r>
          </a:p>
          <a:p>
            <a:pPr lvl="0"/>
            <a:r>
              <a:rPr lang="cs-CZ" sz="2400" dirty="0"/>
              <a:t>Bydlet v Paříži</a:t>
            </a:r>
          </a:p>
          <a:p>
            <a:r>
              <a:rPr lang="cs-CZ" sz="2400" dirty="0"/>
              <a:t>Umět perfektně španělsky</a:t>
            </a:r>
          </a:p>
          <a:p>
            <a:pPr lvl="0"/>
            <a:r>
              <a:rPr lang="cs-CZ" sz="2400" u="sng" dirty="0"/>
              <a:t>Prodat</a:t>
            </a:r>
            <a:r>
              <a:rPr lang="cs-CZ" sz="2400" dirty="0"/>
              <a:t> všechno a cestovat</a:t>
            </a:r>
          </a:p>
          <a:p>
            <a:r>
              <a:rPr lang="cs-CZ" sz="2400" dirty="0"/>
              <a:t>Mít 4 děti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6096" y="1196752"/>
            <a:ext cx="3250704" cy="5578635"/>
          </a:xfrm>
        </p:spPr>
        <p:txBody>
          <a:bodyPr>
            <a:normAutofit/>
          </a:bodyPr>
          <a:lstStyle/>
          <a:p>
            <a:r>
              <a:rPr lang="cs-CZ" sz="2400" dirty="0"/>
              <a:t>Budeš</a:t>
            </a:r>
          </a:p>
          <a:p>
            <a:r>
              <a:rPr lang="cs-CZ" sz="2400" dirty="0"/>
              <a:t>Půjdeš</a:t>
            </a:r>
          </a:p>
          <a:p>
            <a:r>
              <a:rPr lang="cs-CZ" sz="2400" dirty="0"/>
              <a:t>Najdeš</a:t>
            </a:r>
          </a:p>
          <a:p>
            <a:r>
              <a:rPr lang="cs-CZ" sz="2400" dirty="0"/>
              <a:t>Založíš</a:t>
            </a:r>
          </a:p>
          <a:p>
            <a:r>
              <a:rPr lang="cs-CZ" sz="2400" dirty="0"/>
              <a:t>Prodáš</a:t>
            </a:r>
          </a:p>
          <a:p>
            <a:r>
              <a:rPr lang="cs-CZ" sz="2400" dirty="0"/>
              <a:t>Budeš mít</a:t>
            </a:r>
          </a:p>
          <a:p>
            <a:r>
              <a:rPr lang="cs-CZ" sz="2400" dirty="0"/>
              <a:t>Budeš bydlet</a:t>
            </a:r>
          </a:p>
          <a:p>
            <a:r>
              <a:rPr lang="cs-CZ" sz="2400" dirty="0"/>
              <a:t>Budeš umět</a:t>
            </a:r>
          </a:p>
          <a:p>
            <a:r>
              <a:rPr lang="cs-CZ" sz="2400" dirty="0"/>
              <a:t>Prodáš</a:t>
            </a:r>
          </a:p>
          <a:p>
            <a:r>
              <a:rPr lang="cs-CZ" sz="2400" dirty="0"/>
              <a:t>Budeš mít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395536" y="764704"/>
            <a:ext cx="8496944" cy="1224136"/>
          </a:xfrm>
        </p:spPr>
        <p:txBody>
          <a:bodyPr>
            <a:normAutofit fontScale="90000"/>
          </a:bodyPr>
          <a:lstStyle/>
          <a:p>
            <a:br>
              <a:rPr lang="cs-CZ" sz="2800" dirty="0"/>
            </a:br>
            <a:r>
              <a:rPr lang="cs-CZ" sz="2800" dirty="0"/>
              <a:t>Navrhněte spolužákovi společný program (my)</a:t>
            </a:r>
            <a:br>
              <a:rPr lang="cs-CZ" sz="2800" dirty="0"/>
            </a:br>
            <a:r>
              <a:rPr lang="cs-CZ" sz="2800" dirty="0"/>
              <a:t>Např. Zahrajeme si fotbal? – Ano, rád si zahraju...</a:t>
            </a:r>
            <a:br>
              <a:rPr lang="cs-CZ" sz="2800" dirty="0"/>
            </a:br>
            <a:r>
              <a:rPr lang="cs-CZ" sz="2800" dirty="0"/>
              <a:t>                                         - Ne, protože já nerad hraju...</a:t>
            </a:r>
            <a:br>
              <a:rPr lang="cs-CZ" sz="2800" dirty="0"/>
            </a:br>
            <a:br>
              <a:rPr lang="cs-CZ" sz="2800" dirty="0"/>
            </a:br>
            <a:endParaRPr lang="cs-CZ" sz="2800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1"/>
          </p:nvPr>
        </p:nvSpPr>
        <p:spPr>
          <a:xfrm>
            <a:off x="467544" y="1988840"/>
            <a:ext cx="4028256" cy="4786547"/>
          </a:xfrm>
        </p:spPr>
        <p:txBody>
          <a:bodyPr>
            <a:normAutofit/>
          </a:bodyPr>
          <a:lstStyle/>
          <a:p>
            <a:r>
              <a:rPr lang="cs-CZ" sz="2400" dirty="0"/>
              <a:t>Jít na výstavu</a:t>
            </a:r>
          </a:p>
          <a:p>
            <a:r>
              <a:rPr lang="cs-CZ" sz="2400" dirty="0"/>
              <a:t>Uklízet</a:t>
            </a:r>
          </a:p>
          <a:p>
            <a:r>
              <a:rPr lang="cs-CZ" sz="2400" dirty="0"/>
              <a:t>Studovat spolu</a:t>
            </a:r>
          </a:p>
          <a:p>
            <a:r>
              <a:rPr lang="cs-CZ" sz="2400" dirty="0"/>
              <a:t>Poslechnout si...</a:t>
            </a:r>
          </a:p>
          <a:p>
            <a:r>
              <a:rPr lang="cs-CZ" sz="2400" dirty="0"/>
              <a:t>Hrát na počítači</a:t>
            </a:r>
          </a:p>
          <a:p>
            <a:r>
              <a:rPr lang="cs-CZ" sz="2400" dirty="0"/>
              <a:t>Nakupovat</a:t>
            </a:r>
          </a:p>
          <a:p>
            <a:r>
              <a:rPr lang="cs-CZ" sz="2400" dirty="0"/>
              <a:t>Zahrát si šachy</a:t>
            </a:r>
          </a:p>
          <a:p>
            <a:r>
              <a:rPr lang="cs-CZ" sz="2400" dirty="0"/>
              <a:t>Naobědvat se</a:t>
            </a:r>
          </a:p>
          <a:p>
            <a:r>
              <a:rPr lang="cs-CZ" sz="2400" dirty="0"/>
              <a:t>Dát si zmrzlinu</a:t>
            </a:r>
          </a:p>
          <a:p>
            <a:r>
              <a:rPr lang="cs-CZ" sz="2400" dirty="0"/>
              <a:t>Zatancovat si</a:t>
            </a:r>
          </a:p>
          <a:p>
            <a:r>
              <a:rPr lang="cs-CZ" sz="2400" dirty="0"/>
              <a:t>Mluvit česky</a:t>
            </a:r>
          </a:p>
          <a:p>
            <a:endParaRPr lang="cs-CZ" sz="2800" dirty="0"/>
          </a:p>
          <a:p>
            <a:endParaRPr lang="cs-CZ" sz="2800" dirty="0"/>
          </a:p>
          <a:p>
            <a:endParaRPr lang="cs-CZ" sz="2800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>
          <a:xfrm>
            <a:off x="4644008" y="1916832"/>
            <a:ext cx="4042792" cy="4858555"/>
          </a:xfrm>
        </p:spPr>
        <p:txBody>
          <a:bodyPr>
            <a:normAutofit/>
          </a:bodyPr>
          <a:lstStyle/>
          <a:p>
            <a:r>
              <a:rPr lang="cs-CZ" sz="2400" dirty="0"/>
              <a:t>Půjdeme</a:t>
            </a:r>
          </a:p>
          <a:p>
            <a:r>
              <a:rPr lang="cs-CZ" sz="2400" dirty="0"/>
              <a:t>Budeme uklízet</a:t>
            </a:r>
          </a:p>
          <a:p>
            <a:r>
              <a:rPr lang="cs-CZ" sz="2400" dirty="0"/>
              <a:t>Budeme studovat</a:t>
            </a:r>
          </a:p>
          <a:p>
            <a:r>
              <a:rPr lang="cs-CZ" sz="2400" dirty="0"/>
              <a:t>Poslechneme si</a:t>
            </a:r>
          </a:p>
          <a:p>
            <a:r>
              <a:rPr lang="cs-CZ" sz="2400" dirty="0"/>
              <a:t>Budeme hrát ...</a:t>
            </a:r>
          </a:p>
          <a:p>
            <a:r>
              <a:rPr lang="cs-CZ" sz="2400" dirty="0"/>
              <a:t>Budeme nakupovat..</a:t>
            </a:r>
          </a:p>
          <a:p>
            <a:r>
              <a:rPr lang="cs-CZ" sz="2400" dirty="0"/>
              <a:t>Zahrajeme si...</a:t>
            </a:r>
          </a:p>
          <a:p>
            <a:r>
              <a:rPr lang="cs-CZ" sz="2400" dirty="0"/>
              <a:t>Naobědváme se..</a:t>
            </a:r>
          </a:p>
          <a:p>
            <a:r>
              <a:rPr lang="cs-CZ" sz="2400" dirty="0"/>
              <a:t>Dáme si zmrzlinu...</a:t>
            </a:r>
          </a:p>
          <a:p>
            <a:r>
              <a:rPr lang="cs-CZ" sz="2400" dirty="0"/>
              <a:t>Zatancujeme si</a:t>
            </a:r>
          </a:p>
          <a:p>
            <a:r>
              <a:rPr lang="cs-CZ" sz="2400" dirty="0"/>
              <a:t>Budeme mluvit...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247</TotalTime>
  <Words>334</Words>
  <Application>Microsoft Office PowerPoint</Application>
  <PresentationFormat>Předvádění na obrazovce (4:3)</PresentationFormat>
  <Paragraphs>129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Georgia</vt:lpstr>
      <vt:lpstr>Trebuchet MS</vt:lpstr>
      <vt:lpstr>Wingdings 2</vt:lpstr>
      <vt:lpstr>Urbanistický</vt:lpstr>
      <vt:lpstr>Futurum</vt:lpstr>
      <vt:lpstr>futurum slovesa „být“</vt:lpstr>
      <vt:lpstr>Futurum imperfektivních sloves futurum „být“ + infinitiv</vt:lpstr>
      <vt:lpstr>Futurum jít, jet, letět, nést, běžet prefix pů- a po- (+ tvary prézentu)</vt:lpstr>
      <vt:lpstr>Futurum perfektivních sloves tvary prézentu = význam futurum</vt:lpstr>
      <vt:lpstr>Komplikovanější tvary pf. sloves</vt:lpstr>
      <vt:lpstr>Předpovědi   - ty </vt:lpstr>
      <vt:lpstr>Prezentace aplikace PowerPoint</vt:lpstr>
      <vt:lpstr> Navrhněte spolužákovi společný program (my) Např. Zahrajeme si fotbal? – Ano, rád si zahraju...                                          - Ne, protože já nerad hraju...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Futurum</dc:title>
  <dc:creator>Radomila Kotková</dc:creator>
  <cp:lastModifiedBy>kotkovar</cp:lastModifiedBy>
  <cp:revision>6</cp:revision>
  <dcterms:created xsi:type="dcterms:W3CDTF">2019-03-17T08:27:01Z</dcterms:created>
  <dcterms:modified xsi:type="dcterms:W3CDTF">2025-03-19T16:04:15Z</dcterms:modified>
</cp:coreProperties>
</file>