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13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122735-6E8B-4337-B0E8-562EAA4647AF}"/>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FCDF7D2C-1C8E-474A-A3A8-AE88022BA8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861681ED-AACD-4690-BD24-57662567238D}"/>
              </a:ext>
            </a:extLst>
          </p:cNvPr>
          <p:cNvSpPr>
            <a:spLocks noGrp="1"/>
          </p:cNvSpPr>
          <p:nvPr>
            <p:ph type="dt" sz="half" idx="10"/>
          </p:nvPr>
        </p:nvSpPr>
        <p:spPr/>
        <p:txBody>
          <a:bodyPr/>
          <a:lstStyle/>
          <a:p>
            <a:fld id="{C201B452-E429-4402-A675-DA449AE8C7B5}" type="datetimeFigureOut">
              <a:rPr lang="cs-CZ" smtClean="0"/>
              <a:t>03.03.2021</a:t>
            </a:fld>
            <a:endParaRPr lang="cs-CZ"/>
          </a:p>
        </p:txBody>
      </p:sp>
      <p:sp>
        <p:nvSpPr>
          <p:cNvPr id="5" name="Zástupný symbol pro zápatí 4">
            <a:extLst>
              <a:ext uri="{FF2B5EF4-FFF2-40B4-BE49-F238E27FC236}">
                <a16:creationId xmlns:a16="http://schemas.microsoft.com/office/drawing/2014/main" id="{1EAFB4B9-3897-4948-A70C-4840D6FA686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A307C70-6345-4A42-83C5-53733CE756F1}"/>
              </a:ext>
            </a:extLst>
          </p:cNvPr>
          <p:cNvSpPr>
            <a:spLocks noGrp="1"/>
          </p:cNvSpPr>
          <p:nvPr>
            <p:ph type="sldNum" sz="quarter" idx="12"/>
          </p:nvPr>
        </p:nvSpPr>
        <p:spPr/>
        <p:txBody>
          <a:bodyPr/>
          <a:lstStyle/>
          <a:p>
            <a:fld id="{51C66634-74E6-48AF-B51A-B42E15D98F95}" type="slidenum">
              <a:rPr lang="cs-CZ" smtClean="0"/>
              <a:t>‹#›</a:t>
            </a:fld>
            <a:endParaRPr lang="cs-CZ"/>
          </a:p>
        </p:txBody>
      </p:sp>
    </p:spTree>
    <p:extLst>
      <p:ext uri="{BB962C8B-B14F-4D97-AF65-F5344CB8AC3E}">
        <p14:creationId xmlns:p14="http://schemas.microsoft.com/office/powerpoint/2010/main" val="3496284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05AFC1-EC9E-4F94-80D7-700D2C8F56B0}"/>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A6853BF8-8368-429D-B899-B125CC370D7F}"/>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256ED1B-81C6-4BE4-83EA-36AEB0533E2A}"/>
              </a:ext>
            </a:extLst>
          </p:cNvPr>
          <p:cNvSpPr>
            <a:spLocks noGrp="1"/>
          </p:cNvSpPr>
          <p:nvPr>
            <p:ph type="dt" sz="half" idx="10"/>
          </p:nvPr>
        </p:nvSpPr>
        <p:spPr/>
        <p:txBody>
          <a:bodyPr/>
          <a:lstStyle/>
          <a:p>
            <a:fld id="{C201B452-E429-4402-A675-DA449AE8C7B5}" type="datetimeFigureOut">
              <a:rPr lang="cs-CZ" smtClean="0"/>
              <a:t>03.03.2021</a:t>
            </a:fld>
            <a:endParaRPr lang="cs-CZ"/>
          </a:p>
        </p:txBody>
      </p:sp>
      <p:sp>
        <p:nvSpPr>
          <p:cNvPr id="5" name="Zástupný symbol pro zápatí 4">
            <a:extLst>
              <a:ext uri="{FF2B5EF4-FFF2-40B4-BE49-F238E27FC236}">
                <a16:creationId xmlns:a16="http://schemas.microsoft.com/office/drawing/2014/main" id="{E1A9B3DB-B096-4BE6-A20C-70069479CC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3C9F584-47F3-4387-B9C0-E9DD0AAAC4CE}"/>
              </a:ext>
            </a:extLst>
          </p:cNvPr>
          <p:cNvSpPr>
            <a:spLocks noGrp="1"/>
          </p:cNvSpPr>
          <p:nvPr>
            <p:ph type="sldNum" sz="quarter" idx="12"/>
          </p:nvPr>
        </p:nvSpPr>
        <p:spPr/>
        <p:txBody>
          <a:bodyPr/>
          <a:lstStyle/>
          <a:p>
            <a:fld id="{51C66634-74E6-48AF-B51A-B42E15D98F95}" type="slidenum">
              <a:rPr lang="cs-CZ" smtClean="0"/>
              <a:t>‹#›</a:t>
            </a:fld>
            <a:endParaRPr lang="cs-CZ"/>
          </a:p>
        </p:txBody>
      </p:sp>
    </p:spTree>
    <p:extLst>
      <p:ext uri="{BB962C8B-B14F-4D97-AF65-F5344CB8AC3E}">
        <p14:creationId xmlns:p14="http://schemas.microsoft.com/office/powerpoint/2010/main" val="2849678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8C68CF0B-88DA-427A-9C8C-D42A0435BF36}"/>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4F15EF78-E557-4A28-9CE8-077D55FAE9E8}"/>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4063B74-B2CE-460C-B55E-44DB87BE245D}"/>
              </a:ext>
            </a:extLst>
          </p:cNvPr>
          <p:cNvSpPr>
            <a:spLocks noGrp="1"/>
          </p:cNvSpPr>
          <p:nvPr>
            <p:ph type="dt" sz="half" idx="10"/>
          </p:nvPr>
        </p:nvSpPr>
        <p:spPr/>
        <p:txBody>
          <a:bodyPr/>
          <a:lstStyle/>
          <a:p>
            <a:fld id="{C201B452-E429-4402-A675-DA449AE8C7B5}" type="datetimeFigureOut">
              <a:rPr lang="cs-CZ" smtClean="0"/>
              <a:t>03.03.2021</a:t>
            </a:fld>
            <a:endParaRPr lang="cs-CZ"/>
          </a:p>
        </p:txBody>
      </p:sp>
      <p:sp>
        <p:nvSpPr>
          <p:cNvPr id="5" name="Zástupný symbol pro zápatí 4">
            <a:extLst>
              <a:ext uri="{FF2B5EF4-FFF2-40B4-BE49-F238E27FC236}">
                <a16:creationId xmlns:a16="http://schemas.microsoft.com/office/drawing/2014/main" id="{6B858A6E-1B6D-4BBA-B917-852B014F08C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B826A7B-670B-4A0F-A784-06EC966B1871}"/>
              </a:ext>
            </a:extLst>
          </p:cNvPr>
          <p:cNvSpPr>
            <a:spLocks noGrp="1"/>
          </p:cNvSpPr>
          <p:nvPr>
            <p:ph type="sldNum" sz="quarter" idx="12"/>
          </p:nvPr>
        </p:nvSpPr>
        <p:spPr/>
        <p:txBody>
          <a:bodyPr/>
          <a:lstStyle/>
          <a:p>
            <a:fld id="{51C66634-74E6-48AF-B51A-B42E15D98F95}" type="slidenum">
              <a:rPr lang="cs-CZ" smtClean="0"/>
              <a:t>‹#›</a:t>
            </a:fld>
            <a:endParaRPr lang="cs-CZ"/>
          </a:p>
        </p:txBody>
      </p:sp>
    </p:spTree>
    <p:extLst>
      <p:ext uri="{BB962C8B-B14F-4D97-AF65-F5344CB8AC3E}">
        <p14:creationId xmlns:p14="http://schemas.microsoft.com/office/powerpoint/2010/main" val="2740958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3A6D33-21B8-45A3-800E-E3E165F6AB0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0888190-F9EE-46F6-B5F6-6DDD4C444B86}"/>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04E624C-76EB-48B8-8794-02EE9AC5D7DD}"/>
              </a:ext>
            </a:extLst>
          </p:cNvPr>
          <p:cNvSpPr>
            <a:spLocks noGrp="1"/>
          </p:cNvSpPr>
          <p:nvPr>
            <p:ph type="dt" sz="half" idx="10"/>
          </p:nvPr>
        </p:nvSpPr>
        <p:spPr/>
        <p:txBody>
          <a:bodyPr/>
          <a:lstStyle/>
          <a:p>
            <a:fld id="{C201B452-E429-4402-A675-DA449AE8C7B5}" type="datetimeFigureOut">
              <a:rPr lang="cs-CZ" smtClean="0"/>
              <a:t>03.03.2021</a:t>
            </a:fld>
            <a:endParaRPr lang="cs-CZ"/>
          </a:p>
        </p:txBody>
      </p:sp>
      <p:sp>
        <p:nvSpPr>
          <p:cNvPr id="5" name="Zástupný symbol pro zápatí 4">
            <a:extLst>
              <a:ext uri="{FF2B5EF4-FFF2-40B4-BE49-F238E27FC236}">
                <a16:creationId xmlns:a16="http://schemas.microsoft.com/office/drawing/2014/main" id="{26D31C66-8D8F-4550-8BEB-55757A9F66F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85FD6AF-7448-460F-AA18-990FE0FC56BB}"/>
              </a:ext>
            </a:extLst>
          </p:cNvPr>
          <p:cNvSpPr>
            <a:spLocks noGrp="1"/>
          </p:cNvSpPr>
          <p:nvPr>
            <p:ph type="sldNum" sz="quarter" idx="12"/>
          </p:nvPr>
        </p:nvSpPr>
        <p:spPr/>
        <p:txBody>
          <a:bodyPr/>
          <a:lstStyle/>
          <a:p>
            <a:fld id="{51C66634-74E6-48AF-B51A-B42E15D98F95}" type="slidenum">
              <a:rPr lang="cs-CZ" smtClean="0"/>
              <a:t>‹#›</a:t>
            </a:fld>
            <a:endParaRPr lang="cs-CZ"/>
          </a:p>
        </p:txBody>
      </p:sp>
    </p:spTree>
    <p:extLst>
      <p:ext uri="{BB962C8B-B14F-4D97-AF65-F5344CB8AC3E}">
        <p14:creationId xmlns:p14="http://schemas.microsoft.com/office/powerpoint/2010/main" val="15602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388DCD-2269-4DD8-B76A-4089F4803E21}"/>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2DDD70BE-86AD-428B-B878-EF30085963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09E12993-B6FD-4D81-BF67-1F9997814855}"/>
              </a:ext>
            </a:extLst>
          </p:cNvPr>
          <p:cNvSpPr>
            <a:spLocks noGrp="1"/>
          </p:cNvSpPr>
          <p:nvPr>
            <p:ph type="dt" sz="half" idx="10"/>
          </p:nvPr>
        </p:nvSpPr>
        <p:spPr/>
        <p:txBody>
          <a:bodyPr/>
          <a:lstStyle/>
          <a:p>
            <a:fld id="{C201B452-E429-4402-A675-DA449AE8C7B5}" type="datetimeFigureOut">
              <a:rPr lang="cs-CZ" smtClean="0"/>
              <a:t>03.03.2021</a:t>
            </a:fld>
            <a:endParaRPr lang="cs-CZ"/>
          </a:p>
        </p:txBody>
      </p:sp>
      <p:sp>
        <p:nvSpPr>
          <p:cNvPr id="5" name="Zástupný symbol pro zápatí 4">
            <a:extLst>
              <a:ext uri="{FF2B5EF4-FFF2-40B4-BE49-F238E27FC236}">
                <a16:creationId xmlns:a16="http://schemas.microsoft.com/office/drawing/2014/main" id="{63FF8E0C-536B-46E1-83F1-1D49351E825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8D5E923-7A0B-4B91-A6C5-518A2ED00A2D}"/>
              </a:ext>
            </a:extLst>
          </p:cNvPr>
          <p:cNvSpPr>
            <a:spLocks noGrp="1"/>
          </p:cNvSpPr>
          <p:nvPr>
            <p:ph type="sldNum" sz="quarter" idx="12"/>
          </p:nvPr>
        </p:nvSpPr>
        <p:spPr/>
        <p:txBody>
          <a:bodyPr/>
          <a:lstStyle/>
          <a:p>
            <a:fld id="{51C66634-74E6-48AF-B51A-B42E15D98F95}" type="slidenum">
              <a:rPr lang="cs-CZ" smtClean="0"/>
              <a:t>‹#›</a:t>
            </a:fld>
            <a:endParaRPr lang="cs-CZ"/>
          </a:p>
        </p:txBody>
      </p:sp>
    </p:spTree>
    <p:extLst>
      <p:ext uri="{BB962C8B-B14F-4D97-AF65-F5344CB8AC3E}">
        <p14:creationId xmlns:p14="http://schemas.microsoft.com/office/powerpoint/2010/main" val="1354310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E62348-8D4F-4567-93AC-FC3D6062BBE3}"/>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62843B31-2DD3-4DB7-B775-CA864FE36E7B}"/>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46AA8588-E102-423B-BF62-C3449EE0F8DE}"/>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2816CE50-52A2-4FD2-BDB6-87EF3FAC0F4D}"/>
              </a:ext>
            </a:extLst>
          </p:cNvPr>
          <p:cNvSpPr>
            <a:spLocks noGrp="1"/>
          </p:cNvSpPr>
          <p:nvPr>
            <p:ph type="dt" sz="half" idx="10"/>
          </p:nvPr>
        </p:nvSpPr>
        <p:spPr/>
        <p:txBody>
          <a:bodyPr/>
          <a:lstStyle/>
          <a:p>
            <a:fld id="{C201B452-E429-4402-A675-DA449AE8C7B5}" type="datetimeFigureOut">
              <a:rPr lang="cs-CZ" smtClean="0"/>
              <a:t>03.03.2021</a:t>
            </a:fld>
            <a:endParaRPr lang="cs-CZ"/>
          </a:p>
        </p:txBody>
      </p:sp>
      <p:sp>
        <p:nvSpPr>
          <p:cNvPr id="6" name="Zástupný symbol pro zápatí 5">
            <a:extLst>
              <a:ext uri="{FF2B5EF4-FFF2-40B4-BE49-F238E27FC236}">
                <a16:creationId xmlns:a16="http://schemas.microsoft.com/office/drawing/2014/main" id="{C1945503-6EC2-4E81-990F-BD90A399A76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1150B54-3CD4-4E8F-99E5-AE6ECC2B64EF}"/>
              </a:ext>
            </a:extLst>
          </p:cNvPr>
          <p:cNvSpPr>
            <a:spLocks noGrp="1"/>
          </p:cNvSpPr>
          <p:nvPr>
            <p:ph type="sldNum" sz="quarter" idx="12"/>
          </p:nvPr>
        </p:nvSpPr>
        <p:spPr/>
        <p:txBody>
          <a:bodyPr/>
          <a:lstStyle/>
          <a:p>
            <a:fld id="{51C66634-74E6-48AF-B51A-B42E15D98F95}" type="slidenum">
              <a:rPr lang="cs-CZ" smtClean="0"/>
              <a:t>‹#›</a:t>
            </a:fld>
            <a:endParaRPr lang="cs-CZ"/>
          </a:p>
        </p:txBody>
      </p:sp>
    </p:spTree>
    <p:extLst>
      <p:ext uri="{BB962C8B-B14F-4D97-AF65-F5344CB8AC3E}">
        <p14:creationId xmlns:p14="http://schemas.microsoft.com/office/powerpoint/2010/main" val="404593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8E7EFE-FB51-4168-8E56-41822F35CEA9}"/>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FBDC45BF-BF28-499F-890C-13CA0C96FB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6255D85C-BA15-48C9-A02A-209BF0F97A5E}"/>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960400E2-D74E-48C0-A7ED-76C26F3433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1C26FF27-EEA2-482A-BEA5-EA93057BBB83}"/>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8D5E3ACB-835A-44E1-8F6C-17647123C3CE}"/>
              </a:ext>
            </a:extLst>
          </p:cNvPr>
          <p:cNvSpPr>
            <a:spLocks noGrp="1"/>
          </p:cNvSpPr>
          <p:nvPr>
            <p:ph type="dt" sz="half" idx="10"/>
          </p:nvPr>
        </p:nvSpPr>
        <p:spPr/>
        <p:txBody>
          <a:bodyPr/>
          <a:lstStyle/>
          <a:p>
            <a:fld id="{C201B452-E429-4402-A675-DA449AE8C7B5}" type="datetimeFigureOut">
              <a:rPr lang="cs-CZ" smtClean="0"/>
              <a:t>03.03.2021</a:t>
            </a:fld>
            <a:endParaRPr lang="cs-CZ"/>
          </a:p>
        </p:txBody>
      </p:sp>
      <p:sp>
        <p:nvSpPr>
          <p:cNvPr id="8" name="Zástupný symbol pro zápatí 7">
            <a:extLst>
              <a:ext uri="{FF2B5EF4-FFF2-40B4-BE49-F238E27FC236}">
                <a16:creationId xmlns:a16="http://schemas.microsoft.com/office/drawing/2014/main" id="{A7ED7332-CFB6-4E41-8054-34BBBBEB79A9}"/>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F7FD4DC4-47F2-48A5-9EFE-E425021EE258}"/>
              </a:ext>
            </a:extLst>
          </p:cNvPr>
          <p:cNvSpPr>
            <a:spLocks noGrp="1"/>
          </p:cNvSpPr>
          <p:nvPr>
            <p:ph type="sldNum" sz="quarter" idx="12"/>
          </p:nvPr>
        </p:nvSpPr>
        <p:spPr/>
        <p:txBody>
          <a:bodyPr/>
          <a:lstStyle/>
          <a:p>
            <a:fld id="{51C66634-74E6-48AF-B51A-B42E15D98F95}" type="slidenum">
              <a:rPr lang="cs-CZ" smtClean="0"/>
              <a:t>‹#›</a:t>
            </a:fld>
            <a:endParaRPr lang="cs-CZ"/>
          </a:p>
        </p:txBody>
      </p:sp>
    </p:spTree>
    <p:extLst>
      <p:ext uri="{BB962C8B-B14F-4D97-AF65-F5344CB8AC3E}">
        <p14:creationId xmlns:p14="http://schemas.microsoft.com/office/powerpoint/2010/main" val="2877295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A2C613-CA7C-4838-8643-E248928C4B95}"/>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E12A2C24-4718-4974-AA5B-D2156FF7E7FD}"/>
              </a:ext>
            </a:extLst>
          </p:cNvPr>
          <p:cNvSpPr>
            <a:spLocks noGrp="1"/>
          </p:cNvSpPr>
          <p:nvPr>
            <p:ph type="dt" sz="half" idx="10"/>
          </p:nvPr>
        </p:nvSpPr>
        <p:spPr/>
        <p:txBody>
          <a:bodyPr/>
          <a:lstStyle/>
          <a:p>
            <a:fld id="{C201B452-E429-4402-A675-DA449AE8C7B5}" type="datetimeFigureOut">
              <a:rPr lang="cs-CZ" smtClean="0"/>
              <a:t>03.03.2021</a:t>
            </a:fld>
            <a:endParaRPr lang="cs-CZ"/>
          </a:p>
        </p:txBody>
      </p:sp>
      <p:sp>
        <p:nvSpPr>
          <p:cNvPr id="4" name="Zástupný symbol pro zápatí 3">
            <a:extLst>
              <a:ext uri="{FF2B5EF4-FFF2-40B4-BE49-F238E27FC236}">
                <a16:creationId xmlns:a16="http://schemas.microsoft.com/office/drawing/2014/main" id="{9B5EBAAC-1A22-4846-8436-878CB04D6A83}"/>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1E9A6D01-E3F7-4BCB-8E91-65A0B4690CD7}"/>
              </a:ext>
            </a:extLst>
          </p:cNvPr>
          <p:cNvSpPr>
            <a:spLocks noGrp="1"/>
          </p:cNvSpPr>
          <p:nvPr>
            <p:ph type="sldNum" sz="quarter" idx="12"/>
          </p:nvPr>
        </p:nvSpPr>
        <p:spPr/>
        <p:txBody>
          <a:bodyPr/>
          <a:lstStyle/>
          <a:p>
            <a:fld id="{51C66634-74E6-48AF-B51A-B42E15D98F95}" type="slidenum">
              <a:rPr lang="cs-CZ" smtClean="0"/>
              <a:t>‹#›</a:t>
            </a:fld>
            <a:endParaRPr lang="cs-CZ"/>
          </a:p>
        </p:txBody>
      </p:sp>
    </p:spTree>
    <p:extLst>
      <p:ext uri="{BB962C8B-B14F-4D97-AF65-F5344CB8AC3E}">
        <p14:creationId xmlns:p14="http://schemas.microsoft.com/office/powerpoint/2010/main" val="1215734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ABC64CEB-7096-424E-93F7-55D7963A9C46}"/>
              </a:ext>
            </a:extLst>
          </p:cNvPr>
          <p:cNvSpPr>
            <a:spLocks noGrp="1"/>
          </p:cNvSpPr>
          <p:nvPr>
            <p:ph type="dt" sz="half" idx="10"/>
          </p:nvPr>
        </p:nvSpPr>
        <p:spPr/>
        <p:txBody>
          <a:bodyPr/>
          <a:lstStyle/>
          <a:p>
            <a:fld id="{C201B452-E429-4402-A675-DA449AE8C7B5}" type="datetimeFigureOut">
              <a:rPr lang="cs-CZ" smtClean="0"/>
              <a:t>03.03.2021</a:t>
            </a:fld>
            <a:endParaRPr lang="cs-CZ"/>
          </a:p>
        </p:txBody>
      </p:sp>
      <p:sp>
        <p:nvSpPr>
          <p:cNvPr id="3" name="Zástupný symbol pro zápatí 2">
            <a:extLst>
              <a:ext uri="{FF2B5EF4-FFF2-40B4-BE49-F238E27FC236}">
                <a16:creationId xmlns:a16="http://schemas.microsoft.com/office/drawing/2014/main" id="{2DAA1BB0-EDE0-43FF-99AE-165E460168A2}"/>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4F61545E-B611-4E11-94A4-A3CAA662DDAE}"/>
              </a:ext>
            </a:extLst>
          </p:cNvPr>
          <p:cNvSpPr>
            <a:spLocks noGrp="1"/>
          </p:cNvSpPr>
          <p:nvPr>
            <p:ph type="sldNum" sz="quarter" idx="12"/>
          </p:nvPr>
        </p:nvSpPr>
        <p:spPr/>
        <p:txBody>
          <a:bodyPr/>
          <a:lstStyle/>
          <a:p>
            <a:fld id="{51C66634-74E6-48AF-B51A-B42E15D98F95}" type="slidenum">
              <a:rPr lang="cs-CZ" smtClean="0"/>
              <a:t>‹#›</a:t>
            </a:fld>
            <a:endParaRPr lang="cs-CZ"/>
          </a:p>
        </p:txBody>
      </p:sp>
    </p:spTree>
    <p:extLst>
      <p:ext uri="{BB962C8B-B14F-4D97-AF65-F5344CB8AC3E}">
        <p14:creationId xmlns:p14="http://schemas.microsoft.com/office/powerpoint/2010/main" val="3896767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5520CE-EC4F-46E5-B5EE-8B2698F44E6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152CC65F-FB90-498F-A1BE-078F98966F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E3A64C32-CCD8-46D2-86E2-64EB9AE068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930067B1-8860-4550-A975-A15017AACFA7}"/>
              </a:ext>
            </a:extLst>
          </p:cNvPr>
          <p:cNvSpPr>
            <a:spLocks noGrp="1"/>
          </p:cNvSpPr>
          <p:nvPr>
            <p:ph type="dt" sz="half" idx="10"/>
          </p:nvPr>
        </p:nvSpPr>
        <p:spPr/>
        <p:txBody>
          <a:bodyPr/>
          <a:lstStyle/>
          <a:p>
            <a:fld id="{C201B452-E429-4402-A675-DA449AE8C7B5}" type="datetimeFigureOut">
              <a:rPr lang="cs-CZ" smtClean="0"/>
              <a:t>03.03.2021</a:t>
            </a:fld>
            <a:endParaRPr lang="cs-CZ"/>
          </a:p>
        </p:txBody>
      </p:sp>
      <p:sp>
        <p:nvSpPr>
          <p:cNvPr id="6" name="Zástupný symbol pro zápatí 5">
            <a:extLst>
              <a:ext uri="{FF2B5EF4-FFF2-40B4-BE49-F238E27FC236}">
                <a16:creationId xmlns:a16="http://schemas.microsoft.com/office/drawing/2014/main" id="{9061CEF3-1476-407A-B9A7-02C50AE5557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7129248-07E8-44A5-9AFD-BAC2E983EF1F}"/>
              </a:ext>
            </a:extLst>
          </p:cNvPr>
          <p:cNvSpPr>
            <a:spLocks noGrp="1"/>
          </p:cNvSpPr>
          <p:nvPr>
            <p:ph type="sldNum" sz="quarter" idx="12"/>
          </p:nvPr>
        </p:nvSpPr>
        <p:spPr/>
        <p:txBody>
          <a:bodyPr/>
          <a:lstStyle/>
          <a:p>
            <a:fld id="{51C66634-74E6-48AF-B51A-B42E15D98F95}" type="slidenum">
              <a:rPr lang="cs-CZ" smtClean="0"/>
              <a:t>‹#›</a:t>
            </a:fld>
            <a:endParaRPr lang="cs-CZ"/>
          </a:p>
        </p:txBody>
      </p:sp>
    </p:spTree>
    <p:extLst>
      <p:ext uri="{BB962C8B-B14F-4D97-AF65-F5344CB8AC3E}">
        <p14:creationId xmlns:p14="http://schemas.microsoft.com/office/powerpoint/2010/main" val="1158713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AC8BC0-1A00-43F2-873C-9CB6965B570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0C773991-8A40-4CBA-845A-5A633E1014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86A12F22-9C31-44E2-BB6D-CA152C6103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6BB622E-C401-458E-A09D-001EAE9DAD9E}"/>
              </a:ext>
            </a:extLst>
          </p:cNvPr>
          <p:cNvSpPr>
            <a:spLocks noGrp="1"/>
          </p:cNvSpPr>
          <p:nvPr>
            <p:ph type="dt" sz="half" idx="10"/>
          </p:nvPr>
        </p:nvSpPr>
        <p:spPr/>
        <p:txBody>
          <a:bodyPr/>
          <a:lstStyle/>
          <a:p>
            <a:fld id="{C201B452-E429-4402-A675-DA449AE8C7B5}" type="datetimeFigureOut">
              <a:rPr lang="cs-CZ" smtClean="0"/>
              <a:t>03.03.2021</a:t>
            </a:fld>
            <a:endParaRPr lang="cs-CZ"/>
          </a:p>
        </p:txBody>
      </p:sp>
      <p:sp>
        <p:nvSpPr>
          <p:cNvPr id="6" name="Zástupný symbol pro zápatí 5">
            <a:extLst>
              <a:ext uri="{FF2B5EF4-FFF2-40B4-BE49-F238E27FC236}">
                <a16:creationId xmlns:a16="http://schemas.microsoft.com/office/drawing/2014/main" id="{32A243A5-8803-49AD-9EFB-211A5881D87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F643C05-15E8-400E-9ED4-2DC929FC786F}"/>
              </a:ext>
            </a:extLst>
          </p:cNvPr>
          <p:cNvSpPr>
            <a:spLocks noGrp="1"/>
          </p:cNvSpPr>
          <p:nvPr>
            <p:ph type="sldNum" sz="quarter" idx="12"/>
          </p:nvPr>
        </p:nvSpPr>
        <p:spPr/>
        <p:txBody>
          <a:bodyPr/>
          <a:lstStyle/>
          <a:p>
            <a:fld id="{51C66634-74E6-48AF-B51A-B42E15D98F95}" type="slidenum">
              <a:rPr lang="cs-CZ" smtClean="0"/>
              <a:t>‹#›</a:t>
            </a:fld>
            <a:endParaRPr lang="cs-CZ"/>
          </a:p>
        </p:txBody>
      </p:sp>
    </p:spTree>
    <p:extLst>
      <p:ext uri="{BB962C8B-B14F-4D97-AF65-F5344CB8AC3E}">
        <p14:creationId xmlns:p14="http://schemas.microsoft.com/office/powerpoint/2010/main" val="910616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D3174416-9040-4D4B-BE1A-A95FC29D99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3EA897CB-C530-406D-92F3-FA1F2AC35D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F2825A4-AC72-4416-B83B-53A669DE52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01B452-E429-4402-A675-DA449AE8C7B5}" type="datetimeFigureOut">
              <a:rPr lang="cs-CZ" smtClean="0"/>
              <a:t>03.03.2021</a:t>
            </a:fld>
            <a:endParaRPr lang="cs-CZ"/>
          </a:p>
        </p:txBody>
      </p:sp>
      <p:sp>
        <p:nvSpPr>
          <p:cNvPr id="5" name="Zástupný symbol pro zápatí 4">
            <a:extLst>
              <a:ext uri="{FF2B5EF4-FFF2-40B4-BE49-F238E27FC236}">
                <a16:creationId xmlns:a16="http://schemas.microsoft.com/office/drawing/2014/main" id="{8D3A634D-31BF-4561-8081-273280280B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9C58A8F8-53FE-475F-BC91-ECAC468AEC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C66634-74E6-48AF-B51A-B42E15D98F95}" type="slidenum">
              <a:rPr lang="cs-CZ" smtClean="0"/>
              <a:t>‹#›</a:t>
            </a:fld>
            <a:endParaRPr lang="cs-CZ"/>
          </a:p>
        </p:txBody>
      </p:sp>
    </p:spTree>
    <p:extLst>
      <p:ext uri="{BB962C8B-B14F-4D97-AF65-F5344CB8AC3E}">
        <p14:creationId xmlns:p14="http://schemas.microsoft.com/office/powerpoint/2010/main" val="2541643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de.wikipedia.org/wiki/Brockes-Passion"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522560-4D8F-4BA8-87D6-D937ED80A205}"/>
              </a:ext>
            </a:extLst>
          </p:cNvPr>
          <p:cNvSpPr>
            <a:spLocks noGrp="1"/>
          </p:cNvSpPr>
          <p:nvPr>
            <p:ph type="ctrTitle"/>
          </p:nvPr>
        </p:nvSpPr>
        <p:spPr/>
        <p:txBody>
          <a:bodyPr>
            <a:normAutofit/>
          </a:bodyPr>
          <a:lstStyle/>
          <a:p>
            <a:r>
              <a:rPr lang="de-DE" sz="2800" dirty="0"/>
              <a:t>Die Lehrdichtung</a:t>
            </a:r>
            <a:endParaRPr lang="cs-CZ" sz="2800" dirty="0"/>
          </a:p>
        </p:txBody>
      </p:sp>
      <p:sp>
        <p:nvSpPr>
          <p:cNvPr id="3" name="Podnadpis 2">
            <a:extLst>
              <a:ext uri="{FF2B5EF4-FFF2-40B4-BE49-F238E27FC236}">
                <a16:creationId xmlns:a16="http://schemas.microsoft.com/office/drawing/2014/main" id="{0DA5E41B-1D84-4A8F-885B-89E875C3078D}"/>
              </a:ext>
            </a:extLst>
          </p:cNvPr>
          <p:cNvSpPr>
            <a:spLocks noGrp="1"/>
          </p:cNvSpPr>
          <p:nvPr>
            <p:ph type="subTitle" idx="1"/>
          </p:nvPr>
        </p:nvSpPr>
        <p:spPr/>
        <p:txBody>
          <a:bodyPr>
            <a:normAutofit/>
          </a:bodyPr>
          <a:lstStyle/>
          <a:p>
            <a:r>
              <a:rPr lang="de-DE" sz="1800" dirty="0"/>
              <a:t>B. H. </a:t>
            </a:r>
            <a:r>
              <a:rPr lang="de-DE" sz="1800" dirty="0" err="1"/>
              <a:t>Brockes</a:t>
            </a:r>
            <a:r>
              <a:rPr lang="de-DE" sz="1800" dirty="0"/>
              <a:t>: Kirschblüte bei der Nacht</a:t>
            </a:r>
            <a:endParaRPr lang="cs-CZ" sz="1800" dirty="0"/>
          </a:p>
        </p:txBody>
      </p:sp>
    </p:spTree>
    <p:extLst>
      <p:ext uri="{BB962C8B-B14F-4D97-AF65-F5344CB8AC3E}">
        <p14:creationId xmlns:p14="http://schemas.microsoft.com/office/powerpoint/2010/main" val="608624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84990D-9E5F-45FA-A19B-B1F1DBF7C923}"/>
              </a:ext>
            </a:extLst>
          </p:cNvPr>
          <p:cNvSpPr>
            <a:spLocks noGrp="1"/>
          </p:cNvSpPr>
          <p:nvPr>
            <p:ph type="title"/>
          </p:nvPr>
        </p:nvSpPr>
        <p:spPr/>
        <p:txBody>
          <a:bodyPr>
            <a:normAutofit/>
          </a:bodyPr>
          <a:lstStyle/>
          <a:p>
            <a:pPr algn="ctr"/>
            <a:r>
              <a:rPr lang="de-DE" sz="2800" dirty="0"/>
              <a:t>Der Begriff</a:t>
            </a:r>
            <a:endParaRPr lang="cs-CZ" sz="2800" dirty="0"/>
          </a:p>
        </p:txBody>
      </p:sp>
      <p:sp>
        <p:nvSpPr>
          <p:cNvPr id="3" name="Zástupný obsah 2">
            <a:extLst>
              <a:ext uri="{FF2B5EF4-FFF2-40B4-BE49-F238E27FC236}">
                <a16:creationId xmlns:a16="http://schemas.microsoft.com/office/drawing/2014/main" id="{1DB79DA2-9E4B-43E5-89E1-D5B5B1574D3F}"/>
              </a:ext>
            </a:extLst>
          </p:cNvPr>
          <p:cNvSpPr>
            <a:spLocks noGrp="1"/>
          </p:cNvSpPr>
          <p:nvPr>
            <p:ph idx="1"/>
          </p:nvPr>
        </p:nvSpPr>
        <p:spPr/>
        <p:txBody>
          <a:bodyPr>
            <a:normAutofit/>
          </a:bodyPr>
          <a:lstStyle/>
          <a:p>
            <a:pPr algn="just"/>
            <a:r>
              <a:rPr lang="de-DE" sz="1800" dirty="0"/>
              <a:t>Die Lehrdichtung erlebte ihre Blütezeit in Deutschland im Mittelalter und in der Barockzeit.</a:t>
            </a:r>
          </a:p>
          <a:p>
            <a:pPr algn="just"/>
            <a:r>
              <a:rPr lang="de-DE" sz="1800" dirty="0"/>
              <a:t>Die Aufklärung zwischen 1720 – 1750 war ihre letzte fruchtbare Zeit (Barthold Hinrich </a:t>
            </a:r>
            <a:r>
              <a:rPr lang="de-DE" sz="1800" dirty="0" err="1"/>
              <a:t>Brockes</a:t>
            </a:r>
            <a:r>
              <a:rPr lang="de-DE" sz="1800" dirty="0"/>
              <a:t>, Ewald von Kleist, Albrecht von Haller), den Höhepunkt bildete J. W. Goethe mit seiner </a:t>
            </a:r>
            <a:r>
              <a:rPr lang="de-DE" sz="1800" i="1" dirty="0"/>
              <a:t>Metamorphose der Pflanzen </a:t>
            </a:r>
            <a:r>
              <a:rPr lang="de-DE" sz="1800" dirty="0"/>
              <a:t>(1798). Die Lehrdichtung reagierte auf den Vernunftoptimismus der Aufklärung zuerst (in der ersten Entwicklungsstufe) mit reiner Beobachtung („physikalisches Gedicht“ von </a:t>
            </a:r>
            <a:r>
              <a:rPr lang="de-DE" sz="1800" dirty="0" err="1"/>
              <a:t>Brockes</a:t>
            </a:r>
            <a:r>
              <a:rPr lang="de-DE" sz="1800" dirty="0"/>
              <a:t>), später mit Empfindungen verbundener Beobachtung („persönliche Anteilnahme“, Gedicht „Die Alpen“ von Haller). </a:t>
            </a:r>
          </a:p>
          <a:p>
            <a:pPr algn="just"/>
            <a:r>
              <a:rPr lang="de-DE" sz="1800" dirty="0"/>
              <a:t>Das Lehrgedicht erhielt durch die kritische Auseinandersetzung mit der Naturwissenschaft und durch </a:t>
            </a:r>
            <a:r>
              <a:rPr lang="cs-CZ" sz="1800" dirty="0" err="1"/>
              <a:t>die</a:t>
            </a:r>
            <a:r>
              <a:rPr lang="de-DE" sz="1800" dirty="0"/>
              <a:t> Übernahme ihrer Methode eine neue Funktion in Belehrung und Erziehung der Leserschaft. Der beunruhigenden Infragestellung des überlieferten christlichen Weltbildes suchte es durch eine teleologische (Zweckmäßigkeit aller auf das vorherbestimmte Ziel ausgerichteten naturwissenschaftlichen und gesellschaftlichen Erscheinungen) zu konkurrieren.</a:t>
            </a:r>
          </a:p>
          <a:p>
            <a:pPr algn="just"/>
            <a:r>
              <a:rPr lang="de-DE" sz="1800" dirty="0"/>
              <a:t>Die letzten Zeilen enthalten eine Belehrung, die aus dem Gedicht zu ziehen ist.</a:t>
            </a:r>
            <a:endParaRPr lang="cs-CZ" sz="1800" dirty="0"/>
          </a:p>
        </p:txBody>
      </p:sp>
    </p:spTree>
    <p:extLst>
      <p:ext uri="{BB962C8B-B14F-4D97-AF65-F5344CB8AC3E}">
        <p14:creationId xmlns:p14="http://schemas.microsoft.com/office/powerpoint/2010/main" val="86618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E7FF45-8F03-4E91-AE3D-8D75B24CA852}"/>
              </a:ext>
            </a:extLst>
          </p:cNvPr>
          <p:cNvSpPr>
            <a:spLocks noGrp="1"/>
          </p:cNvSpPr>
          <p:nvPr>
            <p:ph type="title"/>
          </p:nvPr>
        </p:nvSpPr>
        <p:spPr/>
        <p:txBody>
          <a:bodyPr>
            <a:normAutofit/>
          </a:bodyPr>
          <a:lstStyle/>
          <a:p>
            <a:pPr algn="ctr"/>
            <a:r>
              <a:rPr lang="de-DE" sz="2800" dirty="0"/>
              <a:t>Funktion, Themen, Sprache und Form des Lehrgedichts von </a:t>
            </a:r>
            <a:r>
              <a:rPr lang="de-DE" sz="2800" dirty="0" err="1"/>
              <a:t>Brockes</a:t>
            </a:r>
            <a:endParaRPr lang="cs-CZ" sz="2800" dirty="0"/>
          </a:p>
        </p:txBody>
      </p:sp>
      <p:sp>
        <p:nvSpPr>
          <p:cNvPr id="3" name="Zástupný obsah 2">
            <a:extLst>
              <a:ext uri="{FF2B5EF4-FFF2-40B4-BE49-F238E27FC236}">
                <a16:creationId xmlns:a16="http://schemas.microsoft.com/office/drawing/2014/main" id="{725B56CA-F304-41F6-8375-36B9D0568614}"/>
              </a:ext>
            </a:extLst>
          </p:cNvPr>
          <p:cNvSpPr>
            <a:spLocks noGrp="1"/>
          </p:cNvSpPr>
          <p:nvPr>
            <p:ph idx="1"/>
          </p:nvPr>
        </p:nvSpPr>
        <p:spPr/>
        <p:txBody>
          <a:bodyPr>
            <a:normAutofit/>
          </a:bodyPr>
          <a:lstStyle/>
          <a:p>
            <a:pPr algn="just"/>
            <a:r>
              <a:rPr lang="de-DE" sz="1800" dirty="0"/>
              <a:t>Funktion: Belehrung, Erziehung, das „physikalische Gedicht“ hat einen gedanklichen Schluss</a:t>
            </a:r>
          </a:p>
          <a:p>
            <a:pPr algn="just"/>
            <a:r>
              <a:rPr lang="de-DE" sz="1800" dirty="0"/>
              <a:t>Themen:</a:t>
            </a:r>
          </a:p>
          <a:p>
            <a:pPr lvl="1" algn="just"/>
            <a:r>
              <a:rPr lang="de-DE" sz="1400" dirty="0"/>
              <a:t>Natur – keine echten Naturerlebnisse, eher Beobachtungen auf Distanz zwischen Natur und Beobachter; Natur als Gottesbeweis in ihrer Funktionalität und Schönheit (alles hat seine Ordnung, konnte sich nicht von selbst entwickeln, passt zusammen); Bewunderung der Schöpfung; detailliert beschriebene Miniaturen von Blättern, Blumen usw.</a:t>
            </a:r>
          </a:p>
          <a:p>
            <a:pPr lvl="1" algn="just"/>
            <a:r>
              <a:rPr lang="de-DE" sz="1400" dirty="0"/>
              <a:t>Sprache – einfach, klar, anschaulich, Ausdrücke des Atmosphärischen, Akustischen, Licht- und Farbeffekte</a:t>
            </a:r>
          </a:p>
          <a:p>
            <a:pPr lvl="1" algn="just"/>
            <a:r>
              <a:rPr lang="de-DE" sz="1400" dirty="0"/>
              <a:t>Form – freier Vers der Reflexionspoesie, entsprach dem philosophischen Zeitgeschmack; den ursprünglichen Alexandriner der Lehrdichtung ersetzte der freie Vers, weil er sich besser für argumentative Zusammenhänge eignete.</a:t>
            </a:r>
          </a:p>
          <a:p>
            <a:pPr marL="0" indent="0" algn="just">
              <a:buNone/>
            </a:pPr>
            <a:r>
              <a:rPr lang="de-DE" sz="1800" dirty="0"/>
              <a:t>	</a:t>
            </a:r>
          </a:p>
          <a:p>
            <a:endParaRPr lang="de-DE" sz="1400" dirty="0"/>
          </a:p>
        </p:txBody>
      </p:sp>
    </p:spTree>
    <p:extLst>
      <p:ext uri="{BB962C8B-B14F-4D97-AF65-F5344CB8AC3E}">
        <p14:creationId xmlns:p14="http://schemas.microsoft.com/office/powerpoint/2010/main" val="807653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F2D050-5780-45AF-AF0D-8D3BB91E61F6}"/>
              </a:ext>
            </a:extLst>
          </p:cNvPr>
          <p:cNvSpPr>
            <a:spLocks noGrp="1"/>
          </p:cNvSpPr>
          <p:nvPr>
            <p:ph type="title"/>
          </p:nvPr>
        </p:nvSpPr>
        <p:spPr/>
        <p:txBody>
          <a:bodyPr>
            <a:normAutofit/>
          </a:bodyPr>
          <a:lstStyle/>
          <a:p>
            <a:pPr algn="ctr"/>
            <a:r>
              <a:rPr lang="de-DE" sz="2800" dirty="0"/>
              <a:t>Barthold Hinrich </a:t>
            </a:r>
            <a:r>
              <a:rPr lang="de-DE" sz="2800" dirty="0" err="1"/>
              <a:t>Brockes</a:t>
            </a:r>
            <a:br>
              <a:rPr lang="de-DE" sz="2800" dirty="0"/>
            </a:br>
            <a:r>
              <a:rPr lang="de-DE" sz="2800" dirty="0"/>
              <a:t>(1680 – 1747)</a:t>
            </a:r>
            <a:endParaRPr lang="cs-CZ" sz="2800" dirty="0"/>
          </a:p>
        </p:txBody>
      </p:sp>
      <p:sp>
        <p:nvSpPr>
          <p:cNvPr id="3" name="Zástupný obsah 2">
            <a:extLst>
              <a:ext uri="{FF2B5EF4-FFF2-40B4-BE49-F238E27FC236}">
                <a16:creationId xmlns:a16="http://schemas.microsoft.com/office/drawing/2014/main" id="{D56F7ED0-ECC7-4D00-868A-1F8DC8293E59}"/>
              </a:ext>
            </a:extLst>
          </p:cNvPr>
          <p:cNvSpPr>
            <a:spLocks noGrp="1"/>
          </p:cNvSpPr>
          <p:nvPr>
            <p:ph sz="half" idx="1"/>
          </p:nvPr>
        </p:nvSpPr>
        <p:spPr/>
        <p:txBody>
          <a:bodyPr>
            <a:normAutofit/>
          </a:bodyPr>
          <a:lstStyle/>
          <a:p>
            <a:pPr algn="just"/>
            <a:r>
              <a:rPr lang="de-DE" sz="1400" dirty="0"/>
              <a:t>Sohn eines wohlhabenden Hamburger Kaufmanns studierte 1700-1702 Philosophie und Jura an der pietistischen Universität in Halle.</a:t>
            </a:r>
          </a:p>
          <a:p>
            <a:pPr algn="just"/>
            <a:r>
              <a:rPr lang="de-DE" sz="1400" dirty="0"/>
              <a:t>Nach dem Tod des Vaters und der Mutter 1709 konnte sich der reiche Erbe nur der literarischen Tätigkeit widmen.</a:t>
            </a:r>
          </a:p>
          <a:p>
            <a:pPr algn="just"/>
            <a:r>
              <a:rPr lang="de-DE" sz="1400" dirty="0"/>
              <a:t>Nach 1720 Senator und Diplomat der Stadt Hamburg.</a:t>
            </a:r>
          </a:p>
          <a:p>
            <a:pPr algn="just"/>
            <a:r>
              <a:rPr lang="de-DE" sz="1400" dirty="0"/>
              <a:t>Er schrieb 1712 das Passionsoratorium </a:t>
            </a:r>
            <a:r>
              <a:rPr lang="de-DE" sz="1400" i="1" dirty="0">
                <a:hlinkClick r:id="rId2">
                  <a:extLst>
                    <a:ext uri="{A12FA001-AC4F-418D-AE19-62706E023703}">
                      <ahyp:hlinkClr xmlns:ahyp="http://schemas.microsoft.com/office/drawing/2018/hyperlinkcolor" val="tx"/>
                    </a:ext>
                  </a:extLst>
                </a:hlinkClick>
              </a:rPr>
              <a:t>Der für die Sünde der Welt gemarterte und sterbende JESUS</a:t>
            </a:r>
            <a:r>
              <a:rPr lang="de-DE" sz="1400" i="1" dirty="0"/>
              <a:t>, </a:t>
            </a:r>
            <a:r>
              <a:rPr lang="de-DE" sz="1400" dirty="0"/>
              <a:t>das ihm berühmt machte und von vielen Komponisten vertont wurde.</a:t>
            </a:r>
          </a:p>
          <a:p>
            <a:pPr algn="just"/>
            <a:r>
              <a:rPr lang="de-DE" sz="1400" dirty="0"/>
              <a:t>Zwischen 1721 und 1748 erschien in neun Bänden sein Hauptwerk </a:t>
            </a:r>
            <a:r>
              <a:rPr lang="de-DE" sz="1400" i="1" dirty="0"/>
              <a:t>Irdisches Vergnügen in Gott, bestehend in physikalischen und moralischen Gedichten.</a:t>
            </a:r>
          </a:p>
          <a:p>
            <a:pPr algn="just"/>
            <a:endParaRPr lang="de-DE" sz="1400" dirty="0"/>
          </a:p>
          <a:p>
            <a:endParaRPr lang="cs-CZ" sz="1800" dirty="0"/>
          </a:p>
        </p:txBody>
      </p:sp>
      <p:pic>
        <p:nvPicPr>
          <p:cNvPr id="1026" name="Picture 2">
            <a:extLst>
              <a:ext uri="{FF2B5EF4-FFF2-40B4-BE49-F238E27FC236}">
                <a16:creationId xmlns:a16="http://schemas.microsoft.com/office/drawing/2014/main" id="{F2E3F6F7-F230-433C-B3F2-12B777765AEA}"/>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7070260" y="1825625"/>
            <a:ext cx="4191000" cy="518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4164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C93FE0-B0A0-42CE-A119-ADF337BDE4BC}"/>
              </a:ext>
            </a:extLst>
          </p:cNvPr>
          <p:cNvSpPr>
            <a:spLocks noGrp="1"/>
          </p:cNvSpPr>
          <p:nvPr>
            <p:ph type="title"/>
          </p:nvPr>
        </p:nvSpPr>
        <p:spPr/>
        <p:txBody>
          <a:bodyPr>
            <a:normAutofit/>
          </a:bodyPr>
          <a:lstStyle/>
          <a:p>
            <a:pPr algn="ctr"/>
            <a:r>
              <a:rPr lang="de-DE" sz="2800" dirty="0"/>
              <a:t>Kirschblüte bei der Nacht</a:t>
            </a:r>
            <a:br>
              <a:rPr lang="de-DE" sz="2800" dirty="0"/>
            </a:br>
            <a:r>
              <a:rPr lang="de-DE" sz="2000" dirty="0"/>
              <a:t>(in: Irdisches Vergnügen in Gott, bestehend in physikalischen und moralischen Gedichten, 2. Band, 1727)</a:t>
            </a:r>
            <a:endParaRPr lang="cs-CZ" sz="2000" dirty="0"/>
          </a:p>
        </p:txBody>
      </p:sp>
      <p:sp>
        <p:nvSpPr>
          <p:cNvPr id="3" name="Zástupný obsah 2">
            <a:extLst>
              <a:ext uri="{FF2B5EF4-FFF2-40B4-BE49-F238E27FC236}">
                <a16:creationId xmlns:a16="http://schemas.microsoft.com/office/drawing/2014/main" id="{C14F5A6B-1871-4132-91DD-4F2CB55DBD33}"/>
              </a:ext>
            </a:extLst>
          </p:cNvPr>
          <p:cNvSpPr>
            <a:spLocks noGrp="1"/>
          </p:cNvSpPr>
          <p:nvPr>
            <p:ph idx="1"/>
          </p:nvPr>
        </p:nvSpPr>
        <p:spPr/>
        <p:txBody>
          <a:bodyPr>
            <a:normAutofit/>
          </a:bodyPr>
          <a:lstStyle/>
          <a:p>
            <a:r>
              <a:rPr lang="de-DE" sz="1800" b="1" i="1" dirty="0"/>
              <a:t>Unmöglich, dacht ich, kann auf Erden / was </a:t>
            </a:r>
            <a:r>
              <a:rPr lang="de-DE" sz="1800" b="1" i="1" dirty="0" err="1"/>
              <a:t>Weißres</a:t>
            </a:r>
            <a:r>
              <a:rPr lang="de-DE" sz="1800" b="1" i="1" dirty="0"/>
              <a:t> aufgefunden werden. / Indem ich nun bald hin, bald her / im Schatten dieses Baumes gehe, / sah ich von ungefähr / durch alle Blumen in die Höhe / und ward noch einen </a:t>
            </a:r>
            <a:r>
              <a:rPr lang="de-DE" sz="1800" b="1" i="1" dirty="0" err="1"/>
              <a:t>weißren</a:t>
            </a:r>
            <a:r>
              <a:rPr lang="de-DE" sz="1800" b="1" i="1" dirty="0"/>
              <a:t> Schein, / der tausendmal so weiß, der tausendmal so klar, / fast halb darob erstaunt, gewahr.</a:t>
            </a:r>
          </a:p>
          <a:p>
            <a:pPr lvl="1"/>
            <a:r>
              <a:rPr lang="de-DE" sz="1400" b="1" i="1" dirty="0"/>
              <a:t>Interpretieren Sie diese Verse aufgrund der Merkmale der Lehrdichtung.</a:t>
            </a:r>
          </a:p>
          <a:p>
            <a:pPr marL="457200" lvl="1" indent="0">
              <a:buNone/>
            </a:pPr>
            <a:endParaRPr lang="de-DE" sz="1400" b="1" i="1" dirty="0"/>
          </a:p>
          <a:p>
            <a:r>
              <a:rPr lang="de-DE" sz="1800" b="1" i="1" dirty="0"/>
              <a:t>Wie sehr ich mich an Gott im Irdischen ergötze, / dacht ich, hat er dennoch weit </a:t>
            </a:r>
            <a:r>
              <a:rPr lang="de-DE" sz="1800" b="1" i="1" dirty="0" err="1"/>
              <a:t>größre</a:t>
            </a:r>
            <a:r>
              <a:rPr lang="de-DE" sz="1800" b="1" i="1" dirty="0"/>
              <a:t> Schätze. / Die größte Schönheit dieser Erden / kann mit der himmlischen doch nicht verglichen werden.</a:t>
            </a:r>
          </a:p>
          <a:p>
            <a:pPr lvl="1"/>
            <a:r>
              <a:rPr lang="de-DE" sz="1400" b="1" i="1" dirty="0"/>
              <a:t>Interpretieren Sie diese Verse aufgrund der Hauptmerkmale der Lehrdichtung.</a:t>
            </a:r>
          </a:p>
          <a:p>
            <a:pPr marL="457200" lvl="1" indent="0">
              <a:buNone/>
            </a:pPr>
            <a:endParaRPr lang="de-DE" sz="1400" b="1" i="1" dirty="0"/>
          </a:p>
          <a:p>
            <a:pPr lvl="1"/>
            <a:endParaRPr lang="de-DE" sz="1200" dirty="0"/>
          </a:p>
          <a:p>
            <a:pPr marL="0" indent="0">
              <a:buNone/>
            </a:pPr>
            <a:endParaRPr lang="cs-CZ" sz="1800" dirty="0"/>
          </a:p>
        </p:txBody>
      </p:sp>
    </p:spTree>
    <p:extLst>
      <p:ext uri="{BB962C8B-B14F-4D97-AF65-F5344CB8AC3E}">
        <p14:creationId xmlns:p14="http://schemas.microsoft.com/office/powerpoint/2010/main" val="427769108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345</TotalTime>
  <Words>564</Words>
  <Application>Microsoft Office PowerPoint</Application>
  <PresentationFormat>Širokoúhlá obrazovka</PresentationFormat>
  <Paragraphs>27</Paragraphs>
  <Slides>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vt:i4>
      </vt:variant>
    </vt:vector>
  </HeadingPairs>
  <TitlesOfParts>
    <vt:vector size="9" baseType="lpstr">
      <vt:lpstr>Arial</vt:lpstr>
      <vt:lpstr>Calibri</vt:lpstr>
      <vt:lpstr>Calibri Light</vt:lpstr>
      <vt:lpstr>Motiv Office</vt:lpstr>
      <vt:lpstr>Die Lehrdichtung</vt:lpstr>
      <vt:lpstr>Der Begriff</vt:lpstr>
      <vt:lpstr>Funktion, Themen, Sprache und Form des Lehrgedichts von Brockes</vt:lpstr>
      <vt:lpstr>Barthold Hinrich Brockes (1680 – 1747)</vt:lpstr>
      <vt:lpstr>Kirschblüte bei der Nacht (in: Irdisches Vergnügen in Gott, bestehend in physikalischen und moralischen Gedichten, 2. Band, 1727)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Lehrdichtung</dc:title>
  <dc:creator>Milan Tvrdík</dc:creator>
  <cp:lastModifiedBy>Milan Tvrdík</cp:lastModifiedBy>
  <cp:revision>16</cp:revision>
  <dcterms:created xsi:type="dcterms:W3CDTF">2020-03-11T10:23:06Z</dcterms:created>
  <dcterms:modified xsi:type="dcterms:W3CDTF">2021-03-03T09:36:37Z</dcterms:modified>
</cp:coreProperties>
</file>