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4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2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18.10.2021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18.10.2021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18.10.2021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18.10.2021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18.10.2021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18.10.2021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18.10.2021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18.10.2021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18.10.2021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18.10.2021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18.10.2021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18.10.2021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cs-CZ" dirty="0"/>
              <a:t>1. Autor a autorství: 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cs-CZ" dirty="0"/>
              <a:t>Analýza geneze díla a možnosti rekonstrukce autorské osobnosti 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vymezení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autor</a:t>
            </a:r>
            <a:r>
              <a:rPr lang="cs-CZ" dirty="0"/>
              <a:t> (z lat. </a:t>
            </a:r>
            <a:r>
              <a:rPr lang="cs-CZ" dirty="0" err="1"/>
              <a:t>auctor</a:t>
            </a:r>
            <a:r>
              <a:rPr lang="cs-CZ" dirty="0"/>
              <a:t>, „autor, původce“) = původce díla</a:t>
            </a:r>
          </a:p>
          <a:p>
            <a:r>
              <a:rPr lang="cs-CZ" dirty="0"/>
              <a:t>„zdvojené“ pojetí:</a:t>
            </a:r>
          </a:p>
          <a:p>
            <a:r>
              <a:rPr lang="cs-CZ" dirty="0"/>
              <a:t>1) </a:t>
            </a:r>
            <a:r>
              <a:rPr lang="cs-CZ" b="1" dirty="0" err="1"/>
              <a:t>vnětextový</a:t>
            </a:r>
            <a:r>
              <a:rPr lang="cs-CZ" b="1" dirty="0"/>
              <a:t> subjekt empirického autora </a:t>
            </a:r>
            <a:r>
              <a:rPr lang="cs-CZ" dirty="0"/>
              <a:t>(reálný autor, historický autor, psychofyzický autor)</a:t>
            </a:r>
          </a:p>
          <a:p>
            <a:r>
              <a:rPr lang="cs-CZ" b="1" dirty="0"/>
              <a:t>2)</a:t>
            </a:r>
            <a:r>
              <a:rPr lang="cs-CZ" b="1" dirty="0" err="1"/>
              <a:t>vnitřnětextový</a:t>
            </a:r>
            <a:r>
              <a:rPr lang="cs-CZ" b="1" dirty="0"/>
              <a:t> autorský subjekt </a:t>
            </a:r>
            <a:r>
              <a:rPr lang="cs-CZ" dirty="0"/>
              <a:t>(modelový autor, implikovaný autor, subjekt díla)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9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9876" y="0"/>
            <a:ext cx="10157354" cy="172699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Vývojové proměny pojetí autora a autorství: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Starověk, středověk: Anonymní x individualizovaný;</a:t>
            </a:r>
          </a:p>
          <a:p>
            <a:r>
              <a:rPr lang="cs-CZ" dirty="0"/>
              <a:t>Renesance: Vznik kultu jedinečnosti a role autorství (signatura jako označení původu a originality)</a:t>
            </a:r>
          </a:p>
          <a:p>
            <a:r>
              <a:rPr lang="cs-CZ" dirty="0"/>
              <a:t>Moderní pojetí: zrod v kontextu romantismu 19. století: Koncept tvůrčího génia a výlučné originality</a:t>
            </a:r>
          </a:p>
          <a:p>
            <a:r>
              <a:rPr lang="cs-CZ" dirty="0"/>
              <a:t>Formalismus, strukturalismus, nová kritika: odklon od empirického autora, postupně rozvíjený důraz na osobnost (</a:t>
            </a:r>
            <a:r>
              <a:rPr lang="cs-CZ" dirty="0" err="1"/>
              <a:t>vnitřnětextového</a:t>
            </a:r>
            <a:r>
              <a:rPr lang="cs-CZ" dirty="0"/>
              <a:t>, implikovaného autora)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8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 fontScale="90000"/>
          </a:bodyPr>
          <a:lstStyle/>
          <a:p>
            <a:r>
              <a:rPr lang="cs-CZ" dirty="0"/>
              <a:t>Empirický autor </a:t>
            </a:r>
            <a:br>
              <a:rPr lang="cs-CZ" dirty="0"/>
            </a:br>
            <a:r>
              <a:rPr lang="cs-CZ" sz="3200" dirty="0"/>
              <a:t>(„člověk“, „bytost z masa a kostí“; autor mimo text)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796" y="1268760"/>
            <a:ext cx="11233248" cy="558924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1) Copyright</a:t>
            </a:r>
            <a:r>
              <a:rPr lang="cs-CZ" dirty="0"/>
              <a:t> = duševní a později i majetkové vlastnictví díla autorem v rámci autorského práva</a:t>
            </a:r>
          </a:p>
          <a:p>
            <a:r>
              <a:rPr lang="cs-CZ" dirty="0" err="1"/>
              <a:t>Hist</a:t>
            </a:r>
            <a:r>
              <a:rPr lang="cs-CZ" dirty="0"/>
              <a:t>. vývoj: od 18. století – autor si mohl dílo registrovat, poté s ním vydavatel nesměl volně nakládat</a:t>
            </a:r>
          </a:p>
          <a:p>
            <a:r>
              <a:rPr lang="cs-CZ" dirty="0"/>
              <a:t>Bernská úmluva (1886) o </a:t>
            </a:r>
            <a:r>
              <a:rPr lang="cs-CZ" b="1" dirty="0"/>
              <a:t>mezinárodní</a:t>
            </a:r>
            <a:r>
              <a:rPr lang="cs-CZ" dirty="0"/>
              <a:t> ochraně literárních a uměleckých děl (předtím se nerespektovala práva cizích státních příslušníků, nyní ochran práv ve všech státech, které úmluvu podepsaly). Délka ochrany </a:t>
            </a:r>
            <a:r>
              <a:rPr lang="cs-CZ" b="1" dirty="0"/>
              <a:t>50 let po smrti autora</a:t>
            </a:r>
            <a:r>
              <a:rPr lang="cs-CZ" dirty="0"/>
              <a:t>.</a:t>
            </a:r>
          </a:p>
          <a:p>
            <a:r>
              <a:rPr lang="cs-CZ" dirty="0"/>
              <a:t>Všeobecná úmluva o autorském právu (podepsaná v Ženevě 1952): „doba ochrany pro díla chráněná touto úmluvou trvá </a:t>
            </a:r>
            <a:r>
              <a:rPr lang="cs-CZ" b="1" dirty="0"/>
              <a:t>nejméně po dobu autorova života a dvacet pět let po jeho smrti</a:t>
            </a:r>
            <a:r>
              <a:rPr lang="cs-CZ" dirty="0"/>
              <a:t>“; autor je výlučným disponentem práva na překlad; překlad musí obsahovat uveřejnění původního názvu a jméno autora, které musí být vytištěny na všech exemplářích.</a:t>
            </a:r>
          </a:p>
          <a:p>
            <a:r>
              <a:rPr lang="cs-CZ" dirty="0"/>
              <a:t>Současná úprava: autorská práva ve většině států světa (včetně Evropské unie a USA) po dobu autorova života a </a:t>
            </a:r>
            <a:r>
              <a:rPr lang="cs-CZ" b="1" dirty="0"/>
              <a:t>70 let po jeho smrti</a:t>
            </a:r>
            <a:r>
              <a:rPr lang="cs-CZ" dirty="0"/>
              <a:t>.</a:t>
            </a:r>
          </a:p>
          <a:p>
            <a:r>
              <a:rPr lang="cs-CZ" b="1" dirty="0"/>
              <a:t>2) Látka </a:t>
            </a:r>
            <a:r>
              <a:rPr lang="cs-CZ" dirty="0"/>
              <a:t>(= mimoliterární skutečnost sloužící jako podklad či „materiál“ k dílu)</a:t>
            </a:r>
            <a:endParaRPr lang="cs-CZ" b="1" dirty="0"/>
          </a:p>
          <a:p>
            <a:r>
              <a:rPr lang="cs-CZ" b="1" dirty="0"/>
              <a:t>Námět </a:t>
            </a:r>
            <a:r>
              <a:rPr lang="cs-CZ" dirty="0"/>
              <a:t>(= zdroj inspirace pro vytvoření díla)</a:t>
            </a:r>
            <a:endParaRPr lang="cs-CZ" b="1" dirty="0"/>
          </a:p>
          <a:p>
            <a:r>
              <a:rPr lang="cs-CZ" b="1" dirty="0"/>
              <a:t>Inspirace </a:t>
            </a:r>
            <a:r>
              <a:rPr lang="cs-CZ" dirty="0"/>
              <a:t>(= rozhodující impuls k vytvoření díla)</a:t>
            </a:r>
          </a:p>
          <a:p>
            <a:r>
              <a:rPr lang="cs-CZ" b="1" dirty="0"/>
              <a:t>Autorský záměr (intence)</a:t>
            </a:r>
            <a:r>
              <a:rPr lang="cs-CZ" dirty="0"/>
              <a:t>: zamýšlené sdělení, které chce autor svým dílem nabídnout, anebo účel, s nímž dílo píše („co tím chtěl autor říci?“)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442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36576"/>
          </a:xfrm>
        </p:spPr>
        <p:txBody>
          <a:bodyPr/>
          <a:lstStyle/>
          <a:p>
            <a:r>
              <a:rPr lang="cs-CZ" dirty="0"/>
              <a:t>Posun od empirického k implikovanému autorovi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03956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autenticita</a:t>
            </a:r>
            <a:r>
              <a:rPr lang="cs-CZ" dirty="0"/>
              <a:t> (hodnověrnost, původnost, pravost)</a:t>
            </a:r>
          </a:p>
          <a:p>
            <a:r>
              <a:rPr lang="cs-CZ" b="1" dirty="0"/>
              <a:t>autobiografie</a:t>
            </a:r>
            <a:r>
              <a:rPr lang="cs-CZ" dirty="0"/>
              <a:t> (dílo ztvárňující události autorova vlastního života – např. deník, memoáry; autor zde více či méně splývá s vypravěčem)</a:t>
            </a:r>
          </a:p>
          <a:p>
            <a:r>
              <a:rPr lang="cs-CZ" b="1" dirty="0"/>
              <a:t>autostylizace</a:t>
            </a:r>
            <a:r>
              <a:rPr lang="cs-CZ" dirty="0"/>
              <a:t> (zaujetí určitého postoje, kterým si autor projektuje svůj obraz v díle)</a:t>
            </a:r>
          </a:p>
          <a:p>
            <a:r>
              <a:rPr lang="cs-CZ" sz="2100" dirty="0"/>
              <a:t>(„Neboť v každé básni chce básník podat něco jednotného a celistvého a — život je směs a zmatek a zlomkovitost; něco souvislého a — život je roztříštění, </a:t>
            </a:r>
            <a:r>
              <a:rPr lang="cs-CZ" sz="2100" dirty="0" err="1"/>
              <a:t>discontinuum</a:t>
            </a:r>
            <a:r>
              <a:rPr lang="cs-CZ" sz="2100" dirty="0"/>
              <a:t>. Každá báseň je chtěj nechtěj záměrný útvar umělecký, vyňatý ze syrové empirie životné, cosi </a:t>
            </a:r>
            <a:r>
              <a:rPr lang="cs-CZ" sz="2100" dirty="0" err="1"/>
              <a:t>zkrystalisovaného</a:t>
            </a:r>
            <a:r>
              <a:rPr lang="cs-CZ" sz="2100" dirty="0"/>
              <a:t>, a tím již postaveného více méně proti ní.“ Šalda, F. X.: O básnické autostylizaci, zvláště u Bezruče, 1935)</a:t>
            </a:r>
          </a:p>
          <a:p>
            <a:r>
              <a:rPr lang="cs-CZ" b="1" dirty="0"/>
              <a:t>záměrnost a nezáměrnost </a:t>
            </a:r>
          </a:p>
          <a:p>
            <a:r>
              <a:rPr lang="cs-CZ" dirty="0"/>
              <a:t>(Mukařovský: záměrnost = směřování k významovému sjednocení díla; realizuje naši potřebu vnímat dílo jako významový celek, jako jednotu dílčích prvků: „záměrnost je onou silou, která jednotlivé části a složky díla v jednotu spíná, jež vkládá do díla smysl“</a:t>
            </a:r>
          </a:p>
          <a:p>
            <a:r>
              <a:rPr lang="cs-CZ" dirty="0"/>
              <a:t>Nezáměrnost: „Vše, co se v díle tomuto sjednocení staví na odpor, co významovou jeho jednotu porušuje, je vnímatelem pociťováno jako nezáměrné.</a:t>
            </a:r>
          </a:p>
          <a:p>
            <a:r>
              <a:rPr lang="cs-CZ" dirty="0"/>
              <a:t>„Záměrnost dává pocítit dílo jako znak, nezáměrnost jako věc – je tedy protiklad záměrnosti a nezáměrnosti základní antinomií umění.“</a:t>
            </a:r>
          </a:p>
          <a:p>
            <a:r>
              <a:rPr lang="cs-CZ" b="1" dirty="0"/>
              <a:t>sémantické gesto </a:t>
            </a:r>
            <a:r>
              <a:rPr lang="cs-CZ" dirty="0"/>
              <a:t>(Mukařovský): „jednotící sémantická intence“; „dynamický jednotící princip díla“</a:t>
            </a:r>
          </a:p>
        </p:txBody>
      </p:sp>
    </p:spTree>
    <p:extLst>
      <p:ext uri="{BB962C8B-B14F-4D97-AF65-F5344CB8AC3E}">
        <p14:creationId xmlns:p14="http://schemas.microsoft.com/office/powerpoint/2010/main" val="17191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 konstruovaný skrze text(y) </a:t>
            </a:r>
            <a:r>
              <a:rPr lang="cs-CZ" sz="3600" dirty="0"/>
              <a:t>(</a:t>
            </a:r>
            <a:r>
              <a:rPr lang="cs-CZ" sz="3600" dirty="0" err="1"/>
              <a:t>vnitřnětextový</a:t>
            </a:r>
            <a:r>
              <a:rPr lang="cs-CZ" sz="3600" dirty="0"/>
              <a:t> subjekt)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8" y="1701800"/>
            <a:ext cx="10449711" cy="496756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obraz autora </a:t>
            </a:r>
            <a:r>
              <a:rPr lang="cs-CZ" dirty="0"/>
              <a:t>(</a:t>
            </a:r>
            <a:r>
              <a:rPr lang="cs-CZ" b="1" dirty="0"/>
              <a:t>autorský mýtus</a:t>
            </a:r>
            <a:r>
              <a:rPr lang="cs-CZ" dirty="0"/>
              <a:t>): </a:t>
            </a:r>
            <a:r>
              <a:rPr lang="cs-CZ" b="1" dirty="0"/>
              <a:t>výsledek či předmět </a:t>
            </a:r>
            <a:r>
              <a:rPr lang="cs-CZ" dirty="0" err="1"/>
              <a:t>literárněhistoriografického</a:t>
            </a:r>
            <a:r>
              <a:rPr lang="cs-CZ" dirty="0"/>
              <a:t>, institucionálního (škola) a mediálního (publicistika) </a:t>
            </a:r>
            <a:r>
              <a:rPr lang="cs-CZ" b="1" dirty="0"/>
              <a:t>vypravování o autorově osudu a osudu jeho díla</a:t>
            </a:r>
          </a:p>
          <a:p>
            <a:r>
              <a:rPr lang="cs-CZ" b="1" dirty="0"/>
              <a:t>osobnost</a:t>
            </a:r>
            <a:r>
              <a:rPr lang="cs-CZ" dirty="0"/>
              <a:t> (</a:t>
            </a:r>
            <a:r>
              <a:rPr lang="cs-CZ" b="1" dirty="0"/>
              <a:t>autorský subjekt díla</a:t>
            </a:r>
            <a:r>
              <a:rPr lang="cs-CZ" dirty="0"/>
              <a:t>): „</a:t>
            </a:r>
            <a:r>
              <a:rPr lang="cs-CZ" b="1" dirty="0"/>
              <a:t>bod, v kterém se sbíhá </a:t>
            </a:r>
            <a:r>
              <a:rPr lang="cs-CZ" dirty="0"/>
              <a:t>a vzhledem ke kterému je uspořádána </a:t>
            </a:r>
            <a:r>
              <a:rPr lang="cs-CZ" b="1" dirty="0"/>
              <a:t>celá umělecká výstavba díla</a:t>
            </a:r>
            <a:r>
              <a:rPr lang="cs-CZ" dirty="0"/>
              <a:t>, avšak do něhož může být promítnuta kterákoli osobnost, stejně vnímatelská jako autorská“ (Mukařovský: Strukturalismus v estetice a ve vědě o literatuře)</a:t>
            </a:r>
          </a:p>
          <a:p>
            <a:r>
              <a:rPr lang="cs-CZ" b="1" dirty="0"/>
              <a:t>implikovaný autor </a:t>
            </a:r>
            <a:r>
              <a:rPr lang="cs-CZ" dirty="0"/>
              <a:t>(</a:t>
            </a:r>
            <a:r>
              <a:rPr lang="cs-CZ" dirty="0" err="1"/>
              <a:t>Wayne</a:t>
            </a:r>
            <a:r>
              <a:rPr lang="cs-CZ" dirty="0"/>
              <a:t> </a:t>
            </a:r>
            <a:r>
              <a:rPr lang="cs-CZ" dirty="0" err="1"/>
              <a:t>Booth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Rhetoric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Fiction</a:t>
            </a:r>
            <a:r>
              <a:rPr lang="cs-CZ" dirty="0"/>
              <a:t>, 1961): implicitní </a:t>
            </a:r>
            <a:r>
              <a:rPr lang="cs-CZ" b="1" dirty="0"/>
              <a:t>rétorická role</a:t>
            </a:r>
            <a:r>
              <a:rPr lang="cs-CZ" dirty="0"/>
              <a:t>, odlišitelná od vypravěče, </a:t>
            </a:r>
            <a:r>
              <a:rPr lang="cs-CZ" b="1" dirty="0"/>
              <a:t>v níž se soustředí etické a estetické aspekty, normy a hodnoty </a:t>
            </a:r>
            <a:r>
              <a:rPr lang="cs-CZ" dirty="0"/>
              <a:t>obsažené v narativním textu, </a:t>
            </a:r>
            <a:r>
              <a:rPr lang="cs-CZ" b="1" dirty="0"/>
              <a:t>které však nutně nesdílí jeho skutečný, reálný autor</a:t>
            </a:r>
          </a:p>
          <a:p>
            <a:r>
              <a:rPr lang="cs-CZ" b="1" dirty="0"/>
              <a:t>modelový autor </a:t>
            </a:r>
            <a:r>
              <a:rPr lang="cs-CZ" dirty="0"/>
              <a:t>(Umberto </a:t>
            </a:r>
            <a:r>
              <a:rPr lang="cs-CZ" dirty="0" err="1"/>
              <a:t>Eco</a:t>
            </a:r>
            <a:r>
              <a:rPr lang="cs-CZ" dirty="0"/>
              <a:t>: </a:t>
            </a:r>
            <a:r>
              <a:rPr lang="cs-CZ" i="1" dirty="0" err="1"/>
              <a:t>Lector</a:t>
            </a:r>
            <a:r>
              <a:rPr lang="cs-CZ" i="1" dirty="0"/>
              <a:t> in </a:t>
            </a:r>
            <a:r>
              <a:rPr lang="cs-CZ" i="1" dirty="0" err="1"/>
              <a:t>fabula</a:t>
            </a:r>
            <a:r>
              <a:rPr lang="cs-CZ" dirty="0"/>
              <a:t>, 1979): „záměr díla či strategie textu“; garant vnitřní koherence textu; </a:t>
            </a:r>
            <a:r>
              <a:rPr lang="cs-CZ" b="1" dirty="0" err="1"/>
              <a:t>produktor</a:t>
            </a:r>
            <a:r>
              <a:rPr lang="cs-CZ" b="1" dirty="0"/>
              <a:t> díla tak, jak si jej na základě vnímání konkrétního textu představuje/konstruuje „modelový čtenář“ </a:t>
            </a:r>
            <a:r>
              <a:rPr lang="cs-CZ" dirty="0"/>
              <a:t>(dílo projektuje svého modelového čtenáře, ten si pak projektuje svoji představu modelového autora)</a:t>
            </a:r>
          </a:p>
        </p:txBody>
      </p:sp>
    </p:spTree>
    <p:extLst>
      <p:ext uri="{BB962C8B-B14F-4D97-AF65-F5344CB8AC3E}">
        <p14:creationId xmlns:p14="http://schemas.microsoft.com/office/powerpoint/2010/main" val="41114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r>
              <a:rPr lang="cs-CZ" dirty="0"/>
              <a:t>Další pojmy v rámci entity Autor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1844" y="1412776"/>
            <a:ext cx="10292819" cy="532859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funkce jména autora </a:t>
            </a:r>
            <a:r>
              <a:rPr lang="cs-CZ" dirty="0"/>
              <a:t>(Michel </a:t>
            </a:r>
            <a:r>
              <a:rPr lang="cs-CZ" dirty="0" err="1"/>
              <a:t>Foucault</a:t>
            </a:r>
            <a:r>
              <a:rPr lang="cs-CZ" dirty="0"/>
              <a:t>: Co je to autor?, 1969): jméno autora je klasifikační funkcí, umožňuje seskupovat určité texty dohromady (napsal je stejný autor, na rozdíl od miliónů jiných textů, které ten daný autor nenapsal) a uvádět je do vztahů mezi sebou (právě proto, že je napsalo stejné jméno); jméno autora neodkazuje k nějakému empirickému individuu, ale ke společenskému statutu </a:t>
            </a:r>
          </a:p>
          <a:p>
            <a:r>
              <a:rPr lang="cs-CZ" dirty="0"/>
              <a:t>(„V naší civilizaci se tedy nachází určitý počet diskurzů, které jsou nadány funkcí autora, zatímco jiné je nemají. Funkce autora tedy představuje charakteristický způsob existence, oběhu a působení určitých diskurzů v nitru nějaké společnosti.“)</a:t>
            </a:r>
          </a:p>
          <a:p>
            <a:r>
              <a:rPr lang="cs-CZ" b="1" dirty="0"/>
              <a:t>autorský styl </a:t>
            </a:r>
            <a:r>
              <a:rPr lang="cs-CZ" dirty="0"/>
              <a:t>= individuální způsob používání jazykových a tematických prostředků</a:t>
            </a:r>
          </a:p>
          <a:p>
            <a:r>
              <a:rPr lang="cs-CZ" b="1" dirty="0"/>
              <a:t>autorská strategie </a:t>
            </a:r>
            <a:r>
              <a:rPr lang="cs-CZ" dirty="0"/>
              <a:t>= způsob přístupu k výstavbě textu, ale třeba i k vytváření vlastního autorského obrazu, k situaci na knižním trhu apod.; souhrnný pojem, který může mít různé významy v různých užitích</a:t>
            </a:r>
          </a:p>
          <a:p>
            <a:r>
              <a:rPr lang="cs-CZ" b="1" dirty="0"/>
              <a:t>estetická norma </a:t>
            </a:r>
            <a:r>
              <a:rPr lang="cs-CZ" dirty="0"/>
              <a:t>(Mukařovský: Estetická norma, = regulativní nastavení určitých pravidel v rámci kolektivního vědomí; není přírodním zákonem, ale koexistuje s jinými normami, je neustále znovu a znovu aplikována, a zároveň se průběžně mění – konkrétní dílo ji vždy v něčem dodržuje a v něčem porušuje</a:t>
            </a:r>
          </a:p>
          <a:p>
            <a:r>
              <a:rPr lang="cs-CZ" dirty="0"/>
              <a:t>(</a:t>
            </a:r>
            <a:r>
              <a:rPr lang="cs-CZ" dirty="0" err="1"/>
              <a:t>est</a:t>
            </a:r>
            <a:r>
              <a:rPr lang="cs-CZ" dirty="0"/>
              <a:t>. norma je regulační činitel estetické funkce, s její pomocí se měří estetická hodnota; souvisí i s pojmem vkus)</a:t>
            </a:r>
          </a:p>
        </p:txBody>
      </p:sp>
    </p:spTree>
    <p:extLst>
      <p:ext uri="{BB962C8B-B14F-4D97-AF65-F5344CB8AC3E}">
        <p14:creationId xmlns:p14="http://schemas.microsoft.com/office/powerpoint/2010/main" val="106767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45EAA-85A3-47B9-991F-993373CF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76200"/>
            <a:ext cx="11809311" cy="792525"/>
          </a:xfrm>
        </p:spPr>
        <p:txBody>
          <a:bodyPr/>
          <a:lstStyle/>
          <a:p>
            <a:r>
              <a:rPr lang="cs-CZ" dirty="0"/>
              <a:t>Výsledná schematizace základních pojmů</a:t>
            </a:r>
          </a:p>
        </p:txBody>
      </p:sp>
      <p:pic>
        <p:nvPicPr>
          <p:cNvPr id="18" name="Zástupný obsah 17" descr="Zmatený člověk se souvislou výplní">
            <a:extLst>
              <a:ext uri="{FF2B5EF4-FFF2-40B4-BE49-F238E27FC236}">
                <a16:creationId xmlns:a16="http://schemas.microsoft.com/office/drawing/2014/main" id="{FBAB37AD-08E3-4750-8841-A8CE357E4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771" y="1963192"/>
            <a:ext cx="3018095" cy="3282312"/>
          </a:xfrm>
        </p:spPr>
      </p:pic>
      <p:grpSp>
        <p:nvGrpSpPr>
          <p:cNvPr id="4" name="Skupina 3" descr="šipky za sebou, které ukazují vpravo">
            <a:extLst>
              <a:ext uri="{FF2B5EF4-FFF2-40B4-BE49-F238E27FC236}">
                <a16:creationId xmlns:a16="http://schemas.microsoft.com/office/drawing/2014/main" id="{ED5A44CF-6A4A-4275-99DA-5D366F95F5F9}"/>
              </a:ext>
            </a:extLst>
          </p:cNvPr>
          <p:cNvGrpSpPr/>
          <p:nvPr/>
        </p:nvGrpSpPr>
        <p:grpSpPr>
          <a:xfrm>
            <a:off x="3286100" y="2060849"/>
            <a:ext cx="7488832" cy="4111352"/>
            <a:chOff x="4670426" y="6172201"/>
            <a:chExt cx="1814512" cy="565150"/>
          </a:xfrm>
        </p:grpSpPr>
        <p:sp>
          <p:nvSpPr>
            <p:cNvPr id="5" name="Obdélník 61">
              <a:extLst>
                <a:ext uri="{FF2B5EF4-FFF2-40B4-BE49-F238E27FC236}">
                  <a16:creationId xmlns:a16="http://schemas.microsoft.com/office/drawing/2014/main" id="{D4D4CE65-DF31-4750-B72E-1343BD11E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426" y="6283326"/>
              <a:ext cx="360363" cy="342900"/>
            </a:xfrm>
            <a:prstGeom prst="rect">
              <a:avLst/>
            </a:prstGeom>
            <a:solidFill>
              <a:srgbClr val="F8682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" name="Volný tvar 62">
              <a:extLst>
                <a:ext uri="{FF2B5EF4-FFF2-40B4-BE49-F238E27FC236}">
                  <a16:creationId xmlns:a16="http://schemas.microsoft.com/office/drawing/2014/main" id="{D301DC10-DC99-460C-9B2D-39ECD6589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213" y="6172201"/>
              <a:ext cx="196850" cy="565150"/>
            </a:xfrm>
            <a:custGeom>
              <a:avLst/>
              <a:gdLst>
                <a:gd name="T0" fmla="*/ 124 w 124"/>
                <a:gd name="T1" fmla="*/ 178 h 356"/>
                <a:gd name="T2" fmla="*/ 0 w 124"/>
                <a:gd name="T3" fmla="*/ 356 h 356"/>
                <a:gd name="T4" fmla="*/ 0 w 124"/>
                <a:gd name="T5" fmla="*/ 0 h 356"/>
                <a:gd name="T6" fmla="*/ 124 w 124"/>
                <a:gd name="T7" fmla="*/ 1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356">
                  <a:moveTo>
                    <a:pt x="124" y="178"/>
                  </a:moveTo>
                  <a:lnTo>
                    <a:pt x="0" y="356"/>
                  </a:lnTo>
                  <a:lnTo>
                    <a:pt x="0" y="0"/>
                  </a:lnTo>
                  <a:lnTo>
                    <a:pt x="124" y="178"/>
                  </a:lnTo>
                  <a:close/>
                </a:path>
              </a:pathLst>
            </a:custGeom>
            <a:solidFill>
              <a:srgbClr val="F8682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" name="Volný tvar 63">
              <a:extLst>
                <a:ext uri="{FF2B5EF4-FFF2-40B4-BE49-F238E27FC236}">
                  <a16:creationId xmlns:a16="http://schemas.microsoft.com/office/drawing/2014/main" id="{F102AD09-D4D3-4591-B68B-152D73CC5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6172201"/>
              <a:ext cx="196850" cy="565150"/>
            </a:xfrm>
            <a:custGeom>
              <a:avLst/>
              <a:gdLst>
                <a:gd name="T0" fmla="*/ 124 w 124"/>
                <a:gd name="T1" fmla="*/ 178 h 356"/>
                <a:gd name="T2" fmla="*/ 0 w 124"/>
                <a:gd name="T3" fmla="*/ 356 h 356"/>
                <a:gd name="T4" fmla="*/ 0 w 124"/>
                <a:gd name="T5" fmla="*/ 0 h 356"/>
                <a:gd name="T6" fmla="*/ 124 w 124"/>
                <a:gd name="T7" fmla="*/ 1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356">
                  <a:moveTo>
                    <a:pt x="124" y="178"/>
                  </a:moveTo>
                  <a:lnTo>
                    <a:pt x="0" y="356"/>
                  </a:lnTo>
                  <a:lnTo>
                    <a:pt x="0" y="0"/>
                  </a:lnTo>
                  <a:lnTo>
                    <a:pt x="124" y="178"/>
                  </a:ln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" name="Volný tvar 64">
              <a:extLst>
                <a:ext uri="{FF2B5EF4-FFF2-40B4-BE49-F238E27FC236}">
                  <a16:creationId xmlns:a16="http://schemas.microsoft.com/office/drawing/2014/main" id="{976342B1-FCE5-465C-A7FE-16961C0D1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6283326"/>
              <a:ext cx="355600" cy="342900"/>
            </a:xfrm>
            <a:custGeom>
              <a:avLst/>
              <a:gdLst>
                <a:gd name="T0" fmla="*/ 0 w 224"/>
                <a:gd name="T1" fmla="*/ 0 h 216"/>
                <a:gd name="T2" fmla="*/ 74 w 224"/>
                <a:gd name="T3" fmla="*/ 108 h 216"/>
                <a:gd name="T4" fmla="*/ 0 w 224"/>
                <a:gd name="T5" fmla="*/ 216 h 216"/>
                <a:gd name="T6" fmla="*/ 224 w 224"/>
                <a:gd name="T7" fmla="*/ 216 h 216"/>
                <a:gd name="T8" fmla="*/ 224 w 224"/>
                <a:gd name="T9" fmla="*/ 0 h 216"/>
                <a:gd name="T10" fmla="*/ 0 w 224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16">
                  <a:moveTo>
                    <a:pt x="0" y="0"/>
                  </a:moveTo>
                  <a:lnTo>
                    <a:pt x="74" y="108"/>
                  </a:lnTo>
                  <a:lnTo>
                    <a:pt x="0" y="216"/>
                  </a:lnTo>
                  <a:lnTo>
                    <a:pt x="224" y="216"/>
                  </a:lnTo>
                  <a:lnTo>
                    <a:pt x="2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" name="Volný tvar 65">
              <a:extLst>
                <a:ext uri="{FF2B5EF4-FFF2-40B4-BE49-F238E27FC236}">
                  <a16:creationId xmlns:a16="http://schemas.microsoft.com/office/drawing/2014/main" id="{B75590DE-D60D-444F-9AEC-301482394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6172201"/>
              <a:ext cx="196850" cy="565150"/>
            </a:xfrm>
            <a:custGeom>
              <a:avLst/>
              <a:gdLst>
                <a:gd name="T0" fmla="*/ 124 w 124"/>
                <a:gd name="T1" fmla="*/ 178 h 356"/>
                <a:gd name="T2" fmla="*/ 0 w 124"/>
                <a:gd name="T3" fmla="*/ 356 h 356"/>
                <a:gd name="T4" fmla="*/ 0 w 124"/>
                <a:gd name="T5" fmla="*/ 0 h 356"/>
                <a:gd name="T6" fmla="*/ 124 w 124"/>
                <a:gd name="T7" fmla="*/ 1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356">
                  <a:moveTo>
                    <a:pt x="124" y="178"/>
                  </a:moveTo>
                  <a:lnTo>
                    <a:pt x="0" y="356"/>
                  </a:lnTo>
                  <a:lnTo>
                    <a:pt x="0" y="0"/>
                  </a:lnTo>
                  <a:lnTo>
                    <a:pt x="124" y="178"/>
                  </a:lnTo>
                  <a:close/>
                </a:path>
              </a:pathLst>
            </a:custGeom>
            <a:solidFill>
              <a:srgbClr val="91C3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" name="Volný tvar 66">
              <a:extLst>
                <a:ext uri="{FF2B5EF4-FFF2-40B4-BE49-F238E27FC236}">
                  <a16:creationId xmlns:a16="http://schemas.microsoft.com/office/drawing/2014/main" id="{4883E193-0BDE-4057-9812-3B4439D3D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6283326"/>
              <a:ext cx="355600" cy="342900"/>
            </a:xfrm>
            <a:custGeom>
              <a:avLst/>
              <a:gdLst>
                <a:gd name="T0" fmla="*/ 0 w 224"/>
                <a:gd name="T1" fmla="*/ 0 h 216"/>
                <a:gd name="T2" fmla="*/ 74 w 224"/>
                <a:gd name="T3" fmla="*/ 108 h 216"/>
                <a:gd name="T4" fmla="*/ 0 w 224"/>
                <a:gd name="T5" fmla="*/ 216 h 216"/>
                <a:gd name="T6" fmla="*/ 224 w 224"/>
                <a:gd name="T7" fmla="*/ 216 h 216"/>
                <a:gd name="T8" fmla="*/ 224 w 224"/>
                <a:gd name="T9" fmla="*/ 0 h 216"/>
                <a:gd name="T10" fmla="*/ 0 w 224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16">
                  <a:moveTo>
                    <a:pt x="0" y="0"/>
                  </a:moveTo>
                  <a:lnTo>
                    <a:pt x="74" y="108"/>
                  </a:lnTo>
                  <a:lnTo>
                    <a:pt x="0" y="216"/>
                  </a:lnTo>
                  <a:lnTo>
                    <a:pt x="224" y="216"/>
                  </a:lnTo>
                  <a:lnTo>
                    <a:pt x="2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C3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" name="Volný tvar 67">
              <a:extLst>
                <a:ext uri="{FF2B5EF4-FFF2-40B4-BE49-F238E27FC236}">
                  <a16:creationId xmlns:a16="http://schemas.microsoft.com/office/drawing/2014/main" id="{586B0260-CB59-4C07-86D3-14DF3E5D9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088" y="6172201"/>
              <a:ext cx="196850" cy="565150"/>
            </a:xfrm>
            <a:custGeom>
              <a:avLst/>
              <a:gdLst>
                <a:gd name="T0" fmla="*/ 124 w 124"/>
                <a:gd name="T1" fmla="*/ 178 h 356"/>
                <a:gd name="T2" fmla="*/ 0 w 124"/>
                <a:gd name="T3" fmla="*/ 356 h 356"/>
                <a:gd name="T4" fmla="*/ 0 w 124"/>
                <a:gd name="T5" fmla="*/ 0 h 356"/>
                <a:gd name="T6" fmla="*/ 124 w 124"/>
                <a:gd name="T7" fmla="*/ 1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356">
                  <a:moveTo>
                    <a:pt x="124" y="178"/>
                  </a:moveTo>
                  <a:lnTo>
                    <a:pt x="0" y="356"/>
                  </a:lnTo>
                  <a:lnTo>
                    <a:pt x="0" y="0"/>
                  </a:lnTo>
                  <a:lnTo>
                    <a:pt x="124" y="178"/>
                  </a:lnTo>
                  <a:close/>
                </a:path>
              </a:pathLst>
            </a:custGeom>
            <a:solidFill>
              <a:srgbClr val="00B4F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" name="Volný tvar 68">
              <a:extLst>
                <a:ext uri="{FF2B5EF4-FFF2-40B4-BE49-F238E27FC236}">
                  <a16:creationId xmlns:a16="http://schemas.microsoft.com/office/drawing/2014/main" id="{89E83B84-1A55-4652-BA2D-07B411C42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6283326"/>
              <a:ext cx="355600" cy="342900"/>
            </a:xfrm>
            <a:custGeom>
              <a:avLst/>
              <a:gdLst>
                <a:gd name="T0" fmla="*/ 0 w 224"/>
                <a:gd name="T1" fmla="*/ 0 h 216"/>
                <a:gd name="T2" fmla="*/ 74 w 224"/>
                <a:gd name="T3" fmla="*/ 108 h 216"/>
                <a:gd name="T4" fmla="*/ 0 w 224"/>
                <a:gd name="T5" fmla="*/ 216 h 216"/>
                <a:gd name="T6" fmla="*/ 224 w 224"/>
                <a:gd name="T7" fmla="*/ 216 h 216"/>
                <a:gd name="T8" fmla="*/ 224 w 224"/>
                <a:gd name="T9" fmla="*/ 0 h 216"/>
                <a:gd name="T10" fmla="*/ 0 w 224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16">
                  <a:moveTo>
                    <a:pt x="0" y="0"/>
                  </a:moveTo>
                  <a:lnTo>
                    <a:pt x="74" y="108"/>
                  </a:lnTo>
                  <a:lnTo>
                    <a:pt x="0" y="216"/>
                  </a:lnTo>
                  <a:lnTo>
                    <a:pt x="224" y="216"/>
                  </a:lnTo>
                  <a:lnTo>
                    <a:pt x="2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F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42DA477-0E30-4216-A1EE-9049C9836F9D}"/>
              </a:ext>
            </a:extLst>
          </p:cNvPr>
          <p:cNvSpPr txBox="1"/>
          <p:nvPr/>
        </p:nvSpPr>
        <p:spPr>
          <a:xfrm>
            <a:off x="3433515" y="3068960"/>
            <a:ext cx="133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Empirický (životopisný) autor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50AC4CA-CEF6-4B15-9D89-39A3B467F06B}"/>
              </a:ext>
            </a:extLst>
          </p:cNvPr>
          <p:cNvSpPr txBox="1"/>
          <p:nvPr/>
        </p:nvSpPr>
        <p:spPr>
          <a:xfrm>
            <a:off x="5446340" y="314096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Obraz autora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846DDD7-35DA-40EE-9F75-073691089408}"/>
              </a:ext>
            </a:extLst>
          </p:cNvPr>
          <p:cNvSpPr txBox="1"/>
          <p:nvPr/>
        </p:nvSpPr>
        <p:spPr>
          <a:xfrm>
            <a:off x="7318548" y="314096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Implikovaný a modelový autor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874FC5F-7675-4757-8A7B-0869C494D281}"/>
              </a:ext>
            </a:extLst>
          </p:cNvPr>
          <p:cNvSpPr txBox="1"/>
          <p:nvPr/>
        </p:nvSpPr>
        <p:spPr>
          <a:xfrm>
            <a:off x="9334772" y="3284984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Text / Dílo</a:t>
            </a:r>
          </a:p>
        </p:txBody>
      </p:sp>
      <p:pic>
        <p:nvPicPr>
          <p:cNvPr id="20" name="Grafický objekt 19" descr="Playbook se souvislou výplní">
            <a:extLst>
              <a:ext uri="{FF2B5EF4-FFF2-40B4-BE49-F238E27FC236}">
                <a16:creationId xmlns:a16="http://schemas.microsoft.com/office/drawing/2014/main" id="{B67CA1AB-F6CA-4699-A66E-8FACCD4EA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1815" y="2374632"/>
            <a:ext cx="1689259" cy="24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1079</Words>
  <Application>Microsoft Office PowerPoint</Application>
  <PresentationFormat>Vlastní</PresentationFormat>
  <Paragraphs>50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Times New Roman</vt:lpstr>
      <vt:lpstr>Knihy 16:9</vt:lpstr>
      <vt:lpstr>1. Autor a autorství: </vt:lpstr>
      <vt:lpstr>Základní vymezení</vt:lpstr>
      <vt:lpstr>Vývojové proměny pojetí autora a autorství: </vt:lpstr>
      <vt:lpstr>Empirický autor  („člověk“, „bytost z masa a kostí“; autor mimo text)</vt:lpstr>
      <vt:lpstr>Posun od empirického k implikovanému autorovi</vt:lpstr>
      <vt:lpstr>Autor konstruovaný skrze text(y) (vnitřnětextový subjekt)</vt:lpstr>
      <vt:lpstr>Další pojmy v rámci entity Autor</vt:lpstr>
      <vt:lpstr>Výsledná schematizace základních pojmů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2019-08-22T09:12:47Z</dcterms:created>
  <dcterms:modified xsi:type="dcterms:W3CDTF">2021-10-18T07:09:36Z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