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3" r:id="rId6"/>
    <p:sldId id="262" r:id="rId7"/>
    <p:sldId id="264" r:id="rId8"/>
    <p:sldId id="257" r:id="rId9"/>
    <p:sldId id="259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0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7803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5715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1602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009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1280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9075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6444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9667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4734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822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9139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225">
              <a:srgbClr val="FFFFFF"/>
            </a:gs>
            <a:gs pos="1800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99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543F9-C14A-49EE-BA5E-DE576DE1206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088D6-1326-44A5-AE0E-95A5AD667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9957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mmark.cz/mobbing-22015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91811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MOBBING – ŠIKANA NA PRACOVIŠTI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479" y="2260121"/>
            <a:ext cx="6083936" cy="4055958"/>
          </a:xfrm>
        </p:spPr>
      </p:pic>
    </p:spTree>
    <p:extLst>
      <p:ext uri="{BB962C8B-B14F-4D97-AF65-F5344CB8AC3E}">
        <p14:creationId xmlns="" xmlns:p14="http://schemas.microsoft.com/office/powerpoint/2010/main" val="363786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088" y="775529"/>
            <a:ext cx="5200442" cy="5365162"/>
          </a:xfrm>
          <a:solidFill>
            <a:schemeClr val="bg1"/>
          </a:solidFill>
        </p:spPr>
      </p:pic>
    </p:spTree>
    <p:extLst>
      <p:ext uri="{BB962C8B-B14F-4D97-AF65-F5344CB8AC3E}">
        <p14:creationId xmlns="" xmlns:p14="http://schemas.microsoft.com/office/powerpoint/2010/main" val="8053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Co to je?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Systematické, cílevědomé a opakované útoky jednotlivce nebo skupiny na určitou osobu, začíná plíživě, časem přibírá na intenzitě</a:t>
            </a:r>
          </a:p>
          <a:p>
            <a:r>
              <a:rPr lang="cs-CZ" b="1" dirty="0" smtClean="0"/>
              <a:t>Psychický teror, šikana</a:t>
            </a:r>
          </a:p>
          <a:p>
            <a:r>
              <a:rPr lang="cs-CZ" b="1" dirty="0" smtClean="0"/>
              <a:t>Směřování útoků: </a:t>
            </a:r>
          </a:p>
          <a:p>
            <a:r>
              <a:rPr lang="cs-CZ" b="1" dirty="0"/>
              <a:t> </a:t>
            </a:r>
            <a:r>
              <a:rPr lang="cs-CZ" b="1" dirty="0" smtClean="0"/>
              <a:t>		- </a:t>
            </a:r>
            <a:r>
              <a:rPr lang="cs-CZ" b="1" dirty="0"/>
              <a:t>s</a:t>
            </a:r>
            <a:r>
              <a:rPr lang="cs-CZ" b="1" dirty="0" smtClean="0"/>
              <a:t>hora dolů (</a:t>
            </a:r>
            <a:r>
              <a:rPr lang="cs-CZ" b="1" dirty="0" err="1" smtClean="0"/>
              <a:t>bossing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    		- na stejné úrovni (</a:t>
            </a:r>
            <a:r>
              <a:rPr lang="cs-CZ" b="1" dirty="0" err="1" smtClean="0"/>
              <a:t>mobbing</a:t>
            </a:r>
            <a:r>
              <a:rPr lang="cs-CZ" b="1" dirty="0" smtClean="0"/>
              <a:t>)</a:t>
            </a:r>
          </a:p>
          <a:p>
            <a:r>
              <a:rPr lang="cs-CZ" b="1" dirty="0"/>
              <a:t> </a:t>
            </a:r>
            <a:r>
              <a:rPr lang="cs-CZ" b="1" dirty="0" smtClean="0"/>
              <a:t>  		- zdola nahoru (</a:t>
            </a:r>
            <a:r>
              <a:rPr lang="cs-CZ" b="1" dirty="0" err="1" smtClean="0"/>
              <a:t>staffing</a:t>
            </a:r>
            <a:r>
              <a:rPr lang="cs-CZ" b="1" dirty="0" smtClean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24224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8355"/>
            <a:ext cx="10515600" cy="5538608"/>
          </a:xfrm>
        </p:spPr>
        <p:txBody>
          <a:bodyPr/>
          <a:lstStyle/>
          <a:p>
            <a:r>
              <a:rPr lang="cs-CZ" b="1" dirty="0" smtClean="0"/>
              <a:t>Neřešený pracovní konflikt, který přeroste v patologický jev</a:t>
            </a:r>
          </a:p>
          <a:p>
            <a:endParaRPr lang="cs-CZ" b="1" dirty="0"/>
          </a:p>
          <a:p>
            <a:r>
              <a:rPr lang="cs-CZ" b="1" dirty="0" smtClean="0"/>
              <a:t>Agresor = </a:t>
            </a:r>
            <a:r>
              <a:rPr lang="cs-CZ" b="1" dirty="0" err="1" smtClean="0"/>
              <a:t>mobber</a:t>
            </a:r>
            <a:r>
              <a:rPr lang="cs-CZ" b="1" dirty="0" smtClean="0"/>
              <a:t>, má snahu ukazovat, že je ve všem lepší než jeho oběť</a:t>
            </a:r>
          </a:p>
          <a:p>
            <a:endParaRPr lang="cs-CZ" b="1" dirty="0"/>
          </a:p>
          <a:p>
            <a:r>
              <a:rPr lang="cs-CZ" b="1" dirty="0" smtClean="0"/>
              <a:t>Cíl: „vyštípat“ určitou osobu z pracoviště</a:t>
            </a:r>
          </a:p>
          <a:p>
            <a:endParaRPr lang="cs-CZ" b="1" dirty="0"/>
          </a:p>
          <a:p>
            <a:r>
              <a:rPr lang="cs-CZ" b="1" dirty="0" smtClean="0"/>
              <a:t>Příčiny </a:t>
            </a:r>
            <a:r>
              <a:rPr lang="cs-CZ" b="1" dirty="0" err="1" smtClean="0"/>
              <a:t>mobbingu</a:t>
            </a:r>
            <a:r>
              <a:rPr lang="cs-CZ" b="1" dirty="0" smtClean="0"/>
              <a:t>: nevhodné podmínky na pracovišti, které dovolí jeho rozvoj (osobní nesympatie, závist, konkurence, nuda, snaha odvést vlastní pocity méněcennosti)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143527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Průběh </a:t>
            </a:r>
            <a:r>
              <a:rPr lang="cs-CZ" b="1" dirty="0" err="1" smtClean="0"/>
              <a:t>mobbingu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4 fáze</a:t>
            </a:r>
          </a:p>
          <a:p>
            <a:r>
              <a:rPr lang="cs-CZ" b="1" dirty="0" smtClean="0"/>
              <a:t>1. fáze: konflikt – popichování, narážky</a:t>
            </a:r>
          </a:p>
          <a:p>
            <a:r>
              <a:rPr lang="cs-CZ" b="1" dirty="0" smtClean="0"/>
              <a:t>2. fáze: systematický teror – </a:t>
            </a:r>
            <a:r>
              <a:rPr lang="cs-CZ" b="1" dirty="0" err="1" smtClean="0"/>
              <a:t>mobber</a:t>
            </a:r>
            <a:r>
              <a:rPr lang="cs-CZ" b="1" dirty="0" smtClean="0"/>
              <a:t> zkouší hranice, kam až může dojít, oběť přichází k újmě (zdraví, sebedůvěra, výkon)</a:t>
            </a:r>
          </a:p>
          <a:p>
            <a:r>
              <a:rPr lang="cs-CZ" b="1" dirty="0" smtClean="0"/>
              <a:t>3. fáze: teror je oficiální, ostatní o něm vědí, okolí se často přidá k </a:t>
            </a:r>
            <a:r>
              <a:rPr lang="cs-CZ" b="1" dirty="0" err="1" smtClean="0"/>
              <a:t>mobberovi</a:t>
            </a:r>
            <a:r>
              <a:rPr lang="cs-CZ" b="1" dirty="0" smtClean="0"/>
              <a:t>, zároveň oběť je sankcionována za slabý pracovní výkon a časté chyby</a:t>
            </a:r>
          </a:p>
          <a:p>
            <a:r>
              <a:rPr lang="cs-CZ" b="1" dirty="0" smtClean="0"/>
              <a:t>4. fáze: „sebenaplňující se proroctví“, oběť je vyloučena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13618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Projevy, typy násilného chování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 – slovní násilí (urážky, slovní napadání, čtení e-mailů, ignorace, skákání do řeči)</a:t>
            </a:r>
          </a:p>
          <a:p>
            <a:r>
              <a:rPr lang="cs-CZ" b="1" dirty="0" smtClean="0"/>
              <a:t>2 – fyzické násilí (agresivní gesta, bouchání do stolu, šlápnutí na nohu, ničení pracovních nástrojů, </a:t>
            </a:r>
            <a:r>
              <a:rPr lang="cs-CZ" b="1" dirty="0" err="1" smtClean="0"/>
              <a:t>stalking</a:t>
            </a:r>
            <a:endParaRPr lang="cs-CZ" b="1" dirty="0" smtClean="0"/>
          </a:p>
          <a:p>
            <a:r>
              <a:rPr lang="cs-CZ" b="1" dirty="0" smtClean="0"/>
              <a:t>3 – sexuální násilí (narážky, sexuální nátlak bez fyzického kontaktu i s fyzickým kontaktem)</a:t>
            </a:r>
          </a:p>
          <a:p>
            <a:r>
              <a:rPr lang="cs-CZ" b="1" dirty="0" smtClean="0"/>
              <a:t>4 – naschvály, kanadské žertíky (mazání dokumentů v počítači, sabotáže)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401894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Poznávací znaky!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Mobber</a:t>
            </a:r>
            <a:r>
              <a:rPr lang="cs-CZ" b="1" dirty="0" smtClean="0"/>
              <a:t> k jedné skupině bývá až přehnaně vlídný, příjemný, naopak k jiné skupině se chová hrubě, sprostě až agresivně, obvykle je zatížen předsudky</a:t>
            </a:r>
          </a:p>
          <a:p>
            <a:r>
              <a:rPr lang="cs-CZ" b="1" dirty="0" err="1" smtClean="0"/>
              <a:t>Mobber</a:t>
            </a:r>
            <a:r>
              <a:rPr lang="cs-CZ" b="1" dirty="0" smtClean="0"/>
              <a:t> nápadně často naráží na soukromí jiného kolegy</a:t>
            </a:r>
          </a:p>
          <a:p>
            <a:r>
              <a:rPr lang="cs-CZ" b="1" dirty="0" smtClean="0"/>
              <a:t>Oběť začne trpět psychickými i fyzickými potížemi, dělá chyby, které doposud nedělala</a:t>
            </a:r>
          </a:p>
          <a:p>
            <a:r>
              <a:rPr lang="cs-CZ" b="1" dirty="0" smtClean="0"/>
              <a:t>Situace se odráží na produktivitě a výdělku celé firmy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679070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Co s tím?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(odstranění příčin, školení, informovanost o problematice </a:t>
            </a:r>
            <a:r>
              <a:rPr lang="cs-CZ" dirty="0" err="1" smtClean="0"/>
              <a:t>mobbingu</a:t>
            </a:r>
            <a:r>
              <a:rPr lang="cs-CZ" dirty="0" smtClean="0"/>
              <a:t>, team-Building, supervize)</a:t>
            </a:r>
          </a:p>
          <a:p>
            <a:r>
              <a:rPr lang="cs-CZ" dirty="0" err="1" smtClean="0"/>
              <a:t>Sociomapování</a:t>
            </a:r>
            <a:r>
              <a:rPr lang="cs-CZ" dirty="0" smtClean="0"/>
              <a:t>, </a:t>
            </a:r>
            <a:r>
              <a:rPr lang="cs-CZ" dirty="0" err="1" smtClean="0"/>
              <a:t>sociometrie</a:t>
            </a:r>
            <a:endParaRPr lang="cs-CZ" dirty="0" smtClean="0"/>
          </a:p>
          <a:p>
            <a:r>
              <a:rPr lang="cs-CZ" dirty="0" smtClean="0"/>
              <a:t>Oslovit specializované </a:t>
            </a:r>
            <a:r>
              <a:rPr lang="cs-CZ" dirty="0" err="1" smtClean="0"/>
              <a:t>orgamizace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38362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hlinkClick r:id="rId2"/>
              </a:rPr>
              <a:t>http://www.stemmark.cz/mobbing-22015/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Zkušenost se šikanou na pracovišti má téměř čtvrtina osob (23 %)</a:t>
            </a:r>
          </a:p>
          <a:p>
            <a:r>
              <a:rPr lang="cs-CZ" b="1" dirty="0" smtClean="0"/>
              <a:t>Všechny věkové a vzdělanostní skupiny</a:t>
            </a:r>
          </a:p>
          <a:p>
            <a:r>
              <a:rPr lang="cs-CZ" b="1" dirty="0" smtClean="0"/>
              <a:t>Více šikanované jsou ženy</a:t>
            </a:r>
          </a:p>
          <a:p>
            <a:r>
              <a:rPr lang="cs-CZ" b="1" dirty="0" smtClean="0"/>
              <a:t>Více než polovina je šikaně vystavována déle než rok</a:t>
            </a:r>
          </a:p>
          <a:p>
            <a:r>
              <a:rPr lang="cs-CZ" b="1" dirty="0" smtClean="0"/>
              <a:t>Výskyt </a:t>
            </a:r>
            <a:r>
              <a:rPr lang="cs-CZ" b="1" dirty="0" err="1" smtClean="0"/>
              <a:t>mobbingu</a:t>
            </a:r>
            <a:r>
              <a:rPr lang="cs-CZ" b="1" dirty="0" smtClean="0"/>
              <a:t> se zvyšuje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293080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4959"/>
            <a:ext cx="10515600" cy="5558587"/>
          </a:xfrm>
        </p:spPr>
        <p:txBody>
          <a:bodyPr/>
          <a:lstStyle/>
          <a:p>
            <a:r>
              <a:rPr lang="cs-CZ" b="1" dirty="0" smtClean="0"/>
              <a:t>Nejčastější projevy:</a:t>
            </a:r>
          </a:p>
          <a:p>
            <a:pPr marL="0" indent="0">
              <a:buNone/>
            </a:pPr>
            <a:r>
              <a:rPr lang="cs-CZ" b="1" dirty="0" smtClean="0"/>
              <a:t>		- nedoceňování pracovního výkonu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- zadávání nesmyslných úkonů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- zesměšňování a pomluvy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             60 %</a:t>
            </a:r>
          </a:p>
          <a:p>
            <a:endParaRPr lang="cs-CZ" b="1" dirty="0"/>
          </a:p>
          <a:p>
            <a:r>
              <a:rPr lang="cs-CZ" b="1" dirty="0" smtClean="0"/>
              <a:t>             25 %</a:t>
            </a:r>
          </a:p>
          <a:p>
            <a:endParaRPr lang="cs-CZ" b="1" dirty="0" smtClean="0"/>
          </a:p>
          <a:p>
            <a:r>
              <a:rPr lang="cs-CZ" b="1" dirty="0" smtClean="0"/>
              <a:t>             15 %</a:t>
            </a:r>
            <a:endParaRPr lang="cs-CZ" b="1" dirty="0"/>
          </a:p>
        </p:txBody>
      </p:sp>
      <p:sp>
        <p:nvSpPr>
          <p:cNvPr id="4" name="Šipka dolů 3"/>
          <p:cNvSpPr/>
          <p:nvPr/>
        </p:nvSpPr>
        <p:spPr>
          <a:xfrm>
            <a:off x="1311215" y="3381555"/>
            <a:ext cx="517585" cy="724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311215" y="4364966"/>
            <a:ext cx="776377" cy="5865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ásobení 6"/>
          <p:cNvSpPr/>
          <p:nvPr/>
        </p:nvSpPr>
        <p:spPr>
          <a:xfrm>
            <a:off x="1173191" y="5210354"/>
            <a:ext cx="793631" cy="724619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345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391</Words>
  <Application>Microsoft Office PowerPoint</Application>
  <PresentationFormat>Vlastní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MOBBING – ŠIKANA NA PRACOVIŠTI</vt:lpstr>
      <vt:lpstr>Co to je?</vt:lpstr>
      <vt:lpstr>Snímek 3</vt:lpstr>
      <vt:lpstr>Průběh mobbingu</vt:lpstr>
      <vt:lpstr>Projevy, typy násilného chování</vt:lpstr>
      <vt:lpstr>! Poznávací znaky!</vt:lpstr>
      <vt:lpstr>Co s tím?</vt:lpstr>
      <vt:lpstr>Výzkum</vt:lpstr>
      <vt:lpstr>Snímek 9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MOBBING – ŠIKANA NA PRACOVIŠTI</dc:title>
  <dc:creator>Ilona M</dc:creator>
  <cp:lastModifiedBy>Kuchar</cp:lastModifiedBy>
  <cp:revision>13</cp:revision>
  <dcterms:created xsi:type="dcterms:W3CDTF">2016-12-11T16:21:00Z</dcterms:created>
  <dcterms:modified xsi:type="dcterms:W3CDTF">2020-09-26T09:32:35Z</dcterms:modified>
</cp:coreProperties>
</file>