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1" r:id="rId1"/>
    <p:sldMasterId id="2147483672" r:id="rId2"/>
  </p:sldMasterIdLst>
  <p:notesMasterIdLst>
    <p:notesMasterId r:id="rId14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838" autoAdjust="0"/>
    <p:restoredTop sz="94660"/>
  </p:normalViewPr>
  <p:slideViewPr>
    <p:cSldViewPr snapToGrid="0">
      <p:cViewPr varScale="1">
        <p:scale>
          <a:sx n="90" d="100"/>
          <a:sy n="90" d="100"/>
        </p:scale>
        <p:origin x="150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8ec1b0f340efc9f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g28ec1b0f340efc9f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bebdd111f69f909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bebdd111f69f909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4ee29c515bdca80e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4ee29c515bdca80e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27e0d28e5b9e0c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27e0d28e5b9e0c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8ec1b0f340efc9f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8ec1b0f340efc9f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8ec1b0f340efc9f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8ec1b0f340efc9f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bebdd111f69f909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bebdd111f69f909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bebdd111f69f909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bebdd111f69f909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bebdd111f69f909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bebdd111f69f909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bebdd111f69f909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bebdd111f69f909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bebdd111f69f909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bebdd111f69f909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_HEADER" type="secHead">
  <p:cSld name="SECTION_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TWO_COLUMNS" type="twoColTx">
  <p:cSld name="TITLE_AND_TWO_COLUMNS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ONLY" type="titleOnly">
  <p:cSld name="TITLE_ONL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_COLUMN_TEXT">
  <p:cSld name="ONE_COLUMN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_POINT">
  <p:cSld name="MAIN_POIN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1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_TITLE_AND_DESCRIPTION">
  <p:cSld name="SECTION_TITLE_AND_DESCRI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22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9" name="Google Shape;89;p22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0" name="Google Shape;90;p22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1" name="Google Shape;91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_ONLY">
  <p:cSld name="CAPTION_ONLY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94" name="Google Shape;94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_NUMBER">
  <p:cSld name="BIG_NUMBER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4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7" name="Google Shape;97;p24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hyperlink" Target="http://www.reconproject.eu/main.php/RECON_wp_0802.pdf?fileitem=50511946" TargetMode="Externa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 dirty="0"/>
              <a:t>Sociology of European Integration</a:t>
            </a:r>
            <a:endParaRPr dirty="0"/>
          </a:p>
        </p:txBody>
      </p:sp>
      <p:sp>
        <p:nvSpPr>
          <p:cNvPr id="106" name="Google Shape;106;p2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Moodle page: https://dl1.cuni.cz/course/view.php?id=7256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did EuroMayday represent?</a:t>
            </a:r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body" idx="1"/>
          </p:nvPr>
        </p:nvSpPr>
        <p:spPr>
          <a:xfrm>
            <a:off x="393734" y="130013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Transnationalist citizenship in these movement networks is expressed through a culture of sharing/borrowing/translation: </a:t>
            </a:r>
            <a:endParaRPr dirty="0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the dialogue is conflictual (not all images, ideas and tactics are equally transferable between local cultures) </a:t>
            </a:r>
            <a:endParaRPr dirty="0"/>
          </a:p>
          <a:p>
            <a:pPr lvl="1">
              <a:spcBef>
                <a:spcPts val="0"/>
              </a:spcBef>
            </a:pPr>
            <a:r>
              <a:rPr lang="en-GB" dirty="0"/>
              <a:t>Dutch cities failed to mobilise large parades: the Netherlands lacks a strong first of May tradition or a culture of mass demonstrations</a:t>
            </a: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journals important instruments because in many countries </a:t>
            </a:r>
            <a:r>
              <a:rPr lang="en-GB" dirty="0"/>
              <a:t>certain</a:t>
            </a:r>
            <a:r>
              <a:rPr lang="en" dirty="0"/>
              <a:t> term</a:t>
            </a:r>
            <a:r>
              <a:rPr lang="en-GB" dirty="0"/>
              <a:t>s, e.g.</a:t>
            </a:r>
            <a:r>
              <a:rPr lang="en" dirty="0"/>
              <a:t> “precarity” needed explanation; Italian theories about immaterial labour needed contextualization (Scholl)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but productive (the dialogues about image sharing helped generate visual cultures that widened the political meaning of what citizenship in Europe may be today)</a:t>
            </a:r>
            <a:endParaRPr dirty="0"/>
          </a:p>
        </p:txBody>
      </p:sp>
      <p:pic>
        <p:nvPicPr>
          <p:cNvPr id="2" name="Euromayday summary">
            <a:hlinkClick r:id="" action="ppaction://media"/>
            <a:extLst>
              <a:ext uri="{FF2B5EF4-FFF2-40B4-BE49-F238E27FC236}">
                <a16:creationId xmlns:a16="http://schemas.microsoft.com/office/drawing/2014/main" id="{02DBF247-B10D-4FA4-AD1E-0BC6FA1C61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3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Diffusion in European counterglobali</a:t>
            </a:r>
            <a:r>
              <a:rPr lang="en-GB" dirty="0"/>
              <a:t>s</a:t>
            </a:r>
            <a:r>
              <a:rPr lang="en" dirty="0"/>
              <a:t>ation networks</a:t>
            </a:r>
            <a:endParaRPr dirty="0"/>
          </a:p>
        </p:txBody>
      </p:sp>
      <p:sp>
        <p:nvSpPr>
          <p:cNvPr id="167" name="Google Shape;167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Europe is a space for diffusion of frames, tactics and ideas among activists - a political space for “contagion” (Scholl on EuroMay</a:t>
            </a:r>
            <a:r>
              <a:rPr lang="en-GB"/>
              <a:t>d</a:t>
            </a:r>
            <a:r>
              <a:rPr lang="en"/>
              <a:t>ay </a:t>
            </a:r>
            <a:r>
              <a:rPr lang="en" dirty="0"/>
              <a:t>and climate camps)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Diffusion </a:t>
            </a:r>
            <a:r>
              <a:rPr lang="en-GB" dirty="0"/>
              <a:t>theory traditionally studies the take-up of innovations: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not a phenomenon unique to the current global era: 1848 upheavals, civil rights, and the 1960s student movements, for example, demonstrated similar dynamics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Never just intra-European: inspiration from 1999 Seattle protests, Mexican Zapatistas</a:t>
            </a:r>
            <a:endParaRPr dirty="0"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 dirty="0"/>
              <a:t>#occupy label used in US, North Africa (Arab Spring) and Europe (Indignados)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but current wave of diffusion connects national contention to transnational conflicts or international institutions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Diffusion seems to be selective and with diminishing effectiveness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no country repeated EuroMayDay or climate justice camps as successfully as the innovating countries</a:t>
            </a:r>
            <a:endParaRPr dirty="0"/>
          </a:p>
        </p:txBody>
      </p:sp>
      <p:pic>
        <p:nvPicPr>
          <p:cNvPr id="2" name="Scholl">
            <a:hlinkClick r:id="" action="ppaction://media"/>
            <a:extLst>
              <a:ext uri="{FF2B5EF4-FFF2-40B4-BE49-F238E27FC236}">
                <a16:creationId xmlns:a16="http://schemas.microsoft.com/office/drawing/2014/main" id="{8D7977E4-5D22-432C-ADCA-91CC6EBCE2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2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10. Social movements and critical Europeanist discourses</a:t>
            </a:r>
            <a:endParaRPr/>
          </a:p>
        </p:txBody>
      </p:sp>
      <p:pic>
        <p:nvPicPr>
          <p:cNvPr id="2" name="Social movements">
            <a:hlinkClick r:id="" action="ppaction://media"/>
            <a:extLst>
              <a:ext uri="{FF2B5EF4-FFF2-40B4-BE49-F238E27FC236}">
                <a16:creationId xmlns:a16="http://schemas.microsoft.com/office/drawing/2014/main" id="{A2AF37DC-1D64-4461-8BA5-1F9F06DE03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3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Social movements</a:t>
            </a:r>
            <a:endParaRPr/>
          </a:p>
        </p:txBody>
      </p:sp>
      <p:sp>
        <p:nvSpPr>
          <p:cNvPr id="117" name="Google Shape;117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Social movements as </a:t>
            </a:r>
            <a:r>
              <a:rPr lang="en" i="1"/>
              <a:t>actors</a:t>
            </a:r>
            <a:r>
              <a:rPr lang="en"/>
              <a:t>: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important agents of social critique and change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crucial for the democratic process because of their capacity to </a:t>
            </a:r>
            <a:r>
              <a:rPr lang="en" i="1"/>
              <a:t>formulate innovative claims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Social movements as (transnational) </a:t>
            </a:r>
            <a:r>
              <a:rPr lang="en" i="1"/>
              <a:t>communicative spaces</a:t>
            </a:r>
            <a:r>
              <a:rPr lang="en"/>
              <a:t>: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action contexts for new styles of communication that might herald new kinds of transnational identity or integration processes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backstage regions of the public sphere where public opinion less strongly pre-structured by institutional discourses: potential for cognitive, affective and interactive innovation</a:t>
            </a:r>
            <a:endParaRPr i="1"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Haug (2008) </a:t>
            </a:r>
            <a:r>
              <a:rPr lang="en" u="sng">
                <a:solidFill>
                  <a:schemeClr val="hlink"/>
                </a:solidFill>
                <a:hlinkClick r:id="rId5"/>
              </a:rPr>
              <a:t>Public spheres within movements</a:t>
            </a: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calls for organisational sociology approach to study of social movements;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employs public sphere theory to study the inside of social movements</a:t>
            </a:r>
            <a:endParaRPr/>
          </a:p>
        </p:txBody>
      </p:sp>
      <p:pic>
        <p:nvPicPr>
          <p:cNvPr id="2" name="Social movements theory">
            <a:hlinkClick r:id="" action="ppaction://media"/>
            <a:extLst>
              <a:ext uri="{FF2B5EF4-FFF2-40B4-BE49-F238E27FC236}">
                <a16:creationId xmlns:a16="http://schemas.microsoft.com/office/drawing/2014/main" id="{67E7B893-C5C7-4AFD-8900-AA0D966CE5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European Social Forum</a:t>
            </a:r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Example of new type of social movement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valuing communicative action over social action capacity (constituted through communication)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valuing internal dialogue and debate over unified claims-making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enacting rather than demanding alternatives (laboratories of democracy)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preparatory meetings institutionalised and routinised transnational ties between activists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Adaptation to high relevance of the EU institutions - an interlinked series of ‘assembly publics’ which mirrors the transnational architecture of EU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Creation of spaces where </a:t>
            </a:r>
            <a:r>
              <a:rPr lang="en" i="1" dirty="0"/>
              <a:t>rights-based</a:t>
            </a:r>
            <a:r>
              <a:rPr lang="en" dirty="0"/>
              <a:t> European integration debated, opposed to </a:t>
            </a:r>
            <a:r>
              <a:rPr lang="en" i="1" dirty="0"/>
              <a:t>market-based</a:t>
            </a:r>
            <a:r>
              <a:rPr lang="en" dirty="0"/>
              <a:t> integration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i="1" dirty="0"/>
              <a:t>What </a:t>
            </a:r>
            <a:r>
              <a:rPr lang="en" i="1" dirty="0"/>
              <a:t>are the structural conditions which facilitate or constrain a Europeani</a:t>
            </a:r>
            <a:r>
              <a:rPr lang="en-GB" i="1" dirty="0"/>
              <a:t>s</a:t>
            </a:r>
            <a:r>
              <a:rPr lang="en" i="1" dirty="0"/>
              <a:t>ation of the communication within and between these spaces?</a:t>
            </a:r>
          </a:p>
          <a:p>
            <a:pPr lvl="1" indent="-342900">
              <a:spcBef>
                <a:spcPts val="0"/>
              </a:spcBef>
              <a:buSzPts val="1800"/>
              <a:buChar char="●"/>
            </a:pPr>
            <a:r>
              <a:rPr lang="en-GB" i="1" dirty="0"/>
              <a:t>W</a:t>
            </a:r>
            <a:r>
              <a:rPr lang="en" i="1" dirty="0"/>
              <a:t>hat do their meetings, conferences or mailing lists look like</a:t>
            </a:r>
            <a:r>
              <a:rPr lang="en-GB" i="1" dirty="0"/>
              <a:t>?</a:t>
            </a:r>
          </a:p>
          <a:p>
            <a:pPr lvl="1" indent="-342900">
              <a:spcBef>
                <a:spcPts val="0"/>
              </a:spcBef>
              <a:buSzPts val="1800"/>
              <a:buChar char="●"/>
            </a:pPr>
            <a:r>
              <a:rPr lang="en-GB" i="1" dirty="0"/>
              <a:t>What do they do when they are not protesting / making demands but enduring / reflecting?</a:t>
            </a:r>
            <a:endParaRPr i="1" dirty="0"/>
          </a:p>
        </p:txBody>
      </p:sp>
      <p:pic>
        <p:nvPicPr>
          <p:cNvPr id="2" name="ESF">
            <a:hlinkClick r:id="" action="ppaction://media"/>
            <a:extLst>
              <a:ext uri="{FF2B5EF4-FFF2-40B4-BE49-F238E27FC236}">
                <a16:creationId xmlns:a16="http://schemas.microsoft.com/office/drawing/2014/main" id="{5AA08F23-EF56-4998-A725-4289D36CD5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EuroMayday 2005-08</a:t>
            </a:r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Street parades and local protests, originating in Italy within a transnational network for a "free, open and radical Europe” and against “precarity” - hundreds of thousands of participants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Small, resource-poor, locally-rooted protest groups became catalysts for imagination of a different European integration - e.g. inclusive of social rights for undocumented immigrants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“Critical Europeanist” political discourse framed in opposition to official EU campaigns - e.g. 2006 European Year of Workers’ Mobility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500"/>
              <a:t>Ref: Doerr, N. (2010) Politicizing Precarity, Producing Visual Dialogues on Migration: Transnational Public Spaces in Social Movements, </a:t>
            </a:r>
            <a:r>
              <a:rPr lang="en" sz="1500" i="1"/>
              <a:t>Forum: Qualitative Social Research</a:t>
            </a:r>
            <a:r>
              <a:rPr lang="en" sz="1500"/>
              <a:t> 11(2).</a:t>
            </a:r>
            <a:endParaRPr sz="1500"/>
          </a:p>
        </p:txBody>
      </p:sp>
      <p:pic>
        <p:nvPicPr>
          <p:cNvPr id="2" name="EuroMayday">
            <a:hlinkClick r:id="" action="ppaction://media"/>
            <a:extLst>
              <a:ext uri="{FF2B5EF4-FFF2-40B4-BE49-F238E27FC236}">
                <a16:creationId xmlns:a16="http://schemas.microsoft.com/office/drawing/2014/main" id="{4EFD35A5-C97F-4433-8374-A1AC8E8038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2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Discourse and counter-discourse</a:t>
            </a:r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Euromayday publicity parodied the language of a contemporary EU campaign promoting worker mobility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Both promoted/defended right to free movement across borders within EU, but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EU documents refer to “mobility”,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protesters refer to “migration” and “immigration”, thus including non-EU citizens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Some local organisers found the term “Europe” too restrictive, preferring a broader transnational identity (MondoMayday) in opposition to “fortress Europe” and the restrictive immigration policies then pursued by European leaders like Sarkozy and Merkel</a:t>
            </a:r>
            <a:endParaRPr/>
          </a:p>
        </p:txBody>
      </p:sp>
      <p:pic>
        <p:nvPicPr>
          <p:cNvPr id="2" name="Counter-discourse">
            <a:hlinkClick r:id="" action="ppaction://media"/>
            <a:extLst>
              <a:ext uri="{FF2B5EF4-FFF2-40B4-BE49-F238E27FC236}">
                <a16:creationId xmlns:a16="http://schemas.microsoft.com/office/drawing/2014/main" id="{422EAF92-137A-422E-938D-37E7E1719A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7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Reimagining Europe through maps</a:t>
            </a:r>
            <a:endParaRPr/>
          </a:p>
        </p:txBody>
      </p:sp>
      <p:pic>
        <p:nvPicPr>
          <p:cNvPr id="141" name="Google Shape;141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87550" y="1170125"/>
            <a:ext cx="5490775" cy="3820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Europe maps">
            <a:hlinkClick r:id="" action="ppaction://media"/>
            <a:extLst>
              <a:ext uri="{FF2B5EF4-FFF2-40B4-BE49-F238E27FC236}">
                <a16:creationId xmlns:a16="http://schemas.microsoft.com/office/drawing/2014/main" id="{DBF87D8D-DCB6-483B-B7CD-7289A1710E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8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Visual dialogue between Milan and Aachen</a:t>
            </a:r>
            <a:endParaRPr/>
          </a:p>
        </p:txBody>
      </p:sp>
      <p:pic>
        <p:nvPicPr>
          <p:cNvPr id="147" name="Google Shape;147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522625" y="1017725"/>
            <a:ext cx="5094625" cy="369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33"/>
          <p:cNvPicPr preferRelativeResize="0"/>
          <p:nvPr/>
        </p:nvPicPr>
        <p:blipFill rotWithShape="1">
          <a:blip r:embed="rId6">
            <a:alphaModFix/>
          </a:blip>
          <a:srcRect l="18519" t="36264" r="16431" b="4606"/>
          <a:stretch/>
        </p:blipFill>
        <p:spPr>
          <a:xfrm>
            <a:off x="3628250" y="1356301"/>
            <a:ext cx="3866527" cy="2635999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33"/>
          <p:cNvSpPr txBox="1"/>
          <p:nvPr/>
        </p:nvSpPr>
        <p:spPr>
          <a:xfrm>
            <a:off x="3223575" y="4135252"/>
            <a:ext cx="55128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Who are the protagonists of European integration?</a:t>
            </a:r>
            <a:endParaRPr sz="1800"/>
          </a:p>
        </p:txBody>
      </p:sp>
      <p:pic>
        <p:nvPicPr>
          <p:cNvPr id="2" name="Charlemagne">
            <a:hlinkClick r:id="" action="ppaction://media"/>
            <a:extLst>
              <a:ext uri="{FF2B5EF4-FFF2-40B4-BE49-F238E27FC236}">
                <a16:creationId xmlns:a16="http://schemas.microsoft.com/office/drawing/2014/main" id="{595D8A50-BE99-45AE-BC2B-8BFF7C83A0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7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Counter-images of migration: Berlin</a:t>
            </a:r>
            <a:endParaRPr/>
          </a:p>
        </p:txBody>
      </p:sp>
      <p:pic>
        <p:nvPicPr>
          <p:cNvPr id="155" name="Google Shape;15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1974" y="1175594"/>
            <a:ext cx="5094630" cy="3820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779</Words>
  <Application>Microsoft Office PowerPoint</Application>
  <PresentationFormat>On-screen Show (16:9)</PresentationFormat>
  <Paragraphs>55</Paragraphs>
  <Slides>11</Slides>
  <Notes>11</Notes>
  <HiddenSlides>0</HiddenSlides>
  <MMClips>9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Simple Light</vt:lpstr>
      <vt:lpstr>Simple Light</vt:lpstr>
      <vt:lpstr>Sociology of European Integration</vt:lpstr>
      <vt:lpstr>10. Social movements and critical Europeanist discourses</vt:lpstr>
      <vt:lpstr>Social movements</vt:lpstr>
      <vt:lpstr>European Social Forum</vt:lpstr>
      <vt:lpstr>EuroMayday 2005-08</vt:lpstr>
      <vt:lpstr>Discourse and counter-discourse</vt:lpstr>
      <vt:lpstr>Reimagining Europe through maps</vt:lpstr>
      <vt:lpstr>Visual dialogue between Milan and Aachen</vt:lpstr>
      <vt:lpstr>Counter-images of migration: Berlin</vt:lpstr>
      <vt:lpstr>What did EuroMayday represent?</vt:lpstr>
      <vt:lpstr>Diffusion in European counterglobalisation networks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Sociology of European Integration</dc:title>
  <cp:lastModifiedBy>simon</cp:lastModifiedBy>
  <cp:revision>10</cp:revision>
  <dcterms:modified xsi:type="dcterms:W3CDTF">2020-04-22T20:17:29Z</dcterms:modified>
</cp:coreProperties>
</file>