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7" r:id="rId2"/>
    <p:sldId id="256" r:id="rId3"/>
    <p:sldId id="259" r:id="rId4"/>
    <p:sldId id="258" r:id="rId5"/>
    <p:sldId id="260" r:id="rId6"/>
    <p:sldId id="261" r:id="rId7"/>
    <p:sldId id="262" r:id="rId8"/>
    <p:sldId id="263" r:id="rId9"/>
    <p:sldId id="264" r:id="rId10"/>
    <p:sldId id="265" r:id="rId11"/>
    <p:sldId id="266" r:id="rId12"/>
    <p:sldId id="267"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5" r:id="rId29"/>
    <p:sldId id="286" r:id="rId30"/>
    <p:sldId id="287" r:id="rId31"/>
    <p:sldId id="288" r:id="rId32"/>
    <p:sldId id="284" r:id="rId33"/>
    <p:sldId id="289" r:id="rId34"/>
    <p:sldId id="291" r:id="rId35"/>
    <p:sldId id="290" r:id="rId36"/>
    <p:sldId id="292" r:id="rId37"/>
    <p:sldId id="293" r:id="rId38"/>
    <p:sldId id="327" r:id="rId39"/>
    <p:sldId id="297" r:id="rId40"/>
    <p:sldId id="302" r:id="rId41"/>
    <p:sldId id="303" r:id="rId42"/>
    <p:sldId id="314" r:id="rId43"/>
    <p:sldId id="315" r:id="rId44"/>
    <p:sldId id="316" r:id="rId45"/>
    <p:sldId id="317" r:id="rId46"/>
    <p:sldId id="318" r:id="rId47"/>
    <p:sldId id="319" r:id="rId48"/>
    <p:sldId id="320" r:id="rId49"/>
    <p:sldId id="321" r:id="rId50"/>
    <p:sldId id="322" r:id="rId51"/>
    <p:sldId id="304" r:id="rId52"/>
    <p:sldId id="305" r:id="rId53"/>
    <p:sldId id="306" r:id="rId54"/>
    <p:sldId id="307" r:id="rId55"/>
    <p:sldId id="308" r:id="rId56"/>
    <p:sldId id="309" r:id="rId57"/>
    <p:sldId id="310" r:id="rId58"/>
    <p:sldId id="311" r:id="rId59"/>
    <p:sldId id="312" r:id="rId60"/>
    <p:sldId id="313" r:id="rId61"/>
    <p:sldId id="295" r:id="rId62"/>
    <p:sldId id="296" r:id="rId63"/>
    <p:sldId id="298" r:id="rId64"/>
    <p:sldId id="299" r:id="rId65"/>
    <p:sldId id="300" r:id="rId66"/>
    <p:sldId id="301" r:id="rId67"/>
    <p:sldId id="294" r:id="rId68"/>
    <p:sldId id="385" r:id="rId69"/>
    <p:sldId id="386" r:id="rId70"/>
    <p:sldId id="387" r:id="rId71"/>
    <p:sldId id="388" r:id="rId72"/>
    <p:sldId id="400" r:id="rId73"/>
    <p:sldId id="401" r:id="rId74"/>
    <p:sldId id="402" r:id="rId75"/>
    <p:sldId id="389" r:id="rId76"/>
    <p:sldId id="390" r:id="rId77"/>
    <p:sldId id="393" r:id="rId78"/>
    <p:sldId id="394" r:id="rId79"/>
    <p:sldId id="395" r:id="rId80"/>
    <p:sldId id="396" r:id="rId81"/>
    <p:sldId id="397" r:id="rId82"/>
    <p:sldId id="398" r:id="rId83"/>
    <p:sldId id="399" r:id="rId84"/>
    <p:sldId id="323" r:id="rId85"/>
    <p:sldId id="326" r:id="rId86"/>
    <p:sldId id="324" r:id="rId87"/>
    <p:sldId id="329" r:id="rId88"/>
    <p:sldId id="325" r:id="rId89"/>
    <p:sldId id="330" r:id="rId90"/>
    <p:sldId id="331" r:id="rId91"/>
    <p:sldId id="332" r:id="rId92"/>
    <p:sldId id="333" r:id="rId93"/>
    <p:sldId id="334" r:id="rId94"/>
    <p:sldId id="376" r:id="rId95"/>
    <p:sldId id="349" r:id="rId96"/>
    <p:sldId id="335" r:id="rId97"/>
    <p:sldId id="336" r:id="rId98"/>
    <p:sldId id="337" r:id="rId99"/>
    <p:sldId id="338" r:id="rId100"/>
    <p:sldId id="339" r:id="rId101"/>
    <p:sldId id="340" r:id="rId102"/>
    <p:sldId id="342" r:id="rId103"/>
    <p:sldId id="377" r:id="rId104"/>
    <p:sldId id="379" r:id="rId105"/>
    <p:sldId id="380" r:id="rId106"/>
    <p:sldId id="381" r:id="rId107"/>
    <p:sldId id="378" r:id="rId108"/>
    <p:sldId id="343" r:id="rId109"/>
    <p:sldId id="341" r:id="rId110"/>
    <p:sldId id="344" r:id="rId111"/>
    <p:sldId id="351" r:id="rId112"/>
    <p:sldId id="353" r:id="rId113"/>
    <p:sldId id="354" r:id="rId114"/>
    <p:sldId id="355" r:id="rId115"/>
    <p:sldId id="352" r:id="rId116"/>
    <p:sldId id="356" r:id="rId117"/>
    <p:sldId id="357" r:id="rId118"/>
    <p:sldId id="358" r:id="rId119"/>
    <p:sldId id="364" r:id="rId120"/>
    <p:sldId id="365" r:id="rId121"/>
    <p:sldId id="366" r:id="rId122"/>
    <p:sldId id="371" r:id="rId123"/>
    <p:sldId id="383" r:id="rId124"/>
    <p:sldId id="372" r:id="rId125"/>
    <p:sldId id="370" r:id="rId126"/>
    <p:sldId id="373" r:id="rId127"/>
    <p:sldId id="374" r:id="rId128"/>
    <p:sldId id="375" r:id="rId129"/>
    <p:sldId id="345" r:id="rId130"/>
    <p:sldId id="346" r:id="rId131"/>
    <p:sldId id="347" r:id="rId132"/>
    <p:sldId id="348" r:id="rId133"/>
    <p:sldId id="359" r:id="rId134"/>
    <p:sldId id="360" r:id="rId135"/>
    <p:sldId id="361" r:id="rId136"/>
    <p:sldId id="362" r:id="rId137"/>
    <p:sldId id="363" r:id="rId138"/>
    <p:sldId id="368" r:id="rId139"/>
    <p:sldId id="369" r:id="rId140"/>
    <p:sldId id="367" r:id="rId141"/>
    <p:sldId id="384" r:id="rId1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4" autoAdjust="0"/>
    <p:restoredTop sz="94660"/>
  </p:normalViewPr>
  <p:slideViewPr>
    <p:cSldViewPr snapToGrid="0">
      <p:cViewPr varScale="1">
        <p:scale>
          <a:sx n="86" d="100"/>
          <a:sy n="86" d="100"/>
        </p:scale>
        <p:origin x="422" y="-12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cs-CZ"/>
              <a:t>Kliknutím lze upravit styl.</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cs-CZ"/>
              <a:t>Kliknutím lze upravit styl.</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cs-CZ"/>
              <a:t>Kliknutím lze upravit styl.</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cs-CZ"/>
              <a:t>Kliknutím lze upravit styl.</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loupce">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cs-CZ"/>
              <a:t>Kliknutím lze upravit styl.</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3" name="Date Placeholder 2"/>
          <p:cNvSpPr>
            <a:spLocks noGrp="1"/>
          </p:cNvSpPr>
          <p:nvPr>
            <p:ph type="dt" sz="half" idx="10"/>
          </p:nvPr>
        </p:nvSpPr>
        <p:spPr/>
        <p:txBody>
          <a:bodyPr/>
          <a:lstStyle/>
          <a:p>
            <a:fld id="{48A87A34-81AB-432B-8DAE-1953F412C126}" type="datetimeFigureOut">
              <a:rPr lang="en-US" dirty="0"/>
              <a:t>1/28/2021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loupce s obrázky">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cs-CZ"/>
              <a:t>Kliknutím lze upravit styl.</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3" name="Date Placeholder 2"/>
          <p:cNvSpPr>
            <a:spLocks noGrp="1"/>
          </p:cNvSpPr>
          <p:nvPr>
            <p:ph type="dt" sz="half" idx="10"/>
          </p:nvPr>
        </p:nvSpPr>
        <p:spPr/>
        <p:txBody>
          <a:bodyPr/>
          <a:lstStyle/>
          <a:p>
            <a:fld id="{48A87A34-81AB-432B-8DAE-1953F412C126}" type="datetimeFigureOut">
              <a:rPr lang="en-US" dirty="0"/>
              <a:t>1/28/2021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cs-CZ"/>
              <a:t>Kliknutím lze upravit styl.</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cs-CZ"/>
              <a:t>Kliknutím lze upravit styl.</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cs-CZ"/>
              <a:t>Kliknutím lze upravit styl.</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cs-CZ"/>
              <a:t>Kliknutím lze upravit styl.</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8A87A34-81AB-432B-8DAE-1953F412C126}" type="datetimeFigureOut">
              <a:rPr lang="en-US" dirty="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cs-CZ"/>
              <a:t>Kliknutím lze upravit styl.</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cs-CZ"/>
              <a:t>Kliknutím lze upravit styl.</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2" name="Content Placeholder 3"/>
          <p:cNvSpPr>
            <a:spLocks noGrp="1"/>
          </p:cNvSpPr>
          <p:nvPr>
            <p:ph sz="quarter" idx="13"/>
          </p:nvPr>
        </p:nvSpPr>
        <p:spPr>
          <a:xfrm>
            <a:off x="913774" y="3051012"/>
            <a:ext cx="5106027" cy="2740187"/>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3" name="Content Placeholder 5"/>
          <p:cNvSpPr>
            <a:spLocks noGrp="1"/>
          </p:cNvSpPr>
          <p:nvPr>
            <p:ph sz="quarter" idx="14"/>
          </p:nvPr>
        </p:nvSpPr>
        <p:spPr>
          <a:xfrm>
            <a:off x="6172200" y="3051012"/>
            <a:ext cx="5105401" cy="2740187"/>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1/28/2021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cs-CZ"/>
              <a:t>Kliknutím lze upravit styl.</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1/28/2021</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6.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emf"/><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8.tif"/><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223A9A4-F8B7-4798-BE11-D1BA2E1B4417}"/>
              </a:ext>
            </a:extLst>
          </p:cNvPr>
          <p:cNvSpPr>
            <a:spLocks noGrp="1"/>
          </p:cNvSpPr>
          <p:nvPr>
            <p:ph type="ctrTitle"/>
          </p:nvPr>
        </p:nvSpPr>
        <p:spPr/>
        <p:txBody>
          <a:bodyPr/>
          <a:lstStyle/>
          <a:p>
            <a:r>
              <a:rPr lang="ru-RU" dirty="0">
                <a:solidFill>
                  <a:schemeClr val="accent3">
                    <a:lumMod val="50000"/>
                  </a:schemeClr>
                </a:solidFill>
              </a:rPr>
              <a:t>грамматика</a:t>
            </a:r>
            <a:endParaRPr lang="cs-CZ" dirty="0">
              <a:solidFill>
                <a:schemeClr val="accent3">
                  <a:lumMod val="50000"/>
                </a:schemeClr>
              </a:solidFill>
            </a:endParaRPr>
          </a:p>
        </p:txBody>
      </p:sp>
      <p:sp>
        <p:nvSpPr>
          <p:cNvPr id="3" name="Podnadpis 2">
            <a:extLst>
              <a:ext uri="{FF2B5EF4-FFF2-40B4-BE49-F238E27FC236}">
                <a16:creationId xmlns:a16="http://schemas.microsoft.com/office/drawing/2014/main" id="{8CBD622D-8C8D-485F-83CB-F82C2216A10D}"/>
              </a:ext>
            </a:extLst>
          </p:cNvPr>
          <p:cNvSpPr>
            <a:spLocks noGrp="1"/>
          </p:cNvSpPr>
          <p:nvPr>
            <p:ph type="subTitle" idx="1"/>
          </p:nvPr>
        </p:nvSpPr>
        <p:spPr/>
        <p:txBody>
          <a:bodyPr/>
          <a:lstStyle/>
          <a:p>
            <a:r>
              <a:rPr lang="cs-CZ" dirty="0">
                <a:solidFill>
                  <a:srgbClr val="FF0000"/>
                </a:solidFill>
              </a:rPr>
              <a:t>Jazyková cvičení II</a:t>
            </a:r>
          </a:p>
        </p:txBody>
      </p:sp>
    </p:spTree>
    <p:extLst>
      <p:ext uri="{BB962C8B-B14F-4D97-AF65-F5344CB8AC3E}">
        <p14:creationId xmlns:p14="http://schemas.microsoft.com/office/powerpoint/2010/main" val="2469606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7340B16-9F89-482A-9DD1-D608515370D0}"/>
              </a:ext>
            </a:extLst>
          </p:cNvPr>
          <p:cNvPicPr>
            <a:picLocks noChangeAspect="1"/>
          </p:cNvPicPr>
          <p:nvPr/>
        </p:nvPicPr>
        <p:blipFill>
          <a:blip r:embed="rId2"/>
          <a:stretch>
            <a:fillRect/>
          </a:stretch>
        </p:blipFill>
        <p:spPr>
          <a:xfrm rot="-60000">
            <a:off x="2483540" y="862100"/>
            <a:ext cx="7611001" cy="5133800"/>
          </a:xfrm>
          <a:prstGeom prst="rect">
            <a:avLst/>
          </a:prstGeom>
        </p:spPr>
      </p:pic>
    </p:spTree>
    <p:extLst>
      <p:ext uri="{BB962C8B-B14F-4D97-AF65-F5344CB8AC3E}">
        <p14:creationId xmlns:p14="http://schemas.microsoft.com/office/powerpoint/2010/main" val="91852145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77C287D-B790-48AF-9135-85C3F10647DD}"/>
              </a:ext>
            </a:extLst>
          </p:cNvPr>
          <p:cNvPicPr/>
          <p:nvPr/>
        </p:nvPicPr>
        <p:blipFill rotWithShape="1">
          <a:blip r:embed="rId2">
            <a:extLst>
              <a:ext uri="{28A0092B-C50C-407E-A947-70E740481C1C}">
                <a14:useLocalDpi xmlns:a14="http://schemas.microsoft.com/office/drawing/2010/main" val="0"/>
              </a:ext>
            </a:extLst>
          </a:blip>
          <a:srcRect l="2243" t="67535" r="7819" b="12277"/>
          <a:stretch/>
        </p:blipFill>
        <p:spPr bwMode="auto">
          <a:xfrm>
            <a:off x="1442720" y="599441"/>
            <a:ext cx="9591040" cy="572008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840478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B0CC5C8-D5D4-48BD-91CB-F12BFABD7F19}"/>
              </a:ext>
            </a:extLst>
          </p:cNvPr>
          <p:cNvPicPr/>
          <p:nvPr/>
        </p:nvPicPr>
        <p:blipFill rotWithShape="1">
          <a:blip r:embed="rId2">
            <a:extLst>
              <a:ext uri="{28A0092B-C50C-407E-A947-70E740481C1C}">
                <a14:useLocalDpi xmlns:a14="http://schemas.microsoft.com/office/drawing/2010/main" val="0"/>
              </a:ext>
            </a:extLst>
          </a:blip>
          <a:srcRect l="2243" t="87671" r="7819" b="6382"/>
          <a:stretch/>
        </p:blipFill>
        <p:spPr bwMode="auto">
          <a:xfrm>
            <a:off x="1818639" y="1351280"/>
            <a:ext cx="9103360" cy="1544320"/>
          </a:xfrm>
          <a:prstGeom prst="rect">
            <a:avLst/>
          </a:prstGeom>
          <a:noFill/>
          <a:ln>
            <a:noFill/>
          </a:ln>
          <a:extLst>
            <a:ext uri="{53640926-AAD7-44D8-BBD7-CCE9431645EC}">
              <a14:shadowObscured xmlns:a14="http://schemas.microsoft.com/office/drawing/2010/main"/>
            </a:ext>
          </a:extLst>
        </p:spPr>
      </p:pic>
      <p:pic>
        <p:nvPicPr>
          <p:cNvPr id="4" name="Obrázek 3">
            <a:extLst>
              <a:ext uri="{FF2B5EF4-FFF2-40B4-BE49-F238E27FC236}">
                <a16:creationId xmlns:a16="http://schemas.microsoft.com/office/drawing/2014/main" id="{CBBCD771-0A7E-41B4-88F4-70749AE62594}"/>
              </a:ext>
            </a:extLst>
          </p:cNvPr>
          <p:cNvPicPr/>
          <p:nvPr/>
        </p:nvPicPr>
        <p:blipFill rotWithShape="1">
          <a:blip r:embed="rId3">
            <a:extLst>
              <a:ext uri="{28A0092B-C50C-407E-A947-70E740481C1C}">
                <a14:useLocalDpi xmlns:a14="http://schemas.microsoft.com/office/drawing/2010/main" val="0"/>
              </a:ext>
            </a:extLst>
          </a:blip>
          <a:srcRect t="4542" r="21516" b="83647"/>
          <a:stretch/>
        </p:blipFill>
        <p:spPr bwMode="auto">
          <a:xfrm>
            <a:off x="1818639" y="2895600"/>
            <a:ext cx="9103361" cy="299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2621970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1CFF2357-0058-4553-B7D7-29BBA2516C8A}"/>
              </a:ext>
            </a:extLst>
          </p:cNvPr>
          <p:cNvPicPr/>
          <p:nvPr/>
        </p:nvPicPr>
        <p:blipFill rotWithShape="1">
          <a:blip r:embed="rId2">
            <a:extLst>
              <a:ext uri="{28A0092B-C50C-407E-A947-70E740481C1C}">
                <a14:useLocalDpi xmlns:a14="http://schemas.microsoft.com/office/drawing/2010/main" val="0"/>
              </a:ext>
            </a:extLst>
          </a:blip>
          <a:srcRect t="16118" r="11543" b="53018"/>
          <a:stretch/>
        </p:blipFill>
        <p:spPr bwMode="auto">
          <a:xfrm>
            <a:off x="609600" y="0"/>
            <a:ext cx="10627360" cy="6858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4617061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7F121A2-5E14-42A6-A47D-7DB4A3881724}"/>
              </a:ext>
            </a:extLst>
          </p:cNvPr>
          <p:cNvPicPr>
            <a:picLocks noChangeAspect="1"/>
          </p:cNvPicPr>
          <p:nvPr/>
        </p:nvPicPr>
        <p:blipFill>
          <a:blip r:embed="rId2"/>
          <a:stretch>
            <a:fillRect/>
          </a:stretch>
        </p:blipFill>
        <p:spPr>
          <a:xfrm>
            <a:off x="26573" y="-1"/>
            <a:ext cx="12165427" cy="6873013"/>
          </a:xfrm>
          <a:prstGeom prst="rect">
            <a:avLst/>
          </a:prstGeom>
        </p:spPr>
      </p:pic>
    </p:spTree>
    <p:extLst>
      <p:ext uri="{BB962C8B-B14F-4D97-AF65-F5344CB8AC3E}">
        <p14:creationId xmlns:p14="http://schemas.microsoft.com/office/powerpoint/2010/main" val="336731142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E48096F8-24CE-411A-A99E-DD5DC5F3425D}"/>
              </a:ext>
            </a:extLst>
          </p:cNvPr>
          <p:cNvPicPr>
            <a:picLocks noChangeAspect="1"/>
          </p:cNvPicPr>
          <p:nvPr/>
        </p:nvPicPr>
        <p:blipFill>
          <a:blip r:embed="rId2"/>
          <a:stretch>
            <a:fillRect/>
          </a:stretch>
        </p:blipFill>
        <p:spPr>
          <a:xfrm>
            <a:off x="1584960" y="1124056"/>
            <a:ext cx="8955178" cy="4575704"/>
          </a:xfrm>
          <a:prstGeom prst="rect">
            <a:avLst/>
          </a:prstGeom>
        </p:spPr>
      </p:pic>
    </p:spTree>
    <p:extLst>
      <p:ext uri="{BB962C8B-B14F-4D97-AF65-F5344CB8AC3E}">
        <p14:creationId xmlns:p14="http://schemas.microsoft.com/office/powerpoint/2010/main" val="99577257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622348D1-93CE-4525-8218-DBE47EEE13ED}"/>
              </a:ext>
            </a:extLst>
          </p:cNvPr>
          <p:cNvPicPr>
            <a:picLocks noChangeAspect="1"/>
          </p:cNvPicPr>
          <p:nvPr/>
        </p:nvPicPr>
        <p:blipFill>
          <a:blip r:embed="rId2"/>
          <a:stretch>
            <a:fillRect/>
          </a:stretch>
        </p:blipFill>
        <p:spPr>
          <a:xfrm>
            <a:off x="0" y="758557"/>
            <a:ext cx="12184140" cy="5337443"/>
          </a:xfrm>
          <a:prstGeom prst="rect">
            <a:avLst/>
          </a:prstGeom>
        </p:spPr>
      </p:pic>
    </p:spTree>
    <p:extLst>
      <p:ext uri="{BB962C8B-B14F-4D97-AF65-F5344CB8AC3E}">
        <p14:creationId xmlns:p14="http://schemas.microsoft.com/office/powerpoint/2010/main" val="24245812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0CD7D0C8-A5E1-4A44-96B5-A57EEC836929}"/>
              </a:ext>
            </a:extLst>
          </p:cNvPr>
          <p:cNvPicPr>
            <a:picLocks noChangeAspect="1"/>
          </p:cNvPicPr>
          <p:nvPr/>
        </p:nvPicPr>
        <p:blipFill>
          <a:blip r:embed="rId2"/>
          <a:stretch>
            <a:fillRect/>
          </a:stretch>
        </p:blipFill>
        <p:spPr>
          <a:xfrm>
            <a:off x="-1" y="995054"/>
            <a:ext cx="12190433" cy="4867266"/>
          </a:xfrm>
          <a:prstGeom prst="rect">
            <a:avLst/>
          </a:prstGeom>
        </p:spPr>
      </p:pic>
    </p:spTree>
    <p:extLst>
      <p:ext uri="{BB962C8B-B14F-4D97-AF65-F5344CB8AC3E}">
        <p14:creationId xmlns:p14="http://schemas.microsoft.com/office/powerpoint/2010/main" val="409101168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C8D27E4C-EAC3-4B28-983D-8A338372D520}"/>
              </a:ext>
            </a:extLst>
          </p:cNvPr>
          <p:cNvPicPr>
            <a:picLocks noChangeAspect="1"/>
          </p:cNvPicPr>
          <p:nvPr/>
        </p:nvPicPr>
        <p:blipFill>
          <a:blip r:embed="rId2"/>
          <a:stretch>
            <a:fillRect/>
          </a:stretch>
        </p:blipFill>
        <p:spPr>
          <a:xfrm>
            <a:off x="167581" y="1747520"/>
            <a:ext cx="11928479" cy="3383280"/>
          </a:xfrm>
          <a:prstGeom prst="rect">
            <a:avLst/>
          </a:prstGeom>
        </p:spPr>
      </p:pic>
    </p:spTree>
    <p:extLst>
      <p:ext uri="{BB962C8B-B14F-4D97-AF65-F5344CB8AC3E}">
        <p14:creationId xmlns:p14="http://schemas.microsoft.com/office/powerpoint/2010/main" val="204791194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B7352D6-3AE3-46C7-9B2D-016DBB61745A}"/>
              </a:ext>
            </a:extLst>
          </p:cNvPr>
          <p:cNvPicPr/>
          <p:nvPr/>
        </p:nvPicPr>
        <p:blipFill rotWithShape="1">
          <a:blip r:embed="rId2">
            <a:extLst>
              <a:ext uri="{28A0092B-C50C-407E-A947-70E740481C1C}">
                <a14:useLocalDpi xmlns:a14="http://schemas.microsoft.com/office/drawing/2010/main" val="0"/>
              </a:ext>
            </a:extLst>
          </a:blip>
          <a:srcRect t="45965" r="11543" b="24657"/>
          <a:stretch/>
        </p:blipFill>
        <p:spPr bwMode="auto">
          <a:xfrm>
            <a:off x="1534160" y="0"/>
            <a:ext cx="9306560" cy="685799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4477965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440BABDA-1DCA-469B-8EEB-6617E7D3B25A}"/>
              </a:ext>
            </a:extLst>
          </p:cNvPr>
          <p:cNvPicPr/>
          <p:nvPr/>
        </p:nvPicPr>
        <p:blipFill rotWithShape="1">
          <a:blip r:embed="rId2">
            <a:extLst>
              <a:ext uri="{28A0092B-C50C-407E-A947-70E740481C1C}">
                <a14:useLocalDpi xmlns:a14="http://schemas.microsoft.com/office/drawing/2010/main" val="0"/>
              </a:ext>
            </a:extLst>
          </a:blip>
          <a:srcRect t="4078" r="57145" b="84560"/>
          <a:stretch/>
        </p:blipFill>
        <p:spPr bwMode="auto">
          <a:xfrm>
            <a:off x="345440" y="4866640"/>
            <a:ext cx="7165658" cy="1991360"/>
          </a:xfrm>
          <a:prstGeom prst="rect">
            <a:avLst/>
          </a:prstGeom>
          <a:noFill/>
          <a:ln>
            <a:noFill/>
          </a:ln>
          <a:extLst>
            <a:ext uri="{53640926-AAD7-44D8-BBD7-CCE9431645EC}">
              <a14:shadowObscured xmlns:a14="http://schemas.microsoft.com/office/drawing/2010/main"/>
            </a:ext>
          </a:extLst>
        </p:spPr>
      </p:pic>
      <p:pic>
        <p:nvPicPr>
          <p:cNvPr id="3" name="Obrázek 2">
            <a:extLst>
              <a:ext uri="{FF2B5EF4-FFF2-40B4-BE49-F238E27FC236}">
                <a16:creationId xmlns:a16="http://schemas.microsoft.com/office/drawing/2014/main" id="{8625727B-BF33-479E-91F1-1B41B90B7A1B}"/>
              </a:ext>
            </a:extLst>
          </p:cNvPr>
          <p:cNvPicPr/>
          <p:nvPr/>
        </p:nvPicPr>
        <p:blipFill rotWithShape="1">
          <a:blip r:embed="rId3">
            <a:extLst>
              <a:ext uri="{28A0092B-C50C-407E-A947-70E740481C1C}">
                <a14:useLocalDpi xmlns:a14="http://schemas.microsoft.com/office/drawing/2010/main" val="0"/>
              </a:ext>
            </a:extLst>
          </a:blip>
          <a:srcRect l="2756" t="74078" r="201" b="5883"/>
          <a:stretch/>
        </p:blipFill>
        <p:spPr bwMode="auto">
          <a:xfrm>
            <a:off x="1168400" y="0"/>
            <a:ext cx="11023600" cy="505968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39376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4165B87-FA1A-4ABF-B989-66F1375120D0}"/>
              </a:ext>
            </a:extLst>
          </p:cNvPr>
          <p:cNvPicPr>
            <a:picLocks noChangeAspect="1"/>
          </p:cNvPicPr>
          <p:nvPr/>
        </p:nvPicPr>
        <p:blipFill>
          <a:blip r:embed="rId2"/>
          <a:stretch>
            <a:fillRect/>
          </a:stretch>
        </p:blipFill>
        <p:spPr>
          <a:xfrm>
            <a:off x="0" y="1142573"/>
            <a:ext cx="12192000" cy="4572853"/>
          </a:xfrm>
          <a:prstGeom prst="rect">
            <a:avLst/>
          </a:prstGeom>
        </p:spPr>
      </p:pic>
    </p:spTree>
    <p:extLst>
      <p:ext uri="{BB962C8B-B14F-4D97-AF65-F5344CB8AC3E}">
        <p14:creationId xmlns:p14="http://schemas.microsoft.com/office/powerpoint/2010/main" val="423678793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A82001E-F8DA-4E4B-A205-F7685DBD11C7}"/>
              </a:ext>
            </a:extLst>
          </p:cNvPr>
          <p:cNvPicPr/>
          <p:nvPr/>
        </p:nvPicPr>
        <p:blipFill rotWithShape="1">
          <a:blip r:embed="rId2">
            <a:extLst>
              <a:ext uri="{28A0092B-C50C-407E-A947-70E740481C1C}">
                <a14:useLocalDpi xmlns:a14="http://schemas.microsoft.com/office/drawing/2010/main" val="0"/>
              </a:ext>
            </a:extLst>
          </a:blip>
          <a:srcRect l="1221" t="6715" r="17455" b="58442"/>
          <a:stretch/>
        </p:blipFill>
        <p:spPr bwMode="auto">
          <a:xfrm>
            <a:off x="1168400" y="213360"/>
            <a:ext cx="10099040" cy="651256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9448851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309BD8B2-A085-46E2-84C9-861BEF2BFDDB}"/>
              </a:ext>
            </a:extLst>
          </p:cNvPr>
          <p:cNvPicPr>
            <a:picLocks noChangeAspect="1"/>
          </p:cNvPicPr>
          <p:nvPr/>
        </p:nvPicPr>
        <p:blipFill>
          <a:blip r:embed="rId2"/>
          <a:stretch>
            <a:fillRect/>
          </a:stretch>
        </p:blipFill>
        <p:spPr>
          <a:xfrm>
            <a:off x="3078480" y="0"/>
            <a:ext cx="7111999" cy="6858000"/>
          </a:xfrm>
          <a:prstGeom prst="rect">
            <a:avLst/>
          </a:prstGeom>
        </p:spPr>
      </p:pic>
      <p:sp>
        <p:nvSpPr>
          <p:cNvPr id="4" name="TextovéPole 3">
            <a:extLst>
              <a:ext uri="{FF2B5EF4-FFF2-40B4-BE49-F238E27FC236}">
                <a16:creationId xmlns:a16="http://schemas.microsoft.com/office/drawing/2014/main" id="{D65C7EA4-F062-4C4C-A9C8-2A54ED1B5E12}"/>
              </a:ext>
            </a:extLst>
          </p:cNvPr>
          <p:cNvSpPr txBox="1"/>
          <p:nvPr/>
        </p:nvSpPr>
        <p:spPr>
          <a:xfrm>
            <a:off x="111760" y="1940560"/>
            <a:ext cx="2621280" cy="1384995"/>
          </a:xfrm>
          <a:prstGeom prst="rect">
            <a:avLst/>
          </a:prstGeom>
          <a:noFill/>
        </p:spPr>
        <p:txBody>
          <a:bodyPr wrap="square" rtlCol="0">
            <a:spAutoFit/>
          </a:bodyPr>
          <a:lstStyle/>
          <a:p>
            <a:r>
              <a:rPr lang="ru-RU" sz="2800" b="1" dirty="0">
                <a:solidFill>
                  <a:srgbClr val="00B050"/>
                </a:solidFill>
              </a:rPr>
              <a:t>Числительное с предметом счета</a:t>
            </a:r>
            <a:endParaRPr lang="cs-CZ" sz="2800" b="1" dirty="0">
              <a:solidFill>
                <a:srgbClr val="00B050"/>
              </a:solidFill>
            </a:endParaRPr>
          </a:p>
        </p:txBody>
      </p:sp>
    </p:spTree>
    <p:extLst>
      <p:ext uri="{BB962C8B-B14F-4D97-AF65-F5344CB8AC3E}">
        <p14:creationId xmlns:p14="http://schemas.microsoft.com/office/powerpoint/2010/main" val="332225432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4CA645DE-2802-48D8-BB06-B6B774C754B2}"/>
              </a:ext>
            </a:extLst>
          </p:cNvPr>
          <p:cNvPicPr>
            <a:picLocks noChangeAspect="1"/>
          </p:cNvPicPr>
          <p:nvPr/>
        </p:nvPicPr>
        <p:blipFill>
          <a:blip r:embed="rId2"/>
          <a:stretch>
            <a:fillRect/>
          </a:stretch>
        </p:blipFill>
        <p:spPr>
          <a:xfrm>
            <a:off x="1402080" y="17169"/>
            <a:ext cx="9448799" cy="6867971"/>
          </a:xfrm>
          <a:prstGeom prst="rect">
            <a:avLst/>
          </a:prstGeom>
        </p:spPr>
      </p:pic>
    </p:spTree>
    <p:extLst>
      <p:ext uri="{BB962C8B-B14F-4D97-AF65-F5344CB8AC3E}">
        <p14:creationId xmlns:p14="http://schemas.microsoft.com/office/powerpoint/2010/main" val="186917171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6A7BE9E-57B0-42D6-8AAE-1783359553CC}"/>
              </a:ext>
            </a:extLst>
          </p:cNvPr>
          <p:cNvPicPr>
            <a:picLocks noChangeAspect="1"/>
          </p:cNvPicPr>
          <p:nvPr/>
        </p:nvPicPr>
        <p:blipFill>
          <a:blip r:embed="rId2"/>
          <a:stretch>
            <a:fillRect/>
          </a:stretch>
        </p:blipFill>
        <p:spPr>
          <a:xfrm>
            <a:off x="589647" y="157480"/>
            <a:ext cx="11165018" cy="6543040"/>
          </a:xfrm>
          <a:prstGeom prst="rect">
            <a:avLst/>
          </a:prstGeom>
        </p:spPr>
      </p:pic>
    </p:spTree>
    <p:extLst>
      <p:ext uri="{BB962C8B-B14F-4D97-AF65-F5344CB8AC3E}">
        <p14:creationId xmlns:p14="http://schemas.microsoft.com/office/powerpoint/2010/main" val="34475140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6802A3D-B9B1-48AD-B02B-D24DB05560FA}"/>
              </a:ext>
            </a:extLst>
          </p:cNvPr>
          <p:cNvPicPr>
            <a:picLocks noChangeAspect="1"/>
          </p:cNvPicPr>
          <p:nvPr/>
        </p:nvPicPr>
        <p:blipFill>
          <a:blip r:embed="rId2"/>
          <a:stretch>
            <a:fillRect/>
          </a:stretch>
        </p:blipFill>
        <p:spPr>
          <a:xfrm>
            <a:off x="659625" y="2316480"/>
            <a:ext cx="11275015" cy="2538133"/>
          </a:xfrm>
          <a:prstGeom prst="rect">
            <a:avLst/>
          </a:prstGeom>
        </p:spPr>
      </p:pic>
    </p:spTree>
    <p:extLst>
      <p:ext uri="{BB962C8B-B14F-4D97-AF65-F5344CB8AC3E}">
        <p14:creationId xmlns:p14="http://schemas.microsoft.com/office/powerpoint/2010/main" val="339326603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FDD41C99-3661-4F65-AA99-0B846D352E00}"/>
              </a:ext>
            </a:extLst>
          </p:cNvPr>
          <p:cNvPicPr>
            <a:picLocks noChangeAspect="1"/>
          </p:cNvPicPr>
          <p:nvPr/>
        </p:nvPicPr>
        <p:blipFill>
          <a:blip r:embed="rId2"/>
          <a:stretch>
            <a:fillRect/>
          </a:stretch>
        </p:blipFill>
        <p:spPr>
          <a:xfrm>
            <a:off x="1231508" y="1005840"/>
            <a:ext cx="9904629" cy="4846320"/>
          </a:xfrm>
          <a:prstGeom prst="rect">
            <a:avLst/>
          </a:prstGeom>
        </p:spPr>
      </p:pic>
    </p:spTree>
    <p:extLst>
      <p:ext uri="{BB962C8B-B14F-4D97-AF65-F5344CB8AC3E}">
        <p14:creationId xmlns:p14="http://schemas.microsoft.com/office/powerpoint/2010/main" val="152582821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BA1CFEE-83D8-4D6F-897D-E4D32A852AC1}"/>
              </a:ext>
            </a:extLst>
          </p:cNvPr>
          <p:cNvPicPr>
            <a:picLocks noChangeAspect="1"/>
          </p:cNvPicPr>
          <p:nvPr/>
        </p:nvPicPr>
        <p:blipFill>
          <a:blip r:embed="rId2"/>
          <a:stretch>
            <a:fillRect/>
          </a:stretch>
        </p:blipFill>
        <p:spPr>
          <a:xfrm>
            <a:off x="1201969" y="0"/>
            <a:ext cx="9788061" cy="6858000"/>
          </a:xfrm>
          <a:prstGeom prst="rect">
            <a:avLst/>
          </a:prstGeom>
        </p:spPr>
      </p:pic>
    </p:spTree>
    <p:extLst>
      <p:ext uri="{BB962C8B-B14F-4D97-AF65-F5344CB8AC3E}">
        <p14:creationId xmlns:p14="http://schemas.microsoft.com/office/powerpoint/2010/main" val="416579892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59FE9AC-AE2A-498B-8B1F-59069396C93C}"/>
              </a:ext>
            </a:extLst>
          </p:cNvPr>
          <p:cNvPicPr>
            <a:picLocks noChangeAspect="1"/>
          </p:cNvPicPr>
          <p:nvPr/>
        </p:nvPicPr>
        <p:blipFill>
          <a:blip r:embed="rId2"/>
          <a:stretch>
            <a:fillRect/>
          </a:stretch>
        </p:blipFill>
        <p:spPr>
          <a:xfrm>
            <a:off x="275542" y="965200"/>
            <a:ext cx="11640915" cy="5354320"/>
          </a:xfrm>
          <a:prstGeom prst="rect">
            <a:avLst/>
          </a:prstGeom>
        </p:spPr>
      </p:pic>
    </p:spTree>
    <p:extLst>
      <p:ext uri="{BB962C8B-B14F-4D97-AF65-F5344CB8AC3E}">
        <p14:creationId xmlns:p14="http://schemas.microsoft.com/office/powerpoint/2010/main" val="346193127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C3E5542-8D59-49E4-B907-C092AB0073AF}"/>
              </a:ext>
            </a:extLst>
          </p:cNvPr>
          <p:cNvPicPr>
            <a:picLocks noChangeAspect="1"/>
          </p:cNvPicPr>
          <p:nvPr/>
        </p:nvPicPr>
        <p:blipFill rotWithShape="1">
          <a:blip r:embed="rId2"/>
          <a:srcRect t="6131"/>
          <a:stretch/>
        </p:blipFill>
        <p:spPr>
          <a:xfrm>
            <a:off x="2915920" y="0"/>
            <a:ext cx="8554720" cy="6859135"/>
          </a:xfrm>
          <a:prstGeom prst="rect">
            <a:avLst/>
          </a:prstGeom>
        </p:spPr>
      </p:pic>
      <p:sp>
        <p:nvSpPr>
          <p:cNvPr id="3" name="TextovéPole 2">
            <a:extLst>
              <a:ext uri="{FF2B5EF4-FFF2-40B4-BE49-F238E27FC236}">
                <a16:creationId xmlns:a16="http://schemas.microsoft.com/office/drawing/2014/main" id="{7A0A2FF2-09D9-46E4-BCCD-F1D7ACF27596}"/>
              </a:ext>
            </a:extLst>
          </p:cNvPr>
          <p:cNvSpPr txBox="1"/>
          <p:nvPr/>
        </p:nvSpPr>
        <p:spPr>
          <a:xfrm>
            <a:off x="233680" y="2153920"/>
            <a:ext cx="1737360" cy="584775"/>
          </a:xfrm>
          <a:prstGeom prst="rect">
            <a:avLst/>
          </a:prstGeom>
          <a:noFill/>
        </p:spPr>
        <p:txBody>
          <a:bodyPr wrap="square" rtlCol="0">
            <a:spAutoFit/>
          </a:bodyPr>
          <a:lstStyle/>
          <a:p>
            <a:r>
              <a:rPr lang="ru-RU" sz="3200" b="1" dirty="0">
                <a:solidFill>
                  <a:srgbClr val="00B050"/>
                </a:solidFill>
              </a:rPr>
              <a:t>Возраст</a:t>
            </a:r>
            <a:endParaRPr lang="cs-CZ" sz="3200" b="1" dirty="0">
              <a:solidFill>
                <a:srgbClr val="00B050"/>
              </a:solidFill>
            </a:endParaRPr>
          </a:p>
        </p:txBody>
      </p:sp>
    </p:spTree>
    <p:extLst>
      <p:ext uri="{BB962C8B-B14F-4D97-AF65-F5344CB8AC3E}">
        <p14:creationId xmlns:p14="http://schemas.microsoft.com/office/powerpoint/2010/main" val="359909239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36B7D6A7-FA65-4619-AB95-D80F64F506EE}"/>
              </a:ext>
            </a:extLst>
          </p:cNvPr>
          <p:cNvPicPr>
            <a:picLocks noChangeAspect="1"/>
          </p:cNvPicPr>
          <p:nvPr/>
        </p:nvPicPr>
        <p:blipFill>
          <a:blip r:embed="rId2"/>
          <a:stretch>
            <a:fillRect/>
          </a:stretch>
        </p:blipFill>
        <p:spPr>
          <a:xfrm>
            <a:off x="1950760" y="518160"/>
            <a:ext cx="10241240" cy="6248400"/>
          </a:xfrm>
          <a:prstGeom prst="rect">
            <a:avLst/>
          </a:prstGeom>
        </p:spPr>
      </p:pic>
      <p:sp>
        <p:nvSpPr>
          <p:cNvPr id="3" name="TextovéPole 2">
            <a:extLst>
              <a:ext uri="{FF2B5EF4-FFF2-40B4-BE49-F238E27FC236}">
                <a16:creationId xmlns:a16="http://schemas.microsoft.com/office/drawing/2014/main" id="{162C2DE4-F6AA-4684-9388-D2578145EC83}"/>
              </a:ext>
            </a:extLst>
          </p:cNvPr>
          <p:cNvSpPr txBox="1"/>
          <p:nvPr/>
        </p:nvSpPr>
        <p:spPr>
          <a:xfrm>
            <a:off x="223520" y="2479040"/>
            <a:ext cx="1412240" cy="584775"/>
          </a:xfrm>
          <a:prstGeom prst="rect">
            <a:avLst/>
          </a:prstGeom>
          <a:noFill/>
        </p:spPr>
        <p:txBody>
          <a:bodyPr wrap="square" rtlCol="0">
            <a:spAutoFit/>
          </a:bodyPr>
          <a:lstStyle/>
          <a:p>
            <a:r>
              <a:rPr lang="ru-RU" sz="3200" b="1" dirty="0">
                <a:solidFill>
                  <a:srgbClr val="00B050"/>
                </a:solidFill>
              </a:rPr>
              <a:t>Время</a:t>
            </a:r>
            <a:endParaRPr lang="cs-CZ" sz="3200" b="1" dirty="0">
              <a:solidFill>
                <a:srgbClr val="00B050"/>
              </a:solidFill>
            </a:endParaRPr>
          </a:p>
        </p:txBody>
      </p:sp>
    </p:spTree>
    <p:extLst>
      <p:ext uri="{BB962C8B-B14F-4D97-AF65-F5344CB8AC3E}">
        <p14:creationId xmlns:p14="http://schemas.microsoft.com/office/powerpoint/2010/main" val="3053518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66CE153-2675-4424-BDEE-EE28EBC93344}"/>
              </a:ext>
            </a:extLst>
          </p:cNvPr>
          <p:cNvPicPr>
            <a:picLocks noChangeAspect="1"/>
          </p:cNvPicPr>
          <p:nvPr/>
        </p:nvPicPr>
        <p:blipFill>
          <a:blip r:embed="rId2"/>
          <a:stretch>
            <a:fillRect/>
          </a:stretch>
        </p:blipFill>
        <p:spPr>
          <a:xfrm>
            <a:off x="1866789" y="1158240"/>
            <a:ext cx="8871832" cy="4789647"/>
          </a:xfrm>
          <a:prstGeom prst="rect">
            <a:avLst/>
          </a:prstGeom>
        </p:spPr>
      </p:pic>
    </p:spTree>
    <p:extLst>
      <p:ext uri="{BB962C8B-B14F-4D97-AF65-F5344CB8AC3E}">
        <p14:creationId xmlns:p14="http://schemas.microsoft.com/office/powerpoint/2010/main" val="18490000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FE2A506D-84D2-40E6-AF70-5EB6298A41E3}"/>
              </a:ext>
            </a:extLst>
          </p:cNvPr>
          <p:cNvPicPr>
            <a:picLocks noChangeAspect="1"/>
          </p:cNvPicPr>
          <p:nvPr/>
        </p:nvPicPr>
        <p:blipFill>
          <a:blip r:embed="rId2"/>
          <a:stretch>
            <a:fillRect/>
          </a:stretch>
        </p:blipFill>
        <p:spPr>
          <a:xfrm>
            <a:off x="2082800" y="1115410"/>
            <a:ext cx="10109200" cy="4627179"/>
          </a:xfrm>
          <a:prstGeom prst="rect">
            <a:avLst/>
          </a:prstGeom>
        </p:spPr>
      </p:pic>
      <p:pic>
        <p:nvPicPr>
          <p:cNvPr id="3" name="Obrázek 2">
            <a:extLst>
              <a:ext uri="{FF2B5EF4-FFF2-40B4-BE49-F238E27FC236}">
                <a16:creationId xmlns:a16="http://schemas.microsoft.com/office/drawing/2014/main" id="{DBC3B912-C290-404A-B9FD-7D735E15C777}"/>
              </a:ext>
            </a:extLst>
          </p:cNvPr>
          <p:cNvPicPr>
            <a:picLocks noChangeAspect="1"/>
          </p:cNvPicPr>
          <p:nvPr/>
        </p:nvPicPr>
        <p:blipFill>
          <a:blip r:embed="rId3"/>
          <a:stretch>
            <a:fillRect/>
          </a:stretch>
        </p:blipFill>
        <p:spPr>
          <a:xfrm>
            <a:off x="274248" y="2379434"/>
            <a:ext cx="1646063" cy="859611"/>
          </a:xfrm>
          <a:prstGeom prst="rect">
            <a:avLst/>
          </a:prstGeom>
        </p:spPr>
      </p:pic>
    </p:spTree>
    <p:extLst>
      <p:ext uri="{BB962C8B-B14F-4D97-AF65-F5344CB8AC3E}">
        <p14:creationId xmlns:p14="http://schemas.microsoft.com/office/powerpoint/2010/main" val="232147455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2B52C07E-0D00-4165-B7DD-D7846C808618}"/>
              </a:ext>
            </a:extLst>
          </p:cNvPr>
          <p:cNvPicPr>
            <a:picLocks noChangeAspect="1"/>
          </p:cNvPicPr>
          <p:nvPr/>
        </p:nvPicPr>
        <p:blipFill rotWithShape="1">
          <a:blip r:embed="rId2"/>
          <a:srcRect r="39812" b="28049"/>
          <a:stretch/>
        </p:blipFill>
        <p:spPr>
          <a:xfrm>
            <a:off x="3143169" y="1090226"/>
            <a:ext cx="6712031" cy="4677547"/>
          </a:xfrm>
          <a:prstGeom prst="rect">
            <a:avLst/>
          </a:prstGeom>
        </p:spPr>
      </p:pic>
      <p:sp>
        <p:nvSpPr>
          <p:cNvPr id="4" name="TextovéPole 3">
            <a:extLst>
              <a:ext uri="{FF2B5EF4-FFF2-40B4-BE49-F238E27FC236}">
                <a16:creationId xmlns:a16="http://schemas.microsoft.com/office/drawing/2014/main" id="{A93BB3D0-9E76-46AE-A3EB-DC11888280F9}"/>
              </a:ext>
            </a:extLst>
          </p:cNvPr>
          <p:cNvSpPr txBox="1"/>
          <p:nvPr/>
        </p:nvSpPr>
        <p:spPr>
          <a:xfrm>
            <a:off x="341711" y="2519680"/>
            <a:ext cx="1574800" cy="584775"/>
          </a:xfrm>
          <a:prstGeom prst="rect">
            <a:avLst/>
          </a:prstGeom>
          <a:noFill/>
        </p:spPr>
        <p:txBody>
          <a:bodyPr wrap="square" rtlCol="0">
            <a:spAutoFit/>
          </a:bodyPr>
          <a:lstStyle/>
          <a:p>
            <a:r>
              <a:rPr lang="ru-RU" sz="3200" b="1" dirty="0">
                <a:solidFill>
                  <a:srgbClr val="00B050"/>
                </a:solidFill>
              </a:rPr>
              <a:t>Дата</a:t>
            </a:r>
            <a:endParaRPr lang="cs-CZ" sz="3200" b="1" dirty="0">
              <a:solidFill>
                <a:srgbClr val="00B050"/>
              </a:solidFill>
            </a:endParaRPr>
          </a:p>
        </p:txBody>
      </p:sp>
    </p:spTree>
    <p:extLst>
      <p:ext uri="{BB962C8B-B14F-4D97-AF65-F5344CB8AC3E}">
        <p14:creationId xmlns:p14="http://schemas.microsoft.com/office/powerpoint/2010/main" val="380773676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42708CF2-7E95-4F97-AA7F-89663EA6F8FB}"/>
              </a:ext>
            </a:extLst>
          </p:cNvPr>
          <p:cNvPicPr>
            <a:picLocks noChangeAspect="1"/>
          </p:cNvPicPr>
          <p:nvPr/>
        </p:nvPicPr>
        <p:blipFill>
          <a:blip r:embed="rId2"/>
          <a:stretch>
            <a:fillRect/>
          </a:stretch>
        </p:blipFill>
        <p:spPr>
          <a:xfrm>
            <a:off x="1422400" y="1255119"/>
            <a:ext cx="10769600" cy="5331393"/>
          </a:xfrm>
          <a:prstGeom prst="rect">
            <a:avLst/>
          </a:prstGeom>
        </p:spPr>
      </p:pic>
      <p:sp>
        <p:nvSpPr>
          <p:cNvPr id="3" name="TextovéPole 2">
            <a:extLst>
              <a:ext uri="{FF2B5EF4-FFF2-40B4-BE49-F238E27FC236}">
                <a16:creationId xmlns:a16="http://schemas.microsoft.com/office/drawing/2014/main" id="{A4BDF9BE-4052-4564-AF49-DFF6C6498BB4}"/>
              </a:ext>
            </a:extLst>
          </p:cNvPr>
          <p:cNvSpPr txBox="1"/>
          <p:nvPr/>
        </p:nvSpPr>
        <p:spPr>
          <a:xfrm>
            <a:off x="4378960" y="531167"/>
            <a:ext cx="3688080" cy="523220"/>
          </a:xfrm>
          <a:prstGeom prst="rect">
            <a:avLst/>
          </a:prstGeom>
          <a:noFill/>
        </p:spPr>
        <p:txBody>
          <a:bodyPr wrap="square" rtlCol="0">
            <a:spAutoFit/>
          </a:bodyPr>
          <a:lstStyle/>
          <a:p>
            <a:r>
              <a:rPr lang="ru-RU" sz="2800" b="1" dirty="0">
                <a:solidFill>
                  <a:srgbClr val="00B050"/>
                </a:solidFill>
              </a:rPr>
              <a:t>Приблизительность</a:t>
            </a:r>
            <a:endParaRPr lang="cs-CZ" sz="2800" b="1" dirty="0">
              <a:solidFill>
                <a:srgbClr val="00B050"/>
              </a:solidFill>
            </a:endParaRPr>
          </a:p>
        </p:txBody>
      </p:sp>
    </p:spTree>
    <p:extLst>
      <p:ext uri="{BB962C8B-B14F-4D97-AF65-F5344CB8AC3E}">
        <p14:creationId xmlns:p14="http://schemas.microsoft.com/office/powerpoint/2010/main" val="9743130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2F03840B-0BD6-431E-A2C8-B7E242F6E4B1}"/>
              </a:ext>
            </a:extLst>
          </p:cNvPr>
          <p:cNvPicPr>
            <a:picLocks noChangeAspect="1"/>
          </p:cNvPicPr>
          <p:nvPr/>
        </p:nvPicPr>
        <p:blipFill>
          <a:blip r:embed="rId2"/>
          <a:stretch>
            <a:fillRect/>
          </a:stretch>
        </p:blipFill>
        <p:spPr>
          <a:xfrm rot="21540000">
            <a:off x="47669" y="1422400"/>
            <a:ext cx="12157909" cy="4033520"/>
          </a:xfrm>
          <a:prstGeom prst="rect">
            <a:avLst/>
          </a:prstGeom>
        </p:spPr>
      </p:pic>
      <p:sp>
        <p:nvSpPr>
          <p:cNvPr id="4" name="TextovéPole 3">
            <a:extLst>
              <a:ext uri="{FF2B5EF4-FFF2-40B4-BE49-F238E27FC236}">
                <a16:creationId xmlns:a16="http://schemas.microsoft.com/office/drawing/2014/main" id="{1A4A15C7-5E9A-4736-BE1D-3E97FDB553D4}"/>
              </a:ext>
            </a:extLst>
          </p:cNvPr>
          <p:cNvSpPr txBox="1"/>
          <p:nvPr/>
        </p:nvSpPr>
        <p:spPr>
          <a:xfrm>
            <a:off x="4399280" y="834629"/>
            <a:ext cx="3332480" cy="523220"/>
          </a:xfrm>
          <a:prstGeom prst="rect">
            <a:avLst/>
          </a:prstGeom>
          <a:noFill/>
        </p:spPr>
        <p:txBody>
          <a:bodyPr wrap="square" rtlCol="0">
            <a:spAutoFit/>
          </a:bodyPr>
          <a:lstStyle/>
          <a:p>
            <a:r>
              <a:rPr lang="ru-RU" sz="2800" b="1" dirty="0">
                <a:solidFill>
                  <a:srgbClr val="00B050"/>
                </a:solidFill>
              </a:rPr>
              <a:t>Приблизительность</a:t>
            </a:r>
            <a:endParaRPr lang="cs-CZ" sz="2800" b="1" dirty="0">
              <a:solidFill>
                <a:srgbClr val="00B050"/>
              </a:solidFill>
            </a:endParaRPr>
          </a:p>
        </p:txBody>
      </p:sp>
    </p:spTree>
    <p:extLst>
      <p:ext uri="{BB962C8B-B14F-4D97-AF65-F5344CB8AC3E}">
        <p14:creationId xmlns:p14="http://schemas.microsoft.com/office/powerpoint/2010/main" val="424777381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EB760214-A6C1-436C-90AB-83EA13118DCA}"/>
              </a:ext>
            </a:extLst>
          </p:cNvPr>
          <p:cNvPicPr>
            <a:picLocks noChangeAspect="1"/>
          </p:cNvPicPr>
          <p:nvPr/>
        </p:nvPicPr>
        <p:blipFill>
          <a:blip r:embed="rId2"/>
          <a:stretch>
            <a:fillRect/>
          </a:stretch>
        </p:blipFill>
        <p:spPr>
          <a:xfrm>
            <a:off x="650240" y="0"/>
            <a:ext cx="10993120" cy="6854206"/>
          </a:xfrm>
          <a:prstGeom prst="rect">
            <a:avLst/>
          </a:prstGeom>
        </p:spPr>
      </p:pic>
    </p:spTree>
    <p:extLst>
      <p:ext uri="{BB962C8B-B14F-4D97-AF65-F5344CB8AC3E}">
        <p14:creationId xmlns:p14="http://schemas.microsoft.com/office/powerpoint/2010/main" val="321749224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D1903F5C-5D8C-464F-B90F-DBA25D37E964}"/>
              </a:ext>
            </a:extLst>
          </p:cNvPr>
          <p:cNvPicPr>
            <a:picLocks noChangeAspect="1"/>
          </p:cNvPicPr>
          <p:nvPr/>
        </p:nvPicPr>
        <p:blipFill>
          <a:blip r:embed="rId2"/>
          <a:stretch>
            <a:fillRect/>
          </a:stretch>
        </p:blipFill>
        <p:spPr>
          <a:xfrm>
            <a:off x="1341120" y="178516"/>
            <a:ext cx="9458787" cy="6466124"/>
          </a:xfrm>
          <a:prstGeom prst="rect">
            <a:avLst/>
          </a:prstGeom>
        </p:spPr>
      </p:pic>
    </p:spTree>
    <p:extLst>
      <p:ext uri="{BB962C8B-B14F-4D97-AF65-F5344CB8AC3E}">
        <p14:creationId xmlns:p14="http://schemas.microsoft.com/office/powerpoint/2010/main" val="410101140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6DB9C450-13D7-4BB6-A562-BA363ED14A14}"/>
              </a:ext>
            </a:extLst>
          </p:cNvPr>
          <p:cNvSpPr txBox="1"/>
          <p:nvPr/>
        </p:nvSpPr>
        <p:spPr>
          <a:xfrm>
            <a:off x="2844800" y="0"/>
            <a:ext cx="7853680" cy="523220"/>
          </a:xfrm>
          <a:prstGeom prst="rect">
            <a:avLst/>
          </a:prstGeom>
          <a:noFill/>
        </p:spPr>
        <p:txBody>
          <a:bodyPr wrap="square" rtlCol="0">
            <a:spAutoFit/>
          </a:bodyPr>
          <a:lstStyle/>
          <a:p>
            <a:r>
              <a:rPr lang="ru-RU" sz="2800" b="1" dirty="0">
                <a:solidFill>
                  <a:srgbClr val="00B050"/>
                </a:solidFill>
              </a:rPr>
              <a:t>Повторение количественных числительных</a:t>
            </a:r>
            <a:endParaRPr lang="cs-CZ" sz="2800" b="1" dirty="0">
              <a:solidFill>
                <a:srgbClr val="00B050"/>
              </a:solidFill>
            </a:endParaRPr>
          </a:p>
        </p:txBody>
      </p:sp>
      <p:pic>
        <p:nvPicPr>
          <p:cNvPr id="5" name="Obrázek 4">
            <a:extLst>
              <a:ext uri="{FF2B5EF4-FFF2-40B4-BE49-F238E27FC236}">
                <a16:creationId xmlns:a16="http://schemas.microsoft.com/office/drawing/2014/main" id="{2DF7AA88-2A40-4ECB-B081-8FF7943CAA04}"/>
              </a:ext>
            </a:extLst>
          </p:cNvPr>
          <p:cNvPicPr>
            <a:picLocks noChangeAspect="1"/>
          </p:cNvPicPr>
          <p:nvPr/>
        </p:nvPicPr>
        <p:blipFill>
          <a:blip r:embed="rId2"/>
          <a:stretch>
            <a:fillRect/>
          </a:stretch>
        </p:blipFill>
        <p:spPr>
          <a:xfrm>
            <a:off x="1767840" y="617991"/>
            <a:ext cx="9607850" cy="6240010"/>
          </a:xfrm>
          <a:prstGeom prst="rect">
            <a:avLst/>
          </a:prstGeom>
        </p:spPr>
      </p:pic>
    </p:spTree>
    <p:extLst>
      <p:ext uri="{BB962C8B-B14F-4D97-AF65-F5344CB8AC3E}">
        <p14:creationId xmlns:p14="http://schemas.microsoft.com/office/powerpoint/2010/main" val="428059332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BA98BF85-EF28-4917-8979-688C14BFCC17}"/>
              </a:ext>
            </a:extLst>
          </p:cNvPr>
          <p:cNvPicPr>
            <a:picLocks noChangeAspect="1"/>
          </p:cNvPicPr>
          <p:nvPr/>
        </p:nvPicPr>
        <p:blipFill>
          <a:blip r:embed="rId2"/>
          <a:stretch>
            <a:fillRect/>
          </a:stretch>
        </p:blipFill>
        <p:spPr>
          <a:xfrm>
            <a:off x="326897" y="762000"/>
            <a:ext cx="11538206" cy="5516880"/>
          </a:xfrm>
          <a:prstGeom prst="rect">
            <a:avLst/>
          </a:prstGeom>
        </p:spPr>
      </p:pic>
    </p:spTree>
    <p:extLst>
      <p:ext uri="{BB962C8B-B14F-4D97-AF65-F5344CB8AC3E}">
        <p14:creationId xmlns:p14="http://schemas.microsoft.com/office/powerpoint/2010/main" val="233917982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D109BAE-68E1-47E1-8EDD-B19D66DE6777}"/>
              </a:ext>
            </a:extLst>
          </p:cNvPr>
          <p:cNvPicPr>
            <a:picLocks noChangeAspect="1"/>
          </p:cNvPicPr>
          <p:nvPr/>
        </p:nvPicPr>
        <p:blipFill>
          <a:blip r:embed="rId2"/>
          <a:stretch>
            <a:fillRect/>
          </a:stretch>
        </p:blipFill>
        <p:spPr>
          <a:xfrm>
            <a:off x="698461" y="1148080"/>
            <a:ext cx="11131671" cy="4704080"/>
          </a:xfrm>
          <a:prstGeom prst="rect">
            <a:avLst/>
          </a:prstGeom>
        </p:spPr>
      </p:pic>
    </p:spTree>
    <p:extLst>
      <p:ext uri="{BB962C8B-B14F-4D97-AF65-F5344CB8AC3E}">
        <p14:creationId xmlns:p14="http://schemas.microsoft.com/office/powerpoint/2010/main" val="316867738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E7B36A-5FE2-4DD4-9BF7-B305DCF00408}"/>
              </a:ext>
            </a:extLst>
          </p:cNvPr>
          <p:cNvSpPr>
            <a:spLocks noGrp="1"/>
          </p:cNvSpPr>
          <p:nvPr>
            <p:ph type="title"/>
          </p:nvPr>
        </p:nvSpPr>
        <p:spPr/>
        <p:txBody>
          <a:bodyPr/>
          <a:lstStyle/>
          <a:p>
            <a:r>
              <a:rPr lang="ru-RU" dirty="0">
                <a:solidFill>
                  <a:srgbClr val="FF0000"/>
                </a:solidFill>
              </a:rPr>
              <a:t>Упражнения на порядковые числительные</a:t>
            </a:r>
            <a:endParaRPr lang="cs-CZ" dirty="0">
              <a:solidFill>
                <a:srgbClr val="FF0000"/>
              </a:solidFill>
            </a:endParaRPr>
          </a:p>
        </p:txBody>
      </p:sp>
    </p:spTree>
    <p:extLst>
      <p:ext uri="{BB962C8B-B14F-4D97-AF65-F5344CB8AC3E}">
        <p14:creationId xmlns:p14="http://schemas.microsoft.com/office/powerpoint/2010/main" val="3577328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3929E9CA-44A1-470A-823C-D77BAF84707D}"/>
              </a:ext>
            </a:extLst>
          </p:cNvPr>
          <p:cNvPicPr>
            <a:picLocks noChangeAspect="1"/>
          </p:cNvPicPr>
          <p:nvPr/>
        </p:nvPicPr>
        <p:blipFill>
          <a:blip r:embed="rId2"/>
          <a:stretch>
            <a:fillRect/>
          </a:stretch>
        </p:blipFill>
        <p:spPr>
          <a:xfrm>
            <a:off x="1202679" y="1003280"/>
            <a:ext cx="10221124" cy="5153680"/>
          </a:xfrm>
          <a:prstGeom prst="rect">
            <a:avLst/>
          </a:prstGeom>
        </p:spPr>
      </p:pic>
    </p:spTree>
    <p:extLst>
      <p:ext uri="{BB962C8B-B14F-4D97-AF65-F5344CB8AC3E}">
        <p14:creationId xmlns:p14="http://schemas.microsoft.com/office/powerpoint/2010/main" val="258296355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A6CE644-2D18-48AE-BAB1-6244A9CA3F2E}"/>
              </a:ext>
            </a:extLst>
          </p:cNvPr>
          <p:cNvPicPr/>
          <p:nvPr/>
        </p:nvPicPr>
        <p:blipFill rotWithShape="1">
          <a:blip r:embed="rId2">
            <a:extLst>
              <a:ext uri="{28A0092B-C50C-407E-A947-70E740481C1C}">
                <a14:useLocalDpi xmlns:a14="http://schemas.microsoft.com/office/drawing/2010/main" val="0"/>
              </a:ext>
            </a:extLst>
          </a:blip>
          <a:srcRect t="15236" r="28339" b="57896"/>
          <a:stretch/>
        </p:blipFill>
        <p:spPr bwMode="auto">
          <a:xfrm>
            <a:off x="1503680" y="243840"/>
            <a:ext cx="9855200" cy="646176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8387224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D376A9C5-AE71-4D2C-B9E3-F8D280076BB9}"/>
              </a:ext>
            </a:extLst>
          </p:cNvPr>
          <p:cNvPicPr/>
          <p:nvPr/>
        </p:nvPicPr>
        <p:blipFill rotWithShape="1">
          <a:blip r:embed="rId2">
            <a:extLst>
              <a:ext uri="{28A0092B-C50C-407E-A947-70E740481C1C}">
                <a14:useLocalDpi xmlns:a14="http://schemas.microsoft.com/office/drawing/2010/main" val="0"/>
              </a:ext>
            </a:extLst>
          </a:blip>
          <a:srcRect l="3464" t="41383" r="1565" b="21556"/>
          <a:stretch/>
        </p:blipFill>
        <p:spPr bwMode="auto">
          <a:xfrm>
            <a:off x="1046480" y="0"/>
            <a:ext cx="10129519" cy="6858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256901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715AFED6-FF06-45E8-8304-794CC98EDF43}"/>
              </a:ext>
            </a:extLst>
          </p:cNvPr>
          <p:cNvPicPr>
            <a:picLocks noChangeAspect="1"/>
          </p:cNvPicPr>
          <p:nvPr/>
        </p:nvPicPr>
        <p:blipFill>
          <a:blip r:embed="rId2"/>
          <a:stretch>
            <a:fillRect/>
          </a:stretch>
        </p:blipFill>
        <p:spPr>
          <a:xfrm>
            <a:off x="1225504" y="965200"/>
            <a:ext cx="10018625" cy="5130800"/>
          </a:xfrm>
          <a:prstGeom prst="rect">
            <a:avLst/>
          </a:prstGeom>
        </p:spPr>
      </p:pic>
    </p:spTree>
    <p:extLst>
      <p:ext uri="{BB962C8B-B14F-4D97-AF65-F5344CB8AC3E}">
        <p14:creationId xmlns:p14="http://schemas.microsoft.com/office/powerpoint/2010/main" val="374458233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BC2B301F-D02A-4FD8-96CE-CD6C233919A1}"/>
              </a:ext>
            </a:extLst>
          </p:cNvPr>
          <p:cNvPicPr>
            <a:picLocks noChangeAspect="1"/>
          </p:cNvPicPr>
          <p:nvPr/>
        </p:nvPicPr>
        <p:blipFill>
          <a:blip r:embed="rId2"/>
          <a:stretch>
            <a:fillRect/>
          </a:stretch>
        </p:blipFill>
        <p:spPr>
          <a:xfrm>
            <a:off x="1116859" y="1005840"/>
            <a:ext cx="10089839" cy="4663440"/>
          </a:xfrm>
          <a:prstGeom prst="rect">
            <a:avLst/>
          </a:prstGeom>
        </p:spPr>
      </p:pic>
    </p:spTree>
    <p:extLst>
      <p:ext uri="{BB962C8B-B14F-4D97-AF65-F5344CB8AC3E}">
        <p14:creationId xmlns:p14="http://schemas.microsoft.com/office/powerpoint/2010/main" val="239863979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47E3F6FC-1597-4BF5-AE5F-064D356C0E39}"/>
              </a:ext>
            </a:extLst>
          </p:cNvPr>
          <p:cNvPicPr>
            <a:picLocks noChangeAspect="1"/>
          </p:cNvPicPr>
          <p:nvPr/>
        </p:nvPicPr>
        <p:blipFill>
          <a:blip r:embed="rId2"/>
          <a:stretch>
            <a:fillRect/>
          </a:stretch>
        </p:blipFill>
        <p:spPr>
          <a:xfrm>
            <a:off x="528701" y="1330960"/>
            <a:ext cx="10981104" cy="4378960"/>
          </a:xfrm>
          <a:prstGeom prst="rect">
            <a:avLst/>
          </a:prstGeom>
        </p:spPr>
      </p:pic>
    </p:spTree>
    <p:extLst>
      <p:ext uri="{BB962C8B-B14F-4D97-AF65-F5344CB8AC3E}">
        <p14:creationId xmlns:p14="http://schemas.microsoft.com/office/powerpoint/2010/main" val="215954657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E398E6D0-AFC5-4CAE-B960-662FD35C6FC8}"/>
              </a:ext>
            </a:extLst>
          </p:cNvPr>
          <p:cNvPicPr>
            <a:picLocks noChangeAspect="1"/>
          </p:cNvPicPr>
          <p:nvPr/>
        </p:nvPicPr>
        <p:blipFill>
          <a:blip r:embed="rId2"/>
          <a:stretch>
            <a:fillRect/>
          </a:stretch>
        </p:blipFill>
        <p:spPr>
          <a:xfrm>
            <a:off x="402116" y="538480"/>
            <a:ext cx="11387768" cy="5781040"/>
          </a:xfrm>
          <a:prstGeom prst="rect">
            <a:avLst/>
          </a:prstGeom>
        </p:spPr>
      </p:pic>
    </p:spTree>
    <p:extLst>
      <p:ext uri="{BB962C8B-B14F-4D97-AF65-F5344CB8AC3E}">
        <p14:creationId xmlns:p14="http://schemas.microsoft.com/office/powerpoint/2010/main" val="16745066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E9B4DE4F-95C2-4662-B07A-6C5F223A59C0}"/>
              </a:ext>
            </a:extLst>
          </p:cNvPr>
          <p:cNvPicPr>
            <a:picLocks noChangeAspect="1"/>
          </p:cNvPicPr>
          <p:nvPr/>
        </p:nvPicPr>
        <p:blipFill>
          <a:blip r:embed="rId2"/>
          <a:stretch>
            <a:fillRect/>
          </a:stretch>
        </p:blipFill>
        <p:spPr>
          <a:xfrm>
            <a:off x="1090651" y="-1"/>
            <a:ext cx="10481589" cy="6858001"/>
          </a:xfrm>
          <a:prstGeom prst="rect">
            <a:avLst/>
          </a:prstGeom>
        </p:spPr>
      </p:pic>
    </p:spTree>
    <p:extLst>
      <p:ext uri="{BB962C8B-B14F-4D97-AF65-F5344CB8AC3E}">
        <p14:creationId xmlns:p14="http://schemas.microsoft.com/office/powerpoint/2010/main" val="32484752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4C8806A2-A179-4F74-A69E-11B4DE897068}"/>
              </a:ext>
            </a:extLst>
          </p:cNvPr>
          <p:cNvPicPr>
            <a:picLocks noChangeAspect="1"/>
          </p:cNvPicPr>
          <p:nvPr/>
        </p:nvPicPr>
        <p:blipFill>
          <a:blip r:embed="rId2"/>
          <a:stretch>
            <a:fillRect/>
          </a:stretch>
        </p:blipFill>
        <p:spPr>
          <a:xfrm>
            <a:off x="209653" y="1219200"/>
            <a:ext cx="11718566" cy="4399280"/>
          </a:xfrm>
          <a:prstGeom prst="rect">
            <a:avLst/>
          </a:prstGeom>
        </p:spPr>
      </p:pic>
    </p:spTree>
    <p:extLst>
      <p:ext uri="{BB962C8B-B14F-4D97-AF65-F5344CB8AC3E}">
        <p14:creationId xmlns:p14="http://schemas.microsoft.com/office/powerpoint/2010/main" val="330506406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28F38EC7-6A38-45B5-9E07-EBDBFBF82C8A}"/>
              </a:ext>
            </a:extLst>
          </p:cNvPr>
          <p:cNvPicPr>
            <a:picLocks noChangeAspect="1"/>
          </p:cNvPicPr>
          <p:nvPr/>
        </p:nvPicPr>
        <p:blipFill>
          <a:blip r:embed="rId2"/>
          <a:stretch>
            <a:fillRect/>
          </a:stretch>
        </p:blipFill>
        <p:spPr>
          <a:xfrm>
            <a:off x="1280160" y="1471576"/>
            <a:ext cx="10515600" cy="3638173"/>
          </a:xfrm>
          <a:prstGeom prst="rect">
            <a:avLst/>
          </a:prstGeom>
        </p:spPr>
      </p:pic>
    </p:spTree>
    <p:extLst>
      <p:ext uri="{BB962C8B-B14F-4D97-AF65-F5344CB8AC3E}">
        <p14:creationId xmlns:p14="http://schemas.microsoft.com/office/powerpoint/2010/main" val="389471009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3C9CE24-1F7E-440D-8745-788A5846DDD5}"/>
              </a:ext>
            </a:extLst>
          </p:cNvPr>
          <p:cNvPicPr>
            <a:picLocks noChangeAspect="1"/>
          </p:cNvPicPr>
          <p:nvPr/>
        </p:nvPicPr>
        <p:blipFill rotWithShape="1">
          <a:blip r:embed="rId2"/>
          <a:srcRect t="6262"/>
          <a:stretch/>
        </p:blipFill>
        <p:spPr>
          <a:xfrm>
            <a:off x="417555" y="396240"/>
            <a:ext cx="11526188" cy="6268720"/>
          </a:xfrm>
          <a:prstGeom prst="rect">
            <a:avLst/>
          </a:prstGeom>
        </p:spPr>
      </p:pic>
    </p:spTree>
    <p:extLst>
      <p:ext uri="{BB962C8B-B14F-4D97-AF65-F5344CB8AC3E}">
        <p14:creationId xmlns:p14="http://schemas.microsoft.com/office/powerpoint/2010/main" val="4193230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27826AE-6F7A-49E8-B56F-2D690837A758}"/>
              </a:ext>
            </a:extLst>
          </p:cNvPr>
          <p:cNvPicPr>
            <a:picLocks noChangeAspect="1"/>
          </p:cNvPicPr>
          <p:nvPr/>
        </p:nvPicPr>
        <p:blipFill>
          <a:blip r:embed="rId2"/>
          <a:stretch>
            <a:fillRect/>
          </a:stretch>
        </p:blipFill>
        <p:spPr>
          <a:xfrm>
            <a:off x="1313079" y="1703650"/>
            <a:ext cx="9891781" cy="3792910"/>
          </a:xfrm>
          <a:prstGeom prst="rect">
            <a:avLst/>
          </a:prstGeom>
        </p:spPr>
      </p:pic>
    </p:spTree>
    <p:extLst>
      <p:ext uri="{BB962C8B-B14F-4D97-AF65-F5344CB8AC3E}">
        <p14:creationId xmlns:p14="http://schemas.microsoft.com/office/powerpoint/2010/main" val="100941989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C33EDDC-986B-4115-A0C1-EEDBA8002727}"/>
              </a:ext>
            </a:extLst>
          </p:cNvPr>
          <p:cNvPicPr>
            <a:picLocks noChangeAspect="1"/>
          </p:cNvPicPr>
          <p:nvPr/>
        </p:nvPicPr>
        <p:blipFill>
          <a:blip r:embed="rId2"/>
          <a:stretch>
            <a:fillRect/>
          </a:stretch>
        </p:blipFill>
        <p:spPr>
          <a:xfrm>
            <a:off x="1" y="660400"/>
            <a:ext cx="12192000" cy="5498223"/>
          </a:xfrm>
          <a:prstGeom prst="rect">
            <a:avLst/>
          </a:prstGeom>
        </p:spPr>
      </p:pic>
    </p:spTree>
    <p:extLst>
      <p:ext uri="{BB962C8B-B14F-4D97-AF65-F5344CB8AC3E}">
        <p14:creationId xmlns:p14="http://schemas.microsoft.com/office/powerpoint/2010/main" val="9909332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0B6FB6FA-B164-4B84-A4EE-6D6E3853665E}"/>
              </a:ext>
            </a:extLst>
          </p:cNvPr>
          <p:cNvPicPr>
            <a:picLocks noChangeAspect="1"/>
          </p:cNvPicPr>
          <p:nvPr/>
        </p:nvPicPr>
        <p:blipFill>
          <a:blip r:embed="rId2"/>
          <a:stretch>
            <a:fillRect/>
          </a:stretch>
        </p:blipFill>
        <p:spPr>
          <a:xfrm>
            <a:off x="0" y="379400"/>
            <a:ext cx="12192000" cy="6099200"/>
          </a:xfrm>
          <a:prstGeom prst="rect">
            <a:avLst/>
          </a:prstGeom>
        </p:spPr>
      </p:pic>
    </p:spTree>
    <p:extLst>
      <p:ext uri="{BB962C8B-B14F-4D97-AF65-F5344CB8AC3E}">
        <p14:creationId xmlns:p14="http://schemas.microsoft.com/office/powerpoint/2010/main" val="4205061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54797831-2463-4C46-B4D9-A88ADADEF48F}"/>
              </a:ext>
            </a:extLst>
          </p:cNvPr>
          <p:cNvPicPr>
            <a:picLocks noChangeAspect="1"/>
          </p:cNvPicPr>
          <p:nvPr/>
        </p:nvPicPr>
        <p:blipFill>
          <a:blip r:embed="rId2"/>
          <a:stretch>
            <a:fillRect/>
          </a:stretch>
        </p:blipFill>
        <p:spPr>
          <a:xfrm>
            <a:off x="1208946" y="162458"/>
            <a:ext cx="9774107" cy="6533084"/>
          </a:xfrm>
          <a:prstGeom prst="rect">
            <a:avLst/>
          </a:prstGeom>
        </p:spPr>
      </p:pic>
    </p:spTree>
    <p:extLst>
      <p:ext uri="{BB962C8B-B14F-4D97-AF65-F5344CB8AC3E}">
        <p14:creationId xmlns:p14="http://schemas.microsoft.com/office/powerpoint/2010/main" val="20709705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4DD8C259-B567-4953-8760-E58BC4555A9B}"/>
              </a:ext>
            </a:extLst>
          </p:cNvPr>
          <p:cNvPicPr>
            <a:picLocks noChangeAspect="1"/>
          </p:cNvPicPr>
          <p:nvPr/>
        </p:nvPicPr>
        <p:blipFill>
          <a:blip r:embed="rId2"/>
          <a:stretch>
            <a:fillRect/>
          </a:stretch>
        </p:blipFill>
        <p:spPr>
          <a:xfrm>
            <a:off x="290999" y="698050"/>
            <a:ext cx="11610001" cy="5461900"/>
          </a:xfrm>
          <a:prstGeom prst="rect">
            <a:avLst/>
          </a:prstGeom>
        </p:spPr>
      </p:pic>
    </p:spTree>
    <p:extLst>
      <p:ext uri="{BB962C8B-B14F-4D97-AF65-F5344CB8AC3E}">
        <p14:creationId xmlns:p14="http://schemas.microsoft.com/office/powerpoint/2010/main" val="710478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93752014-A37F-4578-A795-E707CC7B52D3}"/>
              </a:ext>
            </a:extLst>
          </p:cNvPr>
          <p:cNvPicPr>
            <a:picLocks noChangeAspect="1"/>
          </p:cNvPicPr>
          <p:nvPr/>
        </p:nvPicPr>
        <p:blipFill>
          <a:blip r:embed="rId2"/>
          <a:stretch>
            <a:fillRect/>
          </a:stretch>
        </p:blipFill>
        <p:spPr>
          <a:xfrm>
            <a:off x="705859" y="821346"/>
            <a:ext cx="11044829" cy="5215307"/>
          </a:xfrm>
          <a:prstGeom prst="rect">
            <a:avLst/>
          </a:prstGeom>
        </p:spPr>
      </p:pic>
    </p:spTree>
    <p:extLst>
      <p:ext uri="{BB962C8B-B14F-4D97-AF65-F5344CB8AC3E}">
        <p14:creationId xmlns:p14="http://schemas.microsoft.com/office/powerpoint/2010/main" val="19052339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D76BD5E-B43D-4915-8409-086C81D72E70}"/>
              </a:ext>
            </a:extLst>
          </p:cNvPr>
          <p:cNvPicPr>
            <a:picLocks noChangeAspect="1"/>
          </p:cNvPicPr>
          <p:nvPr/>
        </p:nvPicPr>
        <p:blipFill>
          <a:blip r:embed="rId2"/>
          <a:stretch>
            <a:fillRect/>
          </a:stretch>
        </p:blipFill>
        <p:spPr>
          <a:xfrm>
            <a:off x="358337" y="0"/>
            <a:ext cx="11475325" cy="6858000"/>
          </a:xfrm>
          <a:prstGeom prst="rect">
            <a:avLst/>
          </a:prstGeom>
        </p:spPr>
      </p:pic>
    </p:spTree>
    <p:extLst>
      <p:ext uri="{BB962C8B-B14F-4D97-AF65-F5344CB8AC3E}">
        <p14:creationId xmlns:p14="http://schemas.microsoft.com/office/powerpoint/2010/main" val="769713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B8C3127F-459E-410A-B235-433275641207}"/>
              </a:ext>
            </a:extLst>
          </p:cNvPr>
          <p:cNvPicPr>
            <a:picLocks noChangeAspect="1"/>
          </p:cNvPicPr>
          <p:nvPr/>
        </p:nvPicPr>
        <p:blipFill>
          <a:blip r:embed="rId2"/>
          <a:stretch>
            <a:fillRect/>
          </a:stretch>
        </p:blipFill>
        <p:spPr>
          <a:xfrm>
            <a:off x="0" y="578223"/>
            <a:ext cx="9242361" cy="1372496"/>
          </a:xfrm>
          <a:prstGeom prst="rect">
            <a:avLst/>
          </a:prstGeom>
        </p:spPr>
      </p:pic>
      <p:pic>
        <p:nvPicPr>
          <p:cNvPr id="3" name="Obrázek 2">
            <a:extLst>
              <a:ext uri="{FF2B5EF4-FFF2-40B4-BE49-F238E27FC236}">
                <a16:creationId xmlns:a16="http://schemas.microsoft.com/office/drawing/2014/main" id="{13AA5A8D-9CF4-4B25-B50E-E7DAEA97CF3B}"/>
              </a:ext>
            </a:extLst>
          </p:cNvPr>
          <p:cNvPicPr>
            <a:picLocks noChangeAspect="1"/>
          </p:cNvPicPr>
          <p:nvPr/>
        </p:nvPicPr>
        <p:blipFill>
          <a:blip r:embed="rId3"/>
          <a:stretch>
            <a:fillRect/>
          </a:stretch>
        </p:blipFill>
        <p:spPr>
          <a:xfrm>
            <a:off x="0" y="1950719"/>
            <a:ext cx="12192000" cy="4742593"/>
          </a:xfrm>
          <a:prstGeom prst="rect">
            <a:avLst/>
          </a:prstGeom>
        </p:spPr>
      </p:pic>
    </p:spTree>
    <p:extLst>
      <p:ext uri="{BB962C8B-B14F-4D97-AF65-F5344CB8AC3E}">
        <p14:creationId xmlns:p14="http://schemas.microsoft.com/office/powerpoint/2010/main" val="347917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4D116958-85CA-4AE3-86B0-81CBC827F03A}"/>
              </a:ext>
            </a:extLst>
          </p:cNvPr>
          <p:cNvSpPr>
            <a:spLocks noGrp="1"/>
          </p:cNvSpPr>
          <p:nvPr>
            <p:ph type="title"/>
          </p:nvPr>
        </p:nvSpPr>
        <p:spPr/>
        <p:txBody>
          <a:bodyPr/>
          <a:lstStyle/>
          <a:p>
            <a:r>
              <a:rPr lang="ru-RU" dirty="0">
                <a:solidFill>
                  <a:srgbClr val="FF0000"/>
                </a:solidFill>
              </a:rPr>
              <a:t>Глаголы движения</a:t>
            </a:r>
            <a:endParaRPr lang="cs-CZ" dirty="0">
              <a:solidFill>
                <a:srgbClr val="FF0000"/>
              </a:solidFill>
            </a:endParaRPr>
          </a:p>
        </p:txBody>
      </p:sp>
    </p:spTree>
    <p:extLst>
      <p:ext uri="{BB962C8B-B14F-4D97-AF65-F5344CB8AC3E}">
        <p14:creationId xmlns:p14="http://schemas.microsoft.com/office/powerpoint/2010/main" val="16781205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BEB50D4-1A45-4D73-BFA1-357C8CAD047E}"/>
              </a:ext>
            </a:extLst>
          </p:cNvPr>
          <p:cNvPicPr>
            <a:picLocks noChangeAspect="1"/>
          </p:cNvPicPr>
          <p:nvPr/>
        </p:nvPicPr>
        <p:blipFill>
          <a:blip r:embed="rId2"/>
          <a:stretch>
            <a:fillRect/>
          </a:stretch>
        </p:blipFill>
        <p:spPr>
          <a:xfrm>
            <a:off x="1604525" y="0"/>
            <a:ext cx="8982950" cy="6858000"/>
          </a:xfrm>
          <a:prstGeom prst="rect">
            <a:avLst/>
          </a:prstGeom>
        </p:spPr>
      </p:pic>
    </p:spTree>
    <p:extLst>
      <p:ext uri="{BB962C8B-B14F-4D97-AF65-F5344CB8AC3E}">
        <p14:creationId xmlns:p14="http://schemas.microsoft.com/office/powerpoint/2010/main" val="39436452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3C201A78-B14F-401D-ACC4-143D9D093C24}"/>
              </a:ext>
            </a:extLst>
          </p:cNvPr>
          <p:cNvPicPr>
            <a:picLocks noChangeAspect="1"/>
          </p:cNvPicPr>
          <p:nvPr/>
        </p:nvPicPr>
        <p:blipFill>
          <a:blip r:embed="rId2"/>
          <a:stretch>
            <a:fillRect/>
          </a:stretch>
        </p:blipFill>
        <p:spPr>
          <a:xfrm>
            <a:off x="0" y="508000"/>
            <a:ext cx="12192000" cy="2328196"/>
          </a:xfrm>
          <a:prstGeom prst="rect">
            <a:avLst/>
          </a:prstGeom>
        </p:spPr>
      </p:pic>
      <p:pic>
        <p:nvPicPr>
          <p:cNvPr id="3" name="Obrázek 2">
            <a:extLst>
              <a:ext uri="{FF2B5EF4-FFF2-40B4-BE49-F238E27FC236}">
                <a16:creationId xmlns:a16="http://schemas.microsoft.com/office/drawing/2014/main" id="{6B3B4CF3-25DA-4364-9E0C-2E84405375E0}"/>
              </a:ext>
            </a:extLst>
          </p:cNvPr>
          <p:cNvPicPr>
            <a:picLocks noChangeAspect="1"/>
          </p:cNvPicPr>
          <p:nvPr/>
        </p:nvPicPr>
        <p:blipFill>
          <a:blip r:embed="rId3"/>
          <a:stretch>
            <a:fillRect/>
          </a:stretch>
        </p:blipFill>
        <p:spPr>
          <a:xfrm>
            <a:off x="0" y="2836196"/>
            <a:ext cx="12185952" cy="3635724"/>
          </a:xfrm>
          <a:prstGeom prst="rect">
            <a:avLst/>
          </a:prstGeom>
        </p:spPr>
      </p:pic>
    </p:spTree>
    <p:extLst>
      <p:ext uri="{BB962C8B-B14F-4D97-AF65-F5344CB8AC3E}">
        <p14:creationId xmlns:p14="http://schemas.microsoft.com/office/powerpoint/2010/main" val="11380861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5E1E472E-012A-4AA0-8AAB-63F811E427ED}"/>
              </a:ext>
            </a:extLst>
          </p:cNvPr>
          <p:cNvPicPr>
            <a:picLocks noChangeAspect="1"/>
          </p:cNvPicPr>
          <p:nvPr/>
        </p:nvPicPr>
        <p:blipFill>
          <a:blip r:embed="rId2"/>
          <a:stretch>
            <a:fillRect/>
          </a:stretch>
        </p:blipFill>
        <p:spPr>
          <a:xfrm>
            <a:off x="323530" y="1168036"/>
            <a:ext cx="11544940" cy="4797962"/>
          </a:xfrm>
          <a:prstGeom prst="rect">
            <a:avLst/>
          </a:prstGeom>
        </p:spPr>
      </p:pic>
    </p:spTree>
    <p:extLst>
      <p:ext uri="{BB962C8B-B14F-4D97-AF65-F5344CB8AC3E}">
        <p14:creationId xmlns:p14="http://schemas.microsoft.com/office/powerpoint/2010/main" val="39920442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2ABCD00D-AB76-49FA-A440-2FD7BC58E38E}"/>
              </a:ext>
            </a:extLst>
          </p:cNvPr>
          <p:cNvPicPr>
            <a:picLocks noChangeAspect="1"/>
          </p:cNvPicPr>
          <p:nvPr/>
        </p:nvPicPr>
        <p:blipFill>
          <a:blip r:embed="rId2"/>
          <a:stretch>
            <a:fillRect/>
          </a:stretch>
        </p:blipFill>
        <p:spPr>
          <a:xfrm>
            <a:off x="1374598" y="0"/>
            <a:ext cx="10014761" cy="4346256"/>
          </a:xfrm>
          <a:prstGeom prst="rect">
            <a:avLst/>
          </a:prstGeom>
        </p:spPr>
      </p:pic>
      <p:pic>
        <p:nvPicPr>
          <p:cNvPr id="3" name="Obrázek 2">
            <a:extLst>
              <a:ext uri="{FF2B5EF4-FFF2-40B4-BE49-F238E27FC236}">
                <a16:creationId xmlns:a16="http://schemas.microsoft.com/office/drawing/2014/main" id="{92CD17ED-1A0A-481A-AECD-63999B33115E}"/>
              </a:ext>
            </a:extLst>
          </p:cNvPr>
          <p:cNvPicPr>
            <a:picLocks noChangeAspect="1"/>
          </p:cNvPicPr>
          <p:nvPr/>
        </p:nvPicPr>
        <p:blipFill>
          <a:blip r:embed="rId3"/>
          <a:stretch>
            <a:fillRect/>
          </a:stretch>
        </p:blipFill>
        <p:spPr>
          <a:xfrm>
            <a:off x="1374599" y="4307840"/>
            <a:ext cx="10113120" cy="2550161"/>
          </a:xfrm>
          <a:prstGeom prst="rect">
            <a:avLst/>
          </a:prstGeom>
        </p:spPr>
      </p:pic>
    </p:spTree>
    <p:extLst>
      <p:ext uri="{BB962C8B-B14F-4D97-AF65-F5344CB8AC3E}">
        <p14:creationId xmlns:p14="http://schemas.microsoft.com/office/powerpoint/2010/main" val="948680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CF5C955-B2F5-4966-A368-0EEE5AD669EF}"/>
              </a:ext>
            </a:extLst>
          </p:cNvPr>
          <p:cNvPicPr>
            <a:picLocks noChangeAspect="1"/>
          </p:cNvPicPr>
          <p:nvPr/>
        </p:nvPicPr>
        <p:blipFill>
          <a:blip r:embed="rId2"/>
          <a:stretch>
            <a:fillRect/>
          </a:stretch>
        </p:blipFill>
        <p:spPr>
          <a:xfrm>
            <a:off x="0" y="0"/>
            <a:ext cx="12192000" cy="6596060"/>
          </a:xfrm>
          <a:prstGeom prst="rect">
            <a:avLst/>
          </a:prstGeom>
        </p:spPr>
      </p:pic>
    </p:spTree>
    <p:extLst>
      <p:ext uri="{BB962C8B-B14F-4D97-AF65-F5344CB8AC3E}">
        <p14:creationId xmlns:p14="http://schemas.microsoft.com/office/powerpoint/2010/main" val="4259052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A46F988F-7319-4E61-8800-E664AC75620A}"/>
              </a:ext>
            </a:extLst>
          </p:cNvPr>
          <p:cNvPicPr>
            <a:picLocks noChangeAspect="1"/>
          </p:cNvPicPr>
          <p:nvPr/>
        </p:nvPicPr>
        <p:blipFill>
          <a:blip r:embed="rId2"/>
          <a:stretch>
            <a:fillRect/>
          </a:stretch>
        </p:blipFill>
        <p:spPr>
          <a:xfrm>
            <a:off x="410611" y="0"/>
            <a:ext cx="11370777" cy="6858000"/>
          </a:xfrm>
          <a:prstGeom prst="rect">
            <a:avLst/>
          </a:prstGeom>
        </p:spPr>
      </p:pic>
    </p:spTree>
    <p:extLst>
      <p:ext uri="{BB962C8B-B14F-4D97-AF65-F5344CB8AC3E}">
        <p14:creationId xmlns:p14="http://schemas.microsoft.com/office/powerpoint/2010/main" val="2556299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A95B31C-78F4-407C-93F2-5B3A5751F68F}"/>
              </a:ext>
            </a:extLst>
          </p:cNvPr>
          <p:cNvPicPr>
            <a:picLocks noChangeAspect="1"/>
          </p:cNvPicPr>
          <p:nvPr/>
        </p:nvPicPr>
        <p:blipFill>
          <a:blip r:embed="rId2"/>
          <a:stretch>
            <a:fillRect/>
          </a:stretch>
        </p:blipFill>
        <p:spPr>
          <a:xfrm>
            <a:off x="0" y="0"/>
            <a:ext cx="12192000" cy="1859840"/>
          </a:xfrm>
          <a:prstGeom prst="rect">
            <a:avLst/>
          </a:prstGeom>
        </p:spPr>
      </p:pic>
      <p:pic>
        <p:nvPicPr>
          <p:cNvPr id="3" name="Obrázek 2">
            <a:extLst>
              <a:ext uri="{FF2B5EF4-FFF2-40B4-BE49-F238E27FC236}">
                <a16:creationId xmlns:a16="http://schemas.microsoft.com/office/drawing/2014/main" id="{F041BC6E-07A6-429C-9079-1AC5FCCA82CC}"/>
              </a:ext>
            </a:extLst>
          </p:cNvPr>
          <p:cNvPicPr>
            <a:picLocks noChangeAspect="1"/>
          </p:cNvPicPr>
          <p:nvPr/>
        </p:nvPicPr>
        <p:blipFill>
          <a:blip r:embed="rId3"/>
          <a:stretch>
            <a:fillRect/>
          </a:stretch>
        </p:blipFill>
        <p:spPr>
          <a:xfrm>
            <a:off x="0" y="1859840"/>
            <a:ext cx="11696141" cy="4744720"/>
          </a:xfrm>
          <a:prstGeom prst="rect">
            <a:avLst/>
          </a:prstGeom>
        </p:spPr>
      </p:pic>
    </p:spTree>
    <p:extLst>
      <p:ext uri="{BB962C8B-B14F-4D97-AF65-F5344CB8AC3E}">
        <p14:creationId xmlns:p14="http://schemas.microsoft.com/office/powerpoint/2010/main" val="37168724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F1CD252D-9BAA-468B-98D8-60C12F9942A2}"/>
              </a:ext>
            </a:extLst>
          </p:cNvPr>
          <p:cNvPicPr>
            <a:picLocks noChangeAspect="1"/>
          </p:cNvPicPr>
          <p:nvPr/>
        </p:nvPicPr>
        <p:blipFill>
          <a:blip r:embed="rId2"/>
          <a:stretch>
            <a:fillRect/>
          </a:stretch>
        </p:blipFill>
        <p:spPr>
          <a:xfrm>
            <a:off x="0" y="1618722"/>
            <a:ext cx="12192000" cy="3959118"/>
          </a:xfrm>
          <a:prstGeom prst="rect">
            <a:avLst/>
          </a:prstGeom>
        </p:spPr>
      </p:pic>
    </p:spTree>
    <p:extLst>
      <p:ext uri="{BB962C8B-B14F-4D97-AF65-F5344CB8AC3E}">
        <p14:creationId xmlns:p14="http://schemas.microsoft.com/office/powerpoint/2010/main" val="9551872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BB297D85-E647-4B11-B9B3-A76BDA6399F3}"/>
              </a:ext>
            </a:extLst>
          </p:cNvPr>
          <p:cNvSpPr/>
          <p:nvPr/>
        </p:nvSpPr>
        <p:spPr>
          <a:xfrm>
            <a:off x="1584960" y="766732"/>
            <a:ext cx="9438640" cy="5324535"/>
          </a:xfrm>
          <a:prstGeom prst="rect">
            <a:avLst/>
          </a:prstGeom>
        </p:spPr>
        <p:txBody>
          <a:bodyPr wrap="square">
            <a:spAutoFit/>
          </a:bodyPr>
          <a:lstStyle/>
          <a:p>
            <a:pPr algn="just"/>
            <a:r>
              <a:rPr lang="ru-RU" sz="2000" b="1" i="1" dirty="0">
                <a:latin typeface="Arial" panose="020B0604020202020204" pitchFamily="34" charset="0"/>
                <a:cs typeface="Arial" panose="020B0604020202020204" pitchFamily="34" charset="0"/>
              </a:rPr>
              <a:t>Упражнение 79. </a:t>
            </a:r>
            <a:r>
              <a:rPr lang="ru-RU" sz="2000" i="1" dirty="0">
                <a:latin typeface="Arial" panose="020B0604020202020204" pitchFamily="34" charset="0"/>
                <a:cs typeface="Arial" panose="020B0604020202020204" pitchFamily="34" charset="0"/>
              </a:rPr>
              <a:t>Вместо точек напишите глаголы движения с</a:t>
            </a:r>
          </a:p>
          <a:p>
            <a:pPr algn="just"/>
            <a:r>
              <a:rPr lang="ru-RU" sz="2000" i="1" dirty="0">
                <a:latin typeface="Arial" panose="020B0604020202020204" pitchFamily="34" charset="0"/>
                <a:cs typeface="Arial" panose="020B0604020202020204" pitchFamily="34" charset="0"/>
              </a:rPr>
              <a:t>префиксами.</a:t>
            </a:r>
          </a:p>
          <a:p>
            <a:pPr algn="just"/>
            <a:endParaRPr lang="ru-RU" sz="2000" i="1" dirty="0">
              <a:latin typeface="Arial" panose="020B0604020202020204" pitchFamily="34" charset="0"/>
              <a:cs typeface="Arial" panose="020B0604020202020204" pitchFamily="34" charset="0"/>
            </a:endParaRPr>
          </a:p>
          <a:p>
            <a:pPr algn="just"/>
            <a:r>
              <a:rPr lang="ru-RU" sz="2000" dirty="0">
                <a:latin typeface="Arial" panose="020B0604020202020204" pitchFamily="34" charset="0"/>
                <a:cs typeface="Arial" panose="020B0604020202020204" pitchFamily="34" charset="0"/>
              </a:rPr>
              <a:t>1. Вы … завтра с нами в кино на новый американский фильм? 2. Ты</a:t>
            </a:r>
          </a:p>
          <a:p>
            <a:pPr algn="just"/>
            <a:r>
              <a:rPr lang="ru-RU" sz="2000" dirty="0">
                <a:latin typeface="Arial" panose="020B0604020202020204" pitchFamily="34" charset="0"/>
                <a:cs typeface="Arial" panose="020B0604020202020204" pitchFamily="34" charset="0"/>
              </a:rPr>
              <a:t>… ко мне в общежитие сегодня вечером? 3. У меня болит нога, завтра</a:t>
            </a:r>
          </a:p>
          <a:p>
            <a:pPr algn="just"/>
            <a:r>
              <a:rPr lang="ru-RU" sz="2000" dirty="0">
                <a:latin typeface="Arial" panose="020B0604020202020204" pitchFamily="34" charset="0"/>
                <a:cs typeface="Arial" panose="020B0604020202020204" pitchFamily="34" charset="0"/>
              </a:rPr>
              <a:t>я … к врачу. 4. Мой друг на День рождения … мне в подарок</a:t>
            </a:r>
          </a:p>
          <a:p>
            <a:pPr algn="just"/>
            <a:r>
              <a:rPr lang="ru-RU" sz="2000" dirty="0">
                <a:latin typeface="Arial" panose="020B0604020202020204" pitchFamily="34" charset="0"/>
                <a:cs typeface="Arial" panose="020B0604020202020204" pitchFamily="34" charset="0"/>
              </a:rPr>
              <a:t>хорошую книгу. 5. Николая нет дома. Он … в командировку. 6. Гости</a:t>
            </a:r>
          </a:p>
          <a:p>
            <a:pPr algn="just"/>
            <a:r>
              <a:rPr lang="ru-RU" sz="2000" dirty="0">
                <a:latin typeface="Arial" panose="020B0604020202020204" pitchFamily="34" charset="0"/>
                <a:cs typeface="Arial" panose="020B0604020202020204" pitchFamily="34" charset="0"/>
              </a:rPr>
              <a:t>были у нас весь вечер, а потом … домой. 7. – Марина, можно мне … к</a:t>
            </a:r>
          </a:p>
          <a:p>
            <a:pPr algn="just"/>
            <a:r>
              <a:rPr lang="ru-RU" sz="2000" dirty="0">
                <a:latin typeface="Arial" panose="020B0604020202020204" pitchFamily="34" charset="0"/>
                <a:cs typeface="Arial" panose="020B0604020202020204" pitchFamily="34" charset="0"/>
              </a:rPr>
              <a:t>тебе в субботу? – Конечно, … . Я весь день буду дома. 8. обычно я …</a:t>
            </a:r>
          </a:p>
          <a:p>
            <a:pPr algn="just"/>
            <a:r>
              <a:rPr lang="ru-RU" sz="2000" dirty="0">
                <a:latin typeface="Arial" panose="020B0604020202020204" pitchFamily="34" charset="0"/>
                <a:cs typeface="Arial" panose="020B0604020202020204" pitchFamily="34" charset="0"/>
              </a:rPr>
              <a:t>из дома в 8 часов утра, но вчера я проспал и … в 9 часов. 9. Когда</a:t>
            </a:r>
          </a:p>
          <a:p>
            <a:pPr algn="just"/>
            <a:r>
              <a:rPr lang="ru-RU" sz="2000" dirty="0">
                <a:latin typeface="Arial" panose="020B0604020202020204" pitchFamily="34" charset="0"/>
                <a:cs typeface="Arial" panose="020B0604020202020204" pitchFamily="34" charset="0"/>
              </a:rPr>
              <a:t>Иван увидел, что автобус … к остановке, он быстро … на остановку.</a:t>
            </a:r>
          </a:p>
          <a:p>
            <a:pPr algn="just"/>
            <a:r>
              <a:rPr lang="ru-RU" sz="2000" dirty="0">
                <a:latin typeface="Arial" panose="020B0604020202020204" pitchFamily="34" charset="0"/>
                <a:cs typeface="Arial" panose="020B0604020202020204" pitchFamily="34" charset="0"/>
              </a:rPr>
              <a:t>10. Машина … из двора и … по проспекту. 11. Олег пригласил Лену</a:t>
            </a:r>
          </a:p>
          <a:p>
            <a:pPr algn="just"/>
            <a:r>
              <a:rPr lang="ru-RU" sz="2000" dirty="0">
                <a:latin typeface="Arial" panose="020B0604020202020204" pitchFamily="34" charset="0"/>
                <a:cs typeface="Arial" panose="020B0604020202020204" pitchFamily="34" charset="0"/>
              </a:rPr>
              <a:t>… вместе с ним на концерт. 12. Я … от дома метров 50 и вспомнил,</a:t>
            </a:r>
          </a:p>
          <a:p>
            <a:pPr algn="just"/>
            <a:r>
              <a:rPr lang="ru-RU" sz="2000" dirty="0">
                <a:latin typeface="Arial" panose="020B0604020202020204" pitchFamily="34" charset="0"/>
                <a:cs typeface="Arial" panose="020B0604020202020204" pitchFamily="34" charset="0"/>
              </a:rPr>
              <a:t>что забыл взять деньги. 13. В театре я увидел знакомого и … к нему.</a:t>
            </a:r>
          </a:p>
          <a:p>
            <a:pPr algn="just"/>
            <a:r>
              <a:rPr lang="ru-RU" sz="2000" dirty="0">
                <a:latin typeface="Arial" panose="020B0604020202020204" pitchFamily="34" charset="0"/>
                <a:cs typeface="Arial" panose="020B0604020202020204" pitchFamily="34" charset="0"/>
              </a:rPr>
              <a:t>Мы поздоровались, немного поговорили, и я … от него. 14. До</a:t>
            </a:r>
          </a:p>
          <a:p>
            <a:pPr algn="just"/>
            <a:r>
              <a:rPr lang="ru-RU" sz="2000" dirty="0">
                <a:latin typeface="Arial" panose="020B0604020202020204" pitchFamily="34" charset="0"/>
                <a:cs typeface="Arial" panose="020B0604020202020204" pitchFamily="34" charset="0"/>
              </a:rPr>
              <a:t>станции метро мы … на автобусе. 15. Когда мы … к дому, мы</a:t>
            </a:r>
          </a:p>
          <a:p>
            <a:pPr algn="just"/>
            <a:r>
              <a:rPr lang="ru-RU" sz="2000" dirty="0">
                <a:latin typeface="Arial" panose="020B0604020202020204" pitchFamily="34" charset="0"/>
                <a:cs typeface="Arial" panose="020B0604020202020204" pitchFamily="34" charset="0"/>
              </a:rPr>
              <a:t>увидели свет в наших окнах.</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67040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50B2C94C-8BDF-4903-8F4C-E8EE43A6638C}"/>
              </a:ext>
            </a:extLst>
          </p:cNvPr>
          <p:cNvSpPr/>
          <p:nvPr/>
        </p:nvSpPr>
        <p:spPr>
          <a:xfrm>
            <a:off x="1747520" y="766732"/>
            <a:ext cx="8849360" cy="5324535"/>
          </a:xfrm>
          <a:prstGeom prst="rect">
            <a:avLst/>
          </a:prstGeom>
        </p:spPr>
        <p:txBody>
          <a:bodyPr wrap="square">
            <a:spAutoFit/>
          </a:bodyPr>
          <a:lstStyle/>
          <a:p>
            <a:r>
              <a:rPr lang="ru-RU" sz="2000" b="1" i="1" dirty="0">
                <a:latin typeface="Arial" panose="020B0604020202020204" pitchFamily="34" charset="0"/>
                <a:cs typeface="Arial" panose="020B0604020202020204" pitchFamily="34" charset="0"/>
              </a:rPr>
              <a:t>Упражнение 80. </a:t>
            </a:r>
            <a:r>
              <a:rPr lang="ru-RU" sz="2000" i="1" dirty="0">
                <a:latin typeface="Arial" panose="020B0604020202020204" pitchFamily="34" charset="0"/>
                <a:cs typeface="Arial" panose="020B0604020202020204" pitchFamily="34" charset="0"/>
              </a:rPr>
              <a:t>Вместо точек написать глаголы движения с</a:t>
            </a:r>
          </a:p>
          <a:p>
            <a:r>
              <a:rPr lang="ru-RU" sz="2000" i="1" dirty="0">
                <a:latin typeface="Arial" panose="020B0604020202020204" pitchFamily="34" charset="0"/>
                <a:cs typeface="Arial" panose="020B0604020202020204" pitchFamily="34" charset="0"/>
              </a:rPr>
              <a:t>префиксами.</a:t>
            </a:r>
          </a:p>
          <a:p>
            <a:r>
              <a:rPr lang="ru-RU" sz="2000" dirty="0">
                <a:latin typeface="Arial" panose="020B0604020202020204" pitchFamily="34" charset="0"/>
                <a:cs typeface="Arial" panose="020B0604020202020204" pitchFamily="34" charset="0"/>
              </a:rPr>
              <a:t>1. В комнате было очень жарко, и я … на балкон. 2. Когда я шёл с</a:t>
            </a:r>
          </a:p>
          <a:p>
            <a:r>
              <a:rPr lang="ru-RU" sz="2000" dirty="0">
                <a:latin typeface="Arial" panose="020B0604020202020204" pitchFamily="34" charset="0"/>
                <a:cs typeface="Arial" panose="020B0604020202020204" pitchFamily="34" charset="0"/>
              </a:rPr>
              <a:t>занятий домой, я … в магазин за продуктами. 3. По утрам я часто … к</a:t>
            </a:r>
          </a:p>
          <a:p>
            <a:r>
              <a:rPr lang="ru-RU" sz="2000" dirty="0">
                <a:latin typeface="Arial" panose="020B0604020202020204" pitchFamily="34" charset="0"/>
                <a:cs typeface="Arial" panose="020B0604020202020204" pitchFamily="34" charset="0"/>
              </a:rPr>
              <a:t>окну и любуюсь восходом солнца. 4. Сегодня вечером ко мне … в</a:t>
            </a:r>
          </a:p>
          <a:p>
            <a:r>
              <a:rPr lang="ru-RU" sz="2000" dirty="0">
                <a:latin typeface="Arial" panose="020B0604020202020204" pitchFamily="34" charset="0"/>
                <a:cs typeface="Arial" panose="020B0604020202020204" pitchFamily="34" charset="0"/>
              </a:rPr>
              <a:t>гости мои друзья. 5. Я … за другом в 9 часов утра, и мы вместе … на</a:t>
            </a:r>
          </a:p>
          <a:p>
            <a:r>
              <a:rPr lang="ru-RU" sz="2000" dirty="0">
                <a:latin typeface="Arial" panose="020B0604020202020204" pitchFamily="34" charset="0"/>
                <a:cs typeface="Arial" panose="020B0604020202020204" pitchFamily="34" charset="0"/>
              </a:rPr>
              <a:t>занятия. 6. Мы … в университет перед самым началом лекции и сразу</a:t>
            </a:r>
          </a:p>
          <a:p>
            <a:r>
              <a:rPr lang="ru-RU" sz="2000" dirty="0">
                <a:latin typeface="Arial" panose="020B0604020202020204" pitchFamily="34" charset="0"/>
                <a:cs typeface="Arial" panose="020B0604020202020204" pitchFamily="34" charset="0"/>
              </a:rPr>
              <a:t>… в аудиторию. 7. Когда я бываю в командировке в Москве, я иногда</a:t>
            </a:r>
          </a:p>
          <a:p>
            <a:r>
              <a:rPr lang="ru-RU" sz="2000" dirty="0">
                <a:latin typeface="Arial" panose="020B0604020202020204" pitchFamily="34" charset="0"/>
                <a:cs typeface="Arial" panose="020B0604020202020204" pitchFamily="34" charset="0"/>
              </a:rPr>
              <a:t>… в гости к своему бывшему однокласснику. 8. сегодня я … до</a:t>
            </a:r>
          </a:p>
          <a:p>
            <a:r>
              <a:rPr lang="ru-RU" sz="2000" dirty="0">
                <a:latin typeface="Arial" panose="020B0604020202020204" pitchFamily="34" charset="0"/>
                <a:cs typeface="Arial" panose="020B0604020202020204" pitchFamily="34" charset="0"/>
              </a:rPr>
              <a:t>работы на такси, потому что поздно вышел из дома. 9. Когда Ира</a:t>
            </a:r>
          </a:p>
          <a:p>
            <a:r>
              <a:rPr lang="ru-RU" sz="2000" dirty="0">
                <a:latin typeface="Arial" panose="020B0604020202020204" pitchFamily="34" charset="0"/>
                <a:cs typeface="Arial" panose="020B0604020202020204" pitchFamily="34" charset="0"/>
              </a:rPr>
              <a:t>готовилась к экзаменам, к ней каждый день … подруги, и они вместе</a:t>
            </a:r>
          </a:p>
          <a:p>
            <a:r>
              <a:rPr lang="ru-RU" sz="2000" dirty="0">
                <a:latin typeface="Arial" panose="020B0604020202020204" pitchFamily="34" charset="0"/>
                <a:cs typeface="Arial" panose="020B0604020202020204" pitchFamily="34" charset="0"/>
              </a:rPr>
              <a:t>занимались. 10. Самолёты из Киева на Москву … ежедневно в 11</a:t>
            </a:r>
          </a:p>
          <a:p>
            <a:r>
              <a:rPr lang="ru-RU" sz="2000" dirty="0">
                <a:latin typeface="Arial" panose="020B0604020202020204" pitchFamily="34" charset="0"/>
                <a:cs typeface="Arial" panose="020B0604020202020204" pitchFamily="34" charset="0"/>
              </a:rPr>
              <a:t>часов 10 минут. 11. Старый человек с трудом … из трамвая. 12.</a:t>
            </a:r>
          </a:p>
          <a:p>
            <a:r>
              <a:rPr lang="ru-RU" sz="2000" dirty="0">
                <a:latin typeface="Arial" panose="020B0604020202020204" pitchFamily="34" charset="0"/>
                <a:cs typeface="Arial" panose="020B0604020202020204" pitchFamily="34" charset="0"/>
              </a:rPr>
              <a:t>Маленькая лодка быстро … от берега. 13. Недавно мы … в новую</a:t>
            </a:r>
          </a:p>
          <a:p>
            <a:r>
              <a:rPr lang="ru-RU" sz="2000" dirty="0">
                <a:latin typeface="Arial" panose="020B0604020202020204" pitchFamily="34" charset="0"/>
                <a:cs typeface="Arial" panose="020B0604020202020204" pitchFamily="34" charset="0"/>
              </a:rPr>
              <a:t>квартиру. 14. Когда ты … к нам свою подругу? Мы давно хотим с ней</a:t>
            </a:r>
          </a:p>
          <a:p>
            <a:r>
              <a:rPr lang="ru-RU" sz="2000" dirty="0">
                <a:latin typeface="Arial" panose="020B0604020202020204" pitchFamily="34" charset="0"/>
                <a:cs typeface="Arial" panose="020B0604020202020204" pitchFamily="34" charset="0"/>
              </a:rPr>
              <a:t>познакомиться. 15. В зале будут танцы. Нужно … отсюда лишнюю</a:t>
            </a:r>
          </a:p>
          <a:p>
            <a:r>
              <a:rPr lang="ru-RU" sz="2000" dirty="0">
                <a:latin typeface="Arial" panose="020B0604020202020204" pitchFamily="34" charset="0"/>
                <a:cs typeface="Arial" panose="020B0604020202020204" pitchFamily="34" charset="0"/>
              </a:rPr>
              <a:t>мебель. 16. Этот городок небольшой. Его можно… за 2 часа.</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5920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FB31F973-CD97-4CD3-B2F1-E23D0A36C798}"/>
              </a:ext>
            </a:extLst>
          </p:cNvPr>
          <p:cNvPicPr>
            <a:picLocks noChangeAspect="1"/>
          </p:cNvPicPr>
          <p:nvPr/>
        </p:nvPicPr>
        <p:blipFill rotWithShape="1">
          <a:blip r:embed="rId2"/>
          <a:srcRect l="4058" t="10028" r="3865" b="9351"/>
          <a:stretch/>
        </p:blipFill>
        <p:spPr>
          <a:xfrm>
            <a:off x="1339902" y="239697"/>
            <a:ext cx="9726097" cy="6378606"/>
          </a:xfrm>
          <a:prstGeom prst="rect">
            <a:avLst/>
          </a:prstGeom>
        </p:spPr>
      </p:pic>
    </p:spTree>
    <p:extLst>
      <p:ext uri="{BB962C8B-B14F-4D97-AF65-F5344CB8AC3E}">
        <p14:creationId xmlns:p14="http://schemas.microsoft.com/office/powerpoint/2010/main" val="37340872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2B197B51-ED41-44A3-9AF4-66A949E73C31}"/>
              </a:ext>
            </a:extLst>
          </p:cNvPr>
          <p:cNvSpPr/>
          <p:nvPr/>
        </p:nvSpPr>
        <p:spPr>
          <a:xfrm>
            <a:off x="2121763" y="151179"/>
            <a:ext cx="8576717" cy="6555641"/>
          </a:xfrm>
          <a:prstGeom prst="rect">
            <a:avLst/>
          </a:prstGeom>
        </p:spPr>
        <p:txBody>
          <a:bodyPr wrap="square">
            <a:spAutoFit/>
          </a:bodyPr>
          <a:lstStyle/>
          <a:p>
            <a:r>
              <a:rPr lang="ru-RU" sz="2000" b="1" i="1" dirty="0">
                <a:latin typeface="Arial" panose="020B0604020202020204" pitchFamily="34" charset="0"/>
                <a:cs typeface="Arial" panose="020B0604020202020204" pitchFamily="34" charset="0"/>
              </a:rPr>
              <a:t>Упражнение 82. </a:t>
            </a:r>
            <a:r>
              <a:rPr lang="ru-RU" sz="2000" i="1" dirty="0">
                <a:latin typeface="Arial" panose="020B0604020202020204" pitchFamily="34" charset="0"/>
                <a:cs typeface="Arial" panose="020B0604020202020204" pitchFamily="34" charset="0"/>
              </a:rPr>
              <a:t>Вместо точек напишите глаголы движения с</a:t>
            </a:r>
          </a:p>
          <a:p>
            <a:r>
              <a:rPr lang="ru-RU" sz="2000" i="1" dirty="0">
                <a:latin typeface="Arial" panose="020B0604020202020204" pitchFamily="34" charset="0"/>
                <a:cs typeface="Arial" panose="020B0604020202020204" pitchFamily="34" charset="0"/>
              </a:rPr>
              <a:t>префиксами.</a:t>
            </a:r>
          </a:p>
          <a:p>
            <a:r>
              <a:rPr lang="ru-RU" sz="2000" dirty="0">
                <a:latin typeface="Arial" panose="020B0604020202020204" pitchFamily="34" charset="0"/>
                <a:cs typeface="Arial" panose="020B0604020202020204" pitchFamily="34" charset="0"/>
              </a:rPr>
              <a:t>1. Вчера наши соседи … на новую квартиру. Утром мы помогли им</a:t>
            </a:r>
          </a:p>
          <a:p>
            <a:r>
              <a:rPr lang="ru-RU" sz="2000" dirty="0">
                <a:latin typeface="Arial" panose="020B0604020202020204" pitchFamily="34" charset="0"/>
                <a:cs typeface="Arial" panose="020B0604020202020204" pitchFamily="34" charset="0"/>
              </a:rPr>
              <a:t>… все вещи вниз, во двор. Через полчаса … большая машина, и</a:t>
            </a:r>
          </a:p>
          <a:p>
            <a:r>
              <a:rPr lang="ru-RU" sz="2000" dirty="0">
                <a:latin typeface="Arial" panose="020B0604020202020204" pitchFamily="34" charset="0"/>
                <a:cs typeface="Arial" panose="020B0604020202020204" pitchFamily="34" charset="0"/>
              </a:rPr>
              <a:t>грузчики стали грузить вещи. Машина … часть вещей и вернулась за</a:t>
            </a:r>
          </a:p>
          <a:p>
            <a:r>
              <a:rPr lang="ru-RU" sz="2000" dirty="0">
                <a:latin typeface="Arial" panose="020B0604020202020204" pitchFamily="34" charset="0"/>
                <a:cs typeface="Arial" panose="020B0604020202020204" pitchFamily="34" charset="0"/>
              </a:rPr>
              <a:t>остальными. К обеду все вещи уже … на новую квартиру. 2. Если у</a:t>
            </a:r>
          </a:p>
          <a:p>
            <a:r>
              <a:rPr lang="ru-RU" sz="2000" dirty="0">
                <a:latin typeface="Arial" panose="020B0604020202020204" pitchFamily="34" charset="0"/>
                <a:cs typeface="Arial" panose="020B0604020202020204" pitchFamily="34" charset="0"/>
              </a:rPr>
              <a:t>меня будет время, я вечером … к тебе ненадолго. 3. В офисе уже</a:t>
            </a:r>
          </a:p>
          <a:p>
            <a:r>
              <a:rPr lang="ru-RU" sz="2000" dirty="0">
                <a:latin typeface="Arial" panose="020B0604020202020204" pitchFamily="34" charset="0"/>
                <a:cs typeface="Arial" panose="020B0604020202020204" pitchFamily="34" charset="0"/>
              </a:rPr>
              <a:t>никого нет. Рабочий день закончился, и все … домой. 4. Если тебе не</a:t>
            </a:r>
          </a:p>
          <a:p>
            <a:r>
              <a:rPr lang="ru-RU" sz="2000" dirty="0">
                <a:latin typeface="Arial" panose="020B0604020202020204" pitchFamily="34" charset="0"/>
                <a:cs typeface="Arial" panose="020B0604020202020204" pitchFamily="34" charset="0"/>
              </a:rPr>
              <a:t>трудно, … на рынок за продуктами. 5. Всю неделю у нас были</a:t>
            </a:r>
          </a:p>
          <a:p>
            <a:r>
              <a:rPr lang="ru-RU" sz="2000" dirty="0">
                <a:latin typeface="Arial" panose="020B0604020202020204" pitchFamily="34" charset="0"/>
                <a:cs typeface="Arial" panose="020B0604020202020204" pitchFamily="34" charset="0"/>
              </a:rPr>
              <a:t>родственники из Львова. Сегодня днём они … . После обеда я … их</a:t>
            </a:r>
          </a:p>
          <a:p>
            <a:r>
              <a:rPr lang="ru-RU" sz="2000" dirty="0">
                <a:latin typeface="Arial" panose="020B0604020202020204" pitchFamily="34" charset="0"/>
                <a:cs typeface="Arial" panose="020B0604020202020204" pitchFamily="34" charset="0"/>
              </a:rPr>
              <a:t>на вокзал, а потом снова … на работу. На работе у нас будет</a:t>
            </a:r>
          </a:p>
          <a:p>
            <a:r>
              <a:rPr lang="ru-RU" sz="2000" dirty="0">
                <a:latin typeface="Arial" panose="020B0604020202020204" pitchFamily="34" charset="0"/>
                <a:cs typeface="Arial" panose="020B0604020202020204" pitchFamily="34" charset="0"/>
              </a:rPr>
              <a:t>собрание, поэтому я … домой поздно. 6. Неожиданно к нам … гости.</a:t>
            </a:r>
          </a:p>
          <a:p>
            <a:r>
              <a:rPr lang="ru-RU" sz="2000" dirty="0">
                <a:latin typeface="Arial" panose="020B0604020202020204" pitchFamily="34" charset="0"/>
                <a:cs typeface="Arial" panose="020B0604020202020204" pitchFamily="34" charset="0"/>
              </a:rPr>
              <a:t>Я быстро … в магазин, купил кое-что к чаю. 7. Родители решили в</a:t>
            </a:r>
          </a:p>
          <a:p>
            <a:r>
              <a:rPr lang="ru-RU" sz="2000" dirty="0">
                <a:latin typeface="Arial" panose="020B0604020202020204" pitchFamily="34" charset="0"/>
                <a:cs typeface="Arial" panose="020B0604020202020204" pitchFamily="34" charset="0"/>
              </a:rPr>
              <a:t>воскресенье … детей в цирк. 8. Мои часы иногда отстают, я хочу …</a:t>
            </a:r>
          </a:p>
          <a:p>
            <a:r>
              <a:rPr lang="ru-RU" sz="2000" dirty="0">
                <a:latin typeface="Arial" panose="020B0604020202020204" pitchFamily="34" charset="0"/>
                <a:cs typeface="Arial" panose="020B0604020202020204" pitchFamily="34" charset="0"/>
              </a:rPr>
              <a:t>их в часовую мастерскую. 9. Вчера я успел сделать много дел.</a:t>
            </a:r>
          </a:p>
          <a:p>
            <a:r>
              <a:rPr lang="ru-RU" sz="2000" dirty="0">
                <a:latin typeface="Arial" panose="020B0604020202020204" pitchFamily="34" charset="0"/>
                <a:cs typeface="Arial" panose="020B0604020202020204" pitchFamily="34" charset="0"/>
              </a:rPr>
              <a:t>Сначала … в библиотеку, сдал прочитанные книги, потом … по</a:t>
            </a:r>
          </a:p>
          <a:p>
            <a:r>
              <a:rPr lang="ru-RU" sz="2000" dirty="0">
                <a:latin typeface="Arial" panose="020B0604020202020204" pitchFamily="34" charset="0"/>
                <a:cs typeface="Arial" panose="020B0604020202020204" pitchFamily="34" charset="0"/>
              </a:rPr>
              <a:t>магазинам, купил новогодние подарки, … на вокзал за билетами,</a:t>
            </a:r>
          </a:p>
          <a:p>
            <a:r>
              <a:rPr lang="ru-RU" sz="2000" dirty="0">
                <a:latin typeface="Arial" panose="020B0604020202020204" pitchFamily="34" charset="0"/>
                <a:cs typeface="Arial" panose="020B0604020202020204" pitchFamily="34" charset="0"/>
              </a:rPr>
              <a:t>купил билеты в Симферополь, а вечером мы с подругой … в кино. 10.</a:t>
            </a:r>
          </a:p>
          <a:p>
            <a:r>
              <a:rPr lang="ru-RU" sz="2000" dirty="0">
                <a:latin typeface="Arial" panose="020B0604020202020204" pitchFamily="34" charset="0"/>
                <a:cs typeface="Arial" panose="020B0604020202020204" pitchFamily="34" charset="0"/>
              </a:rPr>
              <a:t>По лестнице спускался молодой человек. Он помог женщине … вниз</a:t>
            </a:r>
          </a:p>
          <a:p>
            <a:r>
              <a:rPr lang="ru-RU" sz="2000" dirty="0">
                <a:latin typeface="Arial" panose="020B0604020202020204" pitchFamily="34" charset="0"/>
                <a:cs typeface="Arial" panose="020B0604020202020204" pitchFamily="34" charset="0"/>
              </a:rPr>
              <a:t>детскую коляску. 11. Перед обедом мы немного … по парку, а потом</a:t>
            </a:r>
          </a:p>
          <a:p>
            <a:r>
              <a:rPr lang="ru-RU" sz="2000" dirty="0">
                <a:latin typeface="Arial" panose="020B0604020202020204" pitchFamily="34" charset="0"/>
                <a:cs typeface="Arial" panose="020B0604020202020204" pitchFamily="34" charset="0"/>
              </a:rPr>
              <a:t>… в кафе. 12. Вы не знаете, когда … последний самолёт на Киев?</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64061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3A07F57C-F93B-48C6-8E4B-1544EA49F197}"/>
              </a:ext>
            </a:extLst>
          </p:cNvPr>
          <p:cNvSpPr/>
          <p:nvPr/>
        </p:nvSpPr>
        <p:spPr>
          <a:xfrm>
            <a:off x="1635760" y="670064"/>
            <a:ext cx="8920480" cy="5940088"/>
          </a:xfrm>
          <a:prstGeom prst="rect">
            <a:avLst/>
          </a:prstGeom>
        </p:spPr>
        <p:txBody>
          <a:bodyPr wrap="square">
            <a:spAutoFit/>
          </a:bodyPr>
          <a:lstStyle/>
          <a:p>
            <a:r>
              <a:rPr lang="ru-RU" sz="2000" b="1" dirty="0">
                <a:latin typeface="Arial" panose="020B0604020202020204" pitchFamily="34" charset="0"/>
                <a:cs typeface="Arial" panose="020B0604020202020204" pitchFamily="34" charset="0"/>
              </a:rPr>
              <a:t>Упражнение 83. </a:t>
            </a:r>
            <a:r>
              <a:rPr lang="ru-RU" sz="2000" dirty="0">
                <a:latin typeface="Arial" panose="020B0604020202020204" pitchFamily="34" charset="0"/>
                <a:cs typeface="Arial" panose="020B0604020202020204" pitchFamily="34" charset="0"/>
              </a:rPr>
              <a:t>Вместо точек напишите глаголы движения с</a:t>
            </a:r>
          </a:p>
          <a:p>
            <a:r>
              <a:rPr lang="ru-RU" sz="2000" dirty="0">
                <a:latin typeface="Arial" panose="020B0604020202020204" pitchFamily="34" charset="0"/>
                <a:cs typeface="Arial" panose="020B0604020202020204" pitchFamily="34" charset="0"/>
              </a:rPr>
              <a:t>префиксами.</a:t>
            </a:r>
          </a:p>
          <a:p>
            <a:r>
              <a:rPr lang="ru-RU" sz="2000" dirty="0">
                <a:latin typeface="Arial" panose="020B0604020202020204" pitchFamily="34" charset="0"/>
                <a:cs typeface="Arial" panose="020B0604020202020204" pitchFamily="34" charset="0"/>
              </a:rPr>
              <a:t>1. Мать тихо, чтобы не разбудить ребёнка … в детскую комнату. 2.</a:t>
            </a:r>
          </a:p>
          <a:p>
            <a:r>
              <a:rPr lang="ru-RU" sz="2000" dirty="0">
                <a:latin typeface="Arial" panose="020B0604020202020204" pitchFamily="34" charset="0"/>
                <a:cs typeface="Arial" panose="020B0604020202020204" pitchFamily="34" charset="0"/>
              </a:rPr>
              <a:t>Старик … из дома и медленно … в парк. 3. У меня так разболелась</a:t>
            </a:r>
          </a:p>
          <a:p>
            <a:r>
              <a:rPr lang="ru-RU" sz="2000" dirty="0">
                <a:latin typeface="Arial" panose="020B0604020202020204" pitchFamily="34" charset="0"/>
                <a:cs typeface="Arial" panose="020B0604020202020204" pitchFamily="34" charset="0"/>
              </a:rPr>
              <a:t>нога, что я с трудом … до университета. 4. По пути домой мы иногда</a:t>
            </a:r>
          </a:p>
          <a:p>
            <a:r>
              <a:rPr lang="ru-RU" sz="2000" dirty="0">
                <a:latin typeface="Arial" panose="020B0604020202020204" pitchFamily="34" charset="0"/>
                <a:cs typeface="Arial" panose="020B0604020202020204" pitchFamily="34" charset="0"/>
              </a:rPr>
              <a:t>… в это кафе выпить кофе. 5. На машине туристы … вокруг озера и</a:t>
            </a:r>
          </a:p>
          <a:p>
            <a:r>
              <a:rPr lang="ru-RU" sz="2000" dirty="0">
                <a:latin typeface="Arial" panose="020B0604020202020204" pitchFamily="34" charset="0"/>
                <a:cs typeface="Arial" panose="020B0604020202020204" pitchFamily="34" charset="0"/>
              </a:rPr>
              <a:t>… к лесу. 6. Молодой человек … к театральной кассе и спросил, есть</a:t>
            </a:r>
          </a:p>
          <a:p>
            <a:r>
              <a:rPr lang="ru-RU" sz="2000" dirty="0">
                <a:latin typeface="Arial" panose="020B0604020202020204" pitchFamily="34" charset="0"/>
                <a:cs typeface="Arial" panose="020B0604020202020204" pitchFamily="34" charset="0"/>
              </a:rPr>
              <a:t>ли ещё билеты на «Лебединое озеро». 7. Улицу можно … только в тех</a:t>
            </a:r>
          </a:p>
          <a:p>
            <a:r>
              <a:rPr lang="ru-RU" sz="2000" dirty="0">
                <a:latin typeface="Arial" panose="020B0604020202020204" pitchFamily="34" charset="0"/>
                <a:cs typeface="Arial" panose="020B0604020202020204" pitchFamily="34" charset="0"/>
              </a:rPr>
              <a:t>местах, где есть светофор или пешеходный переход. 8. Туристы с</a:t>
            </a:r>
          </a:p>
          <a:p>
            <a:r>
              <a:rPr lang="ru-RU" sz="2000" dirty="0">
                <a:latin typeface="Arial" panose="020B0604020202020204" pitchFamily="34" charset="0"/>
                <a:cs typeface="Arial" panose="020B0604020202020204" pitchFamily="34" charset="0"/>
              </a:rPr>
              <a:t>трудом … сквозь густой лес и … к берегу красивого озера. 9. – Саши</a:t>
            </a:r>
          </a:p>
          <a:p>
            <a:r>
              <a:rPr lang="ru-RU" sz="2000" dirty="0">
                <a:latin typeface="Arial" panose="020B0604020202020204" pitchFamily="34" charset="0"/>
                <a:cs typeface="Arial" panose="020B0604020202020204" pitchFamily="34" charset="0"/>
              </a:rPr>
              <a:t>нет дома, он … на занятия. – А когда он … домой? 10. Вы можете на</a:t>
            </a:r>
          </a:p>
          <a:p>
            <a:r>
              <a:rPr lang="ru-RU" sz="2000" dirty="0">
                <a:latin typeface="Arial" panose="020B0604020202020204" pitchFamily="34" charset="0"/>
                <a:cs typeface="Arial" panose="020B0604020202020204" pitchFamily="34" charset="0"/>
              </a:rPr>
              <a:t>минутку … к нам, когда будете возвращаться с работы? Я хотел бы с</a:t>
            </a:r>
          </a:p>
          <a:p>
            <a:r>
              <a:rPr lang="ru-RU" sz="2000" dirty="0">
                <a:latin typeface="Arial" panose="020B0604020202020204" pitchFamily="34" charset="0"/>
                <a:cs typeface="Arial" panose="020B0604020202020204" pitchFamily="34" charset="0"/>
              </a:rPr>
              <a:t>Вами поговорить. 11. Если вы будете … мимо театра, посмотрите,</a:t>
            </a:r>
          </a:p>
          <a:p>
            <a:r>
              <a:rPr lang="ru-RU" sz="2000" dirty="0">
                <a:latin typeface="Arial" panose="020B0604020202020204" pitchFamily="34" charset="0"/>
                <a:cs typeface="Arial" panose="020B0604020202020204" pitchFamily="34" charset="0"/>
              </a:rPr>
              <a:t>пожалуйста, какие спектакли идут в этом месяце. 12. Позвоните мне,</a:t>
            </a:r>
          </a:p>
          <a:p>
            <a:r>
              <a:rPr lang="ru-RU" sz="2000" dirty="0">
                <a:latin typeface="Arial" panose="020B0604020202020204" pitchFamily="34" charset="0"/>
                <a:cs typeface="Arial" panose="020B0604020202020204" pitchFamily="34" charset="0"/>
              </a:rPr>
              <a:t>когда будете … из дома, может быть мы встретимся около метро. 13.</a:t>
            </a:r>
          </a:p>
          <a:p>
            <a:r>
              <a:rPr lang="ru-RU" sz="2000" dirty="0">
                <a:latin typeface="Arial" panose="020B0604020202020204" pitchFamily="34" charset="0"/>
                <a:cs typeface="Arial" panose="020B0604020202020204" pitchFamily="34" charset="0"/>
              </a:rPr>
              <a:t>Мой друг прекрасно плавает, он легко может … даже широкую реку.</a:t>
            </a:r>
          </a:p>
          <a:p>
            <a:r>
              <a:rPr lang="ru-RU" sz="2000" dirty="0">
                <a:latin typeface="Arial" panose="020B0604020202020204" pitchFamily="34" charset="0"/>
                <a:cs typeface="Arial" panose="020B0604020202020204" pitchFamily="34" charset="0"/>
              </a:rPr>
              <a:t>14. В воскресенье мы полдня … на лыжах. Когда мы … домой,</a:t>
            </a:r>
          </a:p>
          <a:p>
            <a:r>
              <a:rPr lang="ru-RU" sz="2000" dirty="0">
                <a:latin typeface="Arial" panose="020B0604020202020204" pitchFamily="34" charset="0"/>
                <a:cs typeface="Arial" panose="020B0604020202020204" pitchFamily="34" charset="0"/>
              </a:rPr>
              <a:t>почувствовали, что очень устали. 15. Катя о чём-то задумалась и …</a:t>
            </a:r>
          </a:p>
          <a:p>
            <a:r>
              <a:rPr lang="ru-RU" sz="2000" dirty="0">
                <a:latin typeface="Arial" panose="020B0604020202020204" pitchFamily="34" charset="0"/>
                <a:cs typeface="Arial" panose="020B0604020202020204" pitchFamily="34" charset="0"/>
              </a:rPr>
              <a:t>свою остановку.</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98290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Obdélník 1">
            <a:extLst>
              <a:ext uri="{FF2B5EF4-FFF2-40B4-BE49-F238E27FC236}">
                <a16:creationId xmlns:a16="http://schemas.microsoft.com/office/drawing/2014/main" id="{BE6F013C-413F-4B8E-9AD5-F41EF2F7D795}"/>
              </a:ext>
            </a:extLst>
          </p:cNvPr>
          <p:cNvSpPr/>
          <p:nvPr/>
        </p:nvSpPr>
        <p:spPr>
          <a:xfrm>
            <a:off x="0" y="-79653"/>
            <a:ext cx="12192000" cy="7294305"/>
          </a:xfrm>
          <a:prstGeom prst="rect">
            <a:avLst/>
          </a:prstGeom>
        </p:spPr>
        <p:txBody>
          <a:bodyPr wrap="square">
            <a:spAutoFit/>
          </a:bodyPr>
          <a:lstStyle/>
          <a:p>
            <a:pPr algn="just"/>
            <a:r>
              <a:rPr lang="ru-RU" b="1" dirty="0">
                <a:latin typeface="Arial" panose="020B0604020202020204" pitchFamily="34" charset="0"/>
                <a:cs typeface="Arial" panose="020B0604020202020204" pitchFamily="34" charset="0"/>
              </a:rPr>
              <a:t>ПОЕЗДКА НА ДАЧУ</a:t>
            </a:r>
          </a:p>
          <a:p>
            <a:pPr algn="just"/>
            <a:r>
              <a:rPr lang="ru-RU" dirty="0">
                <a:latin typeface="Arial" panose="020B0604020202020204" pitchFamily="34" charset="0"/>
                <a:cs typeface="Arial" panose="020B0604020202020204" pitchFamily="34" charset="0"/>
              </a:rPr>
              <a:t>В прошлые выходные мы с подругой решили … за город к моему другу на дачу, которую он купил в прошлом году. Мы решили … туда на машине. Дача друга находится далеко, поэтому мы … из дома очень рано, около шести часов утра. К счастью, на дороге ещё было очень мало машин, поэтому мы быстро … из города. Я … машину, а подруга … рядом со мной. Она тоже умеет … машину, но она получила права совсем недавно, и пока боится быстро … на машине. Мы … около часа и решили отдохнуть. Недалеко от дороги мы увидели маленькое кафе, остановили машину и … туда позавтракать. После завтрака мы … дальше. Когда мы … до дома друга, было уже 10 часов утра. Мы … к дому, и мой друг … нам навстречу. Он открыл гараж, я … в него и поставил машину. Потом мы … в дом, поздоровались с женой друга и … все вместе в сад, чтобы попить чаю. Жена друга предложила … в лес. Лес находится не очень далеко от дачи, до него нужно … около двух километров. Мы решили … пешком. К лесу … узкая дорога. Мы … по дороге. Дорога … между полями пшеницы. Была прекрасная солнечная погода. Мы … мимо широких полей и … к небольшому, но очень чистому красивому озеру. Мой друг сказал, что в этом озере … рыбы. Потом мы … к старым высоким деревьям, возле которых начинается узкая тропинка, которая … в лес. Когда мы … в лес, стало темнее, так как деревья росли очень густо. Мы … по лесу и собирали грибы. Я увидел большой белый гриб, … к нему и заметил рядом несколько маленьких грибов. Мы набрали много грибов и … их домой. Когда мы … домой, мы сели пообедать. После обеда мы … на озеро купаться. Там мы …, загорали, играли в волейбол. Часов в 7 вечера мы … с озера домой. Из дома мы … в сад большой стол, так как решили поужинать на свежем воздухе. После ужина моя подруга помогла жене друга … в дом грязную посуду и помыть её. На следующий день мы с другом встали рано утром и … на речку ловить рыбу. На лодке мы … на другую сторону реки и сели на берегу. Рыба начала … к нашим удочкам. После рыбалки мы … в небольшой лесок, чтобы набрать земляники к завтраку. Потом мы … обратно на нашу сторону реки, взяли рыбу, землянику и … завтракать. После завтрака мы с подругой стали собираться домой. Друг с женой … из дома, чтобы проводить нас. Я … машину из гаража, и мы … . Мы … от друга после 12-ти часов дня. Как только мы … от деревни, … сильный дождь. Правда, через несколько минут он уже прошёл, но на дороге были большие лужи. Я … их, чтобы не застрять в грязи. После того, как мы … километров 50, мы … в кафе покушать, а потом … дальше. Домой мы … в 6 часов вечера.</a:t>
            </a:r>
          </a:p>
        </p:txBody>
      </p:sp>
    </p:spTree>
    <p:extLst>
      <p:ext uri="{BB962C8B-B14F-4D97-AF65-F5344CB8AC3E}">
        <p14:creationId xmlns:p14="http://schemas.microsoft.com/office/powerpoint/2010/main" val="31242140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EF55FB-0D59-415A-A4A0-2BD35B67F034}"/>
              </a:ext>
            </a:extLst>
          </p:cNvPr>
          <p:cNvSpPr>
            <a:spLocks noGrp="1"/>
          </p:cNvSpPr>
          <p:nvPr>
            <p:ph type="title"/>
          </p:nvPr>
        </p:nvSpPr>
        <p:spPr/>
        <p:txBody>
          <a:bodyPr/>
          <a:lstStyle/>
          <a:p>
            <a:r>
              <a:rPr lang="ru-RU" dirty="0">
                <a:solidFill>
                  <a:srgbClr val="FF0000"/>
                </a:solidFill>
              </a:rPr>
              <a:t>Склонение прилагательных</a:t>
            </a:r>
            <a:endParaRPr lang="cs-CZ" dirty="0">
              <a:solidFill>
                <a:srgbClr val="FF0000"/>
              </a:solidFill>
            </a:endParaRPr>
          </a:p>
        </p:txBody>
      </p:sp>
      <p:sp>
        <p:nvSpPr>
          <p:cNvPr id="4" name="TextovéPole 3">
            <a:extLst>
              <a:ext uri="{FF2B5EF4-FFF2-40B4-BE49-F238E27FC236}">
                <a16:creationId xmlns:a16="http://schemas.microsoft.com/office/drawing/2014/main" id="{3E62C2D1-89E1-4484-B5DA-A5A79EF2C1F8}"/>
              </a:ext>
            </a:extLst>
          </p:cNvPr>
          <p:cNvSpPr txBox="1"/>
          <p:nvPr/>
        </p:nvSpPr>
        <p:spPr>
          <a:xfrm>
            <a:off x="1341120" y="2299403"/>
            <a:ext cx="9672320" cy="3477875"/>
          </a:xfrm>
          <a:prstGeom prst="rect">
            <a:avLst/>
          </a:prstGeom>
          <a:noFill/>
        </p:spPr>
        <p:txBody>
          <a:bodyPr wrap="square" rtlCol="0">
            <a:spAutoFit/>
          </a:bodyPr>
          <a:lstStyle/>
          <a:p>
            <a:r>
              <a:rPr lang="ru-RU" sz="2200" b="1" dirty="0">
                <a:solidFill>
                  <a:srgbClr val="00B050"/>
                </a:solidFill>
                <a:latin typeface="Arial" panose="020B0604020202020204" pitchFamily="34" charset="0"/>
                <a:cs typeface="Arial" panose="020B0604020202020204" pitchFamily="34" charset="0"/>
              </a:rPr>
              <a:t>По образцу прилагательных склоняются  также порядковые числительные, например:</a:t>
            </a:r>
          </a:p>
          <a:p>
            <a:endParaRPr lang="ru-RU" sz="22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ru-RU" sz="2200" b="1" dirty="0">
                <a:latin typeface="Arial" panose="020B0604020202020204" pitchFamily="34" charset="0"/>
                <a:cs typeface="Arial" panose="020B0604020202020204" pitchFamily="34" charset="0"/>
              </a:rPr>
              <a:t>первый, второй как новый, большой</a:t>
            </a:r>
          </a:p>
          <a:p>
            <a:pPr marL="342900" indent="-342900">
              <a:buFont typeface="Arial" panose="020B0604020202020204" pitchFamily="34" charset="0"/>
              <a:buChar char="•"/>
            </a:pPr>
            <a:r>
              <a:rPr lang="ru-RU" sz="2200" b="1" dirty="0">
                <a:latin typeface="Arial" panose="020B0604020202020204" pitchFamily="34" charset="0"/>
                <a:cs typeface="Arial" panose="020B0604020202020204" pitchFamily="34" charset="0"/>
              </a:rPr>
              <a:t>третий как волчий</a:t>
            </a:r>
          </a:p>
          <a:p>
            <a:pPr marL="342900" indent="-342900">
              <a:buFont typeface="Arial" panose="020B0604020202020204" pitchFamily="34" charset="0"/>
              <a:buChar char="•"/>
            </a:pPr>
            <a:endParaRPr lang="ru-RU" sz="2200" b="1" dirty="0">
              <a:latin typeface="Arial" panose="020B0604020202020204" pitchFamily="34" charset="0"/>
              <a:cs typeface="Arial" panose="020B0604020202020204" pitchFamily="34" charset="0"/>
            </a:endParaRPr>
          </a:p>
          <a:p>
            <a:r>
              <a:rPr lang="ru-RU" sz="2200" b="1" dirty="0">
                <a:solidFill>
                  <a:srgbClr val="00B050"/>
                </a:solidFill>
                <a:latin typeface="Arial" panose="020B0604020202020204" pitchFamily="34" charset="0"/>
                <a:cs typeface="Arial" panose="020B0604020202020204" pitchFamily="34" charset="0"/>
              </a:rPr>
              <a:t>У порядковых числительных склоняется только последний элемент, например:</a:t>
            </a:r>
          </a:p>
          <a:p>
            <a:pPr marL="342900" indent="-342900">
              <a:buFont typeface="Arial" panose="020B0604020202020204" pitchFamily="34" charset="0"/>
              <a:buChar char="•"/>
            </a:pPr>
            <a:r>
              <a:rPr lang="ru-RU" sz="2200" b="1" dirty="0">
                <a:latin typeface="Arial" panose="020B0604020202020204" pitchFamily="34" charset="0"/>
                <a:cs typeface="Arial" panose="020B0604020202020204" pitchFamily="34" charset="0"/>
              </a:rPr>
              <a:t>Без сто тридцать первого участника.</a:t>
            </a:r>
          </a:p>
          <a:p>
            <a:pPr marL="342900" indent="-342900">
              <a:buFont typeface="Arial" panose="020B0604020202020204" pitchFamily="34" charset="0"/>
              <a:buChar char="•"/>
            </a:pPr>
            <a:r>
              <a:rPr lang="ru-RU" sz="2200" b="1" dirty="0">
                <a:latin typeface="Arial" panose="020B0604020202020204" pitchFamily="34" charset="0"/>
                <a:cs typeface="Arial" panose="020B0604020202020204" pitchFamily="34" charset="0"/>
              </a:rPr>
              <a:t>К тысяча восемьдесят восьмой посылке.</a:t>
            </a:r>
            <a:endParaRPr lang="cs-CZ" sz="2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9934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B8D414AB-E6DE-4711-A52F-3F54C65D322C}"/>
              </a:ext>
            </a:extLst>
          </p:cNvPr>
          <p:cNvPicPr>
            <a:picLocks noChangeAspect="1"/>
          </p:cNvPicPr>
          <p:nvPr/>
        </p:nvPicPr>
        <p:blipFill>
          <a:blip r:embed="rId2"/>
          <a:stretch>
            <a:fillRect/>
          </a:stretch>
        </p:blipFill>
        <p:spPr>
          <a:xfrm>
            <a:off x="2556769" y="940917"/>
            <a:ext cx="7220999" cy="5129227"/>
          </a:xfrm>
          <a:prstGeom prst="rect">
            <a:avLst/>
          </a:prstGeom>
        </p:spPr>
      </p:pic>
    </p:spTree>
    <p:extLst>
      <p:ext uri="{BB962C8B-B14F-4D97-AF65-F5344CB8AC3E}">
        <p14:creationId xmlns:p14="http://schemas.microsoft.com/office/powerpoint/2010/main" val="35896912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90AFD284-A33E-4C70-8136-4425A9408A4A}"/>
              </a:ext>
            </a:extLst>
          </p:cNvPr>
          <p:cNvSpPr txBox="1"/>
          <p:nvPr/>
        </p:nvSpPr>
        <p:spPr>
          <a:xfrm>
            <a:off x="170798" y="6119336"/>
            <a:ext cx="11633200" cy="738664"/>
          </a:xfrm>
          <a:prstGeom prst="rect">
            <a:avLst/>
          </a:prstGeom>
        </p:spPr>
        <p:txBody>
          <a:bodyPr wrap="square" rtlCol="0">
            <a:spAutoFit/>
          </a:bodyPr>
          <a:lstStyle/>
          <a:p>
            <a:r>
              <a:rPr lang="ru-RU" sz="2100" b="1" dirty="0">
                <a:latin typeface="Arial" panose="020B0604020202020204" pitchFamily="34" charset="0"/>
                <a:cs typeface="Arial" panose="020B0604020202020204" pitchFamily="34" charset="0"/>
              </a:rPr>
              <a:t>НОВ</a:t>
            </a:r>
            <a:r>
              <a:rPr lang="ru-RU" sz="2100" b="1" dirty="0">
                <a:solidFill>
                  <a:srgbClr val="FF0000"/>
                </a:solidFill>
                <a:latin typeface="Arial" panose="020B0604020202020204" pitchFamily="34" charset="0"/>
                <a:cs typeface="Arial" panose="020B0604020202020204" pitchFamily="34" charset="0"/>
              </a:rPr>
              <a:t>ЫЙ</a:t>
            </a:r>
            <a:r>
              <a:rPr lang="ru-RU" sz="2100" b="1" dirty="0">
                <a:latin typeface="Arial" panose="020B0604020202020204" pitchFamily="34" charset="0"/>
                <a:cs typeface="Arial" panose="020B0604020202020204" pitchFamily="34" charset="0"/>
              </a:rPr>
              <a:t> х БОЛЬШ</a:t>
            </a:r>
            <a:r>
              <a:rPr lang="ru-RU" sz="2100" b="1" dirty="0">
                <a:solidFill>
                  <a:srgbClr val="FF0000"/>
                </a:solidFill>
                <a:latin typeface="Arial" panose="020B0604020202020204" pitchFamily="34" charset="0"/>
                <a:cs typeface="Arial" panose="020B0604020202020204" pitchFamily="34" charset="0"/>
              </a:rPr>
              <a:t>ОЙ</a:t>
            </a:r>
            <a:r>
              <a:rPr lang="ru-RU" sz="2100" b="1" dirty="0">
                <a:latin typeface="Arial" panose="020B0604020202020204" pitchFamily="34" charset="0"/>
                <a:cs typeface="Arial" panose="020B0604020202020204" pitchFamily="34" charset="0"/>
              </a:rPr>
              <a:t> – окончание зависит от ударения: под ударением </a:t>
            </a:r>
            <a:r>
              <a:rPr lang="ru-RU" sz="2100" b="1" dirty="0">
                <a:solidFill>
                  <a:srgbClr val="FF0000"/>
                </a:solidFill>
                <a:latin typeface="Arial" panose="020B0604020202020204" pitchFamily="34" charset="0"/>
                <a:cs typeface="Arial" panose="020B0604020202020204" pitchFamily="34" charset="0"/>
              </a:rPr>
              <a:t>–ой</a:t>
            </a:r>
            <a:r>
              <a:rPr lang="ru-RU" sz="2100" b="1" dirty="0">
                <a:latin typeface="Arial" panose="020B0604020202020204" pitchFamily="34" charset="0"/>
                <a:cs typeface="Arial" panose="020B0604020202020204" pitchFamily="34" charset="0"/>
              </a:rPr>
              <a:t>, без ударения </a:t>
            </a:r>
            <a:r>
              <a:rPr lang="ru-RU" sz="2100" b="1" dirty="0">
                <a:solidFill>
                  <a:srgbClr val="FF0000"/>
                </a:solidFill>
                <a:latin typeface="Arial" panose="020B0604020202020204" pitchFamily="34" charset="0"/>
                <a:cs typeface="Arial" panose="020B0604020202020204" pitchFamily="34" charset="0"/>
              </a:rPr>
              <a:t>–</a:t>
            </a:r>
            <a:r>
              <a:rPr lang="ru-RU" sz="2100" b="1" dirty="0" err="1">
                <a:solidFill>
                  <a:srgbClr val="FF0000"/>
                </a:solidFill>
                <a:latin typeface="Arial" panose="020B0604020202020204" pitchFamily="34" charset="0"/>
                <a:cs typeface="Arial" panose="020B0604020202020204" pitchFamily="34" charset="0"/>
              </a:rPr>
              <a:t>ый</a:t>
            </a:r>
            <a:endParaRPr lang="cs-CZ" sz="2100" b="1" dirty="0">
              <a:solidFill>
                <a:srgbClr val="FF0000"/>
              </a:solidFill>
              <a:latin typeface="Arial" panose="020B0604020202020204" pitchFamily="34" charset="0"/>
              <a:cs typeface="Arial" panose="020B0604020202020204" pitchFamily="34" charset="0"/>
            </a:endParaRPr>
          </a:p>
        </p:txBody>
      </p:sp>
      <p:graphicFrame>
        <p:nvGraphicFramePr>
          <p:cNvPr id="6" name="Tabulka 5">
            <a:extLst>
              <a:ext uri="{FF2B5EF4-FFF2-40B4-BE49-F238E27FC236}">
                <a16:creationId xmlns:a16="http://schemas.microsoft.com/office/drawing/2014/main" id="{D30F21BF-521E-4041-BEBF-F602B2913023}"/>
              </a:ext>
            </a:extLst>
          </p:cNvPr>
          <p:cNvGraphicFramePr>
            <a:graphicFrameLocks noGrp="1"/>
          </p:cNvGraphicFramePr>
          <p:nvPr>
            <p:extLst>
              <p:ext uri="{D42A27DB-BD31-4B8C-83A1-F6EECF244321}">
                <p14:modId xmlns:p14="http://schemas.microsoft.com/office/powerpoint/2010/main" val="878527296"/>
              </p:ext>
            </p:extLst>
          </p:nvPr>
        </p:nvGraphicFramePr>
        <p:xfrm>
          <a:off x="0" y="0"/>
          <a:ext cx="12192000" cy="5890391"/>
        </p:xfrm>
        <a:graphic>
          <a:graphicData uri="http://schemas.openxmlformats.org/drawingml/2006/table">
            <a:tbl>
              <a:tblPr firstRow="1" firstCol="1" lastRow="1" lastCol="1" bandRow="1" bandCol="1"/>
              <a:tblGrid>
                <a:gridCol w="2438400">
                  <a:extLst>
                    <a:ext uri="{9D8B030D-6E8A-4147-A177-3AD203B41FA5}">
                      <a16:colId xmlns:a16="http://schemas.microsoft.com/office/drawing/2014/main" val="2515130178"/>
                    </a:ext>
                  </a:extLst>
                </a:gridCol>
                <a:gridCol w="2438400">
                  <a:extLst>
                    <a:ext uri="{9D8B030D-6E8A-4147-A177-3AD203B41FA5}">
                      <a16:colId xmlns:a16="http://schemas.microsoft.com/office/drawing/2014/main" val="2443308161"/>
                    </a:ext>
                  </a:extLst>
                </a:gridCol>
                <a:gridCol w="2438400">
                  <a:extLst>
                    <a:ext uri="{9D8B030D-6E8A-4147-A177-3AD203B41FA5}">
                      <a16:colId xmlns:a16="http://schemas.microsoft.com/office/drawing/2014/main" val="454275634"/>
                    </a:ext>
                  </a:extLst>
                </a:gridCol>
                <a:gridCol w="2438400">
                  <a:extLst>
                    <a:ext uri="{9D8B030D-6E8A-4147-A177-3AD203B41FA5}">
                      <a16:colId xmlns:a16="http://schemas.microsoft.com/office/drawing/2014/main" val="2730162884"/>
                    </a:ext>
                  </a:extLst>
                </a:gridCol>
                <a:gridCol w="2438400">
                  <a:extLst>
                    <a:ext uri="{9D8B030D-6E8A-4147-A177-3AD203B41FA5}">
                      <a16:colId xmlns:a16="http://schemas.microsoft.com/office/drawing/2014/main" val="4209509181"/>
                    </a:ext>
                  </a:extLst>
                </a:gridCol>
              </a:tblGrid>
              <a:tr h="0">
                <a:tc>
                  <a:txBody>
                    <a:bodyPr/>
                    <a:lstStyle/>
                    <a:p>
                      <a:pPr>
                        <a:lnSpc>
                          <a:spcPct val="107000"/>
                        </a:lnSpc>
                        <a:spcAft>
                          <a:spcPts val="0"/>
                        </a:spcAft>
                      </a:pPr>
                      <a:r>
                        <a:rPr lang="ru-RU" sz="2200" dirty="0">
                          <a:effectLst/>
                          <a:latin typeface="Arial" panose="020B0604020202020204" pitchFamily="34" charset="0"/>
                          <a:ea typeface="Times New Roman" panose="02020603050405020304" pitchFamily="18" charset="0"/>
                          <a:cs typeface="Arial" panose="020B0604020202020204" pitchFamily="34" charset="0"/>
                        </a:rPr>
                        <a:t> </a:t>
                      </a:r>
                      <a:endParaRPr lang="cs-CZ" sz="2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chemeClr val="accent1"/>
                      </a:fgClr>
                      <a:bgClr>
                        <a:schemeClr val="bg1"/>
                      </a:bgClr>
                    </a:pattFill>
                  </a:tcPr>
                </a:tc>
                <a:tc gridSpan="3">
                  <a:txBody>
                    <a:bodyPr/>
                    <a:lstStyle/>
                    <a:p>
                      <a:pPr>
                        <a:lnSpc>
                          <a:spcPct val="107000"/>
                        </a:lnSpc>
                        <a:spcAft>
                          <a:spcPts val="0"/>
                        </a:spcAft>
                      </a:pPr>
                      <a:r>
                        <a:rPr lang="ru-RU" sz="2200" dirty="0">
                          <a:effectLst/>
                          <a:latin typeface="Arial" panose="020B0604020202020204" pitchFamily="34" charset="0"/>
                          <a:ea typeface="Times New Roman" panose="02020603050405020304" pitchFamily="18" charset="0"/>
                          <a:cs typeface="Arial" panose="020B0604020202020204" pitchFamily="34" charset="0"/>
                        </a:rPr>
                        <a:t>Единственное число</a:t>
                      </a:r>
                      <a:endParaRPr lang="cs-CZ" sz="2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chemeClr val="accent1"/>
                      </a:fgClr>
                      <a:bgClr>
                        <a:schemeClr val="bg1"/>
                      </a:bgClr>
                    </a:pattFill>
                  </a:tcPr>
                </a:tc>
                <a:tc hMerge="1">
                  <a:txBody>
                    <a:bodyPr/>
                    <a:lstStyle/>
                    <a:p>
                      <a:endParaRPr lang="cs-CZ"/>
                    </a:p>
                  </a:txBody>
                  <a:tcPr/>
                </a:tc>
                <a:tc hMerge="1">
                  <a:txBody>
                    <a:bodyPr/>
                    <a:lstStyle/>
                    <a:p>
                      <a:endParaRPr lang="cs-CZ"/>
                    </a:p>
                  </a:txBody>
                  <a:tcPr/>
                </a:tc>
                <a:tc>
                  <a:txBody>
                    <a:bodyPr/>
                    <a:lstStyle/>
                    <a:p>
                      <a:pPr>
                        <a:lnSpc>
                          <a:spcPct val="107000"/>
                        </a:lnSpc>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Множественное число</a:t>
                      </a:r>
                      <a:endParaRPr lang="cs-CZ" sz="2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chemeClr val="accent1"/>
                      </a:fgClr>
                      <a:bgClr>
                        <a:schemeClr val="bg1"/>
                      </a:bgClr>
                    </a:pattFill>
                  </a:tcPr>
                </a:tc>
                <a:extLst>
                  <a:ext uri="{0D108BD9-81ED-4DB2-BD59-A6C34878D82A}">
                    <a16:rowId xmlns:a16="http://schemas.microsoft.com/office/drawing/2014/main" val="3115136665"/>
                  </a:ext>
                </a:extLst>
              </a:tr>
              <a:tr h="0">
                <a:tc>
                  <a:txBody>
                    <a:bodyPr/>
                    <a:lstStyle/>
                    <a:p>
                      <a:pPr>
                        <a:lnSpc>
                          <a:spcPct val="107000"/>
                        </a:lnSpc>
                        <a:spcAft>
                          <a:spcPts val="0"/>
                        </a:spcAft>
                      </a:pPr>
                      <a:r>
                        <a:rPr lang="ru-RU" sz="2200" dirty="0">
                          <a:effectLst/>
                          <a:latin typeface="Arial" panose="020B0604020202020204" pitchFamily="34" charset="0"/>
                          <a:ea typeface="Times New Roman" panose="02020603050405020304" pitchFamily="18" charset="0"/>
                          <a:cs typeface="Arial" panose="020B0604020202020204" pitchFamily="34" charset="0"/>
                        </a:rPr>
                        <a:t> </a:t>
                      </a:r>
                      <a:endParaRPr lang="cs-CZ" sz="2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chemeClr val="accent1"/>
                      </a:fgClr>
                      <a:bgClr>
                        <a:schemeClr val="bg1"/>
                      </a:bgClr>
                    </a:pattFill>
                  </a:tcPr>
                </a:tc>
                <a:tc>
                  <a:txBody>
                    <a:bodyPr/>
                    <a:lstStyle/>
                    <a:p>
                      <a:pPr>
                        <a:lnSpc>
                          <a:spcPct val="107000"/>
                        </a:lnSpc>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м.р.</a:t>
                      </a:r>
                      <a:endParaRPr lang="cs-CZ" sz="2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chemeClr val="accent1"/>
                      </a:fgClr>
                      <a:bgClr>
                        <a:schemeClr val="bg1"/>
                      </a:bgClr>
                    </a:pattFill>
                  </a:tcPr>
                </a:tc>
                <a:tc>
                  <a:txBody>
                    <a:bodyPr/>
                    <a:lstStyle/>
                    <a:p>
                      <a:pPr>
                        <a:lnSpc>
                          <a:spcPct val="107000"/>
                        </a:lnSpc>
                        <a:spcAft>
                          <a:spcPts val="0"/>
                        </a:spcAft>
                      </a:pPr>
                      <a:r>
                        <a:rPr lang="ru-RU" sz="2200" dirty="0" err="1">
                          <a:effectLst/>
                          <a:latin typeface="Arial" panose="020B0604020202020204" pitchFamily="34" charset="0"/>
                          <a:ea typeface="Times New Roman" panose="02020603050405020304" pitchFamily="18" charset="0"/>
                          <a:cs typeface="Arial" panose="020B0604020202020204" pitchFamily="34" charset="0"/>
                        </a:rPr>
                        <a:t>ср.р</a:t>
                      </a:r>
                      <a:r>
                        <a:rPr lang="ru-RU" sz="2200" dirty="0">
                          <a:effectLst/>
                          <a:latin typeface="Arial" panose="020B0604020202020204" pitchFamily="34" charset="0"/>
                          <a:ea typeface="Times New Roman" panose="02020603050405020304" pitchFamily="18" charset="0"/>
                          <a:cs typeface="Arial" panose="020B0604020202020204" pitchFamily="34" charset="0"/>
                        </a:rPr>
                        <a:t>.</a:t>
                      </a:r>
                      <a:endParaRPr lang="cs-CZ" sz="2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chemeClr val="accent1"/>
                      </a:fgClr>
                      <a:bgClr>
                        <a:schemeClr val="bg1"/>
                      </a:bgClr>
                    </a:pattFill>
                  </a:tcPr>
                </a:tc>
                <a:tc>
                  <a:txBody>
                    <a:bodyPr/>
                    <a:lstStyle/>
                    <a:p>
                      <a:pPr>
                        <a:lnSpc>
                          <a:spcPct val="107000"/>
                        </a:lnSpc>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ж.р.</a:t>
                      </a:r>
                      <a:endParaRPr lang="cs-CZ" sz="2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chemeClr val="accent1"/>
                      </a:fgClr>
                      <a:bgClr>
                        <a:schemeClr val="bg1"/>
                      </a:bgClr>
                    </a:pattFill>
                  </a:tcPr>
                </a:tc>
                <a:tc>
                  <a:txBody>
                    <a:bodyPr/>
                    <a:lstStyle/>
                    <a:p>
                      <a:pPr>
                        <a:lnSpc>
                          <a:spcPct val="107000"/>
                        </a:lnSpc>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 </a:t>
                      </a:r>
                      <a:endParaRPr lang="cs-CZ" sz="2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chemeClr val="accent1"/>
                      </a:fgClr>
                      <a:bgClr>
                        <a:schemeClr val="bg1"/>
                      </a:bgClr>
                    </a:pattFill>
                  </a:tcPr>
                </a:tc>
                <a:extLst>
                  <a:ext uri="{0D108BD9-81ED-4DB2-BD59-A6C34878D82A}">
                    <a16:rowId xmlns:a16="http://schemas.microsoft.com/office/drawing/2014/main" val="4089838519"/>
                  </a:ext>
                </a:extLst>
              </a:tr>
              <a:tr h="0">
                <a:tc>
                  <a:txBody>
                    <a:bodyPr/>
                    <a:lstStyle/>
                    <a:p>
                      <a:pPr>
                        <a:lnSpc>
                          <a:spcPct val="107000"/>
                        </a:lnSpc>
                        <a:spcAft>
                          <a:spcPts val="0"/>
                        </a:spcAft>
                      </a:pPr>
                      <a:r>
                        <a:rPr lang="ru-RU" sz="2200" dirty="0" err="1">
                          <a:effectLst/>
                          <a:latin typeface="Arial" panose="020B0604020202020204" pitchFamily="34" charset="0"/>
                          <a:ea typeface="Times New Roman" panose="02020603050405020304" pitchFamily="18" charset="0"/>
                          <a:cs typeface="Arial" panose="020B0604020202020204" pitchFamily="34" charset="0"/>
                        </a:rPr>
                        <a:t>им.п</a:t>
                      </a:r>
                      <a:r>
                        <a:rPr lang="ru-RU" sz="2200" dirty="0">
                          <a:effectLst/>
                          <a:latin typeface="Arial" panose="020B0604020202020204" pitchFamily="34" charset="0"/>
                          <a:ea typeface="Times New Roman" panose="02020603050405020304" pitchFamily="18" charset="0"/>
                          <a:cs typeface="Arial" panose="020B0604020202020204" pitchFamily="34" charset="0"/>
                        </a:rPr>
                        <a:t>.</a:t>
                      </a:r>
                      <a:endParaRPr lang="cs-CZ" sz="2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chemeClr val="accent1"/>
                      </a:fgClr>
                      <a:bgClr>
                        <a:schemeClr val="bg1"/>
                      </a:bgClr>
                    </a:pattFill>
                  </a:tcPr>
                </a:tc>
                <a:tc>
                  <a:txBody>
                    <a:bodyPr/>
                    <a:lstStyle/>
                    <a:p>
                      <a:pPr>
                        <a:lnSpc>
                          <a:spcPct val="107000"/>
                        </a:lnSpc>
                        <a:spcAft>
                          <a:spcPts val="0"/>
                        </a:spcAft>
                      </a:pPr>
                      <a:r>
                        <a:rPr lang="ru-RU" sz="2200" dirty="0">
                          <a:effectLst/>
                          <a:latin typeface="Arial" panose="020B0604020202020204" pitchFamily="34" charset="0"/>
                          <a:ea typeface="Times New Roman" panose="02020603050405020304" pitchFamily="18" charset="0"/>
                          <a:cs typeface="Arial" panose="020B0604020202020204" pitchFamily="34" charset="0"/>
                        </a:rPr>
                        <a:t>нов</a:t>
                      </a:r>
                      <a:r>
                        <a:rPr lang="ru-RU" sz="2200" b="1" dirty="0">
                          <a:effectLst/>
                          <a:latin typeface="Arial" panose="020B0604020202020204" pitchFamily="34" charset="0"/>
                          <a:ea typeface="Times New Roman" panose="02020603050405020304" pitchFamily="18" charset="0"/>
                          <a:cs typeface="Arial" panose="020B0604020202020204" pitchFamily="34" charset="0"/>
                        </a:rPr>
                        <a:t>ый</a:t>
                      </a:r>
                      <a:r>
                        <a:rPr lang="ru-RU" sz="2200" dirty="0">
                          <a:effectLst/>
                          <a:latin typeface="Arial" panose="020B0604020202020204" pitchFamily="34" charset="0"/>
                          <a:ea typeface="Times New Roman" panose="02020603050405020304" pitchFamily="18" charset="0"/>
                          <a:cs typeface="Arial" panose="020B0604020202020204" pitchFamily="34" charset="0"/>
                        </a:rPr>
                        <a:t>, молод</a:t>
                      </a:r>
                      <a:r>
                        <a:rPr lang="ru-RU" sz="2200" b="1" dirty="0">
                          <a:effectLst/>
                          <a:latin typeface="Arial" panose="020B0604020202020204" pitchFamily="34" charset="0"/>
                          <a:ea typeface="Times New Roman" panose="02020603050405020304" pitchFamily="18" charset="0"/>
                          <a:cs typeface="Arial" panose="020B0604020202020204" pitchFamily="34" charset="0"/>
                        </a:rPr>
                        <a:t>ой</a:t>
                      </a:r>
                      <a:r>
                        <a:rPr lang="ru-RU" sz="2200" dirty="0">
                          <a:effectLst/>
                          <a:latin typeface="Arial" panose="020B0604020202020204" pitchFamily="34" charset="0"/>
                          <a:ea typeface="Times New Roman" panose="02020603050405020304" pitchFamily="18" charset="0"/>
                          <a:cs typeface="Arial" panose="020B0604020202020204" pitchFamily="34" charset="0"/>
                        </a:rPr>
                        <a:t>, летн</a:t>
                      </a:r>
                      <a:r>
                        <a:rPr lang="ru-RU" sz="2200" b="1" dirty="0">
                          <a:effectLst/>
                          <a:latin typeface="Arial" panose="020B0604020202020204" pitchFamily="34" charset="0"/>
                          <a:ea typeface="Times New Roman" panose="02020603050405020304" pitchFamily="18" charset="0"/>
                          <a:cs typeface="Arial" panose="020B0604020202020204" pitchFamily="34" charset="0"/>
                        </a:rPr>
                        <a:t>ий</a:t>
                      </a:r>
                      <a:endParaRPr lang="cs-CZ" sz="2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chemeClr val="accent1"/>
                      </a:fgClr>
                      <a:bgClr>
                        <a:schemeClr val="bg1"/>
                      </a:bgClr>
                    </a:pattFill>
                  </a:tcPr>
                </a:tc>
                <a:tc>
                  <a:txBody>
                    <a:bodyPr/>
                    <a:lstStyle/>
                    <a:p>
                      <a:pPr>
                        <a:lnSpc>
                          <a:spcPct val="107000"/>
                        </a:lnSpc>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нов</a:t>
                      </a:r>
                      <a:r>
                        <a:rPr lang="ru-RU" sz="2200" b="1">
                          <a:effectLst/>
                          <a:latin typeface="Arial" panose="020B0604020202020204" pitchFamily="34" charset="0"/>
                          <a:ea typeface="Times New Roman" panose="02020603050405020304" pitchFamily="18" charset="0"/>
                          <a:cs typeface="Arial" panose="020B0604020202020204" pitchFamily="34" charset="0"/>
                        </a:rPr>
                        <a:t>ое</a:t>
                      </a:r>
                      <a:r>
                        <a:rPr lang="ru-RU" sz="2200">
                          <a:effectLst/>
                          <a:latin typeface="Arial" panose="020B0604020202020204" pitchFamily="34" charset="0"/>
                          <a:ea typeface="Times New Roman" panose="02020603050405020304" pitchFamily="18" charset="0"/>
                          <a:cs typeface="Arial" panose="020B0604020202020204" pitchFamily="34" charset="0"/>
                        </a:rPr>
                        <a:t>, молод</a:t>
                      </a:r>
                      <a:r>
                        <a:rPr lang="ru-RU" sz="2200" b="1">
                          <a:effectLst/>
                          <a:latin typeface="Arial" panose="020B0604020202020204" pitchFamily="34" charset="0"/>
                          <a:ea typeface="Times New Roman" panose="02020603050405020304" pitchFamily="18" charset="0"/>
                          <a:cs typeface="Arial" panose="020B0604020202020204" pitchFamily="34" charset="0"/>
                        </a:rPr>
                        <a:t>ое</a:t>
                      </a:r>
                      <a:r>
                        <a:rPr lang="ru-RU" sz="2200">
                          <a:effectLst/>
                          <a:latin typeface="Arial" panose="020B0604020202020204" pitchFamily="34" charset="0"/>
                          <a:ea typeface="Times New Roman" panose="02020603050405020304" pitchFamily="18" charset="0"/>
                          <a:cs typeface="Arial" panose="020B0604020202020204" pitchFamily="34" charset="0"/>
                        </a:rPr>
                        <a:t>, летн</a:t>
                      </a:r>
                      <a:r>
                        <a:rPr lang="ru-RU" sz="2200" b="1">
                          <a:effectLst/>
                          <a:latin typeface="Arial" panose="020B0604020202020204" pitchFamily="34" charset="0"/>
                          <a:ea typeface="Times New Roman" panose="02020603050405020304" pitchFamily="18" charset="0"/>
                          <a:cs typeface="Arial" panose="020B0604020202020204" pitchFamily="34" charset="0"/>
                        </a:rPr>
                        <a:t>ее</a:t>
                      </a:r>
                      <a:endParaRPr lang="cs-CZ" sz="2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chemeClr val="accent1"/>
                      </a:fgClr>
                      <a:bgClr>
                        <a:schemeClr val="bg1"/>
                      </a:bgClr>
                    </a:pattFill>
                  </a:tcPr>
                </a:tc>
                <a:tc>
                  <a:txBody>
                    <a:bodyPr/>
                    <a:lstStyle/>
                    <a:p>
                      <a:pPr>
                        <a:lnSpc>
                          <a:spcPct val="107000"/>
                        </a:lnSpc>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нов</a:t>
                      </a:r>
                      <a:r>
                        <a:rPr lang="ru-RU" sz="2200" b="1">
                          <a:effectLst/>
                          <a:latin typeface="Arial" panose="020B0604020202020204" pitchFamily="34" charset="0"/>
                          <a:ea typeface="Times New Roman" panose="02020603050405020304" pitchFamily="18" charset="0"/>
                          <a:cs typeface="Arial" panose="020B0604020202020204" pitchFamily="34" charset="0"/>
                        </a:rPr>
                        <a:t>ая</a:t>
                      </a:r>
                      <a:r>
                        <a:rPr lang="ru-RU" sz="2200">
                          <a:effectLst/>
                          <a:latin typeface="Arial" panose="020B0604020202020204" pitchFamily="34" charset="0"/>
                          <a:ea typeface="Times New Roman" panose="02020603050405020304" pitchFamily="18" charset="0"/>
                          <a:cs typeface="Arial" panose="020B0604020202020204" pitchFamily="34" charset="0"/>
                        </a:rPr>
                        <a:t>,</a:t>
                      </a:r>
                      <a:endParaRPr lang="cs-CZ" sz="220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молод</a:t>
                      </a:r>
                      <a:r>
                        <a:rPr lang="ru-RU" sz="2200" b="1">
                          <a:effectLst/>
                          <a:latin typeface="Arial" panose="020B0604020202020204" pitchFamily="34" charset="0"/>
                          <a:ea typeface="Times New Roman" panose="02020603050405020304" pitchFamily="18" charset="0"/>
                          <a:cs typeface="Arial" panose="020B0604020202020204" pitchFamily="34" charset="0"/>
                        </a:rPr>
                        <a:t>ая</a:t>
                      </a:r>
                      <a:r>
                        <a:rPr lang="ru-RU" sz="2200">
                          <a:effectLst/>
                          <a:latin typeface="Arial" panose="020B0604020202020204" pitchFamily="34" charset="0"/>
                          <a:ea typeface="Times New Roman" panose="02020603050405020304" pitchFamily="18" charset="0"/>
                          <a:cs typeface="Arial" panose="020B0604020202020204" pitchFamily="34" charset="0"/>
                        </a:rPr>
                        <a:t>,</a:t>
                      </a:r>
                      <a:endParaRPr lang="cs-CZ" sz="220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летн</a:t>
                      </a:r>
                      <a:r>
                        <a:rPr lang="ru-RU" sz="2200" b="1">
                          <a:effectLst/>
                          <a:latin typeface="Arial" panose="020B0604020202020204" pitchFamily="34" charset="0"/>
                          <a:ea typeface="Times New Roman" panose="02020603050405020304" pitchFamily="18" charset="0"/>
                          <a:cs typeface="Arial" panose="020B0604020202020204" pitchFamily="34" charset="0"/>
                        </a:rPr>
                        <a:t>яя</a:t>
                      </a:r>
                      <a:endParaRPr lang="cs-CZ" sz="2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chemeClr val="accent1"/>
                      </a:fgClr>
                      <a:bgClr>
                        <a:schemeClr val="bg1"/>
                      </a:bgClr>
                    </a:pattFill>
                  </a:tcPr>
                </a:tc>
                <a:tc>
                  <a:txBody>
                    <a:bodyPr/>
                    <a:lstStyle/>
                    <a:p>
                      <a:pPr>
                        <a:lnSpc>
                          <a:spcPct val="107000"/>
                        </a:lnSpc>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нов</a:t>
                      </a:r>
                      <a:r>
                        <a:rPr lang="ru-RU" sz="2200" b="1">
                          <a:effectLst/>
                          <a:latin typeface="Arial" panose="020B0604020202020204" pitchFamily="34" charset="0"/>
                          <a:ea typeface="Times New Roman" panose="02020603050405020304" pitchFamily="18" charset="0"/>
                          <a:cs typeface="Arial" panose="020B0604020202020204" pitchFamily="34" charset="0"/>
                        </a:rPr>
                        <a:t>ые</a:t>
                      </a:r>
                      <a:r>
                        <a:rPr lang="ru-RU" sz="2200">
                          <a:effectLst/>
                          <a:latin typeface="Arial" panose="020B0604020202020204" pitchFamily="34" charset="0"/>
                          <a:ea typeface="Times New Roman" panose="02020603050405020304" pitchFamily="18" charset="0"/>
                          <a:cs typeface="Arial" panose="020B0604020202020204" pitchFamily="34" charset="0"/>
                        </a:rPr>
                        <a:t>,</a:t>
                      </a:r>
                      <a:endParaRPr lang="cs-CZ" sz="220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молод</a:t>
                      </a:r>
                      <a:r>
                        <a:rPr lang="ru-RU" sz="2200" b="1">
                          <a:effectLst/>
                          <a:latin typeface="Arial" panose="020B0604020202020204" pitchFamily="34" charset="0"/>
                          <a:ea typeface="Times New Roman" panose="02020603050405020304" pitchFamily="18" charset="0"/>
                          <a:cs typeface="Arial" panose="020B0604020202020204" pitchFamily="34" charset="0"/>
                        </a:rPr>
                        <a:t>ые</a:t>
                      </a:r>
                      <a:r>
                        <a:rPr lang="ru-RU" sz="2200">
                          <a:effectLst/>
                          <a:latin typeface="Arial" panose="020B0604020202020204" pitchFamily="34" charset="0"/>
                          <a:ea typeface="Times New Roman" panose="02020603050405020304" pitchFamily="18" charset="0"/>
                          <a:cs typeface="Arial" panose="020B0604020202020204" pitchFamily="34" charset="0"/>
                        </a:rPr>
                        <a:t>,</a:t>
                      </a:r>
                      <a:endParaRPr lang="cs-CZ" sz="220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летн</a:t>
                      </a:r>
                      <a:r>
                        <a:rPr lang="ru-RU" sz="2200" b="1">
                          <a:effectLst/>
                          <a:latin typeface="Arial" panose="020B0604020202020204" pitchFamily="34" charset="0"/>
                          <a:ea typeface="Times New Roman" panose="02020603050405020304" pitchFamily="18" charset="0"/>
                          <a:cs typeface="Arial" panose="020B0604020202020204" pitchFamily="34" charset="0"/>
                        </a:rPr>
                        <a:t>ие</a:t>
                      </a:r>
                      <a:endParaRPr lang="cs-CZ" sz="2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chemeClr val="accent1"/>
                      </a:fgClr>
                      <a:bgClr>
                        <a:schemeClr val="bg1"/>
                      </a:bgClr>
                    </a:pattFill>
                  </a:tcPr>
                </a:tc>
                <a:extLst>
                  <a:ext uri="{0D108BD9-81ED-4DB2-BD59-A6C34878D82A}">
                    <a16:rowId xmlns:a16="http://schemas.microsoft.com/office/drawing/2014/main" val="4281329464"/>
                  </a:ext>
                </a:extLst>
              </a:tr>
              <a:tr h="0">
                <a:tc>
                  <a:txBody>
                    <a:bodyPr/>
                    <a:lstStyle/>
                    <a:p>
                      <a:pPr>
                        <a:lnSpc>
                          <a:spcPct val="107000"/>
                        </a:lnSpc>
                        <a:spcAft>
                          <a:spcPts val="0"/>
                        </a:spcAft>
                      </a:pPr>
                      <a:r>
                        <a:rPr lang="ru-RU" sz="2200" dirty="0" err="1">
                          <a:effectLst/>
                          <a:latin typeface="Arial" panose="020B0604020202020204" pitchFamily="34" charset="0"/>
                          <a:ea typeface="Times New Roman" panose="02020603050405020304" pitchFamily="18" charset="0"/>
                          <a:cs typeface="Arial" panose="020B0604020202020204" pitchFamily="34" charset="0"/>
                        </a:rPr>
                        <a:t>род.п</a:t>
                      </a:r>
                      <a:r>
                        <a:rPr lang="ru-RU" sz="2200" dirty="0">
                          <a:effectLst/>
                          <a:latin typeface="Arial" panose="020B0604020202020204" pitchFamily="34" charset="0"/>
                          <a:ea typeface="Times New Roman" panose="02020603050405020304" pitchFamily="18" charset="0"/>
                          <a:cs typeface="Arial" panose="020B0604020202020204" pitchFamily="34" charset="0"/>
                        </a:rPr>
                        <a:t>.</a:t>
                      </a:r>
                      <a:endParaRPr lang="cs-CZ" sz="2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chemeClr val="accent1"/>
                      </a:fgClr>
                      <a:bgClr>
                        <a:schemeClr val="bg1"/>
                      </a:bgClr>
                    </a:pattFill>
                  </a:tcPr>
                </a:tc>
                <a:tc gridSpan="2">
                  <a:txBody>
                    <a:bodyPr/>
                    <a:lstStyle/>
                    <a:p>
                      <a:pPr algn="ctr">
                        <a:lnSpc>
                          <a:spcPct val="107000"/>
                        </a:lnSpc>
                        <a:spcAft>
                          <a:spcPts val="0"/>
                        </a:spcAft>
                      </a:pPr>
                      <a:r>
                        <a:rPr lang="ru-RU" sz="2200" dirty="0">
                          <a:effectLst/>
                          <a:latin typeface="Arial" panose="020B0604020202020204" pitchFamily="34" charset="0"/>
                          <a:ea typeface="Times New Roman" panose="02020603050405020304" pitchFamily="18" charset="0"/>
                          <a:cs typeface="Arial" panose="020B0604020202020204" pitchFamily="34" charset="0"/>
                        </a:rPr>
                        <a:t>молод</a:t>
                      </a:r>
                      <a:r>
                        <a:rPr lang="ru-RU" sz="2200" b="1" dirty="0">
                          <a:effectLst/>
                          <a:latin typeface="Arial" panose="020B0604020202020204" pitchFamily="34" charset="0"/>
                          <a:ea typeface="Times New Roman" panose="02020603050405020304" pitchFamily="18" charset="0"/>
                          <a:cs typeface="Arial" panose="020B0604020202020204" pitchFamily="34" charset="0"/>
                        </a:rPr>
                        <a:t>ого</a:t>
                      </a:r>
                      <a:r>
                        <a:rPr lang="ru-RU" sz="2200" dirty="0">
                          <a:effectLst/>
                          <a:latin typeface="Arial" panose="020B0604020202020204" pitchFamily="34" charset="0"/>
                          <a:ea typeface="Times New Roman" panose="02020603050405020304" pitchFamily="18" charset="0"/>
                          <a:cs typeface="Arial" panose="020B0604020202020204" pitchFamily="34" charset="0"/>
                        </a:rPr>
                        <a:t>, летн</a:t>
                      </a:r>
                      <a:r>
                        <a:rPr lang="ru-RU" sz="2200" b="1" dirty="0">
                          <a:effectLst/>
                          <a:latin typeface="Arial" panose="020B0604020202020204" pitchFamily="34" charset="0"/>
                          <a:ea typeface="Times New Roman" panose="02020603050405020304" pitchFamily="18" charset="0"/>
                          <a:cs typeface="Arial" panose="020B0604020202020204" pitchFamily="34" charset="0"/>
                        </a:rPr>
                        <a:t>его</a:t>
                      </a:r>
                      <a:endParaRPr lang="cs-CZ" sz="2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chemeClr val="accent1"/>
                      </a:fgClr>
                      <a:bgClr>
                        <a:schemeClr val="bg1"/>
                      </a:bgClr>
                    </a:pattFill>
                  </a:tcPr>
                </a:tc>
                <a:tc hMerge="1">
                  <a:txBody>
                    <a:bodyPr/>
                    <a:lstStyle/>
                    <a:p>
                      <a:endParaRPr lang="cs-CZ"/>
                    </a:p>
                  </a:txBody>
                  <a:tcPr/>
                </a:tc>
                <a:tc>
                  <a:txBody>
                    <a:bodyPr/>
                    <a:lstStyle/>
                    <a:p>
                      <a:pPr>
                        <a:lnSpc>
                          <a:spcPct val="107000"/>
                        </a:lnSpc>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молод</a:t>
                      </a:r>
                      <a:r>
                        <a:rPr lang="ru-RU" sz="2200" b="1">
                          <a:effectLst/>
                          <a:latin typeface="Arial" panose="020B0604020202020204" pitchFamily="34" charset="0"/>
                          <a:ea typeface="Times New Roman" panose="02020603050405020304" pitchFamily="18" charset="0"/>
                          <a:cs typeface="Arial" panose="020B0604020202020204" pitchFamily="34" charset="0"/>
                        </a:rPr>
                        <a:t>ой</a:t>
                      </a:r>
                      <a:r>
                        <a:rPr lang="ru-RU" sz="2200">
                          <a:effectLst/>
                          <a:latin typeface="Arial" panose="020B0604020202020204" pitchFamily="34" charset="0"/>
                          <a:ea typeface="Times New Roman" panose="02020603050405020304" pitchFamily="18" charset="0"/>
                          <a:cs typeface="Arial" panose="020B0604020202020204" pitchFamily="34" charset="0"/>
                        </a:rPr>
                        <a:t>, летн</a:t>
                      </a:r>
                      <a:r>
                        <a:rPr lang="ru-RU" sz="2200" b="1">
                          <a:effectLst/>
                          <a:latin typeface="Arial" panose="020B0604020202020204" pitchFamily="34" charset="0"/>
                          <a:ea typeface="Times New Roman" panose="02020603050405020304" pitchFamily="18" charset="0"/>
                          <a:cs typeface="Arial" panose="020B0604020202020204" pitchFamily="34" charset="0"/>
                        </a:rPr>
                        <a:t>ей</a:t>
                      </a:r>
                      <a:endParaRPr lang="cs-CZ" sz="2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chemeClr val="accent1"/>
                      </a:fgClr>
                      <a:bgClr>
                        <a:schemeClr val="bg1"/>
                      </a:bgClr>
                    </a:pattFill>
                  </a:tcPr>
                </a:tc>
                <a:tc>
                  <a:txBody>
                    <a:bodyPr/>
                    <a:lstStyle/>
                    <a:p>
                      <a:pPr>
                        <a:lnSpc>
                          <a:spcPct val="107000"/>
                        </a:lnSpc>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молод</a:t>
                      </a:r>
                      <a:r>
                        <a:rPr lang="ru-RU" sz="2200" b="1">
                          <a:effectLst/>
                          <a:latin typeface="Arial" panose="020B0604020202020204" pitchFamily="34" charset="0"/>
                          <a:ea typeface="Times New Roman" panose="02020603050405020304" pitchFamily="18" charset="0"/>
                          <a:cs typeface="Arial" panose="020B0604020202020204" pitchFamily="34" charset="0"/>
                        </a:rPr>
                        <a:t>ых</a:t>
                      </a:r>
                      <a:r>
                        <a:rPr lang="ru-RU" sz="2200">
                          <a:effectLst/>
                          <a:latin typeface="Arial" panose="020B0604020202020204" pitchFamily="34" charset="0"/>
                          <a:ea typeface="Times New Roman" panose="02020603050405020304" pitchFamily="18" charset="0"/>
                          <a:cs typeface="Arial" panose="020B0604020202020204" pitchFamily="34" charset="0"/>
                        </a:rPr>
                        <a:t>, летн</a:t>
                      </a:r>
                      <a:r>
                        <a:rPr lang="ru-RU" sz="2200" b="1">
                          <a:effectLst/>
                          <a:latin typeface="Arial" panose="020B0604020202020204" pitchFamily="34" charset="0"/>
                          <a:ea typeface="Times New Roman" panose="02020603050405020304" pitchFamily="18" charset="0"/>
                          <a:cs typeface="Arial" panose="020B0604020202020204" pitchFamily="34" charset="0"/>
                        </a:rPr>
                        <a:t>их</a:t>
                      </a:r>
                      <a:endParaRPr lang="cs-CZ" sz="2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chemeClr val="accent1"/>
                      </a:fgClr>
                      <a:bgClr>
                        <a:schemeClr val="bg1"/>
                      </a:bgClr>
                    </a:pattFill>
                  </a:tcPr>
                </a:tc>
                <a:extLst>
                  <a:ext uri="{0D108BD9-81ED-4DB2-BD59-A6C34878D82A}">
                    <a16:rowId xmlns:a16="http://schemas.microsoft.com/office/drawing/2014/main" val="2713438501"/>
                  </a:ext>
                </a:extLst>
              </a:tr>
              <a:tr h="0">
                <a:tc>
                  <a:txBody>
                    <a:bodyPr/>
                    <a:lstStyle/>
                    <a:p>
                      <a:pPr>
                        <a:lnSpc>
                          <a:spcPct val="107000"/>
                        </a:lnSpc>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дат.п.</a:t>
                      </a:r>
                      <a:endParaRPr lang="cs-CZ" sz="2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chemeClr val="accent1"/>
                      </a:fgClr>
                      <a:bgClr>
                        <a:schemeClr val="bg1"/>
                      </a:bgClr>
                    </a:pattFill>
                  </a:tcPr>
                </a:tc>
                <a:tc gridSpan="2">
                  <a:txBody>
                    <a:bodyPr/>
                    <a:lstStyle/>
                    <a:p>
                      <a:pPr algn="ctr">
                        <a:lnSpc>
                          <a:spcPct val="107000"/>
                        </a:lnSpc>
                        <a:spcAft>
                          <a:spcPts val="0"/>
                        </a:spcAft>
                      </a:pPr>
                      <a:r>
                        <a:rPr lang="ru-RU" sz="2200" dirty="0">
                          <a:effectLst/>
                          <a:latin typeface="Arial" panose="020B0604020202020204" pitchFamily="34" charset="0"/>
                          <a:ea typeface="Times New Roman" panose="02020603050405020304" pitchFamily="18" charset="0"/>
                          <a:cs typeface="Arial" panose="020B0604020202020204" pitchFamily="34" charset="0"/>
                        </a:rPr>
                        <a:t>молод</a:t>
                      </a:r>
                      <a:r>
                        <a:rPr lang="ru-RU" sz="2200" b="1" dirty="0">
                          <a:effectLst/>
                          <a:latin typeface="Arial" panose="020B0604020202020204" pitchFamily="34" charset="0"/>
                          <a:ea typeface="Times New Roman" panose="02020603050405020304" pitchFamily="18" charset="0"/>
                          <a:cs typeface="Arial" panose="020B0604020202020204" pitchFamily="34" charset="0"/>
                        </a:rPr>
                        <a:t>ому</a:t>
                      </a:r>
                      <a:r>
                        <a:rPr lang="ru-RU" sz="2200" dirty="0">
                          <a:effectLst/>
                          <a:latin typeface="Arial" panose="020B0604020202020204" pitchFamily="34" charset="0"/>
                          <a:ea typeface="Times New Roman" panose="02020603050405020304" pitchFamily="18" charset="0"/>
                          <a:cs typeface="Arial" panose="020B0604020202020204" pitchFamily="34" charset="0"/>
                        </a:rPr>
                        <a:t>, летн</a:t>
                      </a:r>
                      <a:r>
                        <a:rPr lang="ru-RU" sz="2200" b="1" dirty="0">
                          <a:effectLst/>
                          <a:latin typeface="Arial" panose="020B0604020202020204" pitchFamily="34" charset="0"/>
                          <a:ea typeface="Times New Roman" panose="02020603050405020304" pitchFamily="18" charset="0"/>
                          <a:cs typeface="Arial" panose="020B0604020202020204" pitchFamily="34" charset="0"/>
                        </a:rPr>
                        <a:t>ему</a:t>
                      </a:r>
                      <a:endParaRPr lang="cs-CZ" sz="2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chemeClr val="accent1"/>
                      </a:fgClr>
                      <a:bgClr>
                        <a:schemeClr val="bg1"/>
                      </a:bgClr>
                    </a:pattFill>
                  </a:tcPr>
                </a:tc>
                <a:tc hMerge="1">
                  <a:txBody>
                    <a:bodyPr/>
                    <a:lstStyle/>
                    <a:p>
                      <a:endParaRPr lang="cs-CZ"/>
                    </a:p>
                  </a:txBody>
                  <a:tcPr/>
                </a:tc>
                <a:tc>
                  <a:txBody>
                    <a:bodyPr/>
                    <a:lstStyle/>
                    <a:p>
                      <a:pPr>
                        <a:lnSpc>
                          <a:spcPct val="107000"/>
                        </a:lnSpc>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молод</a:t>
                      </a:r>
                      <a:r>
                        <a:rPr lang="ru-RU" sz="2200" b="1">
                          <a:effectLst/>
                          <a:latin typeface="Arial" panose="020B0604020202020204" pitchFamily="34" charset="0"/>
                          <a:ea typeface="Times New Roman" panose="02020603050405020304" pitchFamily="18" charset="0"/>
                          <a:cs typeface="Arial" panose="020B0604020202020204" pitchFamily="34" charset="0"/>
                        </a:rPr>
                        <a:t>ой</a:t>
                      </a:r>
                      <a:r>
                        <a:rPr lang="ru-RU" sz="2200">
                          <a:effectLst/>
                          <a:latin typeface="Arial" panose="020B0604020202020204" pitchFamily="34" charset="0"/>
                          <a:ea typeface="Times New Roman" panose="02020603050405020304" pitchFamily="18" charset="0"/>
                          <a:cs typeface="Arial" panose="020B0604020202020204" pitchFamily="34" charset="0"/>
                        </a:rPr>
                        <a:t>, летн</a:t>
                      </a:r>
                      <a:r>
                        <a:rPr lang="ru-RU" sz="2200" b="1">
                          <a:effectLst/>
                          <a:latin typeface="Arial" panose="020B0604020202020204" pitchFamily="34" charset="0"/>
                          <a:ea typeface="Times New Roman" panose="02020603050405020304" pitchFamily="18" charset="0"/>
                          <a:cs typeface="Arial" panose="020B0604020202020204" pitchFamily="34" charset="0"/>
                        </a:rPr>
                        <a:t>ей</a:t>
                      </a:r>
                      <a:endParaRPr lang="cs-CZ" sz="2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chemeClr val="accent1"/>
                      </a:fgClr>
                      <a:bgClr>
                        <a:schemeClr val="bg1"/>
                      </a:bgClr>
                    </a:pattFill>
                  </a:tcPr>
                </a:tc>
                <a:tc>
                  <a:txBody>
                    <a:bodyPr/>
                    <a:lstStyle/>
                    <a:p>
                      <a:pPr>
                        <a:lnSpc>
                          <a:spcPct val="107000"/>
                        </a:lnSpc>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молод</a:t>
                      </a:r>
                      <a:r>
                        <a:rPr lang="ru-RU" sz="2200" b="1">
                          <a:effectLst/>
                          <a:latin typeface="Arial" panose="020B0604020202020204" pitchFamily="34" charset="0"/>
                          <a:ea typeface="Times New Roman" panose="02020603050405020304" pitchFamily="18" charset="0"/>
                          <a:cs typeface="Arial" panose="020B0604020202020204" pitchFamily="34" charset="0"/>
                        </a:rPr>
                        <a:t>ым</a:t>
                      </a:r>
                      <a:r>
                        <a:rPr lang="ru-RU" sz="2200">
                          <a:effectLst/>
                          <a:latin typeface="Arial" panose="020B0604020202020204" pitchFamily="34" charset="0"/>
                          <a:ea typeface="Times New Roman" panose="02020603050405020304" pitchFamily="18" charset="0"/>
                          <a:cs typeface="Arial" panose="020B0604020202020204" pitchFamily="34" charset="0"/>
                        </a:rPr>
                        <a:t>, летн</a:t>
                      </a:r>
                      <a:r>
                        <a:rPr lang="ru-RU" sz="2200" b="1">
                          <a:effectLst/>
                          <a:latin typeface="Arial" panose="020B0604020202020204" pitchFamily="34" charset="0"/>
                          <a:ea typeface="Times New Roman" panose="02020603050405020304" pitchFamily="18" charset="0"/>
                          <a:cs typeface="Arial" panose="020B0604020202020204" pitchFamily="34" charset="0"/>
                        </a:rPr>
                        <a:t>им</a:t>
                      </a:r>
                      <a:endParaRPr lang="cs-CZ" sz="2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chemeClr val="accent1"/>
                      </a:fgClr>
                      <a:bgClr>
                        <a:schemeClr val="bg1"/>
                      </a:bgClr>
                    </a:pattFill>
                  </a:tcPr>
                </a:tc>
                <a:extLst>
                  <a:ext uri="{0D108BD9-81ED-4DB2-BD59-A6C34878D82A}">
                    <a16:rowId xmlns:a16="http://schemas.microsoft.com/office/drawing/2014/main" val="2556581350"/>
                  </a:ext>
                </a:extLst>
              </a:tr>
              <a:tr h="0">
                <a:tc>
                  <a:txBody>
                    <a:bodyPr/>
                    <a:lstStyle/>
                    <a:p>
                      <a:pPr>
                        <a:lnSpc>
                          <a:spcPct val="107000"/>
                        </a:lnSpc>
                        <a:spcAft>
                          <a:spcPts val="0"/>
                        </a:spcAft>
                      </a:pPr>
                      <a:r>
                        <a:rPr lang="ru-RU" sz="2200" dirty="0">
                          <a:effectLst/>
                          <a:latin typeface="Arial" panose="020B0604020202020204" pitchFamily="34" charset="0"/>
                          <a:ea typeface="Times New Roman" panose="02020603050405020304" pitchFamily="18" charset="0"/>
                          <a:cs typeface="Arial" panose="020B0604020202020204" pitchFamily="34" charset="0"/>
                        </a:rPr>
                        <a:t>вин.п.</a:t>
                      </a:r>
                      <a:endParaRPr lang="cs-CZ" sz="2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chemeClr val="accent1"/>
                      </a:fgClr>
                      <a:bgClr>
                        <a:schemeClr val="bg1"/>
                      </a:bgClr>
                    </a:pattFill>
                  </a:tcPr>
                </a:tc>
                <a:tc>
                  <a:txBody>
                    <a:bodyPr/>
                    <a:lstStyle/>
                    <a:p>
                      <a:pPr>
                        <a:lnSpc>
                          <a:spcPct val="107000"/>
                        </a:lnSpc>
                        <a:spcAft>
                          <a:spcPts val="0"/>
                        </a:spcAft>
                      </a:pPr>
                      <a:r>
                        <a:rPr lang="ru-RU" sz="2200" dirty="0">
                          <a:effectLst/>
                          <a:latin typeface="Arial" panose="020B0604020202020204" pitchFamily="34" charset="0"/>
                          <a:ea typeface="Times New Roman" panose="02020603050405020304" pitchFamily="18" charset="0"/>
                          <a:cs typeface="Arial" panose="020B0604020202020204" pitchFamily="34" charset="0"/>
                        </a:rPr>
                        <a:t>молод</a:t>
                      </a:r>
                      <a:r>
                        <a:rPr lang="ru-RU" sz="2200" b="1" dirty="0">
                          <a:effectLst/>
                          <a:latin typeface="Arial" panose="020B0604020202020204" pitchFamily="34" charset="0"/>
                          <a:ea typeface="Times New Roman" panose="02020603050405020304" pitchFamily="18" charset="0"/>
                          <a:cs typeface="Arial" panose="020B0604020202020204" pitchFamily="34" charset="0"/>
                        </a:rPr>
                        <a:t>ого</a:t>
                      </a:r>
                      <a:r>
                        <a:rPr lang="ru-RU" sz="2200" dirty="0">
                          <a:effectLst/>
                          <a:latin typeface="Arial" panose="020B0604020202020204" pitchFamily="34" charset="0"/>
                          <a:ea typeface="Times New Roman" panose="02020603050405020304" pitchFamily="18" charset="0"/>
                          <a:cs typeface="Arial" panose="020B0604020202020204" pitchFamily="34" charset="0"/>
                        </a:rPr>
                        <a:t>, летн</a:t>
                      </a:r>
                      <a:r>
                        <a:rPr lang="ru-RU" sz="2200" b="1" dirty="0">
                          <a:effectLst/>
                          <a:latin typeface="Arial" panose="020B0604020202020204" pitchFamily="34" charset="0"/>
                          <a:ea typeface="Times New Roman" panose="02020603050405020304" pitchFamily="18" charset="0"/>
                          <a:cs typeface="Arial" panose="020B0604020202020204" pitchFamily="34" charset="0"/>
                        </a:rPr>
                        <a:t>его</a:t>
                      </a:r>
                      <a:r>
                        <a:rPr lang="ru-RU" sz="2200" dirty="0">
                          <a:effectLst/>
                          <a:latin typeface="Arial" panose="020B0604020202020204" pitchFamily="34" charset="0"/>
                          <a:ea typeface="Times New Roman" panose="02020603050405020304" pitchFamily="18" charset="0"/>
                          <a:cs typeface="Arial" panose="020B0604020202020204" pitchFamily="34" charset="0"/>
                        </a:rPr>
                        <a:t> (= </a:t>
                      </a:r>
                      <a:r>
                        <a:rPr lang="ru-RU" sz="2200" dirty="0" err="1">
                          <a:effectLst/>
                          <a:latin typeface="Arial" panose="020B0604020202020204" pitchFamily="34" charset="0"/>
                          <a:ea typeface="Times New Roman" panose="02020603050405020304" pitchFamily="18" charset="0"/>
                          <a:cs typeface="Arial" panose="020B0604020202020204" pitchFamily="34" charset="0"/>
                        </a:rPr>
                        <a:t>род.п</a:t>
                      </a:r>
                      <a:r>
                        <a:rPr lang="ru-RU" sz="2200" dirty="0">
                          <a:effectLst/>
                          <a:latin typeface="Arial" panose="020B0604020202020204" pitchFamily="34" charset="0"/>
                          <a:ea typeface="Times New Roman" panose="02020603050405020304" pitchFamily="18" charset="0"/>
                          <a:cs typeface="Arial" panose="020B0604020202020204" pitchFamily="34" charset="0"/>
                        </a:rPr>
                        <a:t>.)</a:t>
                      </a:r>
                      <a:endParaRPr lang="cs-CZ" sz="2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0"/>
                        </a:spcAft>
                      </a:pPr>
                      <a:r>
                        <a:rPr lang="ru-RU" sz="2200" dirty="0">
                          <a:effectLst/>
                          <a:latin typeface="Arial" panose="020B0604020202020204" pitchFamily="34" charset="0"/>
                          <a:ea typeface="Times New Roman" panose="02020603050405020304" pitchFamily="18" charset="0"/>
                          <a:cs typeface="Arial" panose="020B0604020202020204" pitchFamily="34" charset="0"/>
                        </a:rPr>
                        <a:t>нов</a:t>
                      </a:r>
                      <a:r>
                        <a:rPr lang="ru-RU" sz="2200" b="1" dirty="0">
                          <a:effectLst/>
                          <a:latin typeface="Arial" panose="020B0604020202020204" pitchFamily="34" charset="0"/>
                          <a:ea typeface="Times New Roman" panose="02020603050405020304" pitchFamily="18" charset="0"/>
                          <a:cs typeface="Arial" panose="020B0604020202020204" pitchFamily="34" charset="0"/>
                        </a:rPr>
                        <a:t>ый</a:t>
                      </a:r>
                      <a:r>
                        <a:rPr lang="ru-RU" sz="2200" dirty="0">
                          <a:effectLst/>
                          <a:latin typeface="Arial" panose="020B0604020202020204" pitchFamily="34" charset="0"/>
                          <a:ea typeface="Times New Roman" panose="02020603050405020304" pitchFamily="18" charset="0"/>
                          <a:cs typeface="Arial" panose="020B0604020202020204" pitchFamily="34" charset="0"/>
                        </a:rPr>
                        <a:t>, молод</a:t>
                      </a:r>
                      <a:r>
                        <a:rPr lang="ru-RU" sz="2200" b="1" dirty="0">
                          <a:effectLst/>
                          <a:latin typeface="Arial" panose="020B0604020202020204" pitchFamily="34" charset="0"/>
                          <a:ea typeface="Times New Roman" panose="02020603050405020304" pitchFamily="18" charset="0"/>
                          <a:cs typeface="Arial" panose="020B0604020202020204" pitchFamily="34" charset="0"/>
                        </a:rPr>
                        <a:t>ой</a:t>
                      </a:r>
                      <a:r>
                        <a:rPr lang="ru-RU" sz="2200" dirty="0">
                          <a:effectLst/>
                          <a:latin typeface="Arial" panose="020B0604020202020204" pitchFamily="34" charset="0"/>
                          <a:ea typeface="Times New Roman" panose="02020603050405020304" pitchFamily="18" charset="0"/>
                          <a:cs typeface="Arial" panose="020B0604020202020204" pitchFamily="34" charset="0"/>
                        </a:rPr>
                        <a:t>, летн</a:t>
                      </a:r>
                      <a:r>
                        <a:rPr lang="ru-RU" sz="2200" b="1" dirty="0">
                          <a:effectLst/>
                          <a:latin typeface="Arial" panose="020B0604020202020204" pitchFamily="34" charset="0"/>
                          <a:ea typeface="Times New Roman" panose="02020603050405020304" pitchFamily="18" charset="0"/>
                          <a:cs typeface="Arial" panose="020B0604020202020204" pitchFamily="34" charset="0"/>
                        </a:rPr>
                        <a:t>ий</a:t>
                      </a:r>
                      <a:r>
                        <a:rPr lang="ru-RU" sz="2200" dirty="0">
                          <a:effectLst/>
                          <a:latin typeface="Arial" panose="020B0604020202020204" pitchFamily="34" charset="0"/>
                          <a:ea typeface="Times New Roman" panose="02020603050405020304" pitchFamily="18" charset="0"/>
                          <a:cs typeface="Arial" panose="020B0604020202020204" pitchFamily="34" charset="0"/>
                        </a:rPr>
                        <a:t> (= </a:t>
                      </a:r>
                      <a:r>
                        <a:rPr lang="ru-RU" sz="2200" dirty="0" err="1">
                          <a:effectLst/>
                          <a:latin typeface="Arial" panose="020B0604020202020204" pitchFamily="34" charset="0"/>
                          <a:ea typeface="Times New Roman" panose="02020603050405020304" pitchFamily="18" charset="0"/>
                          <a:cs typeface="Arial" panose="020B0604020202020204" pitchFamily="34" charset="0"/>
                        </a:rPr>
                        <a:t>им.п</a:t>
                      </a:r>
                      <a:r>
                        <a:rPr lang="ru-RU" sz="2200" dirty="0">
                          <a:effectLst/>
                          <a:latin typeface="Arial" panose="020B0604020202020204" pitchFamily="34" charset="0"/>
                          <a:ea typeface="Times New Roman" panose="02020603050405020304" pitchFamily="18" charset="0"/>
                          <a:cs typeface="Arial" panose="020B0604020202020204" pitchFamily="34" charset="0"/>
                        </a:rPr>
                        <a:t>.)</a:t>
                      </a:r>
                      <a:endParaRPr lang="cs-CZ" sz="2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chemeClr val="accent1"/>
                      </a:fgClr>
                      <a:bgClr>
                        <a:schemeClr val="bg1"/>
                      </a:bgClr>
                    </a:pattFill>
                  </a:tcPr>
                </a:tc>
                <a:tc>
                  <a:txBody>
                    <a:bodyPr/>
                    <a:lstStyle/>
                    <a:p>
                      <a:pPr>
                        <a:lnSpc>
                          <a:spcPct val="107000"/>
                        </a:lnSpc>
                        <a:spcAft>
                          <a:spcPts val="0"/>
                        </a:spcAft>
                      </a:pPr>
                      <a:r>
                        <a:rPr lang="ru-RU" sz="2200" dirty="0">
                          <a:effectLst/>
                          <a:latin typeface="Arial" panose="020B0604020202020204" pitchFamily="34" charset="0"/>
                          <a:ea typeface="Times New Roman" panose="02020603050405020304" pitchFamily="18" charset="0"/>
                          <a:cs typeface="Arial" panose="020B0604020202020204" pitchFamily="34" charset="0"/>
                        </a:rPr>
                        <a:t>нов</a:t>
                      </a:r>
                      <a:r>
                        <a:rPr lang="ru-RU" sz="2200" b="1" dirty="0">
                          <a:effectLst/>
                          <a:latin typeface="Arial" panose="020B0604020202020204" pitchFamily="34" charset="0"/>
                          <a:ea typeface="Times New Roman" panose="02020603050405020304" pitchFamily="18" charset="0"/>
                          <a:cs typeface="Arial" panose="020B0604020202020204" pitchFamily="34" charset="0"/>
                        </a:rPr>
                        <a:t>ое</a:t>
                      </a:r>
                      <a:r>
                        <a:rPr lang="ru-RU" sz="2200" dirty="0">
                          <a:effectLst/>
                          <a:latin typeface="Arial" panose="020B0604020202020204" pitchFamily="34" charset="0"/>
                          <a:ea typeface="Times New Roman" panose="02020603050405020304" pitchFamily="18" charset="0"/>
                          <a:cs typeface="Arial" panose="020B0604020202020204" pitchFamily="34" charset="0"/>
                        </a:rPr>
                        <a:t>, молод</a:t>
                      </a:r>
                      <a:r>
                        <a:rPr lang="ru-RU" sz="2200" b="1" dirty="0">
                          <a:effectLst/>
                          <a:latin typeface="Arial" panose="020B0604020202020204" pitchFamily="34" charset="0"/>
                          <a:ea typeface="Times New Roman" panose="02020603050405020304" pitchFamily="18" charset="0"/>
                          <a:cs typeface="Arial" panose="020B0604020202020204" pitchFamily="34" charset="0"/>
                        </a:rPr>
                        <a:t>ое</a:t>
                      </a:r>
                      <a:r>
                        <a:rPr lang="ru-RU" sz="2200" dirty="0">
                          <a:effectLst/>
                          <a:latin typeface="Arial" panose="020B0604020202020204" pitchFamily="34" charset="0"/>
                          <a:ea typeface="Times New Roman" panose="02020603050405020304" pitchFamily="18" charset="0"/>
                          <a:cs typeface="Arial" panose="020B0604020202020204" pitchFamily="34" charset="0"/>
                        </a:rPr>
                        <a:t>, летн</a:t>
                      </a:r>
                      <a:r>
                        <a:rPr lang="ru-RU" sz="2200" b="1" dirty="0">
                          <a:effectLst/>
                          <a:latin typeface="Arial" panose="020B0604020202020204" pitchFamily="34" charset="0"/>
                          <a:ea typeface="Times New Roman" panose="02020603050405020304" pitchFamily="18" charset="0"/>
                          <a:cs typeface="Arial" panose="020B0604020202020204" pitchFamily="34" charset="0"/>
                        </a:rPr>
                        <a:t>ее</a:t>
                      </a:r>
                      <a:r>
                        <a:rPr lang="ru-RU" sz="2200" dirty="0">
                          <a:effectLst/>
                          <a:latin typeface="Arial" panose="020B0604020202020204" pitchFamily="34" charset="0"/>
                          <a:ea typeface="Times New Roman" panose="02020603050405020304" pitchFamily="18" charset="0"/>
                          <a:cs typeface="Arial" panose="020B0604020202020204" pitchFamily="34" charset="0"/>
                        </a:rPr>
                        <a:t> (= </a:t>
                      </a:r>
                      <a:r>
                        <a:rPr lang="ru-RU" sz="2200" dirty="0" err="1">
                          <a:effectLst/>
                          <a:latin typeface="Arial" panose="020B0604020202020204" pitchFamily="34" charset="0"/>
                          <a:ea typeface="Times New Roman" panose="02020603050405020304" pitchFamily="18" charset="0"/>
                          <a:cs typeface="Arial" panose="020B0604020202020204" pitchFamily="34" charset="0"/>
                        </a:rPr>
                        <a:t>им.п</a:t>
                      </a:r>
                      <a:r>
                        <a:rPr lang="ru-RU" sz="2200" dirty="0">
                          <a:effectLst/>
                          <a:latin typeface="Arial" panose="020B0604020202020204" pitchFamily="34" charset="0"/>
                          <a:ea typeface="Times New Roman" panose="02020603050405020304" pitchFamily="18" charset="0"/>
                          <a:cs typeface="Arial" panose="020B0604020202020204" pitchFamily="34" charset="0"/>
                        </a:rPr>
                        <a:t>.)</a:t>
                      </a:r>
                      <a:endParaRPr lang="cs-CZ" sz="2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0"/>
                        </a:spcAft>
                      </a:pPr>
                      <a:r>
                        <a:rPr lang="ru-RU" sz="2200" dirty="0">
                          <a:effectLst/>
                          <a:latin typeface="Arial" panose="020B0604020202020204" pitchFamily="34" charset="0"/>
                          <a:ea typeface="Times New Roman" panose="02020603050405020304" pitchFamily="18" charset="0"/>
                          <a:cs typeface="Arial" panose="020B0604020202020204" pitchFamily="34" charset="0"/>
                        </a:rPr>
                        <a:t> </a:t>
                      </a:r>
                      <a:endParaRPr lang="cs-CZ" sz="2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chemeClr val="accent1"/>
                      </a:fgClr>
                      <a:bgClr>
                        <a:schemeClr val="bg1"/>
                      </a:bgClr>
                    </a:pattFill>
                  </a:tcPr>
                </a:tc>
                <a:tc>
                  <a:txBody>
                    <a:bodyPr/>
                    <a:lstStyle/>
                    <a:p>
                      <a:pPr>
                        <a:lnSpc>
                          <a:spcPct val="107000"/>
                        </a:lnSpc>
                        <a:spcAft>
                          <a:spcPts val="0"/>
                        </a:spcAft>
                      </a:pPr>
                      <a:r>
                        <a:rPr lang="ru-RU" sz="2200" dirty="0">
                          <a:effectLst/>
                          <a:latin typeface="Arial" panose="020B0604020202020204" pitchFamily="34" charset="0"/>
                          <a:ea typeface="Times New Roman" panose="02020603050405020304" pitchFamily="18" charset="0"/>
                          <a:cs typeface="Arial" panose="020B0604020202020204" pitchFamily="34" charset="0"/>
                        </a:rPr>
                        <a:t>молод</a:t>
                      </a:r>
                      <a:r>
                        <a:rPr lang="ru-RU" sz="2200" b="1" dirty="0">
                          <a:effectLst/>
                          <a:latin typeface="Arial" panose="020B0604020202020204" pitchFamily="34" charset="0"/>
                          <a:ea typeface="Times New Roman" panose="02020603050405020304" pitchFamily="18" charset="0"/>
                          <a:cs typeface="Arial" panose="020B0604020202020204" pitchFamily="34" charset="0"/>
                        </a:rPr>
                        <a:t>ую</a:t>
                      </a:r>
                      <a:r>
                        <a:rPr lang="ru-RU" sz="2200" dirty="0">
                          <a:effectLst/>
                          <a:latin typeface="Arial" panose="020B0604020202020204" pitchFamily="34" charset="0"/>
                          <a:ea typeface="Times New Roman" panose="02020603050405020304" pitchFamily="18" charset="0"/>
                          <a:cs typeface="Arial" panose="020B0604020202020204" pitchFamily="34" charset="0"/>
                        </a:rPr>
                        <a:t>, летн</a:t>
                      </a:r>
                      <a:r>
                        <a:rPr lang="ru-RU" sz="2200" b="1" dirty="0">
                          <a:effectLst/>
                          <a:latin typeface="Arial" panose="020B0604020202020204" pitchFamily="34" charset="0"/>
                          <a:ea typeface="Times New Roman" panose="02020603050405020304" pitchFamily="18" charset="0"/>
                          <a:cs typeface="Arial" panose="020B0604020202020204" pitchFamily="34" charset="0"/>
                        </a:rPr>
                        <a:t>юю</a:t>
                      </a:r>
                      <a:endParaRPr lang="cs-CZ" sz="2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chemeClr val="accent1"/>
                      </a:fgClr>
                      <a:bgClr>
                        <a:schemeClr val="bg1"/>
                      </a:bgClr>
                    </a:pattFill>
                  </a:tcPr>
                </a:tc>
                <a:tc>
                  <a:txBody>
                    <a:bodyPr/>
                    <a:lstStyle/>
                    <a:p>
                      <a:pPr>
                        <a:lnSpc>
                          <a:spcPct val="107000"/>
                        </a:lnSpc>
                        <a:spcAft>
                          <a:spcPts val="0"/>
                        </a:spcAft>
                      </a:pPr>
                      <a:r>
                        <a:rPr lang="ru-RU" sz="2200" dirty="0">
                          <a:effectLst/>
                          <a:latin typeface="Arial" panose="020B0604020202020204" pitchFamily="34" charset="0"/>
                          <a:ea typeface="Times New Roman" panose="02020603050405020304" pitchFamily="18" charset="0"/>
                          <a:cs typeface="Arial" panose="020B0604020202020204" pitchFamily="34" charset="0"/>
                        </a:rPr>
                        <a:t>молод</a:t>
                      </a:r>
                      <a:r>
                        <a:rPr lang="ru-RU" sz="2200" b="1" dirty="0">
                          <a:effectLst/>
                          <a:latin typeface="Arial" panose="020B0604020202020204" pitchFamily="34" charset="0"/>
                          <a:ea typeface="Times New Roman" panose="02020603050405020304" pitchFamily="18" charset="0"/>
                          <a:cs typeface="Arial" panose="020B0604020202020204" pitchFamily="34" charset="0"/>
                        </a:rPr>
                        <a:t>ых</a:t>
                      </a:r>
                      <a:r>
                        <a:rPr lang="ru-RU" sz="2200" dirty="0">
                          <a:effectLst/>
                          <a:latin typeface="Arial" panose="020B0604020202020204" pitchFamily="34" charset="0"/>
                          <a:ea typeface="Times New Roman" panose="02020603050405020304" pitchFamily="18" charset="0"/>
                          <a:cs typeface="Arial" panose="020B0604020202020204" pitchFamily="34" charset="0"/>
                        </a:rPr>
                        <a:t>, летн</a:t>
                      </a:r>
                      <a:r>
                        <a:rPr lang="ru-RU" sz="2200" b="1" dirty="0">
                          <a:effectLst/>
                          <a:latin typeface="Arial" panose="020B0604020202020204" pitchFamily="34" charset="0"/>
                          <a:ea typeface="Times New Roman" panose="02020603050405020304" pitchFamily="18" charset="0"/>
                          <a:cs typeface="Arial" panose="020B0604020202020204" pitchFamily="34" charset="0"/>
                        </a:rPr>
                        <a:t>их</a:t>
                      </a:r>
                      <a:r>
                        <a:rPr lang="ru-RU" sz="2200" dirty="0">
                          <a:effectLst/>
                          <a:latin typeface="Arial" panose="020B0604020202020204" pitchFamily="34" charset="0"/>
                          <a:ea typeface="Times New Roman" panose="02020603050405020304" pitchFamily="18" charset="0"/>
                          <a:cs typeface="Arial" panose="020B0604020202020204" pitchFamily="34" charset="0"/>
                        </a:rPr>
                        <a:t> (= </a:t>
                      </a:r>
                      <a:r>
                        <a:rPr lang="ru-RU" sz="2200" dirty="0" err="1">
                          <a:effectLst/>
                          <a:latin typeface="Arial" panose="020B0604020202020204" pitchFamily="34" charset="0"/>
                          <a:ea typeface="Times New Roman" panose="02020603050405020304" pitchFamily="18" charset="0"/>
                          <a:cs typeface="Arial" panose="020B0604020202020204" pitchFamily="34" charset="0"/>
                        </a:rPr>
                        <a:t>род.п</a:t>
                      </a:r>
                      <a:r>
                        <a:rPr lang="ru-RU" sz="2200" dirty="0">
                          <a:effectLst/>
                          <a:latin typeface="Arial" panose="020B0604020202020204" pitchFamily="34" charset="0"/>
                          <a:ea typeface="Times New Roman" panose="02020603050405020304" pitchFamily="18" charset="0"/>
                          <a:cs typeface="Arial" panose="020B0604020202020204" pitchFamily="34" charset="0"/>
                        </a:rPr>
                        <a:t>.)</a:t>
                      </a:r>
                      <a:endParaRPr lang="cs-CZ" sz="2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0"/>
                        </a:spcAft>
                      </a:pPr>
                      <a:r>
                        <a:rPr lang="ru-RU" sz="2200" dirty="0">
                          <a:effectLst/>
                          <a:latin typeface="Arial" panose="020B0604020202020204" pitchFamily="34" charset="0"/>
                          <a:ea typeface="Times New Roman" panose="02020603050405020304" pitchFamily="18" charset="0"/>
                          <a:cs typeface="Arial" panose="020B0604020202020204" pitchFamily="34" charset="0"/>
                        </a:rPr>
                        <a:t>нов</a:t>
                      </a:r>
                      <a:r>
                        <a:rPr lang="ru-RU" sz="2200" b="1" dirty="0">
                          <a:effectLst/>
                          <a:latin typeface="Arial" panose="020B0604020202020204" pitchFamily="34" charset="0"/>
                          <a:ea typeface="Times New Roman" panose="02020603050405020304" pitchFamily="18" charset="0"/>
                          <a:cs typeface="Arial" panose="020B0604020202020204" pitchFamily="34" charset="0"/>
                        </a:rPr>
                        <a:t>ые</a:t>
                      </a:r>
                      <a:r>
                        <a:rPr lang="ru-RU" sz="2200" dirty="0">
                          <a:effectLst/>
                          <a:latin typeface="Arial" panose="020B0604020202020204" pitchFamily="34" charset="0"/>
                          <a:ea typeface="Times New Roman" panose="02020603050405020304" pitchFamily="18" charset="0"/>
                          <a:cs typeface="Arial" panose="020B0604020202020204" pitchFamily="34" charset="0"/>
                        </a:rPr>
                        <a:t>,</a:t>
                      </a:r>
                      <a:endParaRPr lang="cs-CZ" sz="2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0"/>
                        </a:spcAft>
                      </a:pPr>
                      <a:r>
                        <a:rPr lang="ru-RU" sz="2200" dirty="0">
                          <a:effectLst/>
                          <a:latin typeface="Arial" panose="020B0604020202020204" pitchFamily="34" charset="0"/>
                          <a:ea typeface="Times New Roman" panose="02020603050405020304" pitchFamily="18" charset="0"/>
                          <a:cs typeface="Arial" panose="020B0604020202020204" pitchFamily="34" charset="0"/>
                        </a:rPr>
                        <a:t>молод</a:t>
                      </a:r>
                      <a:r>
                        <a:rPr lang="ru-RU" sz="2200" b="1" dirty="0">
                          <a:effectLst/>
                          <a:latin typeface="Arial" panose="020B0604020202020204" pitchFamily="34" charset="0"/>
                          <a:ea typeface="Times New Roman" panose="02020603050405020304" pitchFamily="18" charset="0"/>
                          <a:cs typeface="Arial" panose="020B0604020202020204" pitchFamily="34" charset="0"/>
                        </a:rPr>
                        <a:t>ые</a:t>
                      </a:r>
                      <a:r>
                        <a:rPr lang="ru-RU" sz="2200" dirty="0">
                          <a:effectLst/>
                          <a:latin typeface="Arial" panose="020B0604020202020204" pitchFamily="34" charset="0"/>
                          <a:ea typeface="Times New Roman" panose="02020603050405020304" pitchFamily="18" charset="0"/>
                          <a:cs typeface="Arial" panose="020B0604020202020204" pitchFamily="34" charset="0"/>
                        </a:rPr>
                        <a:t>,</a:t>
                      </a:r>
                      <a:endParaRPr lang="cs-CZ" sz="2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0"/>
                        </a:spcAft>
                      </a:pPr>
                      <a:r>
                        <a:rPr lang="ru-RU" sz="2200" dirty="0">
                          <a:effectLst/>
                          <a:latin typeface="Arial" panose="020B0604020202020204" pitchFamily="34" charset="0"/>
                          <a:ea typeface="Times New Roman" panose="02020603050405020304" pitchFamily="18" charset="0"/>
                          <a:cs typeface="Arial" panose="020B0604020202020204" pitchFamily="34" charset="0"/>
                        </a:rPr>
                        <a:t>летн</a:t>
                      </a:r>
                      <a:r>
                        <a:rPr lang="ru-RU" sz="2200" b="1" dirty="0">
                          <a:effectLst/>
                          <a:latin typeface="Arial" panose="020B0604020202020204" pitchFamily="34" charset="0"/>
                          <a:ea typeface="Times New Roman" panose="02020603050405020304" pitchFamily="18" charset="0"/>
                          <a:cs typeface="Arial" panose="020B0604020202020204" pitchFamily="34" charset="0"/>
                        </a:rPr>
                        <a:t>ие </a:t>
                      </a:r>
                      <a:r>
                        <a:rPr lang="ru-RU" sz="2200" dirty="0">
                          <a:effectLst/>
                          <a:latin typeface="Arial" panose="020B0604020202020204" pitchFamily="34" charset="0"/>
                          <a:ea typeface="Times New Roman" panose="02020603050405020304" pitchFamily="18" charset="0"/>
                          <a:cs typeface="Arial" panose="020B0604020202020204" pitchFamily="34" charset="0"/>
                        </a:rPr>
                        <a:t>(=</a:t>
                      </a:r>
                      <a:r>
                        <a:rPr lang="ru-RU" sz="2200" b="1" dirty="0">
                          <a:effectLst/>
                          <a:latin typeface="Arial" panose="020B0604020202020204" pitchFamily="34" charset="0"/>
                          <a:ea typeface="Times New Roman" panose="02020603050405020304" pitchFamily="18" charset="0"/>
                          <a:cs typeface="Arial" panose="020B0604020202020204" pitchFamily="34" charset="0"/>
                        </a:rPr>
                        <a:t> </a:t>
                      </a:r>
                      <a:r>
                        <a:rPr lang="ru-RU" sz="2200" dirty="0" err="1">
                          <a:effectLst/>
                          <a:latin typeface="Arial" panose="020B0604020202020204" pitchFamily="34" charset="0"/>
                          <a:ea typeface="Times New Roman" panose="02020603050405020304" pitchFamily="18" charset="0"/>
                          <a:cs typeface="Arial" panose="020B0604020202020204" pitchFamily="34" charset="0"/>
                        </a:rPr>
                        <a:t>им.п</a:t>
                      </a:r>
                      <a:r>
                        <a:rPr lang="ru-RU" sz="2200" dirty="0">
                          <a:effectLst/>
                          <a:latin typeface="Arial" panose="020B0604020202020204" pitchFamily="34" charset="0"/>
                          <a:ea typeface="Times New Roman" panose="02020603050405020304" pitchFamily="18" charset="0"/>
                          <a:cs typeface="Arial" panose="020B0604020202020204" pitchFamily="34" charset="0"/>
                        </a:rPr>
                        <a:t>.)</a:t>
                      </a:r>
                      <a:endParaRPr lang="cs-CZ" sz="2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chemeClr val="accent1"/>
                      </a:fgClr>
                      <a:bgClr>
                        <a:schemeClr val="bg1"/>
                      </a:bgClr>
                    </a:pattFill>
                  </a:tcPr>
                </a:tc>
                <a:extLst>
                  <a:ext uri="{0D108BD9-81ED-4DB2-BD59-A6C34878D82A}">
                    <a16:rowId xmlns:a16="http://schemas.microsoft.com/office/drawing/2014/main" val="3917534019"/>
                  </a:ext>
                </a:extLst>
              </a:tr>
              <a:tr h="0">
                <a:tc>
                  <a:txBody>
                    <a:bodyPr/>
                    <a:lstStyle/>
                    <a:p>
                      <a:pPr>
                        <a:lnSpc>
                          <a:spcPct val="107000"/>
                        </a:lnSpc>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твор.п.</a:t>
                      </a:r>
                      <a:endParaRPr lang="cs-CZ" sz="2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chemeClr val="accent1"/>
                      </a:fgClr>
                      <a:bgClr>
                        <a:schemeClr val="bg1"/>
                      </a:bgClr>
                    </a:pattFill>
                  </a:tcPr>
                </a:tc>
                <a:tc gridSpan="2">
                  <a:txBody>
                    <a:bodyPr/>
                    <a:lstStyle/>
                    <a:p>
                      <a:pPr algn="ctr">
                        <a:lnSpc>
                          <a:spcPct val="107000"/>
                        </a:lnSpc>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молод</a:t>
                      </a:r>
                      <a:r>
                        <a:rPr lang="ru-RU" sz="2200" b="1">
                          <a:effectLst/>
                          <a:latin typeface="Arial" panose="020B0604020202020204" pitchFamily="34" charset="0"/>
                          <a:ea typeface="Times New Roman" panose="02020603050405020304" pitchFamily="18" charset="0"/>
                          <a:cs typeface="Arial" panose="020B0604020202020204" pitchFamily="34" charset="0"/>
                        </a:rPr>
                        <a:t>ым</a:t>
                      </a:r>
                      <a:r>
                        <a:rPr lang="ru-RU" sz="2200">
                          <a:effectLst/>
                          <a:latin typeface="Arial" panose="020B0604020202020204" pitchFamily="34" charset="0"/>
                          <a:ea typeface="Times New Roman" panose="02020603050405020304" pitchFamily="18" charset="0"/>
                          <a:cs typeface="Arial" panose="020B0604020202020204" pitchFamily="34" charset="0"/>
                        </a:rPr>
                        <a:t>, летн</a:t>
                      </a:r>
                      <a:r>
                        <a:rPr lang="ru-RU" sz="2200" b="1">
                          <a:effectLst/>
                          <a:latin typeface="Arial" panose="020B0604020202020204" pitchFamily="34" charset="0"/>
                          <a:ea typeface="Times New Roman" panose="02020603050405020304" pitchFamily="18" charset="0"/>
                          <a:cs typeface="Arial" panose="020B0604020202020204" pitchFamily="34" charset="0"/>
                        </a:rPr>
                        <a:t>им</a:t>
                      </a:r>
                      <a:endParaRPr lang="cs-CZ" sz="2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chemeClr val="accent1"/>
                      </a:fgClr>
                      <a:bgClr>
                        <a:schemeClr val="bg1"/>
                      </a:bgClr>
                    </a:pattFill>
                  </a:tcPr>
                </a:tc>
                <a:tc hMerge="1">
                  <a:txBody>
                    <a:bodyPr/>
                    <a:lstStyle/>
                    <a:p>
                      <a:endParaRPr lang="cs-CZ"/>
                    </a:p>
                  </a:txBody>
                  <a:tcPr/>
                </a:tc>
                <a:tc>
                  <a:txBody>
                    <a:bodyPr/>
                    <a:lstStyle/>
                    <a:p>
                      <a:pPr>
                        <a:lnSpc>
                          <a:spcPct val="107000"/>
                        </a:lnSpc>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молод</a:t>
                      </a:r>
                      <a:r>
                        <a:rPr lang="ru-RU" sz="2200" b="1">
                          <a:effectLst/>
                          <a:latin typeface="Arial" panose="020B0604020202020204" pitchFamily="34" charset="0"/>
                          <a:ea typeface="Times New Roman" panose="02020603050405020304" pitchFamily="18" charset="0"/>
                          <a:cs typeface="Arial" panose="020B0604020202020204" pitchFamily="34" charset="0"/>
                        </a:rPr>
                        <a:t>ой</a:t>
                      </a:r>
                      <a:r>
                        <a:rPr lang="ru-RU" sz="2200">
                          <a:effectLst/>
                          <a:latin typeface="Arial" panose="020B0604020202020204" pitchFamily="34" charset="0"/>
                          <a:ea typeface="Times New Roman" panose="02020603050405020304" pitchFamily="18" charset="0"/>
                          <a:cs typeface="Arial" panose="020B0604020202020204" pitchFamily="34" charset="0"/>
                        </a:rPr>
                        <a:t>, летн</a:t>
                      </a:r>
                      <a:r>
                        <a:rPr lang="ru-RU" sz="2200" b="1">
                          <a:effectLst/>
                          <a:latin typeface="Arial" panose="020B0604020202020204" pitchFamily="34" charset="0"/>
                          <a:ea typeface="Times New Roman" panose="02020603050405020304" pitchFamily="18" charset="0"/>
                          <a:cs typeface="Arial" panose="020B0604020202020204" pitchFamily="34" charset="0"/>
                        </a:rPr>
                        <a:t>ей</a:t>
                      </a:r>
                      <a:endParaRPr lang="cs-CZ" sz="2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chemeClr val="accent1"/>
                      </a:fgClr>
                      <a:bgClr>
                        <a:schemeClr val="bg1"/>
                      </a:bgClr>
                    </a:pattFill>
                  </a:tcPr>
                </a:tc>
                <a:tc>
                  <a:txBody>
                    <a:bodyPr/>
                    <a:lstStyle/>
                    <a:p>
                      <a:pPr>
                        <a:lnSpc>
                          <a:spcPct val="107000"/>
                        </a:lnSpc>
                        <a:spcAft>
                          <a:spcPts val="0"/>
                        </a:spcAft>
                      </a:pPr>
                      <a:r>
                        <a:rPr lang="ru-RU" sz="2200" dirty="0">
                          <a:effectLst/>
                          <a:latin typeface="Arial" panose="020B0604020202020204" pitchFamily="34" charset="0"/>
                          <a:ea typeface="Times New Roman" panose="02020603050405020304" pitchFamily="18" charset="0"/>
                          <a:cs typeface="Arial" panose="020B0604020202020204" pitchFamily="34" charset="0"/>
                        </a:rPr>
                        <a:t>молод</a:t>
                      </a:r>
                      <a:r>
                        <a:rPr lang="ru-RU" sz="2200" b="1" dirty="0">
                          <a:effectLst/>
                          <a:latin typeface="Arial" panose="020B0604020202020204" pitchFamily="34" charset="0"/>
                          <a:ea typeface="Times New Roman" panose="02020603050405020304" pitchFamily="18" charset="0"/>
                          <a:cs typeface="Arial" panose="020B0604020202020204" pitchFamily="34" charset="0"/>
                        </a:rPr>
                        <a:t>ыми</a:t>
                      </a:r>
                      <a:r>
                        <a:rPr lang="ru-RU" sz="2200" dirty="0">
                          <a:effectLst/>
                          <a:latin typeface="Arial" panose="020B0604020202020204" pitchFamily="34" charset="0"/>
                          <a:ea typeface="Times New Roman" panose="02020603050405020304" pitchFamily="18" charset="0"/>
                          <a:cs typeface="Arial" panose="020B0604020202020204" pitchFamily="34" charset="0"/>
                        </a:rPr>
                        <a:t>, летн</a:t>
                      </a:r>
                      <a:r>
                        <a:rPr lang="ru-RU" sz="2200" b="1" dirty="0">
                          <a:effectLst/>
                          <a:latin typeface="Arial" panose="020B0604020202020204" pitchFamily="34" charset="0"/>
                          <a:ea typeface="Times New Roman" panose="02020603050405020304" pitchFamily="18" charset="0"/>
                          <a:cs typeface="Arial" panose="020B0604020202020204" pitchFamily="34" charset="0"/>
                        </a:rPr>
                        <a:t>ими</a:t>
                      </a:r>
                      <a:endParaRPr lang="cs-CZ" sz="2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chemeClr val="accent1"/>
                      </a:fgClr>
                      <a:bgClr>
                        <a:schemeClr val="bg1"/>
                      </a:bgClr>
                    </a:pattFill>
                  </a:tcPr>
                </a:tc>
                <a:extLst>
                  <a:ext uri="{0D108BD9-81ED-4DB2-BD59-A6C34878D82A}">
                    <a16:rowId xmlns:a16="http://schemas.microsoft.com/office/drawing/2014/main" val="3816463274"/>
                  </a:ext>
                </a:extLst>
              </a:tr>
              <a:tr h="0">
                <a:tc>
                  <a:txBody>
                    <a:bodyPr/>
                    <a:lstStyle/>
                    <a:p>
                      <a:pPr>
                        <a:lnSpc>
                          <a:spcPct val="107000"/>
                        </a:lnSpc>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предл.п.</a:t>
                      </a:r>
                      <a:endParaRPr lang="cs-CZ" sz="2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chemeClr val="accent1"/>
                      </a:fgClr>
                      <a:bgClr>
                        <a:schemeClr val="bg1"/>
                      </a:bgClr>
                    </a:pattFill>
                  </a:tcPr>
                </a:tc>
                <a:tc gridSpan="2">
                  <a:txBody>
                    <a:bodyPr/>
                    <a:lstStyle/>
                    <a:p>
                      <a:pPr algn="ctr">
                        <a:lnSpc>
                          <a:spcPct val="107000"/>
                        </a:lnSpc>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молод</a:t>
                      </a:r>
                      <a:r>
                        <a:rPr lang="ru-RU" sz="2200" b="1">
                          <a:effectLst/>
                          <a:latin typeface="Arial" panose="020B0604020202020204" pitchFamily="34" charset="0"/>
                          <a:ea typeface="Times New Roman" panose="02020603050405020304" pitchFamily="18" charset="0"/>
                          <a:cs typeface="Arial" panose="020B0604020202020204" pitchFamily="34" charset="0"/>
                        </a:rPr>
                        <a:t>ом</a:t>
                      </a:r>
                      <a:r>
                        <a:rPr lang="ru-RU" sz="2200">
                          <a:effectLst/>
                          <a:latin typeface="Arial" panose="020B0604020202020204" pitchFamily="34" charset="0"/>
                          <a:ea typeface="Times New Roman" panose="02020603050405020304" pitchFamily="18" charset="0"/>
                          <a:cs typeface="Arial" panose="020B0604020202020204" pitchFamily="34" charset="0"/>
                        </a:rPr>
                        <a:t>, летн</a:t>
                      </a:r>
                      <a:r>
                        <a:rPr lang="ru-RU" sz="2200" b="1">
                          <a:effectLst/>
                          <a:latin typeface="Arial" panose="020B0604020202020204" pitchFamily="34" charset="0"/>
                          <a:ea typeface="Times New Roman" panose="02020603050405020304" pitchFamily="18" charset="0"/>
                          <a:cs typeface="Arial" panose="020B0604020202020204" pitchFamily="34" charset="0"/>
                        </a:rPr>
                        <a:t>ем</a:t>
                      </a:r>
                      <a:endParaRPr lang="cs-CZ" sz="2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chemeClr val="accent1"/>
                      </a:fgClr>
                      <a:bgClr>
                        <a:schemeClr val="bg1"/>
                      </a:bgClr>
                    </a:pattFill>
                  </a:tcPr>
                </a:tc>
                <a:tc hMerge="1">
                  <a:txBody>
                    <a:bodyPr/>
                    <a:lstStyle/>
                    <a:p>
                      <a:endParaRPr lang="cs-CZ"/>
                    </a:p>
                  </a:txBody>
                  <a:tcPr/>
                </a:tc>
                <a:tc>
                  <a:txBody>
                    <a:bodyPr/>
                    <a:lstStyle/>
                    <a:p>
                      <a:pPr>
                        <a:lnSpc>
                          <a:spcPct val="107000"/>
                        </a:lnSpc>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молод</a:t>
                      </a:r>
                      <a:r>
                        <a:rPr lang="ru-RU" sz="2200" b="1">
                          <a:effectLst/>
                          <a:latin typeface="Arial" panose="020B0604020202020204" pitchFamily="34" charset="0"/>
                          <a:ea typeface="Times New Roman" panose="02020603050405020304" pitchFamily="18" charset="0"/>
                          <a:cs typeface="Arial" panose="020B0604020202020204" pitchFamily="34" charset="0"/>
                        </a:rPr>
                        <a:t>ой</a:t>
                      </a:r>
                      <a:r>
                        <a:rPr lang="ru-RU" sz="2200">
                          <a:effectLst/>
                          <a:latin typeface="Arial" panose="020B0604020202020204" pitchFamily="34" charset="0"/>
                          <a:ea typeface="Times New Roman" panose="02020603050405020304" pitchFamily="18" charset="0"/>
                          <a:cs typeface="Arial" panose="020B0604020202020204" pitchFamily="34" charset="0"/>
                        </a:rPr>
                        <a:t>, летн</a:t>
                      </a:r>
                      <a:r>
                        <a:rPr lang="ru-RU" sz="2200" b="1">
                          <a:effectLst/>
                          <a:latin typeface="Arial" panose="020B0604020202020204" pitchFamily="34" charset="0"/>
                          <a:ea typeface="Times New Roman" panose="02020603050405020304" pitchFamily="18" charset="0"/>
                          <a:cs typeface="Arial" panose="020B0604020202020204" pitchFamily="34" charset="0"/>
                        </a:rPr>
                        <a:t>ей</a:t>
                      </a:r>
                      <a:endParaRPr lang="cs-CZ" sz="2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chemeClr val="accent1"/>
                      </a:fgClr>
                      <a:bgClr>
                        <a:schemeClr val="bg1"/>
                      </a:bgClr>
                    </a:pattFill>
                  </a:tcPr>
                </a:tc>
                <a:tc>
                  <a:txBody>
                    <a:bodyPr/>
                    <a:lstStyle/>
                    <a:p>
                      <a:pPr>
                        <a:lnSpc>
                          <a:spcPct val="107000"/>
                        </a:lnSpc>
                        <a:spcAft>
                          <a:spcPts val="0"/>
                        </a:spcAft>
                      </a:pPr>
                      <a:r>
                        <a:rPr lang="ru-RU" sz="2200" dirty="0">
                          <a:effectLst/>
                          <a:latin typeface="Arial" panose="020B0604020202020204" pitchFamily="34" charset="0"/>
                          <a:ea typeface="Times New Roman" panose="02020603050405020304" pitchFamily="18" charset="0"/>
                          <a:cs typeface="Arial" panose="020B0604020202020204" pitchFamily="34" charset="0"/>
                        </a:rPr>
                        <a:t>молод</a:t>
                      </a:r>
                      <a:r>
                        <a:rPr lang="ru-RU" sz="2200" b="1" dirty="0">
                          <a:effectLst/>
                          <a:latin typeface="Arial" panose="020B0604020202020204" pitchFamily="34" charset="0"/>
                          <a:ea typeface="Times New Roman" panose="02020603050405020304" pitchFamily="18" charset="0"/>
                          <a:cs typeface="Arial" panose="020B0604020202020204" pitchFamily="34" charset="0"/>
                        </a:rPr>
                        <a:t>ых</a:t>
                      </a:r>
                      <a:r>
                        <a:rPr lang="ru-RU" sz="2200" dirty="0">
                          <a:effectLst/>
                          <a:latin typeface="Arial" panose="020B0604020202020204" pitchFamily="34" charset="0"/>
                          <a:ea typeface="Times New Roman" panose="02020603050405020304" pitchFamily="18" charset="0"/>
                          <a:cs typeface="Arial" panose="020B0604020202020204" pitchFamily="34" charset="0"/>
                        </a:rPr>
                        <a:t>, летн</a:t>
                      </a:r>
                      <a:r>
                        <a:rPr lang="ru-RU" sz="2200" b="1" dirty="0">
                          <a:effectLst/>
                          <a:latin typeface="Arial" panose="020B0604020202020204" pitchFamily="34" charset="0"/>
                          <a:ea typeface="Times New Roman" panose="02020603050405020304" pitchFamily="18" charset="0"/>
                          <a:cs typeface="Arial" panose="020B0604020202020204" pitchFamily="34" charset="0"/>
                        </a:rPr>
                        <a:t>их</a:t>
                      </a:r>
                      <a:endParaRPr lang="cs-CZ" sz="2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5">
                      <a:fgClr>
                        <a:schemeClr val="accent1"/>
                      </a:fgClr>
                      <a:bgClr>
                        <a:schemeClr val="bg1"/>
                      </a:bgClr>
                    </a:pattFill>
                  </a:tcPr>
                </a:tc>
                <a:extLst>
                  <a:ext uri="{0D108BD9-81ED-4DB2-BD59-A6C34878D82A}">
                    <a16:rowId xmlns:a16="http://schemas.microsoft.com/office/drawing/2014/main" val="1190192619"/>
                  </a:ext>
                </a:extLst>
              </a:tr>
            </a:tbl>
          </a:graphicData>
        </a:graphic>
      </p:graphicFrame>
    </p:spTree>
    <p:extLst>
      <p:ext uri="{BB962C8B-B14F-4D97-AF65-F5344CB8AC3E}">
        <p14:creationId xmlns:p14="http://schemas.microsoft.com/office/powerpoint/2010/main" val="17783022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F3F24ED-A6DE-469D-BEA5-EA9DC9D84DF7}"/>
              </a:ext>
            </a:extLst>
          </p:cNvPr>
          <p:cNvPicPr>
            <a:picLocks noChangeAspect="1"/>
          </p:cNvPicPr>
          <p:nvPr/>
        </p:nvPicPr>
        <p:blipFill rotWithShape="1">
          <a:blip r:embed="rId2"/>
          <a:srcRect l="1666" t="29926" r="1889"/>
          <a:stretch/>
        </p:blipFill>
        <p:spPr>
          <a:xfrm>
            <a:off x="1747520" y="680720"/>
            <a:ext cx="8818880" cy="4805680"/>
          </a:xfrm>
          <a:prstGeom prst="rect">
            <a:avLst/>
          </a:prstGeom>
        </p:spPr>
      </p:pic>
      <p:sp useBgFill="1">
        <p:nvSpPr>
          <p:cNvPr id="3" name="TextovéPole 2">
            <a:extLst>
              <a:ext uri="{FF2B5EF4-FFF2-40B4-BE49-F238E27FC236}">
                <a16:creationId xmlns:a16="http://schemas.microsoft.com/office/drawing/2014/main" id="{808E27A1-BB95-4DC3-9D11-3FC668834C7F}"/>
              </a:ext>
            </a:extLst>
          </p:cNvPr>
          <p:cNvSpPr txBox="1"/>
          <p:nvPr/>
        </p:nvSpPr>
        <p:spPr>
          <a:xfrm>
            <a:off x="1605280" y="0"/>
            <a:ext cx="9103360" cy="461665"/>
          </a:xfrm>
          <a:prstGeom prst="rect">
            <a:avLst/>
          </a:prstGeom>
        </p:spPr>
        <p:txBody>
          <a:bodyPr wrap="square" rtlCol="0">
            <a:spAutoFit/>
          </a:bodyPr>
          <a:lstStyle/>
          <a:p>
            <a:r>
              <a:rPr lang="ru-RU" sz="2400" b="1" u="sng" dirty="0"/>
              <a:t>Притяжательные прилагательные от существительных на гласную</a:t>
            </a:r>
            <a:endParaRPr lang="cs-CZ" sz="2400" b="1" u="sng" dirty="0"/>
          </a:p>
        </p:txBody>
      </p:sp>
      <p:sp useBgFill="1">
        <p:nvSpPr>
          <p:cNvPr id="4" name="TextovéPole 3">
            <a:extLst>
              <a:ext uri="{FF2B5EF4-FFF2-40B4-BE49-F238E27FC236}">
                <a16:creationId xmlns:a16="http://schemas.microsoft.com/office/drawing/2014/main" id="{4D8EAF65-8C7F-41F0-9CB9-29F55DAE77D3}"/>
              </a:ext>
            </a:extLst>
          </p:cNvPr>
          <p:cNvSpPr txBox="1"/>
          <p:nvPr/>
        </p:nvSpPr>
        <p:spPr>
          <a:xfrm>
            <a:off x="0" y="5486400"/>
            <a:ext cx="12192000" cy="1446550"/>
          </a:xfrm>
          <a:prstGeom prst="rect">
            <a:avLst/>
          </a:prstGeom>
        </p:spPr>
        <p:txBody>
          <a:bodyPr wrap="square" rtlCol="0">
            <a:spAutoFit/>
          </a:bodyPr>
          <a:lstStyle/>
          <a:p>
            <a:pPr marL="342900" indent="-342900">
              <a:buFont typeface="Arial" panose="020B0604020202020204" pitchFamily="34" charset="0"/>
              <a:buChar char="•"/>
            </a:pPr>
            <a:r>
              <a:rPr lang="ru-RU" sz="2200" b="1" dirty="0"/>
              <a:t>Образуются от названий родственников и имен на гласный (Колин, Ленин, тётин, бабушкин, папин).</a:t>
            </a:r>
          </a:p>
          <a:p>
            <a:pPr marL="342900" indent="-342900">
              <a:buFont typeface="Arial" panose="020B0604020202020204" pitchFamily="34" charset="0"/>
              <a:buChar char="•"/>
            </a:pPr>
            <a:r>
              <a:rPr lang="ru-RU" sz="2200" b="1" dirty="0"/>
              <a:t>РЯ предпочитает родительный принадлежности, поэтому чаще комната Пети, чем Петина комната.</a:t>
            </a:r>
            <a:endParaRPr lang="cs-CZ" sz="2200" b="1" dirty="0"/>
          </a:p>
        </p:txBody>
      </p:sp>
    </p:spTree>
    <p:extLst>
      <p:ext uri="{BB962C8B-B14F-4D97-AF65-F5344CB8AC3E}">
        <p14:creationId xmlns:p14="http://schemas.microsoft.com/office/powerpoint/2010/main" val="4874903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6B53FD0A-8120-42C2-A243-ABE3C2D56100}"/>
              </a:ext>
            </a:extLst>
          </p:cNvPr>
          <p:cNvPicPr>
            <a:picLocks noChangeAspect="1"/>
          </p:cNvPicPr>
          <p:nvPr/>
        </p:nvPicPr>
        <p:blipFill rotWithShape="1">
          <a:blip r:embed="rId2"/>
          <a:srcRect l="3223" t="26518" r="2223" b="-741"/>
          <a:stretch/>
        </p:blipFill>
        <p:spPr>
          <a:xfrm>
            <a:off x="1919603" y="629920"/>
            <a:ext cx="8646160" cy="5090160"/>
          </a:xfrm>
          <a:prstGeom prst="rect">
            <a:avLst/>
          </a:prstGeom>
        </p:spPr>
      </p:pic>
      <p:sp>
        <p:nvSpPr>
          <p:cNvPr id="4" name="Obdélník 3">
            <a:extLst>
              <a:ext uri="{FF2B5EF4-FFF2-40B4-BE49-F238E27FC236}">
                <a16:creationId xmlns:a16="http://schemas.microsoft.com/office/drawing/2014/main" id="{BD99C493-F354-4D35-86EF-FDC2BB661B6D}"/>
              </a:ext>
            </a:extLst>
          </p:cNvPr>
          <p:cNvSpPr/>
          <p:nvPr/>
        </p:nvSpPr>
        <p:spPr>
          <a:xfrm>
            <a:off x="3068320" y="0"/>
            <a:ext cx="6348726" cy="461665"/>
          </a:xfrm>
          <a:prstGeom prst="rect">
            <a:avLst/>
          </a:prstGeom>
        </p:spPr>
        <p:txBody>
          <a:bodyPr wrap="none">
            <a:spAutoFit/>
          </a:bodyPr>
          <a:lstStyle/>
          <a:p>
            <a:r>
              <a:rPr lang="ru-RU" sz="2400" b="1" u="sng" dirty="0">
                <a:solidFill>
                  <a:prstClr val="black"/>
                </a:solidFill>
              </a:rPr>
              <a:t>Притяжательные прилагательные типа лисий</a:t>
            </a:r>
            <a:endParaRPr lang="cs-CZ" dirty="0"/>
          </a:p>
        </p:txBody>
      </p:sp>
      <p:sp useBgFill="1">
        <p:nvSpPr>
          <p:cNvPr id="5" name="TextovéPole 4">
            <a:extLst>
              <a:ext uri="{FF2B5EF4-FFF2-40B4-BE49-F238E27FC236}">
                <a16:creationId xmlns:a16="http://schemas.microsoft.com/office/drawing/2014/main" id="{FBCC5B5D-7CC7-4F7D-A982-625880DC9525}"/>
              </a:ext>
            </a:extLst>
          </p:cNvPr>
          <p:cNvSpPr txBox="1"/>
          <p:nvPr/>
        </p:nvSpPr>
        <p:spPr>
          <a:xfrm>
            <a:off x="157480" y="5823337"/>
            <a:ext cx="11877040" cy="830997"/>
          </a:xfrm>
          <a:prstGeom prst="rect">
            <a:avLst/>
          </a:prstGeom>
        </p:spPr>
        <p:txBody>
          <a:bodyPr wrap="square" rtlCol="0">
            <a:spAutoFit/>
          </a:bodyPr>
          <a:lstStyle/>
          <a:p>
            <a:pPr marL="342900" indent="-342900">
              <a:buFont typeface="Arial" panose="020B0604020202020204" pitchFamily="34" charset="0"/>
              <a:buChar char="•"/>
            </a:pPr>
            <a:r>
              <a:rPr lang="ru-RU" sz="2400" b="1" dirty="0"/>
              <a:t>Образуются от названий животных и лиц (волчий, собачий, охотничий, девичий).</a:t>
            </a:r>
          </a:p>
          <a:p>
            <a:pPr marL="342900" indent="-342900">
              <a:buFont typeface="Arial" panose="020B0604020202020204" pitchFamily="34" charset="0"/>
              <a:buChar char="•"/>
            </a:pPr>
            <a:r>
              <a:rPr lang="ru-RU" sz="2400" b="1" dirty="0"/>
              <a:t>Мягкий знак есть во всех формах кроме </a:t>
            </a:r>
            <a:r>
              <a:rPr lang="ru-RU" sz="2400" b="1" dirty="0" err="1"/>
              <a:t>им.п</a:t>
            </a:r>
            <a:r>
              <a:rPr lang="ru-RU" sz="2400" b="1" dirty="0"/>
              <a:t>. </a:t>
            </a:r>
            <a:r>
              <a:rPr lang="ru-RU" sz="2400" b="1" dirty="0" err="1"/>
              <a:t>ед.ч</a:t>
            </a:r>
            <a:r>
              <a:rPr lang="ru-RU" sz="2400" b="1" dirty="0"/>
              <a:t>. </a:t>
            </a:r>
            <a:r>
              <a:rPr lang="ru-RU" sz="2400" b="1" dirty="0" err="1"/>
              <a:t>М.р</a:t>
            </a:r>
            <a:r>
              <a:rPr lang="ru-RU" sz="2400" b="1" dirty="0"/>
              <a:t>.!</a:t>
            </a:r>
            <a:endParaRPr lang="cs-CZ" sz="2400" b="1" dirty="0"/>
          </a:p>
        </p:txBody>
      </p:sp>
    </p:spTree>
    <p:extLst>
      <p:ext uri="{BB962C8B-B14F-4D97-AF65-F5344CB8AC3E}">
        <p14:creationId xmlns:p14="http://schemas.microsoft.com/office/powerpoint/2010/main" val="16250871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5FA7B8AB-8BD1-4186-9098-01A128FFFCC5}"/>
              </a:ext>
            </a:extLst>
          </p:cNvPr>
          <p:cNvPicPr>
            <a:picLocks noChangeAspect="1"/>
          </p:cNvPicPr>
          <p:nvPr/>
        </p:nvPicPr>
        <p:blipFill rotWithShape="1">
          <a:blip r:embed="rId2"/>
          <a:srcRect l="1360" t="3239" r="1573" b="9584"/>
          <a:stretch/>
        </p:blipFill>
        <p:spPr>
          <a:xfrm>
            <a:off x="782321" y="7469"/>
            <a:ext cx="10804128" cy="6850531"/>
          </a:xfrm>
          <a:prstGeom prst="rect">
            <a:avLst/>
          </a:prstGeom>
        </p:spPr>
      </p:pic>
    </p:spTree>
    <p:extLst>
      <p:ext uri="{BB962C8B-B14F-4D97-AF65-F5344CB8AC3E}">
        <p14:creationId xmlns:p14="http://schemas.microsoft.com/office/powerpoint/2010/main" val="27112648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29810CE3-1573-40F3-9497-4DBB42D91A0B}"/>
              </a:ext>
            </a:extLst>
          </p:cNvPr>
          <p:cNvPicPr>
            <a:picLocks noChangeAspect="1"/>
          </p:cNvPicPr>
          <p:nvPr/>
        </p:nvPicPr>
        <p:blipFill>
          <a:blip r:embed="rId2"/>
          <a:stretch>
            <a:fillRect/>
          </a:stretch>
        </p:blipFill>
        <p:spPr>
          <a:xfrm>
            <a:off x="161207" y="1391920"/>
            <a:ext cx="11869586" cy="4592320"/>
          </a:xfrm>
          <a:prstGeom prst="rect">
            <a:avLst/>
          </a:prstGeom>
        </p:spPr>
      </p:pic>
    </p:spTree>
    <p:extLst>
      <p:ext uri="{BB962C8B-B14F-4D97-AF65-F5344CB8AC3E}">
        <p14:creationId xmlns:p14="http://schemas.microsoft.com/office/powerpoint/2010/main" val="2606780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18600289-35B2-4DB2-B643-B6D3098F32B1}"/>
              </a:ext>
            </a:extLst>
          </p:cNvPr>
          <p:cNvPicPr>
            <a:picLocks noChangeAspect="1"/>
          </p:cNvPicPr>
          <p:nvPr/>
        </p:nvPicPr>
        <p:blipFill rotWithShape="1">
          <a:blip r:embed="rId2"/>
          <a:srcRect l="3865" t="10060" r="3574" b="10867"/>
          <a:stretch/>
        </p:blipFill>
        <p:spPr>
          <a:xfrm>
            <a:off x="1002520" y="195309"/>
            <a:ext cx="10076812" cy="6447898"/>
          </a:xfrm>
          <a:prstGeom prst="rect">
            <a:avLst/>
          </a:prstGeom>
        </p:spPr>
      </p:pic>
    </p:spTree>
    <p:extLst>
      <p:ext uri="{BB962C8B-B14F-4D97-AF65-F5344CB8AC3E}">
        <p14:creationId xmlns:p14="http://schemas.microsoft.com/office/powerpoint/2010/main" val="40361865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1AEE230D-82D0-4CDC-A2E1-7E5C9F62DF0B}"/>
              </a:ext>
            </a:extLst>
          </p:cNvPr>
          <p:cNvPicPr>
            <a:picLocks noChangeAspect="1"/>
          </p:cNvPicPr>
          <p:nvPr/>
        </p:nvPicPr>
        <p:blipFill>
          <a:blip r:embed="rId2"/>
          <a:stretch>
            <a:fillRect/>
          </a:stretch>
        </p:blipFill>
        <p:spPr>
          <a:xfrm>
            <a:off x="0" y="1859280"/>
            <a:ext cx="12182693" cy="3139440"/>
          </a:xfrm>
          <a:prstGeom prst="rect">
            <a:avLst/>
          </a:prstGeom>
        </p:spPr>
      </p:pic>
    </p:spTree>
    <p:extLst>
      <p:ext uri="{BB962C8B-B14F-4D97-AF65-F5344CB8AC3E}">
        <p14:creationId xmlns:p14="http://schemas.microsoft.com/office/powerpoint/2010/main" val="19731971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F54D1C78-B500-43B9-97DA-12F5D71DC268}"/>
              </a:ext>
            </a:extLst>
          </p:cNvPr>
          <p:cNvPicPr>
            <a:picLocks noChangeAspect="1"/>
          </p:cNvPicPr>
          <p:nvPr/>
        </p:nvPicPr>
        <p:blipFill>
          <a:blip r:embed="rId2"/>
          <a:stretch>
            <a:fillRect/>
          </a:stretch>
        </p:blipFill>
        <p:spPr>
          <a:xfrm>
            <a:off x="1919" y="1360716"/>
            <a:ext cx="12190081" cy="4603204"/>
          </a:xfrm>
          <a:prstGeom prst="rect">
            <a:avLst/>
          </a:prstGeom>
        </p:spPr>
      </p:pic>
    </p:spTree>
    <p:extLst>
      <p:ext uri="{BB962C8B-B14F-4D97-AF65-F5344CB8AC3E}">
        <p14:creationId xmlns:p14="http://schemas.microsoft.com/office/powerpoint/2010/main" val="12251007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497D9B66-1304-4139-B097-116138E4A2EC}"/>
              </a:ext>
            </a:extLst>
          </p:cNvPr>
          <p:cNvPicPr>
            <a:picLocks noChangeAspect="1"/>
          </p:cNvPicPr>
          <p:nvPr/>
        </p:nvPicPr>
        <p:blipFill>
          <a:blip r:embed="rId2"/>
          <a:stretch>
            <a:fillRect/>
          </a:stretch>
        </p:blipFill>
        <p:spPr>
          <a:xfrm>
            <a:off x="574810" y="0"/>
            <a:ext cx="11042379" cy="6858000"/>
          </a:xfrm>
          <a:prstGeom prst="rect">
            <a:avLst/>
          </a:prstGeom>
        </p:spPr>
      </p:pic>
    </p:spTree>
    <p:extLst>
      <p:ext uri="{BB962C8B-B14F-4D97-AF65-F5344CB8AC3E}">
        <p14:creationId xmlns:p14="http://schemas.microsoft.com/office/powerpoint/2010/main" val="14235389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F4CCCEBF-A547-4A07-B702-A53E778D0F1E}"/>
              </a:ext>
            </a:extLst>
          </p:cNvPr>
          <p:cNvPicPr>
            <a:picLocks noChangeAspect="1"/>
          </p:cNvPicPr>
          <p:nvPr/>
        </p:nvPicPr>
        <p:blipFill>
          <a:blip r:embed="rId2"/>
          <a:stretch>
            <a:fillRect/>
          </a:stretch>
        </p:blipFill>
        <p:spPr>
          <a:xfrm>
            <a:off x="1426221" y="1056640"/>
            <a:ext cx="9686259" cy="5029133"/>
          </a:xfrm>
          <a:prstGeom prst="rect">
            <a:avLst/>
          </a:prstGeom>
        </p:spPr>
      </p:pic>
    </p:spTree>
    <p:extLst>
      <p:ext uri="{BB962C8B-B14F-4D97-AF65-F5344CB8AC3E}">
        <p14:creationId xmlns:p14="http://schemas.microsoft.com/office/powerpoint/2010/main" val="11545537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3F3A011B-4CBF-4BAD-BA0D-EB6A88594566}"/>
              </a:ext>
            </a:extLst>
          </p:cNvPr>
          <p:cNvPicPr>
            <a:picLocks noChangeAspect="1"/>
          </p:cNvPicPr>
          <p:nvPr/>
        </p:nvPicPr>
        <p:blipFill>
          <a:blip r:embed="rId2"/>
          <a:stretch>
            <a:fillRect/>
          </a:stretch>
        </p:blipFill>
        <p:spPr>
          <a:xfrm>
            <a:off x="1862567" y="1503680"/>
            <a:ext cx="9569433" cy="3651573"/>
          </a:xfrm>
          <a:prstGeom prst="rect">
            <a:avLst/>
          </a:prstGeom>
        </p:spPr>
      </p:pic>
    </p:spTree>
    <p:extLst>
      <p:ext uri="{BB962C8B-B14F-4D97-AF65-F5344CB8AC3E}">
        <p14:creationId xmlns:p14="http://schemas.microsoft.com/office/powerpoint/2010/main" val="22633404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FDAE049B-85A0-4AA3-A1DA-863C57A939B0}"/>
              </a:ext>
            </a:extLst>
          </p:cNvPr>
          <p:cNvPicPr>
            <a:picLocks noChangeAspect="1"/>
          </p:cNvPicPr>
          <p:nvPr/>
        </p:nvPicPr>
        <p:blipFill>
          <a:blip r:embed="rId2"/>
          <a:stretch>
            <a:fillRect/>
          </a:stretch>
        </p:blipFill>
        <p:spPr>
          <a:xfrm>
            <a:off x="2265680" y="13774"/>
            <a:ext cx="7660639" cy="6830452"/>
          </a:xfrm>
          <a:prstGeom prst="rect">
            <a:avLst/>
          </a:prstGeom>
        </p:spPr>
      </p:pic>
    </p:spTree>
    <p:extLst>
      <p:ext uri="{BB962C8B-B14F-4D97-AF65-F5344CB8AC3E}">
        <p14:creationId xmlns:p14="http://schemas.microsoft.com/office/powerpoint/2010/main" val="40391191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353C487D-F2DE-432D-B86E-555F44E5CB23}"/>
              </a:ext>
            </a:extLst>
          </p:cNvPr>
          <p:cNvPicPr>
            <a:picLocks noChangeAspect="1"/>
          </p:cNvPicPr>
          <p:nvPr/>
        </p:nvPicPr>
        <p:blipFill>
          <a:blip r:embed="rId2"/>
          <a:stretch>
            <a:fillRect/>
          </a:stretch>
        </p:blipFill>
        <p:spPr>
          <a:xfrm>
            <a:off x="2568330" y="0"/>
            <a:ext cx="7255853" cy="3088640"/>
          </a:xfrm>
          <a:prstGeom prst="rect">
            <a:avLst/>
          </a:prstGeom>
        </p:spPr>
      </p:pic>
      <p:pic>
        <p:nvPicPr>
          <p:cNvPr id="3" name="Obrázek 2">
            <a:extLst>
              <a:ext uri="{FF2B5EF4-FFF2-40B4-BE49-F238E27FC236}">
                <a16:creationId xmlns:a16="http://schemas.microsoft.com/office/drawing/2014/main" id="{233EE316-6E95-4810-8DA8-70F523E7359D}"/>
              </a:ext>
            </a:extLst>
          </p:cNvPr>
          <p:cNvPicPr>
            <a:picLocks noChangeAspect="1"/>
          </p:cNvPicPr>
          <p:nvPr/>
        </p:nvPicPr>
        <p:blipFill>
          <a:blip r:embed="rId3"/>
          <a:stretch>
            <a:fillRect/>
          </a:stretch>
        </p:blipFill>
        <p:spPr>
          <a:xfrm>
            <a:off x="2171825" y="3215816"/>
            <a:ext cx="8129877" cy="3642184"/>
          </a:xfrm>
          <a:prstGeom prst="rect">
            <a:avLst/>
          </a:prstGeom>
        </p:spPr>
      </p:pic>
    </p:spTree>
    <p:extLst>
      <p:ext uri="{BB962C8B-B14F-4D97-AF65-F5344CB8AC3E}">
        <p14:creationId xmlns:p14="http://schemas.microsoft.com/office/powerpoint/2010/main" val="16581216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35F6621D-0431-46DA-A96B-854FD820791B}"/>
              </a:ext>
            </a:extLst>
          </p:cNvPr>
          <p:cNvPicPr>
            <a:picLocks noChangeAspect="1"/>
          </p:cNvPicPr>
          <p:nvPr/>
        </p:nvPicPr>
        <p:blipFill>
          <a:blip r:embed="rId2"/>
          <a:stretch>
            <a:fillRect/>
          </a:stretch>
        </p:blipFill>
        <p:spPr>
          <a:xfrm>
            <a:off x="2001520" y="0"/>
            <a:ext cx="8526574" cy="6858000"/>
          </a:xfrm>
          <a:prstGeom prst="rect">
            <a:avLst/>
          </a:prstGeom>
        </p:spPr>
      </p:pic>
    </p:spTree>
    <p:extLst>
      <p:ext uri="{BB962C8B-B14F-4D97-AF65-F5344CB8AC3E}">
        <p14:creationId xmlns:p14="http://schemas.microsoft.com/office/powerpoint/2010/main" val="39048081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3AB379E8-5FD7-44DC-BD85-64BB6979F59E}"/>
              </a:ext>
            </a:extLst>
          </p:cNvPr>
          <p:cNvPicPr>
            <a:picLocks noChangeAspect="1"/>
          </p:cNvPicPr>
          <p:nvPr/>
        </p:nvPicPr>
        <p:blipFill>
          <a:blip r:embed="rId2"/>
          <a:stretch>
            <a:fillRect/>
          </a:stretch>
        </p:blipFill>
        <p:spPr>
          <a:xfrm>
            <a:off x="1767840" y="451117"/>
            <a:ext cx="9629406" cy="6305283"/>
          </a:xfrm>
          <a:prstGeom prst="rect">
            <a:avLst/>
          </a:prstGeom>
        </p:spPr>
      </p:pic>
    </p:spTree>
    <p:extLst>
      <p:ext uri="{BB962C8B-B14F-4D97-AF65-F5344CB8AC3E}">
        <p14:creationId xmlns:p14="http://schemas.microsoft.com/office/powerpoint/2010/main" val="28026701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4E0714F-FC0E-48E5-83FC-2FFFFCDCE922}"/>
              </a:ext>
            </a:extLst>
          </p:cNvPr>
          <p:cNvPicPr>
            <a:picLocks noChangeAspect="1"/>
          </p:cNvPicPr>
          <p:nvPr/>
        </p:nvPicPr>
        <p:blipFill>
          <a:blip r:embed="rId2"/>
          <a:stretch>
            <a:fillRect/>
          </a:stretch>
        </p:blipFill>
        <p:spPr>
          <a:xfrm>
            <a:off x="797478" y="243840"/>
            <a:ext cx="11059242" cy="6614160"/>
          </a:xfrm>
          <a:prstGeom prst="rect">
            <a:avLst/>
          </a:prstGeom>
        </p:spPr>
      </p:pic>
    </p:spTree>
    <p:extLst>
      <p:ext uri="{BB962C8B-B14F-4D97-AF65-F5344CB8AC3E}">
        <p14:creationId xmlns:p14="http://schemas.microsoft.com/office/powerpoint/2010/main" val="1113746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195CC0C0-4775-4271-B2FD-7F74EDD13DAE}"/>
              </a:ext>
            </a:extLst>
          </p:cNvPr>
          <p:cNvPicPr>
            <a:picLocks noChangeAspect="1"/>
          </p:cNvPicPr>
          <p:nvPr/>
        </p:nvPicPr>
        <p:blipFill rotWithShape="1">
          <a:blip r:embed="rId2"/>
          <a:srcRect l="3782" t="10616" r="4009" b="8867"/>
          <a:stretch/>
        </p:blipFill>
        <p:spPr>
          <a:xfrm>
            <a:off x="1125826" y="178265"/>
            <a:ext cx="9940348" cy="6501470"/>
          </a:xfrm>
          <a:prstGeom prst="rect">
            <a:avLst/>
          </a:prstGeom>
        </p:spPr>
      </p:pic>
    </p:spTree>
    <p:extLst>
      <p:ext uri="{BB962C8B-B14F-4D97-AF65-F5344CB8AC3E}">
        <p14:creationId xmlns:p14="http://schemas.microsoft.com/office/powerpoint/2010/main" val="42831538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21E10791-27D6-45F7-8469-5261D858A000}"/>
              </a:ext>
            </a:extLst>
          </p:cNvPr>
          <p:cNvPicPr>
            <a:picLocks noChangeAspect="1"/>
          </p:cNvPicPr>
          <p:nvPr/>
        </p:nvPicPr>
        <p:blipFill>
          <a:blip r:embed="rId2"/>
          <a:stretch>
            <a:fillRect/>
          </a:stretch>
        </p:blipFill>
        <p:spPr>
          <a:xfrm>
            <a:off x="2966719" y="34026"/>
            <a:ext cx="6289923" cy="6823974"/>
          </a:xfrm>
          <a:prstGeom prst="rect">
            <a:avLst/>
          </a:prstGeom>
        </p:spPr>
      </p:pic>
    </p:spTree>
    <p:extLst>
      <p:ext uri="{BB962C8B-B14F-4D97-AF65-F5344CB8AC3E}">
        <p14:creationId xmlns:p14="http://schemas.microsoft.com/office/powerpoint/2010/main" val="29918728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Obdélník 1">
            <a:extLst>
              <a:ext uri="{FF2B5EF4-FFF2-40B4-BE49-F238E27FC236}">
                <a16:creationId xmlns:a16="http://schemas.microsoft.com/office/drawing/2014/main" id="{1DF23FEC-F292-4C86-A89A-95FBA5C0D4C6}"/>
              </a:ext>
            </a:extLst>
          </p:cNvPr>
          <p:cNvSpPr/>
          <p:nvPr/>
        </p:nvSpPr>
        <p:spPr>
          <a:xfrm>
            <a:off x="0" y="0"/>
            <a:ext cx="12192000" cy="6863417"/>
          </a:xfrm>
          <a:prstGeom prst="rect">
            <a:avLst/>
          </a:prstGeom>
        </p:spPr>
        <p:txBody>
          <a:bodyPr wrap="square">
            <a:spAutoFit/>
          </a:bodyPr>
          <a:lstStyle/>
          <a:p>
            <a:r>
              <a:rPr lang="ru-RU" sz="2200" b="1" i="1" dirty="0">
                <a:solidFill>
                  <a:srgbClr val="161616"/>
                </a:solidFill>
                <a:latin typeface="Arial" panose="020B0604020202020204" pitchFamily="34" charset="0"/>
                <a:cs typeface="Arial" panose="020B0604020202020204" pitchFamily="34" charset="0"/>
              </a:rPr>
              <a:t>Упражнение 17. </a:t>
            </a:r>
            <a:r>
              <a:rPr lang="ru-RU" sz="2200" b="1" dirty="0">
                <a:solidFill>
                  <a:srgbClr val="161616"/>
                </a:solidFill>
                <a:latin typeface="Arial" panose="020B0604020202020204" pitchFamily="34" charset="0"/>
                <a:cs typeface="Arial" panose="020B0604020202020204" pitchFamily="34" charset="0"/>
              </a:rPr>
              <a:t>Раскройте скобки.</a:t>
            </a:r>
          </a:p>
          <a:p>
            <a:r>
              <a:rPr lang="ru-RU" sz="2200" b="1" dirty="0">
                <a:solidFill>
                  <a:srgbClr val="161616"/>
                </a:solidFill>
                <a:latin typeface="Arial" panose="020B0604020202020204" pitchFamily="34" charset="0"/>
                <a:cs typeface="Arial" panose="020B0604020202020204" pitchFamily="34" charset="0"/>
              </a:rPr>
              <a:t>Мо д е л ь: Новый год отмечается ... (1 и 2 января). — Новый год отмечается </a:t>
            </a:r>
            <a:r>
              <a:rPr lang="ru-RU" sz="2200" b="1" dirty="0" err="1">
                <a:solidFill>
                  <a:srgbClr val="161616"/>
                </a:solidFill>
                <a:latin typeface="Arial" panose="020B0604020202020204" pitchFamily="34" charset="0"/>
                <a:cs typeface="Arial" panose="020B0604020202020204" pitchFamily="34" charset="0"/>
              </a:rPr>
              <a:t>первОГО</a:t>
            </a:r>
            <a:r>
              <a:rPr lang="ru-RU" sz="2200" b="1" dirty="0">
                <a:solidFill>
                  <a:srgbClr val="161616"/>
                </a:solidFill>
                <a:latin typeface="Arial" panose="020B0604020202020204" pitchFamily="34" charset="0"/>
                <a:cs typeface="Arial" panose="020B0604020202020204" pitchFamily="34" charset="0"/>
              </a:rPr>
              <a:t> и </a:t>
            </a:r>
            <a:r>
              <a:rPr lang="ru-RU" sz="2200" b="1" dirty="0" err="1">
                <a:solidFill>
                  <a:srgbClr val="161616"/>
                </a:solidFill>
                <a:latin typeface="Arial" panose="020B0604020202020204" pitchFamily="34" charset="0"/>
                <a:cs typeface="Arial" panose="020B0604020202020204" pitchFamily="34" charset="0"/>
              </a:rPr>
              <a:t>вторОГО</a:t>
            </a:r>
            <a:r>
              <a:rPr lang="ru-RU" sz="2200" b="1" dirty="0">
                <a:solidFill>
                  <a:srgbClr val="161616"/>
                </a:solidFill>
                <a:latin typeface="Arial" panose="020B0604020202020204" pitchFamily="34" charset="0"/>
                <a:cs typeface="Arial" panose="020B0604020202020204" pitchFamily="34" charset="0"/>
              </a:rPr>
              <a:t> января.</a:t>
            </a:r>
          </a:p>
          <a:p>
            <a:r>
              <a:rPr lang="ru-RU" sz="2200" dirty="0">
                <a:solidFill>
                  <a:srgbClr val="161616"/>
                </a:solidFill>
                <a:latin typeface="Arial" panose="020B0604020202020204" pitchFamily="34" charset="0"/>
                <a:cs typeface="Arial" panose="020B0604020202020204" pitchFamily="34" charset="0"/>
              </a:rPr>
              <a:t>1. Рождество Христово отмечается ... (7 января). 2. День защитника Отечества отмечается ... (23 февраля). 3. Международный женский день отмечается ... (8 марта). 4. Праздник Весны и Труда отмечается ... (1 и 2 мая). 5. День Победы отмечается ... (9 мая).</a:t>
            </a:r>
          </a:p>
          <a:p>
            <a:r>
              <a:rPr lang="ru-RU" sz="2200" b="1" i="1" dirty="0">
                <a:solidFill>
                  <a:srgbClr val="161616"/>
                </a:solidFill>
                <a:latin typeface="Arial" panose="020B0604020202020204" pitchFamily="34" charset="0"/>
                <a:cs typeface="Arial" panose="020B0604020202020204" pitchFamily="34" charset="0"/>
              </a:rPr>
              <a:t>Упражнение 18. </a:t>
            </a:r>
            <a:r>
              <a:rPr lang="ru-RU" sz="2200" b="1" dirty="0">
                <a:solidFill>
                  <a:srgbClr val="161616"/>
                </a:solidFill>
                <a:latin typeface="Arial" panose="020B0604020202020204" pitchFamily="34" charset="0"/>
                <a:cs typeface="Arial" panose="020B0604020202020204" pitchFamily="34" charset="0"/>
              </a:rPr>
              <a:t>Проговорите и запишите предложения.</a:t>
            </a:r>
          </a:p>
          <a:p>
            <a:r>
              <a:rPr lang="ru-RU" sz="2200" b="1" dirty="0">
                <a:solidFill>
                  <a:srgbClr val="161616"/>
                </a:solidFill>
                <a:latin typeface="Arial" panose="020B0604020202020204" pitchFamily="34" charset="0"/>
                <a:cs typeface="Arial" panose="020B0604020202020204" pitchFamily="34" charset="0"/>
              </a:rPr>
              <a:t>Мо д е л ь: Пушкин родился шестого июня тысяча семьсот девяносто</a:t>
            </a:r>
          </a:p>
          <a:p>
            <a:r>
              <a:rPr lang="ru-RU" sz="2200" b="1" dirty="0" err="1">
                <a:solidFill>
                  <a:srgbClr val="161616"/>
                </a:solidFill>
                <a:latin typeface="Arial" panose="020B0604020202020204" pitchFamily="34" charset="0"/>
                <a:cs typeface="Arial" panose="020B0604020202020204" pitchFamily="34" charset="0"/>
              </a:rPr>
              <a:t>девятОГО</a:t>
            </a:r>
            <a:r>
              <a:rPr lang="ru-RU" sz="2200" b="1" dirty="0">
                <a:solidFill>
                  <a:srgbClr val="161616"/>
                </a:solidFill>
                <a:latin typeface="Arial" panose="020B0604020202020204" pitchFamily="34" charset="0"/>
                <a:cs typeface="Arial" panose="020B0604020202020204" pitchFamily="34" charset="0"/>
              </a:rPr>
              <a:t> </a:t>
            </a:r>
            <a:r>
              <a:rPr lang="ru-RU" sz="2200" b="1" dirty="0" err="1">
                <a:solidFill>
                  <a:srgbClr val="161616"/>
                </a:solidFill>
                <a:latin typeface="Arial" panose="020B0604020202020204" pitchFamily="34" charset="0"/>
                <a:cs typeface="Arial" panose="020B0604020202020204" pitchFamily="34" charset="0"/>
              </a:rPr>
              <a:t>годА</a:t>
            </a:r>
            <a:r>
              <a:rPr lang="ru-RU" sz="2200" b="1" dirty="0">
                <a:solidFill>
                  <a:srgbClr val="161616"/>
                </a:solidFill>
                <a:latin typeface="Arial" panose="020B0604020202020204" pitchFamily="34" charset="0"/>
                <a:cs typeface="Arial" panose="020B0604020202020204" pitchFamily="34" charset="0"/>
              </a:rPr>
              <a:t>.</a:t>
            </a:r>
          </a:p>
          <a:p>
            <a:r>
              <a:rPr lang="ru-RU" sz="2200" dirty="0">
                <a:solidFill>
                  <a:srgbClr val="161616"/>
                </a:solidFill>
                <a:latin typeface="Arial" panose="020B0604020202020204" pitchFamily="34" charset="0"/>
                <a:cs typeface="Arial" panose="020B0604020202020204" pitchFamily="34" charset="0"/>
              </a:rPr>
              <a:t>1. Лев Николаевич Толстой родился девятого сентября 1828 г. 2. Фёдор Михайлович</a:t>
            </a:r>
          </a:p>
          <a:p>
            <a:r>
              <a:rPr lang="ru-RU" sz="2200" dirty="0">
                <a:solidFill>
                  <a:srgbClr val="161616"/>
                </a:solidFill>
                <a:latin typeface="Arial" panose="020B0604020202020204" pitchFamily="34" charset="0"/>
                <a:cs typeface="Arial" panose="020B0604020202020204" pitchFamily="34" charset="0"/>
              </a:rPr>
              <a:t>Достоевский родился одиннадцатого ноября 1821 г. 3. Пётр Ильич Чайковский родился</a:t>
            </a:r>
          </a:p>
          <a:p>
            <a:r>
              <a:rPr lang="ru-RU" sz="2200" dirty="0">
                <a:solidFill>
                  <a:srgbClr val="161616"/>
                </a:solidFill>
                <a:latin typeface="Arial" panose="020B0604020202020204" pitchFamily="34" charset="0"/>
                <a:cs typeface="Arial" panose="020B0604020202020204" pitchFamily="34" charset="0"/>
              </a:rPr>
              <a:t>двадцать пятого апреля 1840 г. 4. Петербург был основан двадцать седьмого мая 1703 г.</a:t>
            </a:r>
          </a:p>
          <a:p>
            <a:r>
              <a:rPr lang="ru-RU" sz="2200" dirty="0">
                <a:solidFill>
                  <a:srgbClr val="161616"/>
                </a:solidFill>
                <a:latin typeface="Arial" panose="020B0604020202020204" pitchFamily="34" charset="0"/>
                <a:cs typeface="Arial" panose="020B0604020202020204" pitchFamily="34" charset="0"/>
              </a:rPr>
              <a:t>5. Мой папа родился … . 6. Моя мама родилась … . 7. Я родился (родилась) … .</a:t>
            </a:r>
          </a:p>
          <a:p>
            <a:r>
              <a:rPr lang="ru-RU" sz="2200" b="1" i="1" dirty="0">
                <a:solidFill>
                  <a:srgbClr val="161616"/>
                </a:solidFill>
                <a:latin typeface="Arial" panose="020B0604020202020204" pitchFamily="34" charset="0"/>
                <a:cs typeface="Arial" panose="020B0604020202020204" pitchFamily="34" charset="0"/>
              </a:rPr>
              <a:t>Упражнение 19. </a:t>
            </a:r>
            <a:r>
              <a:rPr lang="ru-RU" sz="2200" b="1" dirty="0">
                <a:solidFill>
                  <a:srgbClr val="161616"/>
                </a:solidFill>
                <a:latin typeface="Arial" panose="020B0604020202020204" pitchFamily="34" charset="0"/>
                <a:cs typeface="Arial" panose="020B0604020202020204" pitchFamily="34" charset="0"/>
              </a:rPr>
              <a:t>Раскройте скобки.</a:t>
            </a:r>
          </a:p>
          <a:p>
            <a:r>
              <a:rPr lang="ru-RU" sz="2200" b="1" dirty="0">
                <a:solidFill>
                  <a:srgbClr val="161616"/>
                </a:solidFill>
                <a:latin typeface="Arial" panose="020B0604020202020204" pitchFamily="34" charset="0"/>
                <a:cs typeface="Arial" panose="020B0604020202020204" pitchFamily="34" charset="0"/>
              </a:rPr>
              <a:t>Мо д е л ь: Конкурс имени (Чайковский). — Конкурс имени </a:t>
            </a:r>
            <a:r>
              <a:rPr lang="ru-RU" sz="2200" b="1" dirty="0" err="1">
                <a:solidFill>
                  <a:srgbClr val="161616"/>
                </a:solidFill>
                <a:latin typeface="Arial" panose="020B0604020202020204" pitchFamily="34" charset="0"/>
                <a:cs typeface="Arial" panose="020B0604020202020204" pitchFamily="34" charset="0"/>
              </a:rPr>
              <a:t>ЧайковскОГО</a:t>
            </a:r>
            <a:r>
              <a:rPr lang="ru-RU" sz="2200" b="1" dirty="0">
                <a:solidFill>
                  <a:srgbClr val="161616"/>
                </a:solidFill>
                <a:latin typeface="Arial" panose="020B0604020202020204" pitchFamily="34" charset="0"/>
                <a:cs typeface="Arial" panose="020B0604020202020204" pitchFamily="34" charset="0"/>
              </a:rPr>
              <a:t>.</a:t>
            </a:r>
          </a:p>
          <a:p>
            <a:r>
              <a:rPr lang="ru-RU" sz="2200" dirty="0">
                <a:solidFill>
                  <a:srgbClr val="161616"/>
                </a:solidFill>
                <a:latin typeface="Arial" panose="020B0604020202020204" pitchFamily="34" charset="0"/>
                <a:cs typeface="Arial" panose="020B0604020202020204" pitchFamily="34" charset="0"/>
              </a:rPr>
              <a:t>1. Вы читали роман (Достоевский) «Преступление и наказание»? 2. Это улица (Чайковский)? 3. Где находится музей (Римский-Корсаков)? 4. Вы читали роман (Толстой)</a:t>
            </a:r>
          </a:p>
          <a:p>
            <a:r>
              <a:rPr lang="ru-RU" sz="2200" dirty="0">
                <a:solidFill>
                  <a:srgbClr val="161616"/>
                </a:solidFill>
                <a:latin typeface="Arial" panose="020B0604020202020204" pitchFamily="34" charset="0"/>
                <a:cs typeface="Arial" panose="020B0604020202020204" pitchFamily="34" charset="0"/>
              </a:rPr>
              <a:t>«Война и мир»? 5. Слева от Русского музея — Малый театр оперы и балета имени (Мусоргский). 6. Вы любите поэзию (Ахматова и Цветаева)? 7. Вы были в музее-квартире</a:t>
            </a:r>
          </a:p>
          <a:p>
            <a:r>
              <a:rPr lang="ru-RU" sz="2200" dirty="0">
                <a:solidFill>
                  <a:srgbClr val="161616"/>
                </a:solidFill>
                <a:latin typeface="Arial" panose="020B0604020202020204" pitchFamily="34" charset="0"/>
                <a:cs typeface="Arial" panose="020B0604020202020204" pitchFamily="34" charset="0"/>
              </a:rPr>
              <a:t>(Достоевский)?</a:t>
            </a:r>
            <a:endParaRPr lang="cs-CZ"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43808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0A2E50DC-E679-4D8E-A67B-06A32F92E552}"/>
              </a:ext>
            </a:extLst>
          </p:cNvPr>
          <p:cNvSpPr/>
          <p:nvPr/>
        </p:nvSpPr>
        <p:spPr>
          <a:xfrm>
            <a:off x="990600" y="1182231"/>
            <a:ext cx="10210800" cy="4493538"/>
          </a:xfrm>
          <a:prstGeom prst="rect">
            <a:avLst/>
          </a:prstGeom>
        </p:spPr>
        <p:txBody>
          <a:bodyPr wrap="square">
            <a:spAutoFit/>
          </a:bodyPr>
          <a:lstStyle/>
          <a:p>
            <a:r>
              <a:rPr lang="ru-RU" sz="2200" b="1" i="1" dirty="0">
                <a:solidFill>
                  <a:srgbClr val="161616"/>
                </a:solidFill>
                <a:latin typeface="Arial" panose="020B0604020202020204" pitchFamily="34" charset="0"/>
                <a:cs typeface="Arial" panose="020B0604020202020204" pitchFamily="34" charset="0"/>
              </a:rPr>
              <a:t>Упражнение 28. </a:t>
            </a:r>
            <a:r>
              <a:rPr lang="ru-RU" sz="2200" b="1" dirty="0">
                <a:solidFill>
                  <a:srgbClr val="161616"/>
                </a:solidFill>
                <a:latin typeface="Arial" panose="020B0604020202020204" pitchFamily="34" charset="0"/>
                <a:cs typeface="Arial" panose="020B0604020202020204" pitchFamily="34" charset="0"/>
              </a:rPr>
              <a:t>Выполните упражнение по модели.</a:t>
            </a:r>
          </a:p>
          <a:p>
            <a:r>
              <a:rPr lang="ru-RU" sz="2200" dirty="0">
                <a:solidFill>
                  <a:srgbClr val="161616"/>
                </a:solidFill>
                <a:latin typeface="Arial" panose="020B0604020202020204" pitchFamily="34" charset="0"/>
                <a:cs typeface="Arial" panose="020B0604020202020204" pitchFamily="34" charset="0"/>
              </a:rPr>
              <a:t>Мо д е л ь: Магазин открыт с девяти часов утра. (с 10)</a:t>
            </a:r>
          </a:p>
          <a:p>
            <a:r>
              <a:rPr lang="ru-RU" sz="2200" dirty="0">
                <a:solidFill>
                  <a:srgbClr val="161616"/>
                </a:solidFill>
                <a:latin typeface="Arial" panose="020B0604020202020204" pitchFamily="34" charset="0"/>
                <a:cs typeface="Arial" panose="020B0604020202020204" pitchFamily="34" charset="0"/>
              </a:rPr>
              <a:t>— Магазин открыт с ДЕСЯТИ часов утра.</a:t>
            </a:r>
          </a:p>
          <a:p>
            <a:endParaRPr lang="ru-RU" sz="2200" dirty="0">
              <a:solidFill>
                <a:srgbClr val="161616"/>
              </a:solidFill>
              <a:latin typeface="Arial" panose="020B0604020202020204" pitchFamily="34" charset="0"/>
              <a:cs typeface="Arial" panose="020B0604020202020204" pitchFamily="34" charset="0"/>
            </a:endParaRPr>
          </a:p>
          <a:p>
            <a:r>
              <a:rPr lang="ru-RU" sz="2200" dirty="0">
                <a:solidFill>
                  <a:srgbClr val="161616"/>
                </a:solidFill>
                <a:latin typeface="Arial" panose="020B0604020202020204" pitchFamily="34" charset="0"/>
                <a:cs typeface="Arial" panose="020B0604020202020204" pitchFamily="34" charset="0"/>
              </a:rPr>
              <a:t>1. Этот магазин работает с десяти утра до восьми вечера. (с 11 до 9) </a:t>
            </a:r>
          </a:p>
          <a:p>
            <a:r>
              <a:rPr lang="ru-RU" sz="2200" dirty="0">
                <a:solidFill>
                  <a:srgbClr val="161616"/>
                </a:solidFill>
                <a:latin typeface="Arial" panose="020B0604020202020204" pitchFamily="34" charset="0"/>
                <a:cs typeface="Arial" panose="020B0604020202020204" pitchFamily="34" charset="0"/>
              </a:rPr>
              <a:t>2. Эрмитаж работает с десяти до шести. (с 10. 30 до 5. 30) </a:t>
            </a:r>
          </a:p>
          <a:p>
            <a:r>
              <a:rPr lang="ru-RU" sz="2200" dirty="0">
                <a:solidFill>
                  <a:srgbClr val="161616"/>
                </a:solidFill>
                <a:latin typeface="Arial" panose="020B0604020202020204" pitchFamily="34" charset="0"/>
                <a:cs typeface="Arial" panose="020B0604020202020204" pitchFamily="34" charset="0"/>
              </a:rPr>
              <a:t>3. Зоологический музей работает только до семнадцати часов. (до 17. 30) </a:t>
            </a:r>
          </a:p>
          <a:p>
            <a:r>
              <a:rPr lang="ru-RU" sz="2200" dirty="0">
                <a:solidFill>
                  <a:srgbClr val="161616"/>
                </a:solidFill>
                <a:latin typeface="Arial" panose="020B0604020202020204" pitchFamily="34" charset="0"/>
                <a:cs typeface="Arial" panose="020B0604020202020204" pitchFamily="34" charset="0"/>
              </a:rPr>
              <a:t>4. Я буду дома после девяти. (после 11) </a:t>
            </a:r>
          </a:p>
          <a:p>
            <a:r>
              <a:rPr lang="ru-RU" sz="2200" dirty="0">
                <a:solidFill>
                  <a:srgbClr val="161616"/>
                </a:solidFill>
                <a:latin typeface="Arial" panose="020B0604020202020204" pitchFamily="34" charset="0"/>
                <a:cs typeface="Arial" panose="020B0604020202020204" pitchFamily="34" charset="0"/>
              </a:rPr>
              <a:t>5. Он обещал позвонить мне после семи. (после 8) </a:t>
            </a:r>
          </a:p>
          <a:p>
            <a:r>
              <a:rPr lang="ru-RU" sz="2200" dirty="0">
                <a:solidFill>
                  <a:srgbClr val="161616"/>
                </a:solidFill>
                <a:latin typeface="Arial" panose="020B0604020202020204" pitchFamily="34" charset="0"/>
                <a:cs typeface="Arial" panose="020B0604020202020204" pitchFamily="34" charset="0"/>
              </a:rPr>
              <a:t>6. Извини, я спешу, у меня нет даже пяти минут. (нет даже 2 мин.) </a:t>
            </a:r>
          </a:p>
          <a:p>
            <a:r>
              <a:rPr lang="ru-RU" sz="2200" dirty="0">
                <a:solidFill>
                  <a:srgbClr val="161616"/>
                </a:solidFill>
                <a:latin typeface="Arial" panose="020B0604020202020204" pitchFamily="34" charset="0"/>
                <a:cs typeface="Arial" panose="020B0604020202020204" pitchFamily="34" charset="0"/>
              </a:rPr>
              <a:t>7. У нас перерыв с часу до двух. (с 2 до 3) </a:t>
            </a:r>
          </a:p>
          <a:p>
            <a:r>
              <a:rPr lang="ru-RU" sz="2200" dirty="0">
                <a:solidFill>
                  <a:srgbClr val="161616"/>
                </a:solidFill>
                <a:latin typeface="Arial" panose="020B0604020202020204" pitchFamily="34" charset="0"/>
                <a:cs typeface="Arial" panose="020B0604020202020204" pitchFamily="34" charset="0"/>
              </a:rPr>
              <a:t>8. Маленький мальчик уже может сосчитать от одного до десяти. (от 1 до 20; от 20 до 100; от 100 до 1000)</a:t>
            </a:r>
            <a:endParaRPr lang="cs-CZ"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20955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0FD8CED4-1CF4-4847-8D6F-881A3BDC5BC8}"/>
              </a:ext>
            </a:extLst>
          </p:cNvPr>
          <p:cNvSpPr/>
          <p:nvPr/>
        </p:nvSpPr>
        <p:spPr>
          <a:xfrm>
            <a:off x="843280" y="1382286"/>
            <a:ext cx="10810240" cy="4093428"/>
          </a:xfrm>
          <a:prstGeom prst="rect">
            <a:avLst/>
          </a:prstGeom>
        </p:spPr>
        <p:txBody>
          <a:bodyPr wrap="square">
            <a:spAutoFit/>
          </a:bodyPr>
          <a:lstStyle/>
          <a:p>
            <a:r>
              <a:rPr lang="ru-RU" sz="2000" b="1" i="1" dirty="0">
                <a:solidFill>
                  <a:srgbClr val="161616"/>
                </a:solidFill>
                <a:latin typeface="Arial" panose="020B0604020202020204" pitchFamily="34" charset="0"/>
                <a:cs typeface="Arial" panose="020B0604020202020204" pitchFamily="34" charset="0"/>
              </a:rPr>
              <a:t>Упражнение 8. </a:t>
            </a:r>
            <a:r>
              <a:rPr lang="ru-RU" sz="2000" b="1" dirty="0">
                <a:solidFill>
                  <a:srgbClr val="161616"/>
                </a:solidFill>
                <a:latin typeface="Arial" panose="020B0604020202020204" pitchFamily="34" charset="0"/>
                <a:cs typeface="Arial" panose="020B0604020202020204" pitchFamily="34" charset="0"/>
              </a:rPr>
              <a:t>Ответьте на вопросы.</a:t>
            </a:r>
          </a:p>
          <a:p>
            <a:endParaRPr lang="ru-RU" sz="2000" b="1" dirty="0">
              <a:solidFill>
                <a:srgbClr val="161616"/>
              </a:solidFill>
              <a:latin typeface="Arial" panose="020B0604020202020204" pitchFamily="34" charset="0"/>
              <a:cs typeface="Arial" panose="020B0604020202020204" pitchFamily="34" charset="0"/>
            </a:endParaRPr>
          </a:p>
          <a:p>
            <a:r>
              <a:rPr lang="ru-RU" sz="2000" dirty="0">
                <a:solidFill>
                  <a:srgbClr val="161616"/>
                </a:solidFill>
                <a:latin typeface="Arial" panose="020B0604020202020204" pitchFamily="34" charset="0"/>
                <a:cs typeface="Arial" panose="020B0604020202020204" pitchFamily="34" charset="0"/>
              </a:rPr>
              <a:t>1. Каким людям обычно ставят памятники? (известные) 2. К каким праздникам они</a:t>
            </a:r>
          </a:p>
          <a:p>
            <a:r>
              <a:rPr lang="ru-RU" sz="2000" dirty="0">
                <a:solidFill>
                  <a:srgbClr val="161616"/>
                </a:solidFill>
                <a:latin typeface="Arial" panose="020B0604020202020204" pitchFamily="34" charset="0"/>
                <a:cs typeface="Arial" panose="020B0604020202020204" pitchFamily="34" charset="0"/>
              </a:rPr>
              <a:t>готовятся? (майские) 3. По каким улицам вы любите гулять? (самые красивые) 4. К кому</a:t>
            </a:r>
          </a:p>
          <a:p>
            <a:r>
              <a:rPr lang="ru-RU" sz="2000" dirty="0">
                <a:solidFill>
                  <a:srgbClr val="161616"/>
                </a:solidFill>
                <a:latin typeface="Arial" panose="020B0604020202020204" pitchFamily="34" charset="0"/>
                <a:cs typeface="Arial" panose="020B0604020202020204" pitchFamily="34" charset="0"/>
              </a:rPr>
              <a:t>он подошёл? (наши преподаватели) 5. К каким экзаменам вы готовитесь? (экзамены в</a:t>
            </a:r>
          </a:p>
          <a:p>
            <a:r>
              <a:rPr lang="ru-RU" sz="2000" dirty="0">
                <a:solidFill>
                  <a:srgbClr val="161616"/>
                </a:solidFill>
                <a:latin typeface="Arial" panose="020B0604020202020204" pitchFamily="34" charset="0"/>
                <a:cs typeface="Arial" panose="020B0604020202020204" pitchFamily="34" charset="0"/>
              </a:rPr>
              <a:t>аспирантуру) 6. По каким дням не работает библиотека? (выходные и праздничные)</a:t>
            </a:r>
          </a:p>
          <a:p>
            <a:r>
              <a:rPr lang="ru-RU" sz="2000" dirty="0">
                <a:solidFill>
                  <a:srgbClr val="161616"/>
                </a:solidFill>
                <a:latin typeface="Arial" panose="020B0604020202020204" pitchFamily="34" charset="0"/>
                <a:cs typeface="Arial" panose="020B0604020202020204" pitchFamily="34" charset="0"/>
              </a:rPr>
              <a:t>7. Кому трудно учиться в университете? (ленивые студенты) 8. По каким морям он </a:t>
            </a:r>
            <a:r>
              <a:rPr lang="ru-RU" sz="2000" dirty="0" err="1">
                <a:solidFill>
                  <a:srgbClr val="161616"/>
                </a:solidFill>
                <a:latin typeface="Arial" panose="020B0604020202020204" pitchFamily="34" charset="0"/>
                <a:cs typeface="Arial" panose="020B0604020202020204" pitchFamily="34" charset="0"/>
              </a:rPr>
              <a:t>пла</a:t>
            </a:r>
            <a:r>
              <a:rPr lang="ru-RU" sz="2000" dirty="0">
                <a:solidFill>
                  <a:srgbClr val="161616"/>
                </a:solidFill>
                <a:latin typeface="Arial" panose="020B0604020202020204" pitchFamily="34" charset="0"/>
                <a:cs typeface="Arial" panose="020B0604020202020204" pitchFamily="34" charset="0"/>
              </a:rPr>
              <a:t>-</a:t>
            </a:r>
          </a:p>
          <a:p>
            <a:r>
              <a:rPr lang="ru-RU" sz="2000" dirty="0">
                <a:solidFill>
                  <a:srgbClr val="161616"/>
                </a:solidFill>
                <a:latin typeface="Arial" panose="020B0604020202020204" pitchFamily="34" charset="0"/>
                <a:cs typeface="Arial" panose="020B0604020202020204" pitchFamily="34" charset="0"/>
              </a:rPr>
              <a:t>вал? (северные) 9. Каким людям можно доверять? (ответственные и честные) 10. К ка-</a:t>
            </a:r>
          </a:p>
          <a:p>
            <a:r>
              <a:rPr lang="ru-RU" sz="2000" dirty="0">
                <a:solidFill>
                  <a:srgbClr val="161616"/>
                </a:solidFill>
                <a:latin typeface="Arial" panose="020B0604020202020204" pitchFamily="34" charset="0"/>
                <a:cs typeface="Arial" panose="020B0604020202020204" pitchFamily="34" charset="0"/>
              </a:rPr>
              <a:t>ким наукам у него есть способности? (точные или гуманитарные) 11. Кому вы </a:t>
            </a:r>
            <a:r>
              <a:rPr lang="ru-RU" sz="2000" dirty="0" err="1">
                <a:solidFill>
                  <a:srgbClr val="161616"/>
                </a:solidFill>
                <a:latin typeface="Arial" panose="020B0604020202020204" pitchFamily="34" charset="0"/>
                <a:cs typeface="Arial" panose="020B0604020202020204" pitchFamily="34" charset="0"/>
              </a:rPr>
              <a:t>благодар</a:t>
            </a:r>
            <a:r>
              <a:rPr lang="ru-RU" sz="2000" dirty="0">
                <a:solidFill>
                  <a:srgbClr val="161616"/>
                </a:solidFill>
                <a:latin typeface="Arial" panose="020B0604020202020204" pitchFamily="34" charset="0"/>
                <a:cs typeface="Arial" panose="020B0604020202020204" pitchFamily="34" charset="0"/>
              </a:rPr>
              <a:t>-</a:t>
            </a:r>
          </a:p>
          <a:p>
            <a:r>
              <a:rPr lang="ru-RU" sz="2000" dirty="0" err="1">
                <a:solidFill>
                  <a:srgbClr val="161616"/>
                </a:solidFill>
                <a:latin typeface="Arial" panose="020B0604020202020204" pitchFamily="34" charset="0"/>
                <a:cs typeface="Arial" panose="020B0604020202020204" pitchFamily="34" charset="0"/>
              </a:rPr>
              <a:t>ны</a:t>
            </a:r>
            <a:r>
              <a:rPr lang="ru-RU" sz="2000" dirty="0">
                <a:solidFill>
                  <a:srgbClr val="161616"/>
                </a:solidFill>
                <a:latin typeface="Arial" panose="020B0604020202020204" pitchFamily="34" charset="0"/>
                <a:cs typeface="Arial" panose="020B0604020202020204" pitchFamily="34" charset="0"/>
              </a:rPr>
              <a:t>? (свои родители) 12. Кому хочется сказать спасибо? (все мои преподаватели) 13. Кому хорошо здесь? (все наши ученики) 14. Кому понравилась вчерашняя лекция? (не все наши студенты) 15. По кому вы скучаете? (все мои знакомые и друзья, мои родители) 16. Кому надо поступать в аспирантуру? (самые способные ученики)</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72345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Obdélník 1">
            <a:extLst>
              <a:ext uri="{FF2B5EF4-FFF2-40B4-BE49-F238E27FC236}">
                <a16:creationId xmlns:a16="http://schemas.microsoft.com/office/drawing/2014/main" id="{12830CB0-EB12-4D53-9B50-055FF2BE9801}"/>
              </a:ext>
            </a:extLst>
          </p:cNvPr>
          <p:cNvSpPr/>
          <p:nvPr/>
        </p:nvSpPr>
        <p:spPr>
          <a:xfrm>
            <a:off x="264160" y="1305600"/>
            <a:ext cx="11927840" cy="4493538"/>
          </a:xfrm>
          <a:prstGeom prst="rect">
            <a:avLst/>
          </a:prstGeom>
        </p:spPr>
        <p:txBody>
          <a:bodyPr wrap="square">
            <a:spAutoFit/>
          </a:bodyPr>
          <a:lstStyle/>
          <a:p>
            <a:r>
              <a:rPr lang="ru-RU" sz="2200" dirty="0">
                <a:solidFill>
                  <a:srgbClr val="161616"/>
                </a:solidFill>
                <a:latin typeface="Arial" panose="020B0604020202020204" pitchFamily="34" charset="0"/>
                <a:cs typeface="Arial" panose="020B0604020202020204" pitchFamily="34" charset="0"/>
              </a:rPr>
              <a:t>1. В каком университете ты учишься? (Санкт-Петербургский государственный университет) 2. На каком факультете ты учишься? (филологический) 3. На каком курсе ты учишься? (первый, второй, третий, четвёртый, пятый) 4. На каком факультете учится твой друг? (исторический, философский, экономический, химический, биологический, физический, математико-механический, юридический, восточный, специальный филологический) 5. В какой конференции вы хотели бы принять участие? (международная, университетская, студенческая, городская, межвузовская) 6. В каком полушарии расположена Северная Америка? (северное, южное) 7. В каком общежитии ты живёшь? (студенческое, семейное, университетское, новое) 8. В каком магазине ты был недавно? (продуктовый, промтоварный, обувной, хозяйственный, книжный) 9. В какой комнате лучше поставить компьютер? (гостиная, мамина, папина, ванная, самая маленькая, любая) 10. Где можно хорошо отдохнуть? (Южная или Северная Корея, Латинская Америка, ЮАР, Российская Федерация…)</a:t>
            </a:r>
            <a:endParaRPr lang="cs-CZ"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20146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70029722-3B87-4CE0-922A-85E6CAF88A6B}"/>
              </a:ext>
            </a:extLst>
          </p:cNvPr>
          <p:cNvSpPr/>
          <p:nvPr/>
        </p:nvSpPr>
        <p:spPr>
          <a:xfrm>
            <a:off x="853440" y="1250464"/>
            <a:ext cx="10688320" cy="3785652"/>
          </a:xfrm>
          <a:prstGeom prst="rect">
            <a:avLst/>
          </a:prstGeom>
        </p:spPr>
        <p:txBody>
          <a:bodyPr wrap="square">
            <a:spAutoFit/>
          </a:bodyPr>
          <a:lstStyle/>
          <a:p>
            <a:r>
              <a:rPr lang="ru-RU" sz="2000" b="1" i="1" dirty="0">
                <a:solidFill>
                  <a:srgbClr val="161616"/>
                </a:solidFill>
                <a:latin typeface="Arial" panose="020B0604020202020204" pitchFamily="34" charset="0"/>
                <a:cs typeface="Arial" panose="020B0604020202020204" pitchFamily="34" charset="0"/>
              </a:rPr>
              <a:t>Упражнение 14. </a:t>
            </a:r>
            <a:r>
              <a:rPr lang="ru-RU" sz="2000" b="1" dirty="0">
                <a:solidFill>
                  <a:srgbClr val="161616"/>
                </a:solidFill>
                <a:latin typeface="Arial" panose="020B0604020202020204" pitchFamily="34" charset="0"/>
                <a:cs typeface="Arial" panose="020B0604020202020204" pitchFamily="34" charset="0"/>
              </a:rPr>
              <a:t>Раскройте скобки.</a:t>
            </a:r>
          </a:p>
          <a:p>
            <a:r>
              <a:rPr lang="ru-RU" sz="2000" dirty="0">
                <a:solidFill>
                  <a:srgbClr val="161616"/>
                </a:solidFill>
                <a:latin typeface="Arial" panose="020B0604020202020204" pitchFamily="34" charset="0"/>
                <a:cs typeface="Arial" panose="020B0604020202020204" pitchFamily="34" charset="0"/>
              </a:rPr>
              <a:t>1. Пушкин любил гулять в (Летний сад). 2. Мы купили эти сувениры в (Гостиный</a:t>
            </a:r>
          </a:p>
          <a:p>
            <a:r>
              <a:rPr lang="ru-RU" sz="2000" dirty="0">
                <a:solidFill>
                  <a:srgbClr val="161616"/>
                </a:solidFill>
                <a:latin typeface="Arial" panose="020B0604020202020204" pitchFamily="34" charset="0"/>
                <a:cs typeface="Arial" panose="020B0604020202020204" pitchFamily="34" charset="0"/>
              </a:rPr>
              <a:t>двор). 3. Много красивых домов расположено на (Невский проспект). 4. Недавно мы были в (Русский музей). 5. Он никогда не был в (Третьяковская галерея). 6. Я ничего не понимаю в (прикладная математика). 7. Белье можно постирать в (стиральная машина). 8.Фальшивые деньги можно печатать на (цветной принтер или цветной ксерокс).</a:t>
            </a:r>
          </a:p>
          <a:p>
            <a:r>
              <a:rPr lang="ru-RU" sz="2000" dirty="0">
                <a:solidFill>
                  <a:srgbClr val="161616"/>
                </a:solidFill>
                <a:latin typeface="Arial" panose="020B0604020202020204" pitchFamily="34" charset="0"/>
                <a:cs typeface="Arial" panose="020B0604020202020204" pitchFamily="34" charset="0"/>
              </a:rPr>
              <a:t>9. Памятник Суворову стоит на (Марсово поле). 10. Как ты думаешь, можно купаться в</a:t>
            </a:r>
          </a:p>
          <a:p>
            <a:r>
              <a:rPr lang="ru-RU" sz="2000" dirty="0">
                <a:solidFill>
                  <a:srgbClr val="161616"/>
                </a:solidFill>
                <a:latin typeface="Arial" panose="020B0604020202020204" pitchFamily="34" charset="0"/>
                <a:cs typeface="Arial" panose="020B0604020202020204" pitchFamily="34" charset="0"/>
              </a:rPr>
              <a:t>(Финский залив)? 11. Дуэль Пушкина была на (Черная речка). 12. Ты часто занимаешься в (Публичная библиотека)? 13. Запломбировать зуб можно в (университетская поликлиника). 14. Лучшие музыканты выступают в (Санкт-Петербургская государственная филармония). 15. Петербург был построен при (Петр Первый). 16. Расскажи о (твой родной город). 17. Расскажите о (своя семья).</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21020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D041F72C-CEE3-446D-B863-8DC141E12F89}"/>
              </a:ext>
            </a:extLst>
          </p:cNvPr>
          <p:cNvSpPr/>
          <p:nvPr/>
        </p:nvSpPr>
        <p:spPr>
          <a:xfrm>
            <a:off x="772160" y="1074509"/>
            <a:ext cx="11348720" cy="4708981"/>
          </a:xfrm>
          <a:prstGeom prst="rect">
            <a:avLst/>
          </a:prstGeom>
        </p:spPr>
        <p:txBody>
          <a:bodyPr wrap="square">
            <a:spAutoFit/>
          </a:bodyPr>
          <a:lstStyle/>
          <a:p>
            <a:r>
              <a:rPr lang="ru-RU" sz="2000" b="1" i="1" dirty="0">
                <a:solidFill>
                  <a:srgbClr val="161616"/>
                </a:solidFill>
                <a:latin typeface="Arial" panose="020B0604020202020204" pitchFamily="34" charset="0"/>
                <a:cs typeface="Arial" panose="020B0604020202020204" pitchFamily="34" charset="0"/>
              </a:rPr>
              <a:t>Упражнение 15. </a:t>
            </a:r>
            <a:r>
              <a:rPr lang="ru-RU" sz="2000" b="1" dirty="0">
                <a:solidFill>
                  <a:srgbClr val="161616"/>
                </a:solidFill>
                <a:latin typeface="Arial" panose="020B0604020202020204" pitchFamily="34" charset="0"/>
                <a:cs typeface="Arial" panose="020B0604020202020204" pitchFamily="34" charset="0"/>
              </a:rPr>
              <a:t>Прочитайте вопросы, раскрывая скобки.</a:t>
            </a:r>
          </a:p>
          <a:p>
            <a:r>
              <a:rPr lang="ru-RU" sz="2000" b="1" dirty="0">
                <a:solidFill>
                  <a:srgbClr val="161616"/>
                </a:solidFill>
                <a:latin typeface="Arial" panose="020B0604020202020204" pitchFamily="34" charset="0"/>
                <a:cs typeface="Arial" panose="020B0604020202020204" pitchFamily="34" charset="0"/>
              </a:rPr>
              <a:t>Ответьте на эти вопросы.</a:t>
            </a:r>
          </a:p>
          <a:p>
            <a:r>
              <a:rPr lang="ru-RU" sz="2000" dirty="0">
                <a:solidFill>
                  <a:srgbClr val="161616"/>
                </a:solidFill>
                <a:latin typeface="Arial" panose="020B0604020202020204" pitchFamily="34" charset="0"/>
                <a:cs typeface="Arial" panose="020B0604020202020204" pitchFamily="34" charset="0"/>
              </a:rPr>
              <a:t>1. В (какое полушарие) находится Россия? (западное, восточное, северное, южное)</a:t>
            </a:r>
          </a:p>
          <a:p>
            <a:r>
              <a:rPr lang="ru-RU" sz="2000" dirty="0">
                <a:solidFill>
                  <a:srgbClr val="161616"/>
                </a:solidFill>
                <a:latin typeface="Arial" panose="020B0604020202020204" pitchFamily="34" charset="0"/>
                <a:cs typeface="Arial" panose="020B0604020202020204" pitchFamily="34" charset="0"/>
              </a:rPr>
              <a:t>2. В (какой век) была основана Москва? (двенадцатый, девятнадцатый) 3. В (какой век)</a:t>
            </a:r>
          </a:p>
          <a:p>
            <a:r>
              <a:rPr lang="ru-RU" sz="2000" dirty="0">
                <a:solidFill>
                  <a:srgbClr val="161616"/>
                </a:solidFill>
                <a:latin typeface="Arial" panose="020B0604020202020204" pitchFamily="34" charset="0"/>
                <a:cs typeface="Arial" panose="020B0604020202020204" pitchFamily="34" charset="0"/>
              </a:rPr>
              <a:t>был основан Петербург? (семнадцатый, восемнадцатый) 4. В (какой век) родился</a:t>
            </a:r>
          </a:p>
          <a:p>
            <a:r>
              <a:rPr lang="ru-RU" sz="2000" dirty="0">
                <a:solidFill>
                  <a:srgbClr val="161616"/>
                </a:solidFill>
                <a:latin typeface="Arial" panose="020B0604020202020204" pitchFamily="34" charset="0"/>
                <a:cs typeface="Arial" panose="020B0604020202020204" pitchFamily="34" charset="0"/>
              </a:rPr>
              <a:t>А.С. Пушкин? (восемнадцатый, девятнадцатый) 5. В (какой век) мы живем? (двадцатый,</a:t>
            </a:r>
          </a:p>
          <a:p>
            <a:r>
              <a:rPr lang="ru-RU" sz="2000" dirty="0">
                <a:solidFill>
                  <a:srgbClr val="161616"/>
                </a:solidFill>
                <a:latin typeface="Arial" panose="020B0604020202020204" pitchFamily="34" charset="0"/>
                <a:cs typeface="Arial" panose="020B0604020202020204" pitchFamily="34" charset="0"/>
              </a:rPr>
              <a:t>двадцать первый) 6. В (какой год) родился А.С. Пушкин? (тысяча семьсот девяносто девятый) 7. В (какой год) был основан Петербург? (тысяча семьсот третий год) 8. В (какой</a:t>
            </a:r>
          </a:p>
          <a:p>
            <a:r>
              <a:rPr lang="ru-RU" sz="2000" dirty="0">
                <a:solidFill>
                  <a:srgbClr val="161616"/>
                </a:solidFill>
                <a:latin typeface="Arial" panose="020B0604020202020204" pitchFamily="34" charset="0"/>
                <a:cs typeface="Arial" panose="020B0604020202020204" pitchFamily="34" charset="0"/>
              </a:rPr>
              <a:t>год) вы родились? (…) 9. На (какая страница) это упражнение? (двести двадцать пятая)</a:t>
            </a:r>
          </a:p>
          <a:p>
            <a:r>
              <a:rPr lang="ru-RU" sz="2000" dirty="0">
                <a:solidFill>
                  <a:srgbClr val="161616"/>
                </a:solidFill>
                <a:latin typeface="Arial" panose="020B0604020202020204" pitchFamily="34" charset="0"/>
                <a:cs typeface="Arial" panose="020B0604020202020204" pitchFamily="34" charset="0"/>
              </a:rPr>
              <a:t>10. На (какая Олимпиада) выступали спортсмены? (зимняя, летняя) 11. О (какая война)</a:t>
            </a:r>
          </a:p>
          <a:p>
            <a:r>
              <a:rPr lang="ru-RU" sz="2000" dirty="0">
                <a:solidFill>
                  <a:srgbClr val="161616"/>
                </a:solidFill>
                <a:latin typeface="Arial" panose="020B0604020202020204" pitchFamily="34" charset="0"/>
                <a:cs typeface="Arial" panose="020B0604020202020204" pitchFamily="34" charset="0"/>
              </a:rPr>
              <a:t>часто вспоминают в России? (Вторая мировая) 12. В (какой университет) он учится? (Политехнический, Гуманитарный, Финансово-экономический) 13. В (какой театр) он был?</a:t>
            </a:r>
          </a:p>
          <a:p>
            <a:r>
              <a:rPr lang="ru-RU" sz="2000" dirty="0">
                <a:solidFill>
                  <a:srgbClr val="161616"/>
                </a:solidFill>
                <a:latin typeface="Arial" panose="020B0604020202020204" pitchFamily="34" charset="0"/>
                <a:cs typeface="Arial" panose="020B0604020202020204" pitchFamily="34" charset="0"/>
              </a:rPr>
              <a:t>(Мариинский, Малый оперный) 14. На (какой язык) он свободно говорит? (английский,</a:t>
            </a:r>
          </a:p>
          <a:p>
            <a:r>
              <a:rPr lang="ru-RU" sz="2000" dirty="0">
                <a:solidFill>
                  <a:srgbClr val="161616"/>
                </a:solidFill>
                <a:latin typeface="Arial" panose="020B0604020202020204" pitchFamily="34" charset="0"/>
                <a:cs typeface="Arial" panose="020B0604020202020204" pitchFamily="34" charset="0"/>
              </a:rPr>
              <a:t>французский, немецкий, испанский, итальянский, китайский, арабский) 15. В (какая библиотека) она была? (какая-то, никакая) 16. О (что) она любит рассказывать? (своя жизнь).</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21211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D7CB5462-18A1-4C74-8A56-B7C6595C7627}"/>
              </a:ext>
            </a:extLst>
          </p:cNvPr>
          <p:cNvSpPr/>
          <p:nvPr/>
        </p:nvSpPr>
        <p:spPr>
          <a:xfrm>
            <a:off x="640080" y="1794768"/>
            <a:ext cx="10911840" cy="3785652"/>
          </a:xfrm>
          <a:prstGeom prst="rect">
            <a:avLst/>
          </a:prstGeom>
        </p:spPr>
        <p:txBody>
          <a:bodyPr wrap="square">
            <a:spAutoFit/>
          </a:bodyPr>
          <a:lstStyle/>
          <a:p>
            <a:r>
              <a:rPr lang="ru-RU" sz="2000" b="1" i="1" dirty="0">
                <a:solidFill>
                  <a:srgbClr val="161616"/>
                </a:solidFill>
                <a:latin typeface="Arial" panose="020B0604020202020204" pitchFamily="34" charset="0"/>
                <a:cs typeface="Arial" panose="020B0604020202020204" pitchFamily="34" charset="0"/>
              </a:rPr>
              <a:t>Упражнение 16. </a:t>
            </a:r>
            <a:r>
              <a:rPr lang="ru-RU" sz="2000" b="1" dirty="0">
                <a:solidFill>
                  <a:srgbClr val="161616"/>
                </a:solidFill>
                <a:latin typeface="Arial" panose="020B0604020202020204" pitchFamily="34" charset="0"/>
                <a:cs typeface="Arial" panose="020B0604020202020204" pitchFamily="34" charset="0"/>
              </a:rPr>
              <a:t>Ответьте на вопросы.</a:t>
            </a:r>
          </a:p>
          <a:p>
            <a:r>
              <a:rPr lang="ru-RU" sz="2000" dirty="0">
                <a:solidFill>
                  <a:srgbClr val="161616"/>
                </a:solidFill>
                <a:latin typeface="Arial" panose="020B0604020202020204" pitchFamily="34" charset="0"/>
                <a:cs typeface="Arial" panose="020B0604020202020204" pitchFamily="34" charset="0"/>
              </a:rPr>
              <a:t>1. В каких городах вы любите бывать? (большие, небольшие, провинциальные, столичные) 2. О каких проблемах вы не любите говорить? (свои, личные, мелкие) 3. В чём</a:t>
            </a:r>
          </a:p>
          <a:p>
            <a:r>
              <a:rPr lang="ru-RU" sz="2000" dirty="0">
                <a:solidFill>
                  <a:srgbClr val="161616"/>
                </a:solidFill>
                <a:latin typeface="Arial" panose="020B0604020202020204" pitchFamily="34" charset="0"/>
                <a:cs typeface="Arial" panose="020B0604020202020204" pitchFamily="34" charset="0"/>
              </a:rPr>
              <a:t>люди не любят признаваться? (свои ошибки) 4. О чём вы жалеете? (неразумно потраченные деньги) 5. На каких вопросах вы хотите остановиться в своей работе? (самые актуальные) 6. В каких задачах вы хорошо разбираетесь? (химические, физические, математические) 7. На каких музыкальных инструментах вы играете? (струнные, духовые, клавишные, ударные) 8. В каких Олимпийских играх он участвовал? (двадцать вторые, двадцать третьи, двадцать четвёртые) 9. На каких курсах он занимался? (подготовительные) 10. В каких делах нужно разбираться самому? (личные) 11. В чём человеку трудно признаться? (свои грехи) 12. В чём вы иногда ошибаетесь? (свои прогнозы)</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31665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377AEC81-8B00-4BF5-B631-35019194861B}"/>
              </a:ext>
            </a:extLst>
          </p:cNvPr>
          <p:cNvSpPr/>
          <p:nvPr/>
        </p:nvSpPr>
        <p:spPr>
          <a:xfrm>
            <a:off x="355600" y="1605424"/>
            <a:ext cx="11511280" cy="4093428"/>
          </a:xfrm>
          <a:prstGeom prst="rect">
            <a:avLst/>
          </a:prstGeom>
        </p:spPr>
        <p:txBody>
          <a:bodyPr wrap="square">
            <a:spAutoFit/>
          </a:bodyPr>
          <a:lstStyle/>
          <a:p>
            <a:r>
              <a:rPr lang="ru-RU" sz="2000" b="1" i="1" dirty="0">
                <a:solidFill>
                  <a:srgbClr val="161616"/>
                </a:solidFill>
                <a:latin typeface="Arial" panose="020B0604020202020204" pitchFamily="34" charset="0"/>
                <a:cs typeface="Arial" panose="020B0604020202020204" pitchFamily="34" charset="0"/>
              </a:rPr>
              <a:t>Упражнение 18. </a:t>
            </a:r>
            <a:r>
              <a:rPr lang="ru-RU" sz="2000" b="1" dirty="0">
                <a:solidFill>
                  <a:srgbClr val="161616"/>
                </a:solidFill>
                <a:latin typeface="Arial" panose="020B0604020202020204" pitchFamily="34" charset="0"/>
                <a:cs typeface="Arial" panose="020B0604020202020204" pitchFamily="34" charset="0"/>
              </a:rPr>
              <a:t>Составьте </a:t>
            </a:r>
            <a:r>
              <a:rPr lang="ru-RU" sz="2000" b="1" dirty="0" err="1">
                <a:solidFill>
                  <a:srgbClr val="161616"/>
                </a:solidFill>
                <a:latin typeface="Arial" panose="020B0604020202020204" pitchFamily="34" charset="0"/>
                <a:cs typeface="Arial" panose="020B0604020202020204" pitchFamily="34" charset="0"/>
              </a:rPr>
              <a:t>микродиалоги</a:t>
            </a:r>
            <a:r>
              <a:rPr lang="ru-RU" sz="2000" b="1" dirty="0">
                <a:solidFill>
                  <a:srgbClr val="161616"/>
                </a:solidFill>
                <a:latin typeface="Arial" panose="020B0604020202020204" pitchFamily="34" charset="0"/>
                <a:cs typeface="Arial" panose="020B0604020202020204" pitchFamily="34" charset="0"/>
              </a:rPr>
              <a:t>, используя приведённый ниже материал.</a:t>
            </a:r>
          </a:p>
          <a:p>
            <a:endParaRPr lang="ru-RU" sz="2000" b="1" dirty="0">
              <a:solidFill>
                <a:srgbClr val="161616"/>
              </a:solidFill>
              <a:latin typeface="Arial" panose="020B0604020202020204" pitchFamily="34" charset="0"/>
              <a:cs typeface="Arial" panose="020B0604020202020204" pitchFamily="34" charset="0"/>
            </a:endParaRPr>
          </a:p>
          <a:p>
            <a:r>
              <a:rPr lang="ru-RU" sz="2000" dirty="0">
                <a:solidFill>
                  <a:srgbClr val="161616"/>
                </a:solidFill>
                <a:latin typeface="Arial" panose="020B0604020202020204" pitchFamily="34" charset="0"/>
                <a:cs typeface="Arial" panose="020B0604020202020204" pitchFamily="34" charset="0"/>
              </a:rPr>
              <a:t>1. Где вы бывали? (разные страны, разные города, разные континенты) 2. В каких</a:t>
            </a:r>
          </a:p>
          <a:p>
            <a:r>
              <a:rPr lang="ru-RU" sz="2000" dirty="0">
                <a:solidFill>
                  <a:srgbClr val="161616"/>
                </a:solidFill>
                <a:latin typeface="Arial" panose="020B0604020202020204" pitchFamily="34" charset="0"/>
                <a:cs typeface="Arial" panose="020B0604020202020204" pitchFamily="34" charset="0"/>
              </a:rPr>
              <a:t>вопросах ты разбираешься? (социальные, экономические, различные) 3. О каких про-</a:t>
            </a:r>
          </a:p>
          <a:p>
            <a:r>
              <a:rPr lang="ru-RU" sz="2000" dirty="0" err="1">
                <a:solidFill>
                  <a:srgbClr val="161616"/>
                </a:solidFill>
                <a:latin typeface="Arial" panose="020B0604020202020204" pitchFamily="34" charset="0"/>
                <a:cs typeface="Arial" panose="020B0604020202020204" pitchFamily="34" charset="0"/>
              </a:rPr>
              <a:t>блемах</a:t>
            </a:r>
            <a:r>
              <a:rPr lang="ru-RU" sz="2000" dirty="0">
                <a:solidFill>
                  <a:srgbClr val="161616"/>
                </a:solidFill>
                <a:latin typeface="Arial" panose="020B0604020202020204" pitchFamily="34" charset="0"/>
                <a:cs typeface="Arial" panose="020B0604020202020204" pitchFamily="34" charset="0"/>
              </a:rPr>
              <a:t> они говорили? (международные проблемы, общечеловеческие проблемы)</a:t>
            </a:r>
          </a:p>
          <a:p>
            <a:r>
              <a:rPr lang="ru-RU" sz="2000" dirty="0">
                <a:solidFill>
                  <a:srgbClr val="161616"/>
                </a:solidFill>
                <a:latin typeface="Arial" panose="020B0604020202020204" pitchFamily="34" charset="0"/>
                <a:cs typeface="Arial" panose="020B0604020202020204" pitchFamily="34" charset="0"/>
              </a:rPr>
              <a:t>4. О ком надо заботиться? (свои родители, родственники, свои родные, близкие, друзья,</a:t>
            </a:r>
          </a:p>
          <a:p>
            <a:r>
              <a:rPr lang="ru-RU" sz="2000" dirty="0">
                <a:solidFill>
                  <a:srgbClr val="161616"/>
                </a:solidFill>
                <a:latin typeface="Arial" panose="020B0604020202020204" pitchFamily="34" charset="0"/>
                <a:cs typeface="Arial" panose="020B0604020202020204" pitchFamily="34" charset="0"/>
              </a:rPr>
              <a:t>дети) 5. На чём и на ком может отразиться твоё плохое настроение? (результаты работы,</a:t>
            </a:r>
          </a:p>
          <a:p>
            <a:r>
              <a:rPr lang="ru-RU" sz="2000" dirty="0">
                <a:solidFill>
                  <a:srgbClr val="161616"/>
                </a:solidFill>
                <a:latin typeface="Arial" panose="020B0604020202020204" pitchFamily="34" charset="0"/>
                <a:cs typeface="Arial" panose="020B0604020202020204" pitchFamily="34" charset="0"/>
              </a:rPr>
              <a:t>состояние здоровья, твоя карьера) 6. В чём ты ничего не понимаешь? (психология, женская логика, мужская логика, вопросы политики) 7. В чём ты поедешь за город? (новый</a:t>
            </a:r>
          </a:p>
          <a:p>
            <a:r>
              <a:rPr lang="ru-RU" sz="2000" dirty="0">
                <a:solidFill>
                  <a:srgbClr val="161616"/>
                </a:solidFill>
                <a:latin typeface="Arial" panose="020B0604020202020204" pitchFamily="34" charset="0"/>
                <a:cs typeface="Arial" panose="020B0604020202020204" pitchFamily="34" charset="0"/>
              </a:rPr>
              <a:t>костюм, обычные джинсы, старые брюки) 8. В чём она пойдёт на вечеринку? (вечернее</a:t>
            </a:r>
          </a:p>
          <a:p>
            <a:r>
              <a:rPr lang="ru-RU" sz="2000" dirty="0">
                <a:solidFill>
                  <a:srgbClr val="161616"/>
                </a:solidFill>
                <a:latin typeface="Arial" panose="020B0604020202020204" pitchFamily="34" charset="0"/>
                <a:cs typeface="Arial" panose="020B0604020202020204" pitchFamily="34" charset="0"/>
              </a:rPr>
              <a:t>платье, голубые джинсы, узкие бриджи, короткая юбка) 9. О чём вы мечтаете? (кругосветное путешествие, большие доходы, интересная работа, своя семья) 10. При каком</a:t>
            </a:r>
          </a:p>
          <a:p>
            <a:r>
              <a:rPr lang="ru-RU" sz="2000" dirty="0">
                <a:solidFill>
                  <a:srgbClr val="161616"/>
                </a:solidFill>
                <a:latin typeface="Arial" panose="020B0604020202020204" pitchFamily="34" charset="0"/>
                <a:cs typeface="Arial" panose="020B0604020202020204" pitchFamily="34" charset="0"/>
              </a:rPr>
              <a:t>царе был основан Санкт-Петербургский университет? (Пётр Первый, Екатерина Вторая)</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12413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A062B1EE-D790-4BB4-A7A8-C865ACFF0B59}"/>
              </a:ext>
            </a:extLst>
          </p:cNvPr>
          <p:cNvSpPr/>
          <p:nvPr/>
        </p:nvSpPr>
        <p:spPr>
          <a:xfrm>
            <a:off x="934720" y="1228397"/>
            <a:ext cx="10708640" cy="4401205"/>
          </a:xfrm>
          <a:prstGeom prst="rect">
            <a:avLst/>
          </a:prstGeom>
        </p:spPr>
        <p:txBody>
          <a:bodyPr wrap="square">
            <a:spAutoFit/>
          </a:bodyPr>
          <a:lstStyle/>
          <a:p>
            <a:r>
              <a:rPr lang="ru-RU" sz="2000" b="1" i="1" dirty="0">
                <a:solidFill>
                  <a:srgbClr val="161616"/>
                </a:solidFill>
                <a:latin typeface="Arial" panose="020B0604020202020204" pitchFamily="34" charset="0"/>
                <a:cs typeface="Arial" panose="020B0604020202020204" pitchFamily="34" charset="0"/>
              </a:rPr>
              <a:t>Упражнение 8. </a:t>
            </a:r>
            <a:r>
              <a:rPr lang="ru-RU" sz="2000" b="1" dirty="0">
                <a:solidFill>
                  <a:srgbClr val="161616"/>
                </a:solidFill>
                <a:latin typeface="Arial" panose="020B0604020202020204" pitchFamily="34" charset="0"/>
                <a:cs typeface="Arial" panose="020B0604020202020204" pitchFamily="34" charset="0"/>
              </a:rPr>
              <a:t>Ответьте на вопросы.</a:t>
            </a:r>
          </a:p>
          <a:p>
            <a:r>
              <a:rPr lang="ru-RU" sz="2000" dirty="0">
                <a:solidFill>
                  <a:srgbClr val="161616"/>
                </a:solidFill>
                <a:latin typeface="Arial" panose="020B0604020202020204" pitchFamily="34" charset="0"/>
                <a:cs typeface="Arial" panose="020B0604020202020204" pitchFamily="34" charset="0"/>
              </a:rPr>
              <a:t>1. Какой ручкой вы пишете? (синяя, чёрная, красная, зелёная) 2. Каким карандашом</a:t>
            </a:r>
          </a:p>
          <a:p>
            <a:r>
              <a:rPr lang="ru-RU" sz="2000" dirty="0">
                <a:solidFill>
                  <a:srgbClr val="161616"/>
                </a:solidFill>
                <a:latin typeface="Arial" panose="020B0604020202020204" pitchFamily="34" charset="0"/>
                <a:cs typeface="Arial" panose="020B0604020202020204" pitchFamily="34" charset="0"/>
              </a:rPr>
              <a:t>он пишет? (красный, простой) 3. Какой рукой ты пишешь? (левая, правая) 4. Какой литературой вы интересуетесь? (классическая, современная) 5. Какой атлетикой он занимается? (лёгкая, тяжёлая) 6. Какой гимнастикой она занимается? (спортивная, художественная) 7. Каким теннисом он увлёкся? (большой, настольный) 8. С какой сестрой она давно не виделась? (родная, двоюродная) 9. С какой девушкой он встречается? (умная, очаровательная) 10. Каким вином он нас будет угощать? (белое, красное, сухое, креплёное, шампанское) 11. Чем они нас будут угощать? — Рыбой. — Какой? (какая-то морская, какая-то речная) 12. Какой ручкой удобнее писать? (шариковая, перьевая) 13. За каким столом удобнее работать? (письменный, обеденный, журнальный столик) 14. Каким боком он повернулся ко мне? (левый, правый) 15. С каким хлебом едят суп? (белый, чёрный, серый) 16. Под каким соусом подают рыбу? (чесночный, острый, соевый, томатный, белый)</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5348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B2B42CA-E839-4223-9EAE-2D48A95CE1C8}"/>
              </a:ext>
            </a:extLst>
          </p:cNvPr>
          <p:cNvPicPr>
            <a:picLocks noChangeAspect="1"/>
          </p:cNvPicPr>
          <p:nvPr/>
        </p:nvPicPr>
        <p:blipFill rotWithShape="1">
          <a:blip r:embed="rId2"/>
          <a:srcRect l="3872" t="10597" r="3872" b="11340"/>
          <a:stretch/>
        </p:blipFill>
        <p:spPr>
          <a:xfrm>
            <a:off x="942722" y="162914"/>
            <a:ext cx="10306556" cy="6532172"/>
          </a:xfrm>
          <a:prstGeom prst="rect">
            <a:avLst/>
          </a:prstGeom>
        </p:spPr>
      </p:pic>
    </p:spTree>
    <p:extLst>
      <p:ext uri="{BB962C8B-B14F-4D97-AF65-F5344CB8AC3E}">
        <p14:creationId xmlns:p14="http://schemas.microsoft.com/office/powerpoint/2010/main" val="35665098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A1BC139F-FAB7-4203-A64D-ECC9ED6309CE}"/>
              </a:ext>
            </a:extLst>
          </p:cNvPr>
          <p:cNvSpPr/>
          <p:nvPr/>
        </p:nvSpPr>
        <p:spPr>
          <a:xfrm>
            <a:off x="1239520" y="2043028"/>
            <a:ext cx="10139680" cy="2585323"/>
          </a:xfrm>
          <a:prstGeom prst="rect">
            <a:avLst/>
          </a:prstGeom>
        </p:spPr>
        <p:txBody>
          <a:bodyPr wrap="square">
            <a:spAutoFit/>
          </a:bodyPr>
          <a:lstStyle/>
          <a:p>
            <a:r>
              <a:rPr lang="ru-RU" b="1" i="1" dirty="0">
                <a:solidFill>
                  <a:srgbClr val="161616"/>
                </a:solidFill>
                <a:latin typeface="Arial" panose="020B0604020202020204" pitchFamily="34" charset="0"/>
                <a:cs typeface="Arial" panose="020B0604020202020204" pitchFamily="34" charset="0"/>
              </a:rPr>
              <a:t>Упражнение 16. </a:t>
            </a:r>
            <a:r>
              <a:rPr lang="ru-RU" b="1" dirty="0">
                <a:solidFill>
                  <a:srgbClr val="161616"/>
                </a:solidFill>
                <a:latin typeface="Arial" panose="020B0604020202020204" pitchFamily="34" charset="0"/>
                <a:cs typeface="Arial" panose="020B0604020202020204" pitchFamily="34" charset="0"/>
              </a:rPr>
              <a:t>Ответьте на вопросы.</a:t>
            </a:r>
          </a:p>
          <a:p>
            <a:r>
              <a:rPr lang="ru-RU" dirty="0">
                <a:solidFill>
                  <a:srgbClr val="161616"/>
                </a:solidFill>
                <a:latin typeface="Arial" panose="020B0604020202020204" pitchFamily="34" charset="0"/>
                <a:cs typeface="Arial" panose="020B0604020202020204" pitchFamily="34" charset="0"/>
              </a:rPr>
              <a:t>1. — Это пирожки с грибами. — С какими? — С (белые). 2. — С чем это связано?</a:t>
            </a:r>
          </a:p>
          <a:p>
            <a:r>
              <a:rPr lang="ru-RU" dirty="0">
                <a:solidFill>
                  <a:srgbClr val="161616"/>
                </a:solidFill>
                <a:latin typeface="Arial" panose="020B0604020202020204" pitchFamily="34" charset="0"/>
                <a:cs typeface="Arial" panose="020B0604020202020204" pitchFamily="34" charset="0"/>
              </a:rPr>
              <a:t>— С (мои проблемы). 3. — Что ты будешь там есть? — Я буду питаться (рыбные консервы). 4. — С кем сложно спорить? — С (сильные оппоненты). 5. — Чем он хочет овладеть?</a:t>
            </a:r>
          </a:p>
          <a:p>
            <a:r>
              <a:rPr lang="ru-RU" dirty="0">
                <a:solidFill>
                  <a:srgbClr val="161616"/>
                </a:solidFill>
                <a:latin typeface="Arial" panose="020B0604020202020204" pitchFamily="34" charset="0"/>
                <a:cs typeface="Arial" panose="020B0604020202020204" pitchFamily="34" charset="0"/>
              </a:rPr>
              <a:t>— (Иностранные языки). 6. — Чем известен наш город? — (Свои достопримечательности). 7. — Чем прославился Суворов? — (Свои победы). 8. — Чем он объелся? — (Разные</a:t>
            </a:r>
          </a:p>
          <a:p>
            <a:r>
              <a:rPr lang="ru-RU" dirty="0">
                <a:solidFill>
                  <a:srgbClr val="161616"/>
                </a:solidFill>
                <a:latin typeface="Arial" panose="020B0604020202020204" pitchFamily="34" charset="0"/>
                <a:cs typeface="Arial" panose="020B0604020202020204" pitchFamily="34" charset="0"/>
              </a:rPr>
              <a:t>деликатесы). 9. — Чем он отравился? — (Какие-то неизвестные грибы). 10. — Чем он</a:t>
            </a:r>
          </a:p>
          <a:p>
            <a:r>
              <a:rPr lang="ru-RU" dirty="0">
                <a:solidFill>
                  <a:srgbClr val="161616"/>
                </a:solidFill>
                <a:latin typeface="Arial" panose="020B0604020202020204" pitchFamily="34" charset="0"/>
                <a:cs typeface="Arial" panose="020B0604020202020204" pitchFamily="34" charset="0"/>
              </a:rPr>
              <a:t>занимался? — (Разные виды спорта). 11. — С чем всех можно поздравить? — С (большие</a:t>
            </a:r>
          </a:p>
          <a:p>
            <a:r>
              <a:rPr lang="ru-RU" dirty="0">
                <a:solidFill>
                  <a:srgbClr val="161616"/>
                </a:solidFill>
                <a:latin typeface="Arial" panose="020B0604020202020204" pitchFamily="34" charset="0"/>
                <a:cs typeface="Arial" panose="020B0604020202020204" pitchFamily="34" charset="0"/>
              </a:rPr>
              <a:t>успехи и достижения). 12. — За чем необходимо следить? — За (свои волосы и ногти).</a:t>
            </a:r>
            <a:endParaRPr lang="cs-CZ"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87590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E7F5BD10-FD94-417D-A15D-E5D33C1FEA54}"/>
              </a:ext>
            </a:extLst>
          </p:cNvPr>
          <p:cNvPicPr>
            <a:picLocks noChangeAspect="1"/>
          </p:cNvPicPr>
          <p:nvPr/>
        </p:nvPicPr>
        <p:blipFill>
          <a:blip r:embed="rId2"/>
          <a:stretch>
            <a:fillRect/>
          </a:stretch>
        </p:blipFill>
        <p:spPr>
          <a:xfrm>
            <a:off x="0" y="1589746"/>
            <a:ext cx="12192000" cy="3678508"/>
          </a:xfrm>
          <a:prstGeom prst="rect">
            <a:avLst/>
          </a:prstGeom>
        </p:spPr>
      </p:pic>
    </p:spTree>
    <p:extLst>
      <p:ext uri="{BB962C8B-B14F-4D97-AF65-F5344CB8AC3E}">
        <p14:creationId xmlns:p14="http://schemas.microsoft.com/office/powerpoint/2010/main" val="6924379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DD1284E-58DA-400F-8A03-C4D574679F68}"/>
              </a:ext>
            </a:extLst>
          </p:cNvPr>
          <p:cNvPicPr>
            <a:picLocks noChangeAspect="1"/>
          </p:cNvPicPr>
          <p:nvPr/>
        </p:nvPicPr>
        <p:blipFill>
          <a:blip r:embed="rId2"/>
          <a:stretch>
            <a:fillRect/>
          </a:stretch>
        </p:blipFill>
        <p:spPr>
          <a:xfrm>
            <a:off x="0" y="953932"/>
            <a:ext cx="12192000" cy="4950135"/>
          </a:xfrm>
          <a:prstGeom prst="rect">
            <a:avLst/>
          </a:prstGeom>
        </p:spPr>
      </p:pic>
    </p:spTree>
    <p:extLst>
      <p:ext uri="{BB962C8B-B14F-4D97-AF65-F5344CB8AC3E}">
        <p14:creationId xmlns:p14="http://schemas.microsoft.com/office/powerpoint/2010/main" val="42731537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47CB5A87-457F-445F-96AF-6FFCBA78BB78}"/>
              </a:ext>
            </a:extLst>
          </p:cNvPr>
          <p:cNvPicPr>
            <a:picLocks noChangeAspect="1"/>
          </p:cNvPicPr>
          <p:nvPr/>
        </p:nvPicPr>
        <p:blipFill>
          <a:blip r:embed="rId2"/>
          <a:stretch>
            <a:fillRect/>
          </a:stretch>
        </p:blipFill>
        <p:spPr>
          <a:xfrm>
            <a:off x="0" y="459400"/>
            <a:ext cx="12192000" cy="5939200"/>
          </a:xfrm>
          <a:prstGeom prst="rect">
            <a:avLst/>
          </a:prstGeom>
        </p:spPr>
      </p:pic>
    </p:spTree>
    <p:extLst>
      <p:ext uri="{BB962C8B-B14F-4D97-AF65-F5344CB8AC3E}">
        <p14:creationId xmlns:p14="http://schemas.microsoft.com/office/powerpoint/2010/main" val="454909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F80352A5-D3A5-4EC8-B6A4-31B2FC7E1790}"/>
              </a:ext>
            </a:extLst>
          </p:cNvPr>
          <p:cNvPicPr>
            <a:picLocks noChangeAspect="1"/>
          </p:cNvPicPr>
          <p:nvPr/>
        </p:nvPicPr>
        <p:blipFill>
          <a:blip r:embed="rId2"/>
          <a:stretch>
            <a:fillRect/>
          </a:stretch>
        </p:blipFill>
        <p:spPr>
          <a:xfrm>
            <a:off x="0" y="583552"/>
            <a:ext cx="12192000" cy="5690896"/>
          </a:xfrm>
          <a:prstGeom prst="rect">
            <a:avLst/>
          </a:prstGeom>
        </p:spPr>
      </p:pic>
    </p:spTree>
    <p:extLst>
      <p:ext uri="{BB962C8B-B14F-4D97-AF65-F5344CB8AC3E}">
        <p14:creationId xmlns:p14="http://schemas.microsoft.com/office/powerpoint/2010/main" val="6165557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63DFFAA-2316-4DAF-B8EE-12E0CCCADF67}"/>
              </a:ext>
            </a:extLst>
          </p:cNvPr>
          <p:cNvPicPr>
            <a:picLocks noChangeAspect="1"/>
          </p:cNvPicPr>
          <p:nvPr/>
        </p:nvPicPr>
        <p:blipFill>
          <a:blip r:embed="rId2"/>
          <a:stretch>
            <a:fillRect/>
          </a:stretch>
        </p:blipFill>
        <p:spPr>
          <a:xfrm>
            <a:off x="1541671" y="0"/>
            <a:ext cx="9108658" cy="6858000"/>
          </a:xfrm>
          <a:prstGeom prst="rect">
            <a:avLst/>
          </a:prstGeom>
        </p:spPr>
      </p:pic>
    </p:spTree>
    <p:extLst>
      <p:ext uri="{BB962C8B-B14F-4D97-AF65-F5344CB8AC3E}">
        <p14:creationId xmlns:p14="http://schemas.microsoft.com/office/powerpoint/2010/main" val="11395931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9ABE861-4A96-4EA9-B75C-C4EEEB2CD6B6}"/>
              </a:ext>
            </a:extLst>
          </p:cNvPr>
          <p:cNvPicPr>
            <a:picLocks noChangeAspect="1"/>
          </p:cNvPicPr>
          <p:nvPr/>
        </p:nvPicPr>
        <p:blipFill>
          <a:blip r:embed="rId2"/>
          <a:stretch>
            <a:fillRect/>
          </a:stretch>
        </p:blipFill>
        <p:spPr>
          <a:xfrm>
            <a:off x="0" y="1803400"/>
            <a:ext cx="12192000" cy="3251200"/>
          </a:xfrm>
          <a:prstGeom prst="rect">
            <a:avLst/>
          </a:prstGeom>
        </p:spPr>
      </p:pic>
    </p:spTree>
    <p:extLst>
      <p:ext uri="{BB962C8B-B14F-4D97-AF65-F5344CB8AC3E}">
        <p14:creationId xmlns:p14="http://schemas.microsoft.com/office/powerpoint/2010/main" val="2671016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21751ED7-63A9-4E67-BB9F-30A68203B3EA}"/>
              </a:ext>
            </a:extLst>
          </p:cNvPr>
          <p:cNvPicPr>
            <a:picLocks noChangeAspect="1"/>
          </p:cNvPicPr>
          <p:nvPr/>
        </p:nvPicPr>
        <p:blipFill>
          <a:blip r:embed="rId2"/>
          <a:stretch>
            <a:fillRect/>
          </a:stretch>
        </p:blipFill>
        <p:spPr>
          <a:xfrm>
            <a:off x="0" y="667792"/>
            <a:ext cx="12192000" cy="5522416"/>
          </a:xfrm>
          <a:prstGeom prst="rect">
            <a:avLst/>
          </a:prstGeom>
        </p:spPr>
      </p:pic>
    </p:spTree>
    <p:extLst>
      <p:ext uri="{BB962C8B-B14F-4D97-AF65-F5344CB8AC3E}">
        <p14:creationId xmlns:p14="http://schemas.microsoft.com/office/powerpoint/2010/main" val="40787135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AF9613-D39B-4E48-9033-A8866BCB24D7}"/>
              </a:ext>
            </a:extLst>
          </p:cNvPr>
          <p:cNvSpPr>
            <a:spLocks noGrp="1"/>
          </p:cNvSpPr>
          <p:nvPr>
            <p:ph type="title"/>
          </p:nvPr>
        </p:nvSpPr>
        <p:spPr/>
        <p:txBody>
          <a:bodyPr/>
          <a:lstStyle/>
          <a:p>
            <a:r>
              <a:rPr lang="ru-RU" dirty="0">
                <a:solidFill>
                  <a:srgbClr val="FF0000"/>
                </a:solidFill>
              </a:rPr>
              <a:t>Степени сравнения прилагательных</a:t>
            </a:r>
            <a:endParaRPr lang="cs-CZ" dirty="0">
              <a:solidFill>
                <a:srgbClr val="FF0000"/>
              </a:solidFill>
            </a:endParaRPr>
          </a:p>
        </p:txBody>
      </p:sp>
    </p:spTree>
    <p:extLst>
      <p:ext uri="{BB962C8B-B14F-4D97-AF65-F5344CB8AC3E}">
        <p14:creationId xmlns:p14="http://schemas.microsoft.com/office/powerpoint/2010/main" val="26617922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2039F93F-4967-4576-9F4D-E49587ACAE4F}"/>
              </a:ext>
            </a:extLst>
          </p:cNvPr>
          <p:cNvPicPr>
            <a:picLocks noChangeAspect="1"/>
          </p:cNvPicPr>
          <p:nvPr/>
        </p:nvPicPr>
        <p:blipFill>
          <a:blip r:embed="rId2"/>
          <a:stretch>
            <a:fillRect/>
          </a:stretch>
        </p:blipFill>
        <p:spPr>
          <a:xfrm>
            <a:off x="1168400" y="798"/>
            <a:ext cx="9856348" cy="6857202"/>
          </a:xfrm>
          <a:prstGeom prst="rect">
            <a:avLst/>
          </a:prstGeom>
        </p:spPr>
      </p:pic>
    </p:spTree>
    <p:extLst>
      <p:ext uri="{BB962C8B-B14F-4D97-AF65-F5344CB8AC3E}">
        <p14:creationId xmlns:p14="http://schemas.microsoft.com/office/powerpoint/2010/main" val="3951091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033DC116-7D63-4F31-9E6A-9D6BF71BDADD}"/>
              </a:ext>
            </a:extLst>
          </p:cNvPr>
          <p:cNvPicPr>
            <a:picLocks noChangeAspect="1"/>
          </p:cNvPicPr>
          <p:nvPr/>
        </p:nvPicPr>
        <p:blipFill rotWithShape="1">
          <a:blip r:embed="rId2"/>
          <a:srcRect l="3782" t="10486" r="3718" b="16634"/>
          <a:stretch/>
        </p:blipFill>
        <p:spPr>
          <a:xfrm>
            <a:off x="1047566" y="398725"/>
            <a:ext cx="10269563" cy="6060550"/>
          </a:xfrm>
          <a:prstGeom prst="rect">
            <a:avLst/>
          </a:prstGeom>
        </p:spPr>
      </p:pic>
    </p:spTree>
    <p:extLst>
      <p:ext uri="{BB962C8B-B14F-4D97-AF65-F5344CB8AC3E}">
        <p14:creationId xmlns:p14="http://schemas.microsoft.com/office/powerpoint/2010/main" val="17120065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F98F8C8D-DF86-4378-ABC0-C27F66803B83}"/>
              </a:ext>
            </a:extLst>
          </p:cNvPr>
          <p:cNvPicPr>
            <a:picLocks noChangeAspect="1"/>
          </p:cNvPicPr>
          <p:nvPr/>
        </p:nvPicPr>
        <p:blipFill>
          <a:blip r:embed="rId2"/>
          <a:stretch>
            <a:fillRect/>
          </a:stretch>
        </p:blipFill>
        <p:spPr>
          <a:xfrm>
            <a:off x="1788161" y="12684"/>
            <a:ext cx="8585200" cy="6856974"/>
          </a:xfrm>
          <a:prstGeom prst="rect">
            <a:avLst/>
          </a:prstGeom>
        </p:spPr>
      </p:pic>
    </p:spTree>
    <p:extLst>
      <p:ext uri="{BB962C8B-B14F-4D97-AF65-F5344CB8AC3E}">
        <p14:creationId xmlns:p14="http://schemas.microsoft.com/office/powerpoint/2010/main" val="9598195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C867CED-117F-42AC-ABEA-2DE75454A47A}"/>
              </a:ext>
            </a:extLst>
          </p:cNvPr>
          <p:cNvPicPr>
            <a:picLocks noChangeAspect="1"/>
          </p:cNvPicPr>
          <p:nvPr/>
        </p:nvPicPr>
        <p:blipFill>
          <a:blip r:embed="rId2"/>
          <a:stretch>
            <a:fillRect/>
          </a:stretch>
        </p:blipFill>
        <p:spPr>
          <a:xfrm>
            <a:off x="2006184" y="0"/>
            <a:ext cx="8179631" cy="6858000"/>
          </a:xfrm>
          <a:prstGeom prst="rect">
            <a:avLst/>
          </a:prstGeom>
        </p:spPr>
      </p:pic>
    </p:spTree>
    <p:extLst>
      <p:ext uri="{BB962C8B-B14F-4D97-AF65-F5344CB8AC3E}">
        <p14:creationId xmlns:p14="http://schemas.microsoft.com/office/powerpoint/2010/main" val="31573206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08EFB078-8295-4335-8F7A-BBE6F9BF4E1A}"/>
              </a:ext>
            </a:extLst>
          </p:cNvPr>
          <p:cNvSpPr txBox="1"/>
          <p:nvPr/>
        </p:nvSpPr>
        <p:spPr>
          <a:xfrm>
            <a:off x="1420426" y="1870437"/>
            <a:ext cx="9499107" cy="2862322"/>
          </a:xfrm>
          <a:prstGeom prst="rect">
            <a:avLst/>
          </a:prstGeom>
          <a:noFill/>
        </p:spPr>
        <p:txBody>
          <a:bodyPr wrap="square">
            <a:spAutoFit/>
          </a:bodyPr>
          <a:lstStyle/>
          <a:p>
            <a:r>
              <a:rPr lang="ru-RU" sz="2000" b="1" dirty="0">
                <a:latin typeface="Arial" panose="020B0604020202020204" pitchFamily="34" charset="0"/>
                <a:cs typeface="Arial" panose="020B0604020202020204" pitchFamily="34" charset="0"/>
              </a:rPr>
              <a:t>Сравните предметы по заданному признаку. Составьте предложения:</a:t>
            </a:r>
          </a:p>
          <a:p>
            <a:endParaRPr lang="ru-RU" sz="2000" dirty="0">
              <a:latin typeface="Arial" panose="020B0604020202020204" pitchFamily="34" charset="0"/>
              <a:cs typeface="Arial" panose="020B0604020202020204" pitchFamily="34" charset="0"/>
            </a:endParaRPr>
          </a:p>
          <a:p>
            <a:r>
              <a:rPr lang="ru-RU" sz="2000" dirty="0">
                <a:latin typeface="Arial" panose="020B0604020202020204" pitchFamily="34" charset="0"/>
                <a:cs typeface="Arial" panose="020B0604020202020204" pitchFamily="34" charset="0"/>
              </a:rPr>
              <a:t>1. Лёд и вода, платина и золото, молоко и сливки – сравнение по весу.</a:t>
            </a:r>
          </a:p>
          <a:p>
            <a:endParaRPr lang="ru-RU" sz="2000" dirty="0">
              <a:latin typeface="Arial" panose="020B0604020202020204" pitchFamily="34" charset="0"/>
              <a:cs typeface="Arial" panose="020B0604020202020204" pitchFamily="34" charset="0"/>
            </a:endParaRPr>
          </a:p>
          <a:p>
            <a:r>
              <a:rPr lang="ru-RU" sz="2000" dirty="0">
                <a:latin typeface="Arial" panose="020B0604020202020204" pitchFamily="34" charset="0"/>
                <a:cs typeface="Arial" panose="020B0604020202020204" pitchFamily="34" charset="0"/>
              </a:rPr>
              <a:t>2. Юпитер и Земля, океан и море – по величине.</a:t>
            </a:r>
          </a:p>
          <a:p>
            <a:endParaRPr lang="ru-RU" sz="2000" dirty="0">
              <a:latin typeface="Arial" panose="020B0604020202020204" pitchFamily="34" charset="0"/>
              <a:cs typeface="Arial" panose="020B0604020202020204" pitchFamily="34" charset="0"/>
            </a:endParaRPr>
          </a:p>
          <a:p>
            <a:r>
              <a:rPr lang="ru-RU" sz="2000" dirty="0">
                <a:latin typeface="Arial" panose="020B0604020202020204" pitchFamily="34" charset="0"/>
                <a:cs typeface="Arial" panose="020B0604020202020204" pitchFamily="34" charset="0"/>
              </a:rPr>
              <a:t>3. Волга и Амазонка, анаконда и сетчатый удав – по длине.</a:t>
            </a:r>
          </a:p>
          <a:p>
            <a:endParaRPr lang="ru-RU" sz="2000" dirty="0">
              <a:latin typeface="Arial" panose="020B0604020202020204" pitchFamily="34" charset="0"/>
              <a:cs typeface="Arial" panose="020B0604020202020204" pitchFamily="34" charset="0"/>
            </a:endParaRPr>
          </a:p>
          <a:p>
            <a:r>
              <a:rPr lang="ru-RU" sz="2000" dirty="0">
                <a:latin typeface="Arial" panose="020B0604020202020204" pitchFamily="34" charset="0"/>
                <a:cs typeface="Arial" panose="020B0604020202020204" pitchFamily="34" charset="0"/>
              </a:rPr>
              <a:t>4. Сириус и Полярная звезда – по яркости.</a:t>
            </a:r>
          </a:p>
        </p:txBody>
      </p:sp>
    </p:spTree>
    <p:extLst>
      <p:ext uri="{BB962C8B-B14F-4D97-AF65-F5344CB8AC3E}">
        <p14:creationId xmlns:p14="http://schemas.microsoft.com/office/powerpoint/2010/main" val="15319848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E1573E04-782A-48EC-B719-C46BC0DFF423}"/>
              </a:ext>
            </a:extLst>
          </p:cNvPr>
          <p:cNvSpPr txBox="1"/>
          <p:nvPr/>
        </p:nvSpPr>
        <p:spPr>
          <a:xfrm>
            <a:off x="3048740" y="737590"/>
            <a:ext cx="6094520" cy="5382820"/>
          </a:xfrm>
          <a:prstGeom prst="rect">
            <a:avLst/>
          </a:prstGeom>
          <a:noFill/>
        </p:spPr>
        <p:txBody>
          <a:bodyPr wrap="square">
            <a:spAutoFit/>
          </a:bodyPr>
          <a:lstStyle/>
          <a:p>
            <a:pPr>
              <a:lnSpc>
                <a:spcPct val="107000"/>
              </a:lnSpc>
              <a:spcAft>
                <a:spcPts val="800"/>
              </a:spcAft>
            </a:pPr>
            <a:r>
              <a:rPr lang="ru-RU" sz="2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 Закончите предложения, употребляя глагол «становиться». Объясните способ образования степеней сравнения.</a:t>
            </a:r>
            <a:endParaRPr lang="cs-CZ" sz="24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1.С наступлением весны дни … .</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 при нагревании вода … .</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3.Там, где прошёл лыжник, снег … .</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 Ближе к устью река … .</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 Человек, который занимается спортом, … .</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63556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09A30174-105E-4964-8FCF-75D44762197E}"/>
              </a:ext>
            </a:extLst>
          </p:cNvPr>
          <p:cNvSpPr txBox="1"/>
          <p:nvPr/>
        </p:nvSpPr>
        <p:spPr>
          <a:xfrm>
            <a:off x="1819923" y="1637240"/>
            <a:ext cx="8735627" cy="3120662"/>
          </a:xfrm>
          <a:prstGeom prst="rect">
            <a:avLst/>
          </a:prstGeom>
          <a:noFill/>
        </p:spPr>
        <p:txBody>
          <a:bodyPr wrap="square">
            <a:spAutoFit/>
          </a:bodyPr>
          <a:lstStyle/>
          <a:p>
            <a:pPr>
              <a:lnSpc>
                <a:spcPct val="107000"/>
              </a:lnSpc>
              <a:spcAft>
                <a:spcPts val="800"/>
              </a:spcAft>
            </a:pPr>
            <a:r>
              <a:rPr lang="ru-RU" sz="2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Подберите определения к данным существительным и поставьте их в простой форме превосходной степени. Составьте предложения с полученными словосочетаниями.</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ru-RU"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Срок, опыт, уважение, просьба, полководец, поступок, проблема.</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ru-RU"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Слова для справок: великий, богатый, благородный, краткий, глубокий, покорный, интересный.</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450678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375412F1-C4BF-43B0-BB1F-ED67C4B9240D}"/>
              </a:ext>
            </a:extLst>
          </p:cNvPr>
          <p:cNvPicPr>
            <a:picLocks noChangeAspect="1"/>
          </p:cNvPicPr>
          <p:nvPr/>
        </p:nvPicPr>
        <p:blipFill>
          <a:blip r:embed="rId2"/>
          <a:stretch>
            <a:fillRect/>
          </a:stretch>
        </p:blipFill>
        <p:spPr>
          <a:xfrm rot="-60000">
            <a:off x="2245360" y="16291"/>
            <a:ext cx="7741920" cy="6861436"/>
          </a:xfrm>
          <a:prstGeom prst="rect">
            <a:avLst/>
          </a:prstGeom>
        </p:spPr>
      </p:pic>
    </p:spTree>
    <p:extLst>
      <p:ext uri="{BB962C8B-B14F-4D97-AF65-F5344CB8AC3E}">
        <p14:creationId xmlns:p14="http://schemas.microsoft.com/office/powerpoint/2010/main" val="34973312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F4737C73-936C-4C72-8955-818224435058}"/>
              </a:ext>
            </a:extLst>
          </p:cNvPr>
          <p:cNvPicPr>
            <a:picLocks noChangeAspect="1"/>
          </p:cNvPicPr>
          <p:nvPr/>
        </p:nvPicPr>
        <p:blipFill>
          <a:blip r:embed="rId2"/>
          <a:stretch>
            <a:fillRect/>
          </a:stretch>
        </p:blipFill>
        <p:spPr>
          <a:xfrm>
            <a:off x="1068974" y="0"/>
            <a:ext cx="10054052" cy="6858000"/>
          </a:xfrm>
          <a:prstGeom prst="rect">
            <a:avLst/>
          </a:prstGeom>
        </p:spPr>
      </p:pic>
    </p:spTree>
    <p:extLst>
      <p:ext uri="{BB962C8B-B14F-4D97-AF65-F5344CB8AC3E}">
        <p14:creationId xmlns:p14="http://schemas.microsoft.com/office/powerpoint/2010/main" val="14165999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0F50140C-133F-4971-9523-267E605027D6}"/>
              </a:ext>
            </a:extLst>
          </p:cNvPr>
          <p:cNvPicPr>
            <a:picLocks noChangeAspect="1"/>
          </p:cNvPicPr>
          <p:nvPr/>
        </p:nvPicPr>
        <p:blipFill>
          <a:blip r:embed="rId2"/>
          <a:stretch>
            <a:fillRect/>
          </a:stretch>
        </p:blipFill>
        <p:spPr>
          <a:xfrm>
            <a:off x="2336800" y="6514"/>
            <a:ext cx="7559040" cy="6881972"/>
          </a:xfrm>
          <a:prstGeom prst="rect">
            <a:avLst/>
          </a:prstGeom>
        </p:spPr>
      </p:pic>
    </p:spTree>
    <p:extLst>
      <p:ext uri="{BB962C8B-B14F-4D97-AF65-F5344CB8AC3E}">
        <p14:creationId xmlns:p14="http://schemas.microsoft.com/office/powerpoint/2010/main" val="4668016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1858260B-8299-4D9C-82E4-06EA88ABB41E}"/>
              </a:ext>
            </a:extLst>
          </p:cNvPr>
          <p:cNvPicPr>
            <a:picLocks noChangeAspect="1"/>
          </p:cNvPicPr>
          <p:nvPr/>
        </p:nvPicPr>
        <p:blipFill>
          <a:blip r:embed="rId2"/>
          <a:stretch>
            <a:fillRect/>
          </a:stretch>
        </p:blipFill>
        <p:spPr>
          <a:xfrm>
            <a:off x="1306066" y="1053718"/>
            <a:ext cx="10114806" cy="4910202"/>
          </a:xfrm>
          <a:prstGeom prst="rect">
            <a:avLst/>
          </a:prstGeom>
        </p:spPr>
      </p:pic>
    </p:spTree>
    <p:extLst>
      <p:ext uri="{BB962C8B-B14F-4D97-AF65-F5344CB8AC3E}">
        <p14:creationId xmlns:p14="http://schemas.microsoft.com/office/powerpoint/2010/main" val="1285844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05C7C14-2655-421E-8FBC-D4E1665F4392}"/>
              </a:ext>
            </a:extLst>
          </p:cNvPr>
          <p:cNvPicPr>
            <a:picLocks noChangeAspect="1"/>
          </p:cNvPicPr>
          <p:nvPr/>
        </p:nvPicPr>
        <p:blipFill>
          <a:blip r:embed="rId2"/>
          <a:stretch>
            <a:fillRect/>
          </a:stretch>
        </p:blipFill>
        <p:spPr>
          <a:xfrm>
            <a:off x="518159" y="-12185"/>
            <a:ext cx="11135929" cy="6870185"/>
          </a:xfrm>
          <a:prstGeom prst="rect">
            <a:avLst/>
          </a:prstGeom>
        </p:spPr>
      </p:pic>
    </p:spTree>
    <p:extLst>
      <p:ext uri="{BB962C8B-B14F-4D97-AF65-F5344CB8AC3E}">
        <p14:creationId xmlns:p14="http://schemas.microsoft.com/office/powerpoint/2010/main" val="1908140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FC8A171-274D-4511-B0D0-42D08890D2A5}"/>
              </a:ext>
            </a:extLst>
          </p:cNvPr>
          <p:cNvPicPr>
            <a:picLocks noChangeAspect="1"/>
          </p:cNvPicPr>
          <p:nvPr/>
        </p:nvPicPr>
        <p:blipFill rotWithShape="1">
          <a:blip r:embed="rId2"/>
          <a:srcRect l="3969" t="24130" r="5580" b="7896"/>
          <a:stretch/>
        </p:blipFill>
        <p:spPr>
          <a:xfrm>
            <a:off x="1046129" y="994299"/>
            <a:ext cx="9411765" cy="5297819"/>
          </a:xfrm>
          <a:prstGeom prst="rect">
            <a:avLst/>
          </a:prstGeom>
        </p:spPr>
      </p:pic>
    </p:spTree>
    <p:extLst>
      <p:ext uri="{BB962C8B-B14F-4D97-AF65-F5344CB8AC3E}">
        <p14:creationId xmlns:p14="http://schemas.microsoft.com/office/powerpoint/2010/main" val="36326834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34BBEBC4-45FC-407C-8EDC-7C835484495E}"/>
              </a:ext>
            </a:extLst>
          </p:cNvPr>
          <p:cNvPicPr>
            <a:picLocks noChangeAspect="1"/>
          </p:cNvPicPr>
          <p:nvPr/>
        </p:nvPicPr>
        <p:blipFill>
          <a:blip r:embed="rId2"/>
          <a:stretch>
            <a:fillRect/>
          </a:stretch>
        </p:blipFill>
        <p:spPr>
          <a:xfrm>
            <a:off x="894079" y="3355"/>
            <a:ext cx="10490257" cy="6854645"/>
          </a:xfrm>
          <a:prstGeom prst="rect">
            <a:avLst/>
          </a:prstGeom>
        </p:spPr>
      </p:pic>
    </p:spTree>
    <p:extLst>
      <p:ext uri="{BB962C8B-B14F-4D97-AF65-F5344CB8AC3E}">
        <p14:creationId xmlns:p14="http://schemas.microsoft.com/office/powerpoint/2010/main" val="20269865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2616C915-D8ED-4DC8-9D25-C639A3F8EA20}"/>
              </a:ext>
            </a:extLst>
          </p:cNvPr>
          <p:cNvPicPr>
            <a:picLocks noChangeAspect="1"/>
          </p:cNvPicPr>
          <p:nvPr/>
        </p:nvPicPr>
        <p:blipFill>
          <a:blip r:embed="rId2"/>
          <a:stretch>
            <a:fillRect/>
          </a:stretch>
        </p:blipFill>
        <p:spPr>
          <a:xfrm>
            <a:off x="0" y="16365"/>
            <a:ext cx="12192000" cy="6825269"/>
          </a:xfrm>
          <a:prstGeom prst="rect">
            <a:avLst/>
          </a:prstGeom>
        </p:spPr>
      </p:pic>
    </p:spTree>
    <p:extLst>
      <p:ext uri="{BB962C8B-B14F-4D97-AF65-F5344CB8AC3E}">
        <p14:creationId xmlns:p14="http://schemas.microsoft.com/office/powerpoint/2010/main" val="9542669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BBC042EB-40F9-4D96-B44A-291459E96D5C}"/>
              </a:ext>
            </a:extLst>
          </p:cNvPr>
          <p:cNvPicPr>
            <a:picLocks noChangeAspect="1"/>
          </p:cNvPicPr>
          <p:nvPr/>
        </p:nvPicPr>
        <p:blipFill rotWithShape="1">
          <a:blip r:embed="rId2"/>
          <a:srcRect t="19489"/>
          <a:stretch/>
        </p:blipFill>
        <p:spPr>
          <a:xfrm>
            <a:off x="0" y="0"/>
            <a:ext cx="12192000" cy="2371851"/>
          </a:xfrm>
          <a:prstGeom prst="rect">
            <a:avLst/>
          </a:prstGeom>
        </p:spPr>
      </p:pic>
      <p:pic>
        <p:nvPicPr>
          <p:cNvPr id="4" name="Obrázek 3">
            <a:extLst>
              <a:ext uri="{FF2B5EF4-FFF2-40B4-BE49-F238E27FC236}">
                <a16:creationId xmlns:a16="http://schemas.microsoft.com/office/drawing/2014/main" id="{FF19B89F-8E05-47EC-978C-DF24A9C5FC2C}"/>
              </a:ext>
            </a:extLst>
          </p:cNvPr>
          <p:cNvPicPr>
            <a:picLocks noChangeAspect="1"/>
          </p:cNvPicPr>
          <p:nvPr/>
        </p:nvPicPr>
        <p:blipFill>
          <a:blip r:embed="rId3"/>
          <a:stretch>
            <a:fillRect/>
          </a:stretch>
        </p:blipFill>
        <p:spPr>
          <a:xfrm>
            <a:off x="-1" y="2196522"/>
            <a:ext cx="12191999" cy="4635187"/>
          </a:xfrm>
          <a:prstGeom prst="rect">
            <a:avLst/>
          </a:prstGeom>
        </p:spPr>
      </p:pic>
    </p:spTree>
    <p:extLst>
      <p:ext uri="{BB962C8B-B14F-4D97-AF65-F5344CB8AC3E}">
        <p14:creationId xmlns:p14="http://schemas.microsoft.com/office/powerpoint/2010/main" val="6139252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CEA05DF6-60F2-4BF6-A0A9-25C2438B14AE}"/>
              </a:ext>
            </a:extLst>
          </p:cNvPr>
          <p:cNvSpPr/>
          <p:nvPr/>
        </p:nvSpPr>
        <p:spPr>
          <a:xfrm>
            <a:off x="587405" y="1893059"/>
            <a:ext cx="11017189" cy="2554545"/>
          </a:xfrm>
          <a:prstGeom prst="rect">
            <a:avLst/>
          </a:prstGeom>
        </p:spPr>
        <p:txBody>
          <a:bodyPr wrap="square">
            <a:spAutoFit/>
          </a:bodyPr>
          <a:lstStyle/>
          <a:p>
            <a:r>
              <a:rPr lang="ru-RU" sz="2000" dirty="0">
                <a:latin typeface="Arial" panose="020B0604020202020204" pitchFamily="34" charset="0"/>
                <a:cs typeface="Arial" panose="020B0604020202020204" pitchFamily="34" charset="0"/>
              </a:rPr>
              <a:t>1. Её обеды всегда более (вкусные), чем мои. 2. Эта лодка значительно (прочная), чем та, которую мы видели у причала. 3. В чаще голоса всегда звучат более (глухо), чем на опушке леса. 4. Двоим нести такой груз, конечно, (легко). 5. Его оценки событий стали (резкие). 6. Его голос стал (жёсткий, сухой и строгий). 7. На рынке те же товары стоят (дёшево), чем в магазине. 8. Этот подъём (крутой), а тот более (пологий). 9. На юге звёзды (яркие), чем на севере. 10. Эту сессию я сдал (плохо), чем предыдущую. 11. Дорога стала (гладкая, ровная), без ухабов. 12. Не лейте много воды, иначе глина станет (жидкая), чем это необходимо для производства посуды. 13. Придите (поздно). 14. Ущелье стало (узкое).</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60685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8C24C4-7CC5-492C-B19D-C675A4817D51}"/>
              </a:ext>
            </a:extLst>
          </p:cNvPr>
          <p:cNvSpPr>
            <a:spLocks noGrp="1"/>
          </p:cNvSpPr>
          <p:nvPr>
            <p:ph type="title"/>
          </p:nvPr>
        </p:nvSpPr>
        <p:spPr/>
        <p:txBody>
          <a:bodyPr/>
          <a:lstStyle/>
          <a:p>
            <a:r>
              <a:rPr lang="ru-RU" dirty="0">
                <a:solidFill>
                  <a:srgbClr val="FF0000"/>
                </a:solidFill>
              </a:rPr>
              <a:t>Склонение количественных числительных</a:t>
            </a:r>
            <a:endParaRPr lang="cs-CZ" dirty="0">
              <a:solidFill>
                <a:srgbClr val="FF0000"/>
              </a:solidFill>
            </a:endParaRPr>
          </a:p>
        </p:txBody>
      </p:sp>
    </p:spTree>
    <p:extLst>
      <p:ext uri="{BB962C8B-B14F-4D97-AF65-F5344CB8AC3E}">
        <p14:creationId xmlns:p14="http://schemas.microsoft.com/office/powerpoint/2010/main" val="20558701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E91C83F4-B62C-4088-A913-F44BAA15D35D}"/>
              </a:ext>
            </a:extLst>
          </p:cNvPr>
          <p:cNvSpPr txBox="1"/>
          <p:nvPr/>
        </p:nvSpPr>
        <p:spPr>
          <a:xfrm>
            <a:off x="2032000" y="2032000"/>
            <a:ext cx="8930640" cy="2032000"/>
          </a:xfrm>
          <a:prstGeom prst="rect">
            <a:avLst/>
          </a:prstGeom>
          <a:noFill/>
        </p:spPr>
        <p:txBody>
          <a:bodyPr wrap="square" rtlCol="0">
            <a:spAutoFit/>
          </a:bodyPr>
          <a:lstStyle/>
          <a:p>
            <a:endParaRPr lang="cs-CZ" dirty="0"/>
          </a:p>
        </p:txBody>
      </p:sp>
      <p:pic>
        <p:nvPicPr>
          <p:cNvPr id="5" name="Obrázek 4">
            <a:extLst>
              <a:ext uri="{FF2B5EF4-FFF2-40B4-BE49-F238E27FC236}">
                <a16:creationId xmlns:a16="http://schemas.microsoft.com/office/drawing/2014/main" id="{B31E6133-BB12-4ECE-A001-84C4151060A5}"/>
              </a:ext>
            </a:extLst>
          </p:cNvPr>
          <p:cNvPicPr>
            <a:picLocks noChangeAspect="1"/>
          </p:cNvPicPr>
          <p:nvPr/>
        </p:nvPicPr>
        <p:blipFill rotWithShape="1">
          <a:blip r:embed="rId2"/>
          <a:srcRect l="17778" t="28445" r="16222" b="11408"/>
          <a:stretch/>
        </p:blipFill>
        <p:spPr>
          <a:xfrm>
            <a:off x="3479800" y="1767840"/>
            <a:ext cx="6035040" cy="4124960"/>
          </a:xfrm>
          <a:prstGeom prst="rect">
            <a:avLst/>
          </a:prstGeom>
        </p:spPr>
      </p:pic>
      <p:sp>
        <p:nvSpPr>
          <p:cNvPr id="6" name="TextovéPole 5">
            <a:extLst>
              <a:ext uri="{FF2B5EF4-FFF2-40B4-BE49-F238E27FC236}">
                <a16:creationId xmlns:a16="http://schemas.microsoft.com/office/drawing/2014/main" id="{A35D7E36-985B-4FF8-B871-3B4AD1CDFE6C}"/>
              </a:ext>
            </a:extLst>
          </p:cNvPr>
          <p:cNvSpPr txBox="1"/>
          <p:nvPr/>
        </p:nvSpPr>
        <p:spPr>
          <a:xfrm>
            <a:off x="3241040" y="1097280"/>
            <a:ext cx="6627007" cy="400110"/>
          </a:xfrm>
          <a:prstGeom prst="rect">
            <a:avLst/>
          </a:prstGeom>
          <a:noFill/>
        </p:spPr>
        <p:txBody>
          <a:bodyPr wrap="none" rtlCol="0">
            <a:spAutoFit/>
          </a:bodyPr>
          <a:lstStyle/>
          <a:p>
            <a:r>
              <a:rPr lang="ru-RU" sz="2000" b="1" dirty="0">
                <a:solidFill>
                  <a:srgbClr val="00B050"/>
                </a:solidFill>
              </a:rPr>
              <a:t>У СОСТАВНЫХ ЧИСЛИТЕЛЬНЫХ СКЛОНЯЮТСЯ ВСЕ ЧАСТИ </a:t>
            </a:r>
            <a:endParaRPr lang="cs-CZ" sz="2000" b="1" dirty="0">
              <a:solidFill>
                <a:srgbClr val="00B050"/>
              </a:solidFill>
            </a:endParaRPr>
          </a:p>
        </p:txBody>
      </p:sp>
    </p:spTree>
    <p:extLst>
      <p:ext uri="{BB962C8B-B14F-4D97-AF65-F5344CB8AC3E}">
        <p14:creationId xmlns:p14="http://schemas.microsoft.com/office/powerpoint/2010/main" val="19623455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lka 3">
            <a:extLst>
              <a:ext uri="{FF2B5EF4-FFF2-40B4-BE49-F238E27FC236}">
                <a16:creationId xmlns:a16="http://schemas.microsoft.com/office/drawing/2014/main" id="{FEA5CB55-1215-4051-8203-B174897C2B05}"/>
              </a:ext>
            </a:extLst>
          </p:cNvPr>
          <p:cNvGraphicFramePr>
            <a:graphicFrameLocks noGrp="1"/>
          </p:cNvGraphicFramePr>
          <p:nvPr>
            <p:extLst>
              <p:ext uri="{D42A27DB-BD31-4B8C-83A1-F6EECF244321}">
                <p14:modId xmlns:p14="http://schemas.microsoft.com/office/powerpoint/2010/main" val="2148748924"/>
              </p:ext>
            </p:extLst>
          </p:nvPr>
        </p:nvGraphicFramePr>
        <p:xfrm>
          <a:off x="203199" y="3769360"/>
          <a:ext cx="11785602" cy="2346960"/>
        </p:xfrm>
        <a:graphic>
          <a:graphicData uri="http://schemas.openxmlformats.org/drawingml/2006/table">
            <a:tbl>
              <a:tblPr firstRow="1" firstCol="1" bandRow="1"/>
              <a:tblGrid>
                <a:gridCol w="1757787">
                  <a:extLst>
                    <a:ext uri="{9D8B030D-6E8A-4147-A177-3AD203B41FA5}">
                      <a16:colId xmlns:a16="http://schemas.microsoft.com/office/drawing/2014/main" val="582282927"/>
                    </a:ext>
                  </a:extLst>
                </a:gridCol>
                <a:gridCol w="1757787">
                  <a:extLst>
                    <a:ext uri="{9D8B030D-6E8A-4147-A177-3AD203B41FA5}">
                      <a16:colId xmlns:a16="http://schemas.microsoft.com/office/drawing/2014/main" val="1175331696"/>
                    </a:ext>
                  </a:extLst>
                </a:gridCol>
                <a:gridCol w="1757787">
                  <a:extLst>
                    <a:ext uri="{9D8B030D-6E8A-4147-A177-3AD203B41FA5}">
                      <a16:colId xmlns:a16="http://schemas.microsoft.com/office/drawing/2014/main" val="1795025339"/>
                    </a:ext>
                  </a:extLst>
                </a:gridCol>
                <a:gridCol w="1757787">
                  <a:extLst>
                    <a:ext uri="{9D8B030D-6E8A-4147-A177-3AD203B41FA5}">
                      <a16:colId xmlns:a16="http://schemas.microsoft.com/office/drawing/2014/main" val="3138018475"/>
                    </a:ext>
                  </a:extLst>
                </a:gridCol>
                <a:gridCol w="1757787">
                  <a:extLst>
                    <a:ext uri="{9D8B030D-6E8A-4147-A177-3AD203B41FA5}">
                      <a16:colId xmlns:a16="http://schemas.microsoft.com/office/drawing/2014/main" val="263172243"/>
                    </a:ext>
                  </a:extLst>
                </a:gridCol>
                <a:gridCol w="1238880">
                  <a:extLst>
                    <a:ext uri="{9D8B030D-6E8A-4147-A177-3AD203B41FA5}">
                      <a16:colId xmlns:a16="http://schemas.microsoft.com/office/drawing/2014/main" val="1235180456"/>
                    </a:ext>
                  </a:extLst>
                </a:gridCol>
                <a:gridCol w="1757787">
                  <a:extLst>
                    <a:ext uri="{9D8B030D-6E8A-4147-A177-3AD203B41FA5}">
                      <a16:colId xmlns:a16="http://schemas.microsoft.com/office/drawing/2014/main" val="3427034235"/>
                    </a:ext>
                  </a:extLst>
                </a:gridCol>
              </a:tblGrid>
              <a:tr h="261597">
                <a:tc>
                  <a:txBody>
                    <a:bodyPr/>
                    <a:lstStyle/>
                    <a:p>
                      <a:pPr>
                        <a:spcAft>
                          <a:spcPts val="0"/>
                        </a:spcAft>
                      </a:pPr>
                      <a:r>
                        <a:rPr lang="ru-RU" sz="2200" dirty="0" err="1">
                          <a:effectLst/>
                          <a:latin typeface="Arial" panose="020B0604020202020204" pitchFamily="34" charset="0"/>
                          <a:ea typeface="Times New Roman" panose="02020603050405020304" pitchFamily="18" charset="0"/>
                          <a:cs typeface="Arial" panose="020B0604020202020204" pitchFamily="34" charset="0"/>
                        </a:rPr>
                        <a:t>Им.п</a:t>
                      </a:r>
                      <a:r>
                        <a:rPr lang="ru-RU" sz="2200" dirty="0">
                          <a:effectLst/>
                          <a:latin typeface="Arial" panose="020B0604020202020204" pitchFamily="34" charset="0"/>
                          <a:ea typeface="Times New Roman" panose="02020603050405020304" pitchFamily="18" charset="0"/>
                          <a:cs typeface="Arial" panose="020B0604020202020204" pitchFamily="34" charset="0"/>
                        </a:rPr>
                        <a:t>.</a:t>
                      </a:r>
                      <a:endParaRPr lang="cs-CZ" sz="2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40">
                      <a:fgClr>
                        <a:schemeClr val="accent1"/>
                      </a:fgClr>
                      <a:bgClr>
                        <a:schemeClr val="bg1"/>
                      </a:bgClr>
                    </a:pattFill>
                  </a:tcPr>
                </a:tc>
                <a:tc>
                  <a:txBody>
                    <a:bodyPr/>
                    <a:lstStyle/>
                    <a:p>
                      <a:pPr>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два</a:t>
                      </a:r>
                      <a:endParaRPr lang="cs-CZ" sz="2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40">
                      <a:fgClr>
                        <a:schemeClr val="accent1"/>
                      </a:fgClr>
                      <a:bgClr>
                        <a:schemeClr val="bg1"/>
                      </a:bgClr>
                    </a:pattFill>
                  </a:tcPr>
                </a:tc>
                <a:tc>
                  <a:txBody>
                    <a:bodyPr/>
                    <a:lstStyle/>
                    <a:p>
                      <a:pPr>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две</a:t>
                      </a:r>
                      <a:endParaRPr lang="cs-CZ" sz="2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40">
                      <a:fgClr>
                        <a:schemeClr val="accent1"/>
                      </a:fgClr>
                      <a:bgClr>
                        <a:schemeClr val="bg1"/>
                      </a:bgClr>
                    </a:pattFill>
                  </a:tcPr>
                </a:tc>
                <a:tc>
                  <a:txBody>
                    <a:bodyPr/>
                    <a:lstStyle/>
                    <a:p>
                      <a:pPr>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оба</a:t>
                      </a:r>
                      <a:endParaRPr lang="cs-CZ" sz="2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40">
                      <a:fgClr>
                        <a:schemeClr val="accent1"/>
                      </a:fgClr>
                      <a:bgClr>
                        <a:schemeClr val="bg1"/>
                      </a:bgClr>
                    </a:pattFill>
                  </a:tcPr>
                </a:tc>
                <a:tc>
                  <a:txBody>
                    <a:bodyPr/>
                    <a:lstStyle/>
                    <a:p>
                      <a:pPr>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обе</a:t>
                      </a:r>
                      <a:endParaRPr lang="cs-CZ" sz="2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40">
                      <a:fgClr>
                        <a:schemeClr val="accent1"/>
                      </a:fgClr>
                      <a:bgClr>
                        <a:schemeClr val="bg1"/>
                      </a:bgClr>
                    </a:pattFill>
                  </a:tcPr>
                </a:tc>
                <a:tc>
                  <a:txBody>
                    <a:bodyPr/>
                    <a:lstStyle/>
                    <a:p>
                      <a:pPr>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три</a:t>
                      </a:r>
                      <a:endParaRPr lang="cs-CZ" sz="2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40">
                      <a:fgClr>
                        <a:schemeClr val="accent1"/>
                      </a:fgClr>
                      <a:bgClr>
                        <a:schemeClr val="bg1"/>
                      </a:bgClr>
                    </a:pattFill>
                  </a:tcPr>
                </a:tc>
                <a:tc>
                  <a:txBody>
                    <a:bodyPr/>
                    <a:lstStyle/>
                    <a:p>
                      <a:pPr>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четыре</a:t>
                      </a:r>
                      <a:endParaRPr lang="cs-CZ" sz="2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40">
                      <a:fgClr>
                        <a:schemeClr val="accent1"/>
                      </a:fgClr>
                      <a:bgClr>
                        <a:schemeClr val="bg1"/>
                      </a:bgClr>
                    </a:pattFill>
                  </a:tcPr>
                </a:tc>
                <a:extLst>
                  <a:ext uri="{0D108BD9-81ED-4DB2-BD59-A6C34878D82A}">
                    <a16:rowId xmlns:a16="http://schemas.microsoft.com/office/drawing/2014/main" val="29240429"/>
                  </a:ext>
                </a:extLst>
              </a:tr>
              <a:tr h="261597">
                <a:tc>
                  <a:txBody>
                    <a:bodyPr/>
                    <a:lstStyle/>
                    <a:p>
                      <a:pPr>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Род.п.</a:t>
                      </a:r>
                      <a:endParaRPr lang="cs-CZ" sz="2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40">
                      <a:fgClr>
                        <a:schemeClr val="accent1"/>
                      </a:fgClr>
                      <a:bgClr>
                        <a:schemeClr val="bg1"/>
                      </a:bgClr>
                    </a:pattFill>
                  </a:tcPr>
                </a:tc>
                <a:tc gridSpan="2">
                  <a:txBody>
                    <a:bodyPr/>
                    <a:lstStyle/>
                    <a:p>
                      <a:pPr>
                        <a:spcAft>
                          <a:spcPts val="0"/>
                        </a:spcAft>
                      </a:pPr>
                      <a:r>
                        <a:rPr lang="ru-RU" sz="2200" dirty="0">
                          <a:effectLst/>
                          <a:latin typeface="Arial" panose="020B0604020202020204" pitchFamily="34" charset="0"/>
                          <a:ea typeface="Times New Roman" panose="02020603050405020304" pitchFamily="18" charset="0"/>
                          <a:cs typeface="Arial" panose="020B0604020202020204" pitchFamily="34" charset="0"/>
                        </a:rPr>
                        <a:t>двух</a:t>
                      </a:r>
                      <a:endParaRPr lang="cs-CZ" sz="2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40">
                      <a:fgClr>
                        <a:schemeClr val="accent1"/>
                      </a:fgClr>
                      <a:bgClr>
                        <a:schemeClr val="bg1"/>
                      </a:bgClr>
                    </a:pattFill>
                  </a:tcPr>
                </a:tc>
                <a:tc hMerge="1">
                  <a:txBody>
                    <a:bodyPr/>
                    <a:lstStyle/>
                    <a:p>
                      <a:endParaRPr lang="cs-CZ"/>
                    </a:p>
                  </a:txBody>
                  <a:tcPr/>
                </a:tc>
                <a:tc>
                  <a:txBody>
                    <a:bodyPr/>
                    <a:lstStyle/>
                    <a:p>
                      <a:pPr>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обоих</a:t>
                      </a:r>
                      <a:endParaRPr lang="cs-CZ" sz="2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40">
                      <a:fgClr>
                        <a:schemeClr val="accent1"/>
                      </a:fgClr>
                      <a:bgClr>
                        <a:schemeClr val="bg1"/>
                      </a:bgClr>
                    </a:pattFill>
                  </a:tcPr>
                </a:tc>
                <a:tc>
                  <a:txBody>
                    <a:bodyPr/>
                    <a:lstStyle/>
                    <a:p>
                      <a:pPr>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обеих</a:t>
                      </a:r>
                      <a:endParaRPr lang="cs-CZ" sz="2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40">
                      <a:fgClr>
                        <a:schemeClr val="accent1"/>
                      </a:fgClr>
                      <a:bgClr>
                        <a:schemeClr val="bg1"/>
                      </a:bgClr>
                    </a:pattFill>
                  </a:tcPr>
                </a:tc>
                <a:tc>
                  <a:txBody>
                    <a:bodyPr/>
                    <a:lstStyle/>
                    <a:p>
                      <a:pPr>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трёх</a:t>
                      </a:r>
                      <a:endParaRPr lang="cs-CZ" sz="2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40">
                      <a:fgClr>
                        <a:schemeClr val="accent1"/>
                      </a:fgClr>
                      <a:bgClr>
                        <a:schemeClr val="bg1"/>
                      </a:bgClr>
                    </a:pattFill>
                  </a:tcPr>
                </a:tc>
                <a:tc>
                  <a:txBody>
                    <a:bodyPr/>
                    <a:lstStyle/>
                    <a:p>
                      <a:pPr>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четырёх</a:t>
                      </a:r>
                      <a:endParaRPr lang="cs-CZ" sz="2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40">
                      <a:fgClr>
                        <a:schemeClr val="accent1"/>
                      </a:fgClr>
                      <a:bgClr>
                        <a:schemeClr val="bg1"/>
                      </a:bgClr>
                    </a:pattFill>
                  </a:tcPr>
                </a:tc>
                <a:extLst>
                  <a:ext uri="{0D108BD9-81ED-4DB2-BD59-A6C34878D82A}">
                    <a16:rowId xmlns:a16="http://schemas.microsoft.com/office/drawing/2014/main" val="2725674153"/>
                  </a:ext>
                </a:extLst>
              </a:tr>
              <a:tr h="261597">
                <a:tc>
                  <a:txBody>
                    <a:bodyPr/>
                    <a:lstStyle/>
                    <a:p>
                      <a:pPr>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Дат.п.</a:t>
                      </a:r>
                      <a:endParaRPr lang="cs-CZ" sz="2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40">
                      <a:fgClr>
                        <a:schemeClr val="accent1"/>
                      </a:fgClr>
                      <a:bgClr>
                        <a:schemeClr val="bg1"/>
                      </a:bgClr>
                    </a:pattFill>
                  </a:tcPr>
                </a:tc>
                <a:tc gridSpan="2">
                  <a:txBody>
                    <a:bodyPr/>
                    <a:lstStyle/>
                    <a:p>
                      <a:pPr>
                        <a:spcAft>
                          <a:spcPts val="0"/>
                        </a:spcAft>
                      </a:pPr>
                      <a:r>
                        <a:rPr lang="ru-RU" sz="2200" dirty="0">
                          <a:effectLst/>
                          <a:latin typeface="Arial" panose="020B0604020202020204" pitchFamily="34" charset="0"/>
                          <a:ea typeface="Times New Roman" panose="02020603050405020304" pitchFamily="18" charset="0"/>
                          <a:cs typeface="Arial" panose="020B0604020202020204" pitchFamily="34" charset="0"/>
                        </a:rPr>
                        <a:t>двум</a:t>
                      </a:r>
                      <a:endParaRPr lang="cs-CZ" sz="2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40">
                      <a:fgClr>
                        <a:schemeClr val="accent1"/>
                      </a:fgClr>
                      <a:bgClr>
                        <a:schemeClr val="bg1"/>
                      </a:bgClr>
                    </a:pattFill>
                  </a:tcPr>
                </a:tc>
                <a:tc hMerge="1">
                  <a:txBody>
                    <a:bodyPr/>
                    <a:lstStyle/>
                    <a:p>
                      <a:endParaRPr lang="cs-CZ"/>
                    </a:p>
                  </a:txBody>
                  <a:tcPr/>
                </a:tc>
                <a:tc>
                  <a:txBody>
                    <a:bodyPr/>
                    <a:lstStyle/>
                    <a:p>
                      <a:pPr>
                        <a:spcAft>
                          <a:spcPts val="0"/>
                        </a:spcAft>
                      </a:pPr>
                      <a:r>
                        <a:rPr lang="ru-RU" sz="2200" dirty="0">
                          <a:effectLst/>
                          <a:latin typeface="Arial" panose="020B0604020202020204" pitchFamily="34" charset="0"/>
                          <a:ea typeface="Times New Roman" panose="02020603050405020304" pitchFamily="18" charset="0"/>
                          <a:cs typeface="Arial" panose="020B0604020202020204" pitchFamily="34" charset="0"/>
                        </a:rPr>
                        <a:t>обоим</a:t>
                      </a:r>
                      <a:endParaRPr lang="cs-CZ" sz="2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40">
                      <a:fgClr>
                        <a:schemeClr val="accent1"/>
                      </a:fgClr>
                      <a:bgClr>
                        <a:schemeClr val="bg1"/>
                      </a:bgClr>
                    </a:pattFill>
                  </a:tcPr>
                </a:tc>
                <a:tc>
                  <a:txBody>
                    <a:bodyPr/>
                    <a:lstStyle/>
                    <a:p>
                      <a:pPr>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обеим</a:t>
                      </a:r>
                      <a:endParaRPr lang="cs-CZ" sz="2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40">
                      <a:fgClr>
                        <a:schemeClr val="accent1"/>
                      </a:fgClr>
                      <a:bgClr>
                        <a:schemeClr val="bg1"/>
                      </a:bgClr>
                    </a:pattFill>
                  </a:tcPr>
                </a:tc>
                <a:tc>
                  <a:txBody>
                    <a:bodyPr/>
                    <a:lstStyle/>
                    <a:p>
                      <a:pPr>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трём</a:t>
                      </a:r>
                      <a:endParaRPr lang="cs-CZ" sz="2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40">
                      <a:fgClr>
                        <a:schemeClr val="accent1"/>
                      </a:fgClr>
                      <a:bgClr>
                        <a:schemeClr val="bg1"/>
                      </a:bgClr>
                    </a:pattFill>
                  </a:tcPr>
                </a:tc>
                <a:tc>
                  <a:txBody>
                    <a:bodyPr/>
                    <a:lstStyle/>
                    <a:p>
                      <a:pPr>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четырём</a:t>
                      </a:r>
                      <a:endParaRPr lang="cs-CZ" sz="2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40">
                      <a:fgClr>
                        <a:schemeClr val="accent1"/>
                      </a:fgClr>
                      <a:bgClr>
                        <a:schemeClr val="bg1"/>
                      </a:bgClr>
                    </a:pattFill>
                  </a:tcPr>
                </a:tc>
                <a:extLst>
                  <a:ext uri="{0D108BD9-81ED-4DB2-BD59-A6C34878D82A}">
                    <a16:rowId xmlns:a16="http://schemas.microsoft.com/office/drawing/2014/main" val="3499829925"/>
                  </a:ext>
                </a:extLst>
              </a:tr>
              <a:tr h="523195">
                <a:tc>
                  <a:txBody>
                    <a:bodyPr/>
                    <a:lstStyle/>
                    <a:p>
                      <a:pPr>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Вин.п.</a:t>
                      </a:r>
                      <a:endParaRPr lang="cs-CZ" sz="2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40">
                      <a:fgClr>
                        <a:schemeClr val="accent1"/>
                      </a:fgClr>
                      <a:bgClr>
                        <a:schemeClr val="bg1"/>
                      </a:bgClr>
                    </a:pattFill>
                  </a:tcPr>
                </a:tc>
                <a:tc>
                  <a:txBody>
                    <a:bodyPr/>
                    <a:lstStyle/>
                    <a:p>
                      <a:pPr algn="just">
                        <a:spcAft>
                          <a:spcPts val="0"/>
                        </a:spcAft>
                      </a:pPr>
                      <a:r>
                        <a:rPr lang="ru-RU" sz="2200" dirty="0">
                          <a:effectLst/>
                          <a:latin typeface="Arial" panose="020B0604020202020204" pitchFamily="34" charset="0"/>
                          <a:ea typeface="Times New Roman" panose="02020603050405020304" pitchFamily="18" charset="0"/>
                          <a:cs typeface="Arial" panose="020B0604020202020204" pitchFamily="34" charset="0"/>
                        </a:rPr>
                        <a:t>двух / два</a:t>
                      </a:r>
                      <a:endParaRPr lang="cs-CZ" sz="2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40">
                      <a:fgClr>
                        <a:schemeClr val="accent1"/>
                      </a:fgClr>
                      <a:bgClr>
                        <a:schemeClr val="bg1"/>
                      </a:bgClr>
                    </a:pattFill>
                  </a:tcPr>
                </a:tc>
                <a:tc>
                  <a:txBody>
                    <a:bodyPr/>
                    <a:lstStyle/>
                    <a:p>
                      <a:pPr algn="just">
                        <a:spcAft>
                          <a:spcPts val="0"/>
                        </a:spcAft>
                      </a:pPr>
                      <a:r>
                        <a:rPr lang="ru-RU" sz="2200" dirty="0">
                          <a:effectLst/>
                          <a:latin typeface="Arial" panose="020B0604020202020204" pitchFamily="34" charset="0"/>
                          <a:ea typeface="Times New Roman" panose="02020603050405020304" pitchFamily="18" charset="0"/>
                          <a:cs typeface="Arial" panose="020B0604020202020204" pitchFamily="34" charset="0"/>
                        </a:rPr>
                        <a:t>двух /две</a:t>
                      </a:r>
                      <a:endParaRPr lang="cs-CZ" sz="2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40">
                      <a:fgClr>
                        <a:schemeClr val="accent1"/>
                      </a:fgClr>
                      <a:bgClr>
                        <a:schemeClr val="bg1"/>
                      </a:bgClr>
                    </a:pattFill>
                  </a:tcPr>
                </a:tc>
                <a:tc>
                  <a:txBody>
                    <a:bodyPr/>
                    <a:lstStyle/>
                    <a:p>
                      <a:pPr>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обоих / оба</a:t>
                      </a:r>
                      <a:endParaRPr lang="cs-CZ" sz="2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40">
                      <a:fgClr>
                        <a:schemeClr val="accent1"/>
                      </a:fgClr>
                      <a:bgClr>
                        <a:schemeClr val="bg1"/>
                      </a:bgClr>
                    </a:pattFill>
                  </a:tcPr>
                </a:tc>
                <a:tc>
                  <a:txBody>
                    <a:bodyPr/>
                    <a:lstStyle/>
                    <a:p>
                      <a:pPr>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обеих / обе</a:t>
                      </a:r>
                      <a:endParaRPr lang="cs-CZ" sz="2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40">
                      <a:fgClr>
                        <a:schemeClr val="accent1"/>
                      </a:fgClr>
                      <a:bgClr>
                        <a:schemeClr val="bg1"/>
                      </a:bgClr>
                    </a:pattFill>
                  </a:tcPr>
                </a:tc>
                <a:tc>
                  <a:txBody>
                    <a:bodyPr/>
                    <a:lstStyle/>
                    <a:p>
                      <a:pPr>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трёх / три</a:t>
                      </a:r>
                      <a:endParaRPr lang="cs-CZ" sz="2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40">
                      <a:fgClr>
                        <a:schemeClr val="accent1"/>
                      </a:fgClr>
                      <a:bgClr>
                        <a:schemeClr val="bg1"/>
                      </a:bgClr>
                    </a:pattFill>
                  </a:tcPr>
                </a:tc>
                <a:tc>
                  <a:txBody>
                    <a:bodyPr/>
                    <a:lstStyle/>
                    <a:p>
                      <a:pPr>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четырёх / четыре</a:t>
                      </a:r>
                      <a:endParaRPr lang="cs-CZ" sz="2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40">
                      <a:fgClr>
                        <a:schemeClr val="accent1"/>
                      </a:fgClr>
                      <a:bgClr>
                        <a:schemeClr val="bg1"/>
                      </a:bgClr>
                    </a:pattFill>
                  </a:tcPr>
                </a:tc>
                <a:extLst>
                  <a:ext uri="{0D108BD9-81ED-4DB2-BD59-A6C34878D82A}">
                    <a16:rowId xmlns:a16="http://schemas.microsoft.com/office/drawing/2014/main" val="3627581559"/>
                  </a:ext>
                </a:extLst>
              </a:tr>
              <a:tr h="261597">
                <a:tc>
                  <a:txBody>
                    <a:bodyPr/>
                    <a:lstStyle/>
                    <a:p>
                      <a:pPr>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Твор.п.</a:t>
                      </a:r>
                      <a:endParaRPr lang="cs-CZ" sz="2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40">
                      <a:fgClr>
                        <a:schemeClr val="accent1"/>
                      </a:fgClr>
                      <a:bgClr>
                        <a:schemeClr val="bg1"/>
                      </a:bgClr>
                    </a:pattFill>
                  </a:tcPr>
                </a:tc>
                <a:tc gridSpan="2">
                  <a:txBody>
                    <a:bodyPr/>
                    <a:lstStyle/>
                    <a:p>
                      <a:pPr algn="just">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двумя</a:t>
                      </a:r>
                      <a:endParaRPr lang="cs-CZ" sz="2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40">
                      <a:fgClr>
                        <a:schemeClr val="accent1"/>
                      </a:fgClr>
                      <a:bgClr>
                        <a:schemeClr val="bg1"/>
                      </a:bgClr>
                    </a:pattFill>
                  </a:tcPr>
                </a:tc>
                <a:tc hMerge="1">
                  <a:txBody>
                    <a:bodyPr/>
                    <a:lstStyle/>
                    <a:p>
                      <a:endParaRPr lang="cs-CZ"/>
                    </a:p>
                  </a:txBody>
                  <a:tcPr/>
                </a:tc>
                <a:tc>
                  <a:txBody>
                    <a:bodyPr/>
                    <a:lstStyle/>
                    <a:p>
                      <a:pPr>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обоими</a:t>
                      </a:r>
                      <a:endParaRPr lang="cs-CZ" sz="2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40">
                      <a:fgClr>
                        <a:schemeClr val="accent1"/>
                      </a:fgClr>
                      <a:bgClr>
                        <a:schemeClr val="bg1"/>
                      </a:bgClr>
                    </a:pattFill>
                  </a:tcPr>
                </a:tc>
                <a:tc>
                  <a:txBody>
                    <a:bodyPr/>
                    <a:lstStyle/>
                    <a:p>
                      <a:pPr>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обеими</a:t>
                      </a:r>
                      <a:endParaRPr lang="cs-CZ" sz="2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40">
                      <a:fgClr>
                        <a:schemeClr val="accent1"/>
                      </a:fgClr>
                      <a:bgClr>
                        <a:schemeClr val="bg1"/>
                      </a:bgClr>
                    </a:pattFill>
                  </a:tcPr>
                </a:tc>
                <a:tc>
                  <a:txBody>
                    <a:bodyPr/>
                    <a:lstStyle/>
                    <a:p>
                      <a:pPr>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тремя</a:t>
                      </a:r>
                      <a:endParaRPr lang="cs-CZ" sz="2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40">
                      <a:fgClr>
                        <a:schemeClr val="accent1"/>
                      </a:fgClr>
                      <a:bgClr>
                        <a:schemeClr val="bg1"/>
                      </a:bgClr>
                    </a:pattFill>
                  </a:tcPr>
                </a:tc>
                <a:tc>
                  <a:txBody>
                    <a:bodyPr/>
                    <a:lstStyle/>
                    <a:p>
                      <a:pPr>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четырьмя</a:t>
                      </a:r>
                      <a:endParaRPr lang="cs-CZ" sz="2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40">
                      <a:fgClr>
                        <a:schemeClr val="accent1"/>
                      </a:fgClr>
                      <a:bgClr>
                        <a:schemeClr val="bg1"/>
                      </a:bgClr>
                    </a:pattFill>
                  </a:tcPr>
                </a:tc>
                <a:extLst>
                  <a:ext uri="{0D108BD9-81ED-4DB2-BD59-A6C34878D82A}">
                    <a16:rowId xmlns:a16="http://schemas.microsoft.com/office/drawing/2014/main" val="1801592296"/>
                  </a:ext>
                </a:extLst>
              </a:tr>
              <a:tr h="261597">
                <a:tc>
                  <a:txBody>
                    <a:bodyPr/>
                    <a:lstStyle/>
                    <a:p>
                      <a:pPr>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Предл.п.</a:t>
                      </a:r>
                      <a:endParaRPr lang="cs-CZ" sz="2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40">
                      <a:fgClr>
                        <a:schemeClr val="accent1"/>
                      </a:fgClr>
                      <a:bgClr>
                        <a:schemeClr val="bg1"/>
                      </a:bgClr>
                    </a:pattFill>
                  </a:tcPr>
                </a:tc>
                <a:tc gridSpan="2">
                  <a:txBody>
                    <a:bodyPr/>
                    <a:lstStyle/>
                    <a:p>
                      <a:pPr algn="just">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двух</a:t>
                      </a:r>
                      <a:endParaRPr lang="cs-CZ" sz="2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40">
                      <a:fgClr>
                        <a:schemeClr val="accent1"/>
                      </a:fgClr>
                      <a:bgClr>
                        <a:schemeClr val="bg1"/>
                      </a:bgClr>
                    </a:pattFill>
                  </a:tcPr>
                </a:tc>
                <a:tc hMerge="1">
                  <a:txBody>
                    <a:bodyPr/>
                    <a:lstStyle/>
                    <a:p>
                      <a:endParaRPr lang="cs-CZ"/>
                    </a:p>
                  </a:txBody>
                  <a:tcPr/>
                </a:tc>
                <a:tc>
                  <a:txBody>
                    <a:bodyPr/>
                    <a:lstStyle/>
                    <a:p>
                      <a:pPr>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обоих</a:t>
                      </a:r>
                      <a:endParaRPr lang="cs-CZ" sz="2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40">
                      <a:fgClr>
                        <a:schemeClr val="accent1"/>
                      </a:fgClr>
                      <a:bgClr>
                        <a:schemeClr val="bg1"/>
                      </a:bgClr>
                    </a:pattFill>
                  </a:tcPr>
                </a:tc>
                <a:tc>
                  <a:txBody>
                    <a:bodyPr/>
                    <a:lstStyle/>
                    <a:p>
                      <a:pPr>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обеих</a:t>
                      </a:r>
                      <a:endParaRPr lang="cs-CZ" sz="2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40">
                      <a:fgClr>
                        <a:schemeClr val="accent1"/>
                      </a:fgClr>
                      <a:bgClr>
                        <a:schemeClr val="bg1"/>
                      </a:bgClr>
                    </a:pattFill>
                  </a:tcPr>
                </a:tc>
                <a:tc>
                  <a:txBody>
                    <a:bodyPr/>
                    <a:lstStyle/>
                    <a:p>
                      <a:pPr>
                        <a:spcAft>
                          <a:spcPts val="0"/>
                        </a:spcAft>
                      </a:pPr>
                      <a:r>
                        <a:rPr lang="ru-RU" sz="2200">
                          <a:effectLst/>
                          <a:latin typeface="Arial" panose="020B0604020202020204" pitchFamily="34" charset="0"/>
                          <a:ea typeface="Times New Roman" panose="02020603050405020304" pitchFamily="18" charset="0"/>
                          <a:cs typeface="Arial" panose="020B0604020202020204" pitchFamily="34" charset="0"/>
                        </a:rPr>
                        <a:t>трёх</a:t>
                      </a:r>
                      <a:endParaRPr lang="cs-CZ" sz="2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40">
                      <a:fgClr>
                        <a:schemeClr val="accent1"/>
                      </a:fgClr>
                      <a:bgClr>
                        <a:schemeClr val="bg1"/>
                      </a:bgClr>
                    </a:pattFill>
                  </a:tcPr>
                </a:tc>
                <a:tc>
                  <a:txBody>
                    <a:bodyPr/>
                    <a:lstStyle/>
                    <a:p>
                      <a:pPr>
                        <a:spcAft>
                          <a:spcPts val="0"/>
                        </a:spcAft>
                      </a:pPr>
                      <a:r>
                        <a:rPr lang="ru-RU" sz="2200" dirty="0">
                          <a:effectLst/>
                          <a:latin typeface="Arial" panose="020B0604020202020204" pitchFamily="34" charset="0"/>
                          <a:ea typeface="Times New Roman" panose="02020603050405020304" pitchFamily="18" charset="0"/>
                          <a:cs typeface="Arial" panose="020B0604020202020204" pitchFamily="34" charset="0"/>
                        </a:rPr>
                        <a:t>четырёх</a:t>
                      </a:r>
                      <a:endParaRPr lang="cs-CZ" sz="2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pct40">
                      <a:fgClr>
                        <a:schemeClr val="accent1"/>
                      </a:fgClr>
                      <a:bgClr>
                        <a:schemeClr val="bg1"/>
                      </a:bgClr>
                    </a:pattFill>
                  </a:tcPr>
                </a:tc>
                <a:extLst>
                  <a:ext uri="{0D108BD9-81ED-4DB2-BD59-A6C34878D82A}">
                    <a16:rowId xmlns:a16="http://schemas.microsoft.com/office/drawing/2014/main" val="2942415032"/>
                  </a:ext>
                </a:extLst>
              </a:tr>
            </a:tbl>
          </a:graphicData>
        </a:graphic>
      </p:graphicFrame>
      <p:sp>
        <p:nvSpPr>
          <p:cNvPr id="2" name="TextovéPole 1">
            <a:extLst>
              <a:ext uri="{FF2B5EF4-FFF2-40B4-BE49-F238E27FC236}">
                <a16:creationId xmlns:a16="http://schemas.microsoft.com/office/drawing/2014/main" id="{DC39DA26-1529-4B8B-911F-6482C29462ED}"/>
              </a:ext>
            </a:extLst>
          </p:cNvPr>
          <p:cNvSpPr txBox="1"/>
          <p:nvPr/>
        </p:nvSpPr>
        <p:spPr>
          <a:xfrm>
            <a:off x="3931920" y="2796252"/>
            <a:ext cx="4074160" cy="584775"/>
          </a:xfrm>
          <a:prstGeom prst="rect">
            <a:avLst/>
          </a:prstGeom>
          <a:noFill/>
        </p:spPr>
        <p:txBody>
          <a:bodyPr wrap="square" rtlCol="0">
            <a:spAutoFit/>
          </a:bodyPr>
          <a:lstStyle/>
          <a:p>
            <a:r>
              <a:rPr lang="ru-RU" sz="3200" b="1" dirty="0">
                <a:solidFill>
                  <a:srgbClr val="00B050"/>
                </a:solidFill>
              </a:rPr>
              <a:t>Два, оба, три, четыре</a:t>
            </a:r>
            <a:endParaRPr lang="cs-CZ" sz="3200" b="1" dirty="0">
              <a:solidFill>
                <a:srgbClr val="00B050"/>
              </a:solidFill>
            </a:endParaRPr>
          </a:p>
        </p:txBody>
      </p:sp>
      <p:sp>
        <p:nvSpPr>
          <p:cNvPr id="3" name="Obdélník 2">
            <a:extLst>
              <a:ext uri="{FF2B5EF4-FFF2-40B4-BE49-F238E27FC236}">
                <a16:creationId xmlns:a16="http://schemas.microsoft.com/office/drawing/2014/main" id="{BC2BD075-FE4C-4188-B745-BEB7DA24A1A4}"/>
              </a:ext>
            </a:extLst>
          </p:cNvPr>
          <p:cNvSpPr/>
          <p:nvPr/>
        </p:nvSpPr>
        <p:spPr>
          <a:xfrm>
            <a:off x="1097280" y="970870"/>
            <a:ext cx="10220960" cy="1631216"/>
          </a:xfrm>
          <a:prstGeom prst="rect">
            <a:avLst/>
          </a:prstGeom>
        </p:spPr>
        <p:txBody>
          <a:bodyPr wrap="square">
            <a:spAutoFit/>
          </a:bodyPr>
          <a:lstStyle/>
          <a:p>
            <a:pPr marL="342900" indent="-342900">
              <a:buFont typeface="Arial" panose="020B0604020202020204" pitchFamily="34" charset="0"/>
              <a:buChar char="•"/>
            </a:pPr>
            <a:r>
              <a:rPr lang="ru-RU" sz="2000" b="1" dirty="0">
                <a:latin typeface="Arial" panose="020B0604020202020204" pitchFamily="34" charset="0"/>
                <a:ea typeface="Times New Roman" panose="02020603050405020304" pitchFamily="18" charset="0"/>
                <a:cs typeface="Arial" panose="020B0604020202020204" pitchFamily="34" charset="0"/>
              </a:rPr>
              <a:t>Числительное 1 имеет формы всех трех родов (</a:t>
            </a:r>
            <a:r>
              <a:rPr lang="ru-RU" sz="2000" b="1" i="1" dirty="0">
                <a:latin typeface="Arial" panose="020B0604020202020204" pitchFamily="34" charset="0"/>
                <a:ea typeface="Times New Roman" panose="02020603050405020304" pitchFamily="18" charset="0"/>
                <a:cs typeface="Arial" panose="020B0604020202020204" pitchFamily="34" charset="0"/>
              </a:rPr>
              <a:t>один, одна, одно</a:t>
            </a:r>
            <a:r>
              <a:rPr lang="ru-RU" sz="2000" b="1" dirty="0">
                <a:latin typeface="Arial" panose="020B0604020202020204" pitchFamily="34" charset="0"/>
                <a:ea typeface="Times New Roman" panose="02020603050405020304" pitchFamily="18" charset="0"/>
                <a:cs typeface="Arial" panose="020B0604020202020204" pitchFamily="34" charset="0"/>
              </a:rPr>
              <a:t>). Оно склоняется как местоимение </a:t>
            </a:r>
            <a:r>
              <a:rPr lang="ru-RU" sz="2000" b="1" i="1" dirty="0">
                <a:latin typeface="Arial" panose="020B0604020202020204" pitchFamily="34" charset="0"/>
                <a:ea typeface="Times New Roman" panose="02020603050405020304" pitchFamily="18" charset="0"/>
                <a:cs typeface="Arial" panose="020B0604020202020204" pitchFamily="34" charset="0"/>
              </a:rPr>
              <a:t>этот</a:t>
            </a:r>
            <a:r>
              <a:rPr lang="ru-RU" sz="2000" b="1" dirty="0">
                <a:latin typeface="Arial" panose="020B0604020202020204" pitchFamily="34" charset="0"/>
                <a:ea typeface="Times New Roman" panose="02020603050405020304" pitchFamily="18" charset="0"/>
                <a:cs typeface="Arial" panose="020B0604020202020204" pitchFamily="34" charset="0"/>
              </a:rPr>
              <a:t> (</a:t>
            </a:r>
            <a:r>
              <a:rPr lang="ru-RU" sz="2000" b="1" i="1" dirty="0">
                <a:latin typeface="Arial" panose="020B0604020202020204" pitchFamily="34" charset="0"/>
                <a:ea typeface="Times New Roman" panose="02020603050405020304" pitchFamily="18" charset="0"/>
                <a:cs typeface="Arial" panose="020B0604020202020204" pitchFamily="34" charset="0"/>
              </a:rPr>
              <a:t>этим, одним</a:t>
            </a:r>
            <a:r>
              <a:rPr lang="ru-RU" sz="2000" b="1" dirty="0">
                <a:latin typeface="Arial" panose="020B0604020202020204" pitchFamily="34" charset="0"/>
                <a:ea typeface="Times New Roman" panose="02020603050405020304" pitchFamily="18" charset="0"/>
                <a:cs typeface="Arial" panose="020B0604020202020204" pitchFamily="34" charset="0"/>
              </a:rPr>
              <a:t>).</a:t>
            </a:r>
          </a:p>
          <a:p>
            <a:pPr marL="342900" indent="-342900">
              <a:buFont typeface="Arial" panose="020B0604020202020204" pitchFamily="34" charset="0"/>
              <a:buChar char="•"/>
            </a:pPr>
            <a:endParaRPr lang="ru-RU" sz="2000" b="1" dirty="0">
              <a:latin typeface="Arial" panose="020B0604020202020204" pitchFamily="34" charset="0"/>
              <a:ea typeface="Times New Roman" panose="02020603050405020304" pitchFamily="18" charset="0"/>
              <a:cs typeface="Arial" panose="020B0604020202020204" pitchFamily="34" charset="0"/>
            </a:endParaRPr>
          </a:p>
          <a:p>
            <a:pPr marL="342900" indent="-342900">
              <a:buFont typeface="Arial" panose="020B0604020202020204" pitchFamily="34" charset="0"/>
              <a:buChar char="•"/>
            </a:pPr>
            <a:r>
              <a:rPr lang="ru-RU" sz="2000" b="1" dirty="0">
                <a:latin typeface="Arial" panose="020B0604020202020204" pitchFamily="34" charset="0"/>
                <a:cs typeface="Arial" panose="020B0604020202020204" pitchFamily="34" charset="0"/>
              </a:rPr>
              <a:t>Числительное 2 имеет две формы, однако в РЯ и ЧЯ разнится распределение по родам (</a:t>
            </a:r>
            <a:r>
              <a:rPr lang="ru-RU" sz="2000" b="1" i="1" dirty="0">
                <a:latin typeface="Arial" panose="020B0604020202020204" pitchFamily="34" charset="0"/>
                <a:cs typeface="Arial" panose="020B0604020202020204" pitchFamily="34" charset="0"/>
              </a:rPr>
              <a:t>два дома, окна</a:t>
            </a:r>
            <a:r>
              <a:rPr lang="ru-RU" sz="2000" b="1" dirty="0">
                <a:latin typeface="Arial" panose="020B0604020202020204" pitchFamily="34" charset="0"/>
                <a:cs typeface="Arial" panose="020B0604020202020204" pitchFamily="34" charset="0"/>
              </a:rPr>
              <a:t> х </a:t>
            </a:r>
            <a:r>
              <a:rPr lang="ru-RU" sz="2000" b="1" i="1" dirty="0">
                <a:latin typeface="Arial" panose="020B0604020202020204" pitchFamily="34" charset="0"/>
                <a:cs typeface="Arial" panose="020B0604020202020204" pitchFamily="34" charset="0"/>
              </a:rPr>
              <a:t>две школы</a:t>
            </a:r>
            <a:r>
              <a:rPr lang="ru-RU" sz="2000" b="1" dirty="0">
                <a:latin typeface="Arial" panose="020B0604020202020204" pitchFamily="34" charset="0"/>
                <a:cs typeface="Arial" panose="020B0604020202020204" pitchFamily="34" charset="0"/>
              </a:rPr>
              <a:t>).</a:t>
            </a:r>
            <a:endParaRPr lang="cs-CZ"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52772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C1706053-15B0-4D5F-BDAE-0C240DC6CE2F}"/>
              </a:ext>
            </a:extLst>
          </p:cNvPr>
          <p:cNvPicPr>
            <a:picLocks noChangeAspect="1"/>
          </p:cNvPicPr>
          <p:nvPr/>
        </p:nvPicPr>
        <p:blipFill rotWithShape="1">
          <a:blip r:embed="rId2"/>
          <a:srcRect l="-125" t="17583" r="67500" b="1916"/>
          <a:stretch/>
        </p:blipFill>
        <p:spPr>
          <a:xfrm>
            <a:off x="7030720" y="975360"/>
            <a:ext cx="2773680" cy="4907280"/>
          </a:xfrm>
          <a:prstGeom prst="rect">
            <a:avLst/>
          </a:prstGeom>
        </p:spPr>
      </p:pic>
      <p:sp>
        <p:nvSpPr>
          <p:cNvPr id="5" name="Obdélník 4">
            <a:extLst>
              <a:ext uri="{FF2B5EF4-FFF2-40B4-BE49-F238E27FC236}">
                <a16:creationId xmlns:a16="http://schemas.microsoft.com/office/drawing/2014/main" id="{94653BE8-911B-4AD1-891F-C57872EF089E}"/>
              </a:ext>
            </a:extLst>
          </p:cNvPr>
          <p:cNvSpPr/>
          <p:nvPr/>
        </p:nvSpPr>
        <p:spPr>
          <a:xfrm>
            <a:off x="1026160" y="2632055"/>
            <a:ext cx="4714240" cy="1785104"/>
          </a:xfrm>
          <a:prstGeom prst="rect">
            <a:avLst/>
          </a:prstGeom>
        </p:spPr>
        <p:txBody>
          <a:bodyPr wrap="square">
            <a:spAutoFit/>
          </a:bodyPr>
          <a:lstStyle/>
          <a:p>
            <a:pPr indent="228600" algn="just">
              <a:spcAft>
                <a:spcPts val="0"/>
              </a:spcAft>
            </a:pPr>
            <a:r>
              <a:rPr lang="ru-RU" sz="2200" b="1" dirty="0">
                <a:latin typeface="Arial" panose="020B0604020202020204" pitchFamily="34" charset="0"/>
                <a:ea typeface="Times New Roman" panose="02020603050405020304" pitchFamily="18" charset="0"/>
                <a:cs typeface="Arial" panose="020B0604020202020204" pitchFamily="34" charset="0"/>
              </a:rPr>
              <a:t>Числительные от 5 до 20 (а также 30, 50, 60, 70, 80 склоняются как </a:t>
            </a:r>
            <a:r>
              <a:rPr lang="ru-RU" sz="2200" b="1" i="1" dirty="0">
                <a:latin typeface="Arial" panose="020B0604020202020204" pitchFamily="34" charset="0"/>
                <a:ea typeface="Times New Roman" panose="02020603050405020304" pitchFamily="18" charset="0"/>
                <a:cs typeface="Arial" panose="020B0604020202020204" pitchFamily="34" charset="0"/>
              </a:rPr>
              <a:t>тетрадь</a:t>
            </a:r>
            <a:r>
              <a:rPr lang="ru-RU" sz="2200" b="1" dirty="0">
                <a:latin typeface="Arial" panose="020B0604020202020204" pitchFamily="34" charset="0"/>
                <a:ea typeface="Times New Roman" panose="02020603050405020304" pitchFamily="18" charset="0"/>
                <a:cs typeface="Arial" panose="020B0604020202020204" pitchFamily="34" charset="0"/>
              </a:rPr>
              <a:t> в РЯ (</a:t>
            </a:r>
            <a:r>
              <a:rPr lang="ru-RU" sz="2200" b="1" i="1" dirty="0">
                <a:latin typeface="Arial" panose="020B0604020202020204" pitchFamily="34" charset="0"/>
                <a:ea typeface="Times New Roman" panose="02020603050405020304" pitchFamily="18" charset="0"/>
                <a:cs typeface="Arial" panose="020B0604020202020204" pitchFamily="34" charset="0"/>
              </a:rPr>
              <a:t>пяти, пяти, пять, с пятью, о пяти</a:t>
            </a:r>
            <a:r>
              <a:rPr lang="ru-RU" sz="2200" b="1" dirty="0">
                <a:latin typeface="Arial" panose="020B0604020202020204" pitchFamily="34" charset="0"/>
                <a:ea typeface="Times New Roman" panose="02020603050405020304" pitchFamily="18" charset="0"/>
                <a:cs typeface="Arial" panose="020B0604020202020204" pitchFamily="34" charset="0"/>
              </a:rPr>
              <a:t>).</a:t>
            </a:r>
            <a:endParaRPr lang="cs-CZ" sz="2200" b="1"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61362093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5124CA6-72EA-44F9-9981-F18F8160128E}"/>
              </a:ext>
            </a:extLst>
          </p:cNvPr>
          <p:cNvPicPr>
            <a:picLocks noChangeAspect="1"/>
          </p:cNvPicPr>
          <p:nvPr/>
        </p:nvPicPr>
        <p:blipFill>
          <a:blip r:embed="rId2"/>
          <a:stretch>
            <a:fillRect/>
          </a:stretch>
        </p:blipFill>
        <p:spPr>
          <a:xfrm>
            <a:off x="2026889" y="2193330"/>
            <a:ext cx="8310356" cy="4064000"/>
          </a:xfrm>
          <a:prstGeom prst="rect">
            <a:avLst/>
          </a:prstGeom>
        </p:spPr>
      </p:pic>
      <p:sp>
        <p:nvSpPr>
          <p:cNvPr id="4" name="Obdélník 3">
            <a:extLst>
              <a:ext uri="{FF2B5EF4-FFF2-40B4-BE49-F238E27FC236}">
                <a16:creationId xmlns:a16="http://schemas.microsoft.com/office/drawing/2014/main" id="{9B232D3C-6DD2-4B50-81D5-CFA65889F1E3}"/>
              </a:ext>
            </a:extLst>
          </p:cNvPr>
          <p:cNvSpPr/>
          <p:nvPr/>
        </p:nvSpPr>
        <p:spPr>
          <a:xfrm>
            <a:off x="1737360" y="600670"/>
            <a:ext cx="8991600" cy="1107996"/>
          </a:xfrm>
          <a:prstGeom prst="rect">
            <a:avLst/>
          </a:prstGeom>
        </p:spPr>
        <p:txBody>
          <a:bodyPr wrap="square">
            <a:spAutoFit/>
          </a:bodyPr>
          <a:lstStyle/>
          <a:p>
            <a:r>
              <a:rPr lang="ru-RU" sz="2200" b="1" dirty="0">
                <a:latin typeface="Arial" panose="020B0604020202020204" pitchFamily="34" charset="0"/>
                <a:ea typeface="Times New Roman" panose="02020603050405020304" pitchFamily="18" charset="0"/>
                <a:cs typeface="Arial" panose="020B0604020202020204" pitchFamily="34" charset="0"/>
              </a:rPr>
              <a:t>Числительное 100 имеет в РЯ лишь две формы (</a:t>
            </a:r>
            <a:r>
              <a:rPr lang="ru-RU" sz="2200" b="1" i="1" dirty="0">
                <a:latin typeface="Arial" panose="020B0604020202020204" pitchFamily="34" charset="0"/>
                <a:ea typeface="Times New Roman" panose="02020603050405020304" pitchFamily="18" charset="0"/>
                <a:cs typeface="Arial" panose="020B0604020202020204" pitchFamily="34" charset="0"/>
              </a:rPr>
              <a:t>сто</a:t>
            </a:r>
            <a:r>
              <a:rPr lang="ru-RU" sz="2200" b="1" dirty="0">
                <a:latin typeface="Arial" panose="020B0604020202020204" pitchFamily="34" charset="0"/>
                <a:ea typeface="Times New Roman" panose="02020603050405020304" pitchFamily="18" charset="0"/>
                <a:cs typeface="Arial" panose="020B0604020202020204" pitchFamily="34" charset="0"/>
              </a:rPr>
              <a:t> в им. и в. п., </a:t>
            </a:r>
            <a:r>
              <a:rPr lang="ru-RU" sz="2200" b="1" i="1" dirty="0">
                <a:latin typeface="Arial" panose="020B0604020202020204" pitchFamily="34" charset="0"/>
                <a:ea typeface="Times New Roman" panose="02020603050405020304" pitchFamily="18" charset="0"/>
                <a:cs typeface="Arial" panose="020B0604020202020204" pitchFamily="34" charset="0"/>
              </a:rPr>
              <a:t>ста</a:t>
            </a:r>
            <a:r>
              <a:rPr lang="ru-RU" sz="2200" b="1" dirty="0">
                <a:latin typeface="Arial" panose="020B0604020202020204" pitchFamily="34" charset="0"/>
                <a:ea typeface="Times New Roman" panose="02020603050405020304" pitchFamily="18" charset="0"/>
                <a:cs typeface="Arial" panose="020B0604020202020204" pitchFamily="34" charset="0"/>
              </a:rPr>
              <a:t> в остальных падежах). К этому типу относятся в РЯ и числительные 40, 90.</a:t>
            </a:r>
            <a:endParaRPr lang="cs-CZ" sz="2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25053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924982D8-B802-4F94-8CD9-114F6AA5665D}"/>
              </a:ext>
            </a:extLst>
          </p:cNvPr>
          <p:cNvPicPr>
            <a:picLocks noChangeAspect="1"/>
          </p:cNvPicPr>
          <p:nvPr/>
        </p:nvPicPr>
        <p:blipFill>
          <a:blip r:embed="rId2"/>
          <a:stretch>
            <a:fillRect/>
          </a:stretch>
        </p:blipFill>
        <p:spPr>
          <a:xfrm>
            <a:off x="1971041" y="2067949"/>
            <a:ext cx="8839506" cy="4363331"/>
          </a:xfrm>
          <a:prstGeom prst="rect">
            <a:avLst/>
          </a:prstGeom>
        </p:spPr>
      </p:pic>
      <p:sp useBgFill="1">
        <p:nvSpPr>
          <p:cNvPr id="9" name="Obdélník 8">
            <a:extLst>
              <a:ext uri="{FF2B5EF4-FFF2-40B4-BE49-F238E27FC236}">
                <a16:creationId xmlns:a16="http://schemas.microsoft.com/office/drawing/2014/main" id="{0AEF431C-DC16-4459-A477-9CA12D49BC67}"/>
              </a:ext>
            </a:extLst>
          </p:cNvPr>
          <p:cNvSpPr/>
          <p:nvPr/>
        </p:nvSpPr>
        <p:spPr>
          <a:xfrm>
            <a:off x="1320800" y="264160"/>
            <a:ext cx="10363200" cy="1631216"/>
          </a:xfrm>
          <a:prstGeom prst="rect">
            <a:avLst/>
          </a:prstGeom>
        </p:spPr>
        <p:txBody>
          <a:bodyPr wrap="square">
            <a:spAutoFit/>
          </a:bodyPr>
          <a:lstStyle/>
          <a:p>
            <a:pPr algn="just"/>
            <a:r>
              <a:rPr lang="ru-RU" sz="2000" b="1" dirty="0">
                <a:latin typeface="Arial" panose="020B0604020202020204" pitchFamily="34" charset="0"/>
                <a:ea typeface="Times New Roman" panose="02020603050405020304" pitchFamily="18" charset="0"/>
                <a:cs typeface="Arial" panose="020B0604020202020204" pitchFamily="34" charset="0"/>
              </a:rPr>
              <a:t>У числительных от 50 и выше (60, 70, 80) в РЯ </a:t>
            </a:r>
            <a:r>
              <a:rPr lang="ru-RU"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склоняются обе части </a:t>
            </a:r>
            <a:r>
              <a:rPr lang="ru-RU" sz="2000" b="1" dirty="0">
                <a:latin typeface="Arial" panose="020B0604020202020204" pitchFamily="34" charset="0"/>
                <a:ea typeface="Times New Roman" panose="02020603050405020304" pitchFamily="18" charset="0"/>
                <a:cs typeface="Arial" panose="020B0604020202020204" pitchFamily="34" charset="0"/>
              </a:rPr>
              <a:t>(</a:t>
            </a:r>
            <a:r>
              <a:rPr lang="ru-RU" sz="2000" b="1" i="1" dirty="0">
                <a:latin typeface="Arial" panose="020B0604020202020204" pitchFamily="34" charset="0"/>
                <a:ea typeface="Times New Roman" panose="02020603050405020304" pitchFamily="18" charset="0"/>
                <a:cs typeface="Arial" panose="020B0604020202020204" pitchFamily="34" charset="0"/>
              </a:rPr>
              <a:t>восемьдесят, восьмидесяти, восьмидесяти, восемьдесят, восьмьюдесятью, восьмидесяти</a:t>
            </a:r>
            <a:r>
              <a:rPr lang="ru-RU" sz="2000" b="1" dirty="0">
                <a:latin typeface="Arial" panose="020B0604020202020204" pitchFamily="34" charset="0"/>
                <a:ea typeface="Times New Roman" panose="02020603050405020304" pitchFamily="18" charset="0"/>
                <a:cs typeface="Arial" panose="020B0604020202020204" pitchFamily="34" charset="0"/>
              </a:rPr>
              <a:t>). Также </a:t>
            </a:r>
            <a:r>
              <a:rPr lang="ru-RU"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склоняются обе части </a:t>
            </a:r>
            <a:r>
              <a:rPr lang="ru-RU" sz="2000" b="1" dirty="0">
                <a:latin typeface="Arial" panose="020B0604020202020204" pitchFamily="34" charset="0"/>
                <a:ea typeface="Times New Roman" panose="02020603050405020304" pitchFamily="18" charset="0"/>
                <a:cs typeface="Arial" panose="020B0604020202020204" pitchFamily="34" charset="0"/>
              </a:rPr>
              <a:t>числительных 200, 300, 400, 500, 600, 700, 800, 900 (</a:t>
            </a:r>
            <a:r>
              <a:rPr lang="ru-RU" sz="2000" b="1" i="1" dirty="0">
                <a:latin typeface="Arial" panose="020B0604020202020204" pitchFamily="34" charset="0"/>
                <a:ea typeface="Times New Roman" panose="02020603050405020304" pitchFamily="18" charset="0"/>
                <a:cs typeface="Arial" panose="020B0604020202020204" pitchFamily="34" charset="0"/>
              </a:rPr>
              <a:t>триста, трехсот, тремстам, триста, тремястами, о трехстах</a:t>
            </a:r>
            <a:r>
              <a:rPr lang="ru-RU" sz="2000" b="1" dirty="0">
                <a:latin typeface="Arial" panose="020B0604020202020204" pitchFamily="34" charset="0"/>
                <a:ea typeface="Times New Roman" panose="02020603050405020304" pitchFamily="18" charset="0"/>
                <a:cs typeface="Arial" panose="020B0604020202020204" pitchFamily="34" charset="0"/>
              </a:rPr>
              <a:t>).</a:t>
            </a:r>
            <a:endParaRPr lang="cs-CZ"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6575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18C591CD-ECF1-478C-87DB-A04EAC006389}"/>
              </a:ext>
            </a:extLst>
          </p:cNvPr>
          <p:cNvPicPr>
            <a:picLocks noChangeAspect="1"/>
          </p:cNvPicPr>
          <p:nvPr/>
        </p:nvPicPr>
        <p:blipFill>
          <a:blip r:embed="rId2">
            <a:grayscl/>
          </a:blip>
          <a:stretch>
            <a:fillRect/>
          </a:stretch>
        </p:blipFill>
        <p:spPr>
          <a:xfrm rot="21540000">
            <a:off x="36000" y="356807"/>
            <a:ext cx="12192000" cy="6144386"/>
          </a:xfrm>
          <a:prstGeom prst="rect">
            <a:avLst/>
          </a:prstGeom>
        </p:spPr>
      </p:pic>
    </p:spTree>
    <p:extLst>
      <p:ext uri="{BB962C8B-B14F-4D97-AF65-F5344CB8AC3E}">
        <p14:creationId xmlns:p14="http://schemas.microsoft.com/office/powerpoint/2010/main" val="18071976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27C4A7EC-A8CB-4911-81FC-027A9FEA02B1}"/>
              </a:ext>
            </a:extLst>
          </p:cNvPr>
          <p:cNvPicPr>
            <a:picLocks noChangeAspect="1"/>
          </p:cNvPicPr>
          <p:nvPr/>
        </p:nvPicPr>
        <p:blipFill rotWithShape="1">
          <a:blip r:embed="rId2"/>
          <a:srcRect l="4222" t="10073" r="6445" b="14371"/>
          <a:stretch/>
        </p:blipFill>
        <p:spPr>
          <a:xfrm>
            <a:off x="3820160" y="1236226"/>
            <a:ext cx="8168640" cy="5181600"/>
          </a:xfrm>
          <a:prstGeom prst="rect">
            <a:avLst/>
          </a:prstGeom>
          <a:ln>
            <a:solidFill>
              <a:srgbClr val="FF0000"/>
            </a:solidFill>
          </a:ln>
        </p:spPr>
      </p:pic>
      <p:sp>
        <p:nvSpPr>
          <p:cNvPr id="5" name="Obdélník 4">
            <a:extLst>
              <a:ext uri="{FF2B5EF4-FFF2-40B4-BE49-F238E27FC236}">
                <a16:creationId xmlns:a16="http://schemas.microsoft.com/office/drawing/2014/main" id="{13F315ED-CF83-464E-B829-E18547B634FD}"/>
              </a:ext>
            </a:extLst>
          </p:cNvPr>
          <p:cNvSpPr/>
          <p:nvPr/>
        </p:nvSpPr>
        <p:spPr>
          <a:xfrm>
            <a:off x="2664736" y="440174"/>
            <a:ext cx="6252930" cy="523220"/>
          </a:xfrm>
          <a:prstGeom prst="rect">
            <a:avLst/>
          </a:prstGeom>
        </p:spPr>
        <p:txBody>
          <a:bodyPr wrap="none">
            <a:spAutoFit/>
          </a:bodyPr>
          <a:lstStyle/>
          <a:p>
            <a:pPr algn="ctr">
              <a:spcAft>
                <a:spcPts val="0"/>
              </a:spcAft>
            </a:pPr>
            <a:r>
              <a:rPr lang="ru-RU" sz="2800" b="1" dirty="0">
                <a:solidFill>
                  <a:srgbClr val="00B050"/>
                </a:solidFill>
                <a:latin typeface="Constantia" panose="02030602050306030303" pitchFamily="18" charset="0"/>
              </a:rPr>
              <a:t>Согласование имен числительных</a:t>
            </a:r>
            <a:endParaRPr lang="cs-CZ" dirty="0">
              <a:solidFill>
                <a:srgbClr val="00B050"/>
              </a:solidFill>
              <a:effectLst/>
              <a:latin typeface="Times New Roman" panose="02020603050405020304" pitchFamily="18" charset="0"/>
              <a:ea typeface="Times New Roman" panose="02020603050405020304" pitchFamily="18" charset="0"/>
            </a:endParaRPr>
          </a:p>
        </p:txBody>
      </p:sp>
      <p:sp>
        <p:nvSpPr>
          <p:cNvPr id="6" name="TextovéPole 5">
            <a:extLst>
              <a:ext uri="{FF2B5EF4-FFF2-40B4-BE49-F238E27FC236}">
                <a16:creationId xmlns:a16="http://schemas.microsoft.com/office/drawing/2014/main" id="{58A7651E-3578-4732-8609-06BC3193E63E}"/>
              </a:ext>
            </a:extLst>
          </p:cNvPr>
          <p:cNvSpPr txBox="1"/>
          <p:nvPr/>
        </p:nvSpPr>
        <p:spPr>
          <a:xfrm>
            <a:off x="416560" y="2143760"/>
            <a:ext cx="3027680" cy="1569660"/>
          </a:xfrm>
          <a:prstGeom prst="rect">
            <a:avLst/>
          </a:prstGeom>
          <a:noFill/>
          <a:ln>
            <a:solidFill>
              <a:srgbClr val="FF0000"/>
            </a:solidFill>
          </a:ln>
        </p:spPr>
        <p:txBody>
          <a:bodyPr wrap="square" rtlCol="0">
            <a:spAutoFit/>
          </a:bodyPr>
          <a:lstStyle/>
          <a:p>
            <a:pPr marL="457200" indent="-457200">
              <a:buFont typeface="Arial" panose="020B0604020202020204" pitchFamily="34" charset="0"/>
              <a:buChar char="•"/>
            </a:pPr>
            <a:r>
              <a:rPr lang="ru-RU" sz="3200" b="1" dirty="0"/>
              <a:t>1 стол</a:t>
            </a:r>
          </a:p>
          <a:p>
            <a:pPr marL="457200" indent="-457200">
              <a:buFont typeface="Arial" panose="020B0604020202020204" pitchFamily="34" charset="0"/>
              <a:buChar char="•"/>
            </a:pPr>
            <a:r>
              <a:rPr lang="ru-RU" sz="3200" b="1" dirty="0"/>
              <a:t>2, 3, 4 стола</a:t>
            </a:r>
          </a:p>
          <a:p>
            <a:pPr marL="457200" indent="-457200">
              <a:buFont typeface="Arial" panose="020B0604020202020204" pitchFamily="34" charset="0"/>
              <a:buChar char="•"/>
            </a:pPr>
            <a:r>
              <a:rPr lang="ru-RU" sz="3200" b="1" dirty="0"/>
              <a:t>5, … столов</a:t>
            </a:r>
            <a:endParaRPr lang="cs-CZ" sz="3200" b="1" dirty="0"/>
          </a:p>
        </p:txBody>
      </p:sp>
    </p:spTree>
    <p:extLst>
      <p:ext uri="{BB962C8B-B14F-4D97-AF65-F5344CB8AC3E}">
        <p14:creationId xmlns:p14="http://schemas.microsoft.com/office/powerpoint/2010/main" val="264116386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Obdélník 1">
            <a:extLst>
              <a:ext uri="{FF2B5EF4-FFF2-40B4-BE49-F238E27FC236}">
                <a16:creationId xmlns:a16="http://schemas.microsoft.com/office/drawing/2014/main" id="{D2C56934-500D-4262-B31C-44A6AB134F52}"/>
              </a:ext>
            </a:extLst>
          </p:cNvPr>
          <p:cNvSpPr/>
          <p:nvPr/>
        </p:nvSpPr>
        <p:spPr>
          <a:xfrm>
            <a:off x="1859280" y="612844"/>
            <a:ext cx="9103360" cy="5632311"/>
          </a:xfrm>
          <a:prstGeom prst="rect">
            <a:avLst/>
          </a:prstGeom>
        </p:spPr>
        <p:txBody>
          <a:bodyPr wrap="square">
            <a:spAutoFit/>
          </a:bodyPr>
          <a:lstStyle/>
          <a:p>
            <a:r>
              <a:rPr lang="ru-RU" sz="2000" b="1" dirty="0">
                <a:latin typeface="Arial" panose="020B0604020202020204" pitchFamily="34" charset="0"/>
                <a:cs typeface="Arial" panose="020B0604020202020204" pitchFamily="34" charset="0"/>
              </a:rPr>
              <a:t>Упражнение 4. Составьте предложения. Используйте слова справа.</a:t>
            </a:r>
          </a:p>
          <a:p>
            <a:r>
              <a:rPr lang="ru-RU" sz="2000" b="1" dirty="0">
                <a:latin typeface="Arial" panose="020B0604020202020204" pitchFamily="34" charset="0"/>
                <a:cs typeface="Arial" panose="020B0604020202020204" pitchFamily="34" charset="0"/>
              </a:rPr>
              <a:t>1. У меня в комнате четыре … и две … стол, лампа</a:t>
            </a:r>
          </a:p>
          <a:p>
            <a:r>
              <a:rPr lang="ru-RU" sz="2000" dirty="0">
                <a:latin typeface="Arial" panose="020B0604020202020204" pitchFamily="34" charset="0"/>
                <a:cs typeface="Arial" panose="020B0604020202020204" pitchFamily="34" charset="0"/>
              </a:rPr>
              <a:t>2. В нашем доме три … </a:t>
            </a:r>
            <a:r>
              <a:rPr lang="ru-RU" sz="2000" b="1" dirty="0">
                <a:latin typeface="Arial" panose="020B0604020202020204" pitchFamily="34" charset="0"/>
                <a:cs typeface="Arial" panose="020B0604020202020204" pitchFamily="34" charset="0"/>
              </a:rPr>
              <a:t>этаж</a:t>
            </a:r>
          </a:p>
          <a:p>
            <a:r>
              <a:rPr lang="ru-RU" sz="2000" dirty="0">
                <a:latin typeface="Arial" panose="020B0604020202020204" pitchFamily="34" charset="0"/>
                <a:cs typeface="Arial" panose="020B0604020202020204" pitchFamily="34" charset="0"/>
              </a:rPr>
              <a:t>3. Самир купил две … и три … </a:t>
            </a:r>
            <a:r>
              <a:rPr lang="ru-RU" sz="2000" b="1" dirty="0">
                <a:latin typeface="Arial" panose="020B0604020202020204" pitchFamily="34" charset="0"/>
                <a:cs typeface="Arial" panose="020B0604020202020204" pitchFamily="34" charset="0"/>
              </a:rPr>
              <a:t>журнал, книга</a:t>
            </a:r>
          </a:p>
          <a:p>
            <a:r>
              <a:rPr lang="ru-RU" sz="2000" dirty="0">
                <a:latin typeface="Arial" panose="020B0604020202020204" pitchFamily="34" charset="0"/>
                <a:cs typeface="Arial" panose="020B0604020202020204" pitchFamily="34" charset="0"/>
              </a:rPr>
              <a:t>4. У Али две … и два … </a:t>
            </a:r>
            <a:r>
              <a:rPr lang="ru-RU" sz="2000" b="1" dirty="0">
                <a:latin typeface="Arial" panose="020B0604020202020204" pitchFamily="34" charset="0"/>
                <a:cs typeface="Arial" panose="020B0604020202020204" pitchFamily="34" charset="0"/>
              </a:rPr>
              <a:t>брат, сестра</a:t>
            </a:r>
          </a:p>
          <a:p>
            <a:r>
              <a:rPr lang="ru-RU" sz="2000" dirty="0">
                <a:latin typeface="Arial" panose="020B0604020202020204" pitchFamily="34" charset="0"/>
                <a:cs typeface="Arial" panose="020B0604020202020204" pitchFamily="34" charset="0"/>
              </a:rPr>
              <a:t>5. Вчера я получил три … </a:t>
            </a:r>
            <a:r>
              <a:rPr lang="ru-RU" sz="2000" b="1" dirty="0">
                <a:latin typeface="Arial" panose="020B0604020202020204" pitchFamily="34" charset="0"/>
                <a:cs typeface="Arial" panose="020B0604020202020204" pitchFamily="34" charset="0"/>
              </a:rPr>
              <a:t>письмо</a:t>
            </a:r>
          </a:p>
          <a:p>
            <a:r>
              <a:rPr lang="ru-RU" sz="2000" dirty="0">
                <a:latin typeface="Arial" panose="020B0604020202020204" pitchFamily="34" charset="0"/>
                <a:cs typeface="Arial" panose="020B0604020202020204" pitchFamily="34" charset="0"/>
              </a:rPr>
              <a:t>6. Молоко стоит две … </a:t>
            </a:r>
            <a:r>
              <a:rPr lang="ru-RU" sz="2000" b="1" dirty="0">
                <a:latin typeface="Arial" panose="020B0604020202020204" pitchFamily="34" charset="0"/>
                <a:cs typeface="Arial" panose="020B0604020202020204" pitchFamily="34" charset="0"/>
              </a:rPr>
              <a:t>гривна</a:t>
            </a:r>
          </a:p>
          <a:p>
            <a:r>
              <a:rPr lang="ru-RU" sz="2000" dirty="0">
                <a:latin typeface="Arial" panose="020B0604020202020204" pitchFamily="34" charset="0"/>
                <a:cs typeface="Arial" panose="020B0604020202020204" pitchFamily="34" charset="0"/>
              </a:rPr>
              <a:t>7. Мы прочитали три … </a:t>
            </a:r>
            <a:r>
              <a:rPr lang="ru-RU" sz="2000" b="1" dirty="0">
                <a:latin typeface="Arial" panose="020B0604020202020204" pitchFamily="34" charset="0"/>
                <a:cs typeface="Arial" panose="020B0604020202020204" pitchFamily="34" charset="0"/>
              </a:rPr>
              <a:t>текст</a:t>
            </a:r>
          </a:p>
          <a:p>
            <a:endParaRPr lang="ru-RU" sz="2000" dirty="0">
              <a:latin typeface="Arial" panose="020B0604020202020204" pitchFamily="34" charset="0"/>
              <a:cs typeface="Arial" panose="020B0604020202020204" pitchFamily="34" charset="0"/>
            </a:endParaRPr>
          </a:p>
          <a:p>
            <a:r>
              <a:rPr lang="ru-RU" sz="2000" b="1" dirty="0">
                <a:latin typeface="Arial" panose="020B0604020202020204" pitchFamily="34" charset="0"/>
                <a:cs typeface="Arial" panose="020B0604020202020204" pitchFamily="34" charset="0"/>
              </a:rPr>
              <a:t>Упражнение 5. Ответьте на вопросы по модели.</a:t>
            </a:r>
          </a:p>
          <a:p>
            <a:r>
              <a:rPr lang="ru-RU" sz="2000" b="1" dirty="0">
                <a:latin typeface="Arial" panose="020B0604020202020204" pitchFamily="34" charset="0"/>
                <a:cs typeface="Arial" panose="020B0604020202020204" pitchFamily="34" charset="0"/>
              </a:rPr>
              <a:t>Модель: − Сколько столов в нашем классе? (8)</a:t>
            </a:r>
          </a:p>
          <a:p>
            <a:r>
              <a:rPr lang="ru-RU" sz="2000" b="1" dirty="0">
                <a:latin typeface="Arial" panose="020B0604020202020204" pitchFamily="34" charset="0"/>
                <a:cs typeface="Arial" panose="020B0604020202020204" pitchFamily="34" charset="0"/>
              </a:rPr>
              <a:t>− В нашем классе восемь столов.</a:t>
            </a:r>
          </a:p>
          <a:p>
            <a:r>
              <a:rPr lang="ru-RU" sz="2000" dirty="0">
                <a:latin typeface="Arial" panose="020B0604020202020204" pitchFamily="34" charset="0"/>
                <a:cs typeface="Arial" panose="020B0604020202020204" pitchFamily="34" charset="0"/>
              </a:rPr>
              <a:t>1. Сколько студентов в вашей группе? (9) 2. Сколько у тебя друзей? (6) 3.</a:t>
            </a:r>
          </a:p>
          <a:p>
            <a:r>
              <a:rPr lang="ru-RU" sz="2000" dirty="0">
                <a:latin typeface="Arial" panose="020B0604020202020204" pitchFamily="34" charset="0"/>
                <a:cs typeface="Arial" panose="020B0604020202020204" pitchFamily="34" charset="0"/>
              </a:rPr>
              <a:t>Сколько стульев в этой комнате? (12) 4. Сколько учебников в вашей</a:t>
            </a:r>
          </a:p>
          <a:p>
            <a:r>
              <a:rPr lang="ru-RU" sz="2000" dirty="0">
                <a:latin typeface="Arial" panose="020B0604020202020204" pitchFamily="34" charset="0"/>
                <a:cs typeface="Arial" panose="020B0604020202020204" pitchFamily="34" charset="0"/>
              </a:rPr>
              <a:t>аудитории? (8) 5. Сколько автобусов на этой улице? (5) 6. Сколько словарей в библиотеке? (25) 7. Сколько карандашей у тебя в сумке? (10) 8.Сколько этажей в этом здании? (7) 9. Сколько зданий на вашей улице? (56).</a:t>
            </a:r>
            <a:endParaRPr lang="cs-CZ"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20258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85621237-FBAB-478C-84AD-56B94D0751AD}"/>
              </a:ext>
            </a:extLst>
          </p:cNvPr>
          <p:cNvSpPr/>
          <p:nvPr/>
        </p:nvSpPr>
        <p:spPr>
          <a:xfrm>
            <a:off x="1645920" y="970489"/>
            <a:ext cx="9235440" cy="4708981"/>
          </a:xfrm>
          <a:prstGeom prst="rect">
            <a:avLst/>
          </a:prstGeom>
        </p:spPr>
        <p:txBody>
          <a:bodyPr wrap="square">
            <a:spAutoFit/>
          </a:bodyPr>
          <a:lstStyle/>
          <a:p>
            <a:r>
              <a:rPr lang="ru-RU" sz="2000" b="1" dirty="0">
                <a:latin typeface="Arial" panose="020B0604020202020204" pitchFamily="34" charset="0"/>
                <a:cs typeface="Arial" panose="020B0604020202020204" pitchFamily="34" charset="0"/>
              </a:rPr>
              <a:t>Упражнение 9. Закончите предложения, используйте слова справа.</a:t>
            </a:r>
          </a:p>
          <a:p>
            <a:r>
              <a:rPr lang="ru-RU" sz="2000" dirty="0">
                <a:latin typeface="Arial" panose="020B0604020202020204" pitchFamily="34" charset="0"/>
                <a:cs typeface="Arial" panose="020B0604020202020204" pitchFamily="34" charset="0"/>
              </a:rPr>
              <a:t>1. У Али много … </a:t>
            </a:r>
            <a:r>
              <a:rPr lang="ru-RU" sz="2000" b="1" dirty="0">
                <a:latin typeface="Arial" panose="020B0604020202020204" pitchFamily="34" charset="0"/>
                <a:cs typeface="Arial" panose="020B0604020202020204" pitchFamily="34" charset="0"/>
              </a:rPr>
              <a:t>братья, сёстры, друзья</a:t>
            </a:r>
          </a:p>
          <a:p>
            <a:r>
              <a:rPr lang="ru-RU" sz="2000" dirty="0">
                <a:latin typeface="Arial" panose="020B0604020202020204" pitchFamily="34" charset="0"/>
                <a:cs typeface="Arial" panose="020B0604020202020204" pitchFamily="34" charset="0"/>
              </a:rPr>
              <a:t>2. На столе лежит несколько … </a:t>
            </a:r>
            <a:r>
              <a:rPr lang="ru-RU" sz="2000" b="1" dirty="0">
                <a:latin typeface="Arial" panose="020B0604020202020204" pitchFamily="34" charset="0"/>
                <a:cs typeface="Arial" panose="020B0604020202020204" pitchFamily="34" charset="0"/>
              </a:rPr>
              <a:t>тетради, журналы, письма</a:t>
            </a:r>
          </a:p>
          <a:p>
            <a:r>
              <a:rPr lang="ru-RU" sz="2000" dirty="0">
                <a:latin typeface="Arial" panose="020B0604020202020204" pitchFamily="34" charset="0"/>
                <a:cs typeface="Arial" panose="020B0604020202020204" pitchFamily="34" charset="0"/>
              </a:rPr>
              <a:t>3. У меня мало … </a:t>
            </a:r>
            <a:r>
              <a:rPr lang="ru-RU" sz="2000" b="1" dirty="0">
                <a:latin typeface="Arial" panose="020B0604020202020204" pitchFamily="34" charset="0"/>
                <a:cs typeface="Arial" panose="020B0604020202020204" pitchFamily="34" charset="0"/>
              </a:rPr>
              <a:t>деньги</a:t>
            </a:r>
          </a:p>
          <a:p>
            <a:r>
              <a:rPr lang="ru-RU" sz="2000" dirty="0">
                <a:latin typeface="Arial" panose="020B0604020202020204" pitchFamily="34" charset="0"/>
                <a:cs typeface="Arial" panose="020B0604020202020204" pitchFamily="34" charset="0"/>
              </a:rPr>
              <a:t>4. В магазине я купил немного … </a:t>
            </a:r>
            <a:r>
              <a:rPr lang="ru-RU" sz="2000" b="1" dirty="0">
                <a:latin typeface="Arial" panose="020B0604020202020204" pitchFamily="34" charset="0"/>
                <a:cs typeface="Arial" panose="020B0604020202020204" pitchFamily="34" charset="0"/>
              </a:rPr>
              <a:t>молоко, мясо, рыба</a:t>
            </a:r>
          </a:p>
          <a:p>
            <a:r>
              <a:rPr lang="ru-RU" sz="2000" dirty="0">
                <a:latin typeface="Arial" panose="020B0604020202020204" pitchFamily="34" charset="0"/>
                <a:cs typeface="Arial" panose="020B0604020202020204" pitchFamily="34" charset="0"/>
              </a:rPr>
              <a:t>5. На этой улице много … </a:t>
            </a:r>
            <a:r>
              <a:rPr lang="ru-RU" sz="2000" b="1" dirty="0">
                <a:latin typeface="Arial" panose="020B0604020202020204" pitchFamily="34" charset="0"/>
                <a:cs typeface="Arial" panose="020B0604020202020204" pitchFamily="34" charset="0"/>
              </a:rPr>
              <a:t>машины, деревья, люди</a:t>
            </a:r>
          </a:p>
          <a:p>
            <a:r>
              <a:rPr lang="ru-RU" sz="2000" dirty="0">
                <a:latin typeface="Arial" panose="020B0604020202020204" pitchFamily="34" charset="0"/>
                <a:cs typeface="Arial" panose="020B0604020202020204" pitchFamily="34" charset="0"/>
              </a:rPr>
              <a:t>6. В нашей академии несколько … </a:t>
            </a:r>
            <a:r>
              <a:rPr lang="ru-RU" sz="2000" b="1" dirty="0">
                <a:latin typeface="Arial" panose="020B0604020202020204" pitchFamily="34" charset="0"/>
                <a:cs typeface="Arial" panose="020B0604020202020204" pitchFamily="34" charset="0"/>
              </a:rPr>
              <a:t>лаборатории, залы</a:t>
            </a:r>
          </a:p>
          <a:p>
            <a:r>
              <a:rPr lang="ru-RU" sz="2000" dirty="0">
                <a:latin typeface="Arial" panose="020B0604020202020204" pitchFamily="34" charset="0"/>
                <a:cs typeface="Arial" panose="020B0604020202020204" pitchFamily="34" charset="0"/>
              </a:rPr>
              <a:t>7. В моей комнате мало … </a:t>
            </a:r>
            <a:r>
              <a:rPr lang="ru-RU" sz="2000" b="1" dirty="0">
                <a:latin typeface="Arial" panose="020B0604020202020204" pitchFamily="34" charset="0"/>
                <a:cs typeface="Arial" panose="020B0604020202020204" pitchFamily="34" charset="0"/>
              </a:rPr>
              <a:t>стулья, полки</a:t>
            </a:r>
          </a:p>
          <a:p>
            <a:endParaRPr lang="ru-RU" sz="2000" dirty="0">
              <a:latin typeface="Arial" panose="020B0604020202020204" pitchFamily="34" charset="0"/>
              <a:cs typeface="Arial" panose="020B0604020202020204" pitchFamily="34" charset="0"/>
            </a:endParaRPr>
          </a:p>
          <a:p>
            <a:r>
              <a:rPr lang="ru-RU" sz="2000" b="1" dirty="0">
                <a:latin typeface="Arial" panose="020B0604020202020204" pitchFamily="34" charset="0"/>
                <a:cs typeface="Arial" panose="020B0604020202020204" pitchFamily="34" charset="0"/>
              </a:rPr>
              <a:t>Упражнение 10. Слова из скобок поставьте в нужном падеже.</a:t>
            </a:r>
          </a:p>
          <a:p>
            <a:r>
              <a:rPr lang="ru-RU" sz="2000" dirty="0">
                <a:latin typeface="Arial" panose="020B0604020202020204" pitchFamily="34" charset="0"/>
                <a:cs typeface="Arial" panose="020B0604020202020204" pitchFamily="34" charset="0"/>
              </a:rPr>
              <a:t>1. В нашей стране много … (большие города). 2. В Харькове есть много</a:t>
            </a:r>
          </a:p>
          <a:p>
            <a:r>
              <a:rPr lang="ru-RU" sz="2000" dirty="0">
                <a:latin typeface="Arial" panose="020B0604020202020204" pitchFamily="34" charset="0"/>
                <a:cs typeface="Arial" panose="020B0604020202020204" pitchFamily="34" charset="0"/>
              </a:rPr>
              <a:t>… (красивые улицы, широкие проспекты). 3. У Али есть несколько …</a:t>
            </a:r>
          </a:p>
          <a:p>
            <a:r>
              <a:rPr lang="ru-RU" sz="2000" dirty="0">
                <a:latin typeface="Arial" panose="020B0604020202020204" pitchFamily="34" charset="0"/>
                <a:cs typeface="Arial" panose="020B0604020202020204" pitchFamily="34" charset="0"/>
              </a:rPr>
              <a:t>(русские книги). 4. Анна видела немного … (американские фильмы). 5. В</a:t>
            </a:r>
          </a:p>
          <a:p>
            <a:r>
              <a:rPr lang="ru-RU" sz="2000" dirty="0">
                <a:latin typeface="Arial" panose="020B0604020202020204" pitchFamily="34" charset="0"/>
                <a:cs typeface="Arial" panose="020B0604020202020204" pitchFamily="34" charset="0"/>
              </a:rPr>
              <a:t>нашей академии много … (иностранные студенты). 6. На этой улице мало …</a:t>
            </a:r>
            <a:r>
              <a:rPr lang="cs-CZ" sz="2000" dirty="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(старые дома). 7. Сколько … (старые здания) на этой улице?</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593908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4525059-5B45-47B1-82E7-94666B9C31F8}"/>
              </a:ext>
            </a:extLst>
          </p:cNvPr>
          <p:cNvPicPr/>
          <p:nvPr/>
        </p:nvPicPr>
        <p:blipFill rotWithShape="1">
          <a:blip r:embed="rId2">
            <a:extLst>
              <a:ext uri="{28A0092B-C50C-407E-A947-70E740481C1C}">
                <a14:useLocalDpi xmlns:a14="http://schemas.microsoft.com/office/drawing/2010/main" val="0"/>
              </a:ext>
            </a:extLst>
          </a:blip>
          <a:srcRect t="943" b="70574"/>
          <a:stretch/>
        </p:blipFill>
        <p:spPr bwMode="auto">
          <a:xfrm>
            <a:off x="3637280" y="457200"/>
            <a:ext cx="8625840" cy="6106160"/>
          </a:xfrm>
          <a:prstGeom prst="rect">
            <a:avLst/>
          </a:prstGeom>
          <a:noFill/>
          <a:ln>
            <a:noFill/>
          </a:ln>
          <a:extLst>
            <a:ext uri="{53640926-AAD7-44D8-BBD7-CCE9431645EC}">
              <a14:shadowObscured xmlns:a14="http://schemas.microsoft.com/office/drawing/2010/main"/>
            </a:ext>
          </a:extLst>
        </p:spPr>
      </p:pic>
      <p:sp>
        <p:nvSpPr>
          <p:cNvPr id="3" name="TextovéPole 2">
            <a:extLst>
              <a:ext uri="{FF2B5EF4-FFF2-40B4-BE49-F238E27FC236}">
                <a16:creationId xmlns:a16="http://schemas.microsoft.com/office/drawing/2014/main" id="{74D07E44-DDFC-4869-9DEA-2D5113B0FE8E}"/>
              </a:ext>
            </a:extLst>
          </p:cNvPr>
          <p:cNvSpPr txBox="1"/>
          <p:nvPr/>
        </p:nvSpPr>
        <p:spPr>
          <a:xfrm>
            <a:off x="132080" y="1584960"/>
            <a:ext cx="3505200" cy="2554545"/>
          </a:xfrm>
          <a:prstGeom prst="rect">
            <a:avLst/>
          </a:prstGeom>
          <a:noFill/>
        </p:spPr>
        <p:txBody>
          <a:bodyPr wrap="square" rtlCol="0">
            <a:spAutoFit/>
          </a:bodyPr>
          <a:lstStyle/>
          <a:p>
            <a:r>
              <a:rPr lang="ru-RU" sz="2000" dirty="0">
                <a:latin typeface="Arial" panose="020B0604020202020204" pitchFamily="34" charset="0"/>
                <a:cs typeface="Arial" panose="020B0604020202020204" pitchFamily="34" charset="0"/>
              </a:rPr>
              <a:t>Например:</a:t>
            </a:r>
          </a:p>
          <a:p>
            <a:endParaRPr lang="ru-RU" sz="2000" dirty="0">
              <a:latin typeface="Arial" panose="020B0604020202020204" pitchFamily="34" charset="0"/>
              <a:cs typeface="Arial" panose="020B0604020202020204" pitchFamily="34" charset="0"/>
            </a:endParaRPr>
          </a:p>
          <a:p>
            <a:r>
              <a:rPr lang="ru-RU" sz="2000" dirty="0">
                <a:latin typeface="Arial" panose="020B0604020202020204" pitchFamily="34" charset="0"/>
                <a:cs typeface="Arial" panose="020B0604020202020204" pitchFamily="34" charset="0"/>
              </a:rPr>
              <a:t>В Новгороде днем температура минус восемь – минус тринадцать градусов, ночью минус одиннадцать – минус шестнадцать.</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353739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1558C32F-A462-4858-8224-482C3D19A4A2}"/>
              </a:ext>
            </a:extLst>
          </p:cNvPr>
          <p:cNvPicPr>
            <a:picLocks noChangeAspect="1"/>
          </p:cNvPicPr>
          <p:nvPr/>
        </p:nvPicPr>
        <p:blipFill>
          <a:blip r:embed="rId2"/>
          <a:stretch>
            <a:fillRect/>
          </a:stretch>
        </p:blipFill>
        <p:spPr>
          <a:xfrm>
            <a:off x="306802" y="2126267"/>
            <a:ext cx="12036560" cy="2600960"/>
          </a:xfrm>
          <a:prstGeom prst="rect">
            <a:avLst/>
          </a:prstGeom>
        </p:spPr>
      </p:pic>
      <p:sp>
        <p:nvSpPr>
          <p:cNvPr id="4" name="TextovéPole 3">
            <a:extLst>
              <a:ext uri="{FF2B5EF4-FFF2-40B4-BE49-F238E27FC236}">
                <a16:creationId xmlns:a16="http://schemas.microsoft.com/office/drawing/2014/main" id="{51576ED4-9984-41D6-BB7E-C51CDF7A2A47}"/>
              </a:ext>
            </a:extLst>
          </p:cNvPr>
          <p:cNvSpPr txBox="1"/>
          <p:nvPr/>
        </p:nvSpPr>
        <p:spPr>
          <a:xfrm>
            <a:off x="2555240" y="1541492"/>
            <a:ext cx="7081520" cy="584775"/>
          </a:xfrm>
          <a:prstGeom prst="rect">
            <a:avLst/>
          </a:prstGeom>
          <a:noFill/>
        </p:spPr>
        <p:txBody>
          <a:bodyPr wrap="square" rtlCol="0">
            <a:spAutoFit/>
          </a:bodyPr>
          <a:lstStyle/>
          <a:p>
            <a:r>
              <a:rPr lang="ru-RU" sz="3200" b="1" dirty="0">
                <a:solidFill>
                  <a:srgbClr val="00B050"/>
                </a:solidFill>
              </a:rPr>
              <a:t>Домашнее письменное задание</a:t>
            </a:r>
            <a:endParaRPr lang="cs-CZ" sz="3200" b="1" dirty="0">
              <a:solidFill>
                <a:srgbClr val="00B050"/>
              </a:solidFill>
            </a:endParaRPr>
          </a:p>
        </p:txBody>
      </p:sp>
    </p:spTree>
    <p:extLst>
      <p:ext uri="{BB962C8B-B14F-4D97-AF65-F5344CB8AC3E}">
        <p14:creationId xmlns:p14="http://schemas.microsoft.com/office/powerpoint/2010/main" val="105678165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128BE71-4524-4CF1-9CF5-6410A58FB7E8}"/>
              </a:ext>
            </a:extLst>
          </p:cNvPr>
          <p:cNvPicPr/>
          <p:nvPr/>
        </p:nvPicPr>
        <p:blipFill rotWithShape="1">
          <a:blip r:embed="rId2">
            <a:extLst>
              <a:ext uri="{28A0092B-C50C-407E-A947-70E740481C1C}">
                <a14:useLocalDpi xmlns:a14="http://schemas.microsoft.com/office/drawing/2010/main" val="0"/>
              </a:ext>
            </a:extLst>
          </a:blip>
          <a:srcRect l="3367" t="77058" r="47957" b="3180"/>
          <a:stretch/>
        </p:blipFill>
        <p:spPr bwMode="auto">
          <a:xfrm>
            <a:off x="1503680" y="751840"/>
            <a:ext cx="9540240" cy="557783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9458769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E8EC9511-B1F9-4BAB-83B0-0D7EEDCA860D}"/>
              </a:ext>
            </a:extLst>
          </p:cNvPr>
          <p:cNvPicPr/>
          <p:nvPr/>
        </p:nvPicPr>
        <p:blipFill rotWithShape="1">
          <a:blip r:embed="rId2">
            <a:extLst>
              <a:ext uri="{28A0092B-C50C-407E-A947-70E740481C1C}">
                <a14:useLocalDpi xmlns:a14="http://schemas.microsoft.com/office/drawing/2010/main" val="0"/>
              </a:ext>
            </a:extLst>
          </a:blip>
          <a:srcRect t="31049" b="39111"/>
          <a:stretch/>
        </p:blipFill>
        <p:spPr bwMode="auto">
          <a:xfrm>
            <a:off x="792480" y="304800"/>
            <a:ext cx="11003280" cy="62484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900112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DE2D71B-B10E-4610-9C4B-2E848BC25C5D}"/>
              </a:ext>
            </a:extLst>
          </p:cNvPr>
          <p:cNvPicPr/>
          <p:nvPr/>
        </p:nvPicPr>
        <p:blipFill rotWithShape="1">
          <a:blip r:embed="rId2">
            <a:extLst>
              <a:ext uri="{28A0092B-C50C-407E-A947-70E740481C1C}">
                <a14:useLocalDpi xmlns:a14="http://schemas.microsoft.com/office/drawing/2010/main" val="0"/>
              </a:ext>
            </a:extLst>
          </a:blip>
          <a:srcRect t="61094" r="25708" b="12215"/>
          <a:stretch/>
        </p:blipFill>
        <p:spPr bwMode="auto">
          <a:xfrm>
            <a:off x="1767840" y="0"/>
            <a:ext cx="8656320" cy="5445759"/>
          </a:xfrm>
          <a:prstGeom prst="rect">
            <a:avLst/>
          </a:prstGeom>
          <a:noFill/>
          <a:ln>
            <a:noFill/>
          </a:ln>
          <a:extLst>
            <a:ext uri="{53640926-AAD7-44D8-BBD7-CCE9431645EC}">
              <a14:shadowObscured xmlns:a14="http://schemas.microsoft.com/office/drawing/2010/main"/>
            </a:ext>
          </a:extLst>
        </p:spPr>
      </p:pic>
      <p:pic>
        <p:nvPicPr>
          <p:cNvPr id="3" name="Obrázek 2">
            <a:extLst>
              <a:ext uri="{FF2B5EF4-FFF2-40B4-BE49-F238E27FC236}">
                <a16:creationId xmlns:a16="http://schemas.microsoft.com/office/drawing/2014/main" id="{F898F1E2-10D5-4C5F-992C-48FEECCEF887}"/>
              </a:ext>
            </a:extLst>
          </p:cNvPr>
          <p:cNvPicPr/>
          <p:nvPr/>
        </p:nvPicPr>
        <p:blipFill rotWithShape="1">
          <a:blip r:embed="rId3">
            <a:extLst>
              <a:ext uri="{28A0092B-C50C-407E-A947-70E740481C1C}">
                <a14:useLocalDpi xmlns:a14="http://schemas.microsoft.com/office/drawing/2010/main" val="0"/>
              </a:ext>
            </a:extLst>
          </a:blip>
          <a:srcRect t="4644" r="39829" b="88587"/>
          <a:stretch/>
        </p:blipFill>
        <p:spPr bwMode="auto">
          <a:xfrm>
            <a:off x="1767840" y="5445759"/>
            <a:ext cx="7548880" cy="141224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137420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8133857-B70B-4802-965F-A8C323BF6709}"/>
              </a:ext>
            </a:extLst>
          </p:cNvPr>
          <p:cNvPicPr/>
          <p:nvPr/>
        </p:nvPicPr>
        <p:blipFill rotWithShape="1">
          <a:blip r:embed="rId2">
            <a:extLst>
              <a:ext uri="{28A0092B-C50C-407E-A947-70E740481C1C}">
                <a14:useLocalDpi xmlns:a14="http://schemas.microsoft.com/office/drawing/2010/main" val="0"/>
              </a:ext>
            </a:extLst>
          </a:blip>
          <a:srcRect l="2243" t="10905" r="4578" b="56581"/>
          <a:stretch/>
        </p:blipFill>
        <p:spPr bwMode="auto">
          <a:xfrm>
            <a:off x="635000" y="76200"/>
            <a:ext cx="10922000" cy="67056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7386182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DAA12AF2-FE12-467D-9245-B09FE9AEBF3C}"/>
              </a:ext>
            </a:extLst>
          </p:cNvPr>
          <p:cNvPicPr/>
          <p:nvPr/>
        </p:nvPicPr>
        <p:blipFill rotWithShape="1">
          <a:blip r:embed="rId2">
            <a:extLst>
              <a:ext uri="{28A0092B-C50C-407E-A947-70E740481C1C}">
                <a14:useLocalDpi xmlns:a14="http://schemas.microsoft.com/office/drawing/2010/main" val="0"/>
              </a:ext>
            </a:extLst>
          </a:blip>
          <a:srcRect l="2243" t="42803" r="18697" b="32483"/>
          <a:stretch/>
        </p:blipFill>
        <p:spPr bwMode="auto">
          <a:xfrm>
            <a:off x="1696720" y="345440"/>
            <a:ext cx="9113520" cy="61671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35917645"/>
      </p:ext>
    </p:extLst>
  </p:cSld>
  <p:clrMapOvr>
    <a:masterClrMapping/>
  </p:clrMapOvr>
</p:sld>
</file>

<file path=ppt/theme/theme1.xml><?xml version="1.0" encoding="utf-8"?>
<a:theme xmlns:a="http://schemas.openxmlformats.org/drawingml/2006/main" name="Kapka">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TM04033925[[fn=Kapka]]</Template>
  <TotalTime>7341</TotalTime>
  <Words>5085</Words>
  <Application>Microsoft Office PowerPoint</Application>
  <PresentationFormat>Širokoúhlá obrazovka</PresentationFormat>
  <Paragraphs>336</Paragraphs>
  <Slides>141</Slides>
  <Notes>0</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141</vt:i4>
      </vt:variant>
    </vt:vector>
  </HeadingPairs>
  <TitlesOfParts>
    <vt:vector size="148" baseType="lpstr">
      <vt:lpstr>Arial</vt:lpstr>
      <vt:lpstr>Calibri</vt:lpstr>
      <vt:lpstr>Constantia</vt:lpstr>
      <vt:lpstr>Symbol</vt:lpstr>
      <vt:lpstr>Times New Roman</vt:lpstr>
      <vt:lpstr>Tw Cen MT</vt:lpstr>
      <vt:lpstr>Kapka</vt:lpstr>
      <vt:lpstr>грамматика</vt:lpstr>
      <vt:lpstr>Глаголы движения</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Склонение прилагательных</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Степени сравнения прилагательных</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Склонение количественных числительных</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Упражнения на порядковые числительные</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грамматика</dc:title>
  <dc:creator>Veronika</dc:creator>
  <cp:lastModifiedBy>Veronika Stranz-Nikitina</cp:lastModifiedBy>
  <cp:revision>48</cp:revision>
  <dcterms:created xsi:type="dcterms:W3CDTF">2019-11-06T10:19:55Z</dcterms:created>
  <dcterms:modified xsi:type="dcterms:W3CDTF">2021-01-28T09:13:30Z</dcterms:modified>
</cp:coreProperties>
</file>